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60" r:id="rId3"/>
    <p:sldId id="261" r:id="rId4"/>
    <p:sldId id="257" r:id="rId5"/>
    <p:sldId id="258" r:id="rId6"/>
    <p:sldId id="263" r:id="rId7"/>
    <p:sldId id="264" r:id="rId8"/>
    <p:sldId id="262" r:id="rId9"/>
    <p:sldId id="265" r:id="rId10"/>
    <p:sldId id="259" r:id="rId11"/>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62" autoAdjust="0"/>
    <p:restoredTop sz="79528" autoAdjust="0"/>
  </p:normalViewPr>
  <p:slideViewPr>
    <p:cSldViewPr snapToGrid="0">
      <p:cViewPr varScale="1">
        <p:scale>
          <a:sx n="67" d="100"/>
          <a:sy n="67" d="100"/>
        </p:scale>
        <p:origin x="8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857FB314-F37B-49E9-AEAB-B0A7A3409DAC}" type="datetimeFigureOut">
              <a:rPr lang="en-GB" smtClean="0"/>
              <a:t>07/05/2019</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F21F98C7-47C2-4911-A40A-1CB69700A255}" type="slidenum">
              <a:rPr lang="en-GB" smtClean="0"/>
              <a:t>‹#›</a:t>
            </a:fld>
            <a:endParaRPr lang="en-GB"/>
          </a:p>
        </p:txBody>
      </p:sp>
    </p:spTree>
    <p:extLst>
      <p:ext uri="{BB962C8B-B14F-4D97-AF65-F5344CB8AC3E}">
        <p14:creationId xmlns:p14="http://schemas.microsoft.com/office/powerpoint/2010/main" val="16613486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 will be talking about professionalism and some important aspects required to be a successful sports therapist.</a:t>
            </a:r>
          </a:p>
        </p:txBody>
      </p:sp>
      <p:sp>
        <p:nvSpPr>
          <p:cNvPr id="4" name="Slide Number Placeholder 3"/>
          <p:cNvSpPr>
            <a:spLocks noGrp="1"/>
          </p:cNvSpPr>
          <p:nvPr>
            <p:ph type="sldNum" sz="quarter" idx="5"/>
          </p:nvPr>
        </p:nvSpPr>
        <p:spPr/>
        <p:txBody>
          <a:bodyPr/>
          <a:lstStyle/>
          <a:p>
            <a:fld id="{F21F98C7-47C2-4911-A40A-1CB69700A255}" type="slidenum">
              <a:rPr lang="en-GB" smtClean="0"/>
              <a:t>1</a:t>
            </a:fld>
            <a:endParaRPr lang="en-GB"/>
          </a:p>
        </p:txBody>
      </p:sp>
    </p:spTree>
    <p:extLst>
      <p:ext uri="{BB962C8B-B14F-4D97-AF65-F5344CB8AC3E}">
        <p14:creationId xmlns:p14="http://schemas.microsoft.com/office/powerpoint/2010/main" val="3022953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a:t>
            </a:r>
            <a:r>
              <a:rPr lang="en-GB" baseline="0" dirty="0"/>
              <a:t> slide</a:t>
            </a:r>
            <a:r>
              <a:rPr lang="en-GB" dirty="0"/>
              <a:t> looks at what it means to be professional.</a:t>
            </a:r>
            <a:r>
              <a:rPr lang="en-GB" baseline="0" dirty="0"/>
              <a:t> </a:t>
            </a:r>
            <a:r>
              <a:rPr lang="en-GB" dirty="0"/>
              <a:t>Professionalism is a conduct associated with a particular profession.  A</a:t>
            </a:r>
            <a:r>
              <a:rPr lang="en-GB" baseline="0" dirty="0"/>
              <a:t> therapist can portray professionalism by meeting standards set by themselves and others. The society of sports therapists provides its own Standards of conduct, Performance and Ethics which all sports therapists should read and adhere to when reflecting on their own professionalism. </a:t>
            </a:r>
            <a:r>
              <a:rPr lang="en-GB" dirty="0"/>
              <a:t>A sports therapist requires many professional aspects, this presentation will mainly discuss honesty and integrity and how these aspects can affect future business and practice. </a:t>
            </a:r>
          </a:p>
        </p:txBody>
      </p:sp>
      <p:sp>
        <p:nvSpPr>
          <p:cNvPr id="4" name="Slide Number Placeholder 3"/>
          <p:cNvSpPr>
            <a:spLocks noGrp="1"/>
          </p:cNvSpPr>
          <p:nvPr>
            <p:ph type="sldNum" sz="quarter" idx="5"/>
          </p:nvPr>
        </p:nvSpPr>
        <p:spPr/>
        <p:txBody>
          <a:bodyPr/>
          <a:lstStyle/>
          <a:p>
            <a:fld id="{F21F98C7-47C2-4911-A40A-1CB69700A255}" type="slidenum">
              <a:rPr lang="en-GB" smtClean="0"/>
              <a:t>2</a:t>
            </a:fld>
            <a:endParaRPr lang="en-GB"/>
          </a:p>
        </p:txBody>
      </p:sp>
    </p:spTree>
    <p:extLst>
      <p:ext uri="{BB962C8B-B14F-4D97-AF65-F5344CB8AC3E}">
        <p14:creationId xmlns:p14="http://schemas.microsoft.com/office/powerpoint/2010/main" val="2562982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Honesty is crucial throughout all aspects of life however, it is crucial in a working environment for sports therapists, whether pitch side or in clinic. Honesty in the workplace increases trust, builds reputation and promotes loyalty with co-workers such as coaches and other health professionals. Also these factors help improve interactions</a:t>
            </a:r>
            <a:r>
              <a:rPr lang="en-GB" b="0" baseline="0" dirty="0"/>
              <a:t> with</a:t>
            </a:r>
            <a:r>
              <a:rPr lang="en-GB" b="0" dirty="0"/>
              <a:t> clients.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Having Integrity means that you live in accordance to your deepest values, you're honest with everyone, and you always keep your word. It is doing the right thing for</a:t>
            </a:r>
            <a:r>
              <a:rPr lang="en-GB" b="0" baseline="0" dirty="0"/>
              <a:t> both yourself and others. There are many situations in sports therapy where there can more than one decision to make, as a good therapist the best decision will be made using integrity. These decisions may not always be the easiest or the nicest, however they will be the most professional and beneficial for both therapist and others. </a:t>
            </a:r>
            <a:r>
              <a:rPr lang="en-GB" sz="1200" dirty="0">
                <a:solidFill>
                  <a:srgbClr val="000000"/>
                </a:solidFill>
              </a:rPr>
              <a:t>The next slide will discuss the importance of honesty and integrity when pitch side.</a:t>
            </a:r>
          </a:p>
          <a:p>
            <a:endParaRPr lang="en-GB" dirty="0"/>
          </a:p>
        </p:txBody>
      </p:sp>
      <p:sp>
        <p:nvSpPr>
          <p:cNvPr id="4" name="Slide Number Placeholder 3"/>
          <p:cNvSpPr>
            <a:spLocks noGrp="1"/>
          </p:cNvSpPr>
          <p:nvPr>
            <p:ph type="sldNum" sz="quarter" idx="5"/>
          </p:nvPr>
        </p:nvSpPr>
        <p:spPr/>
        <p:txBody>
          <a:bodyPr/>
          <a:lstStyle/>
          <a:p>
            <a:fld id="{F21F98C7-47C2-4911-A40A-1CB69700A255}" type="slidenum">
              <a:rPr lang="en-GB" smtClean="0"/>
              <a:t>3</a:t>
            </a:fld>
            <a:endParaRPr lang="en-GB"/>
          </a:p>
        </p:txBody>
      </p:sp>
    </p:spTree>
    <p:extLst>
      <p:ext uri="{BB962C8B-B14F-4D97-AF65-F5344CB8AC3E}">
        <p14:creationId xmlns:p14="http://schemas.microsoft.com/office/powerpoint/2010/main" val="1585354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rPr>
              <a:t>When going pitch side, honesty and integrity are crucial when in collaboration with coaches and players. They are vital aspects of professionalism. Honesty</a:t>
            </a:r>
            <a:r>
              <a:rPr lang="en-GB" sz="1200" baseline="0" dirty="0">
                <a:solidFill>
                  <a:srgbClr val="000000"/>
                </a:solidFill>
              </a:rPr>
              <a:t> is important when pitch side for several reasons. One of which is educating the athletes and coaches with concerns to injuries and return to play. If a player is injured on the pitch to the point which concerns the therapist, then they </a:t>
            </a:r>
            <a:r>
              <a:rPr lang="en-GB" sz="1200" dirty="0">
                <a:solidFill>
                  <a:srgbClr val="000000"/>
                </a:solidFill>
              </a:rPr>
              <a:t>need to be taken off no matter how much they or their coach wants them to stay on. For example,</a:t>
            </a:r>
            <a:r>
              <a:rPr lang="en-GB" sz="1200" baseline="0" dirty="0">
                <a:solidFill>
                  <a:srgbClr val="000000"/>
                </a:solidFill>
              </a:rPr>
              <a:t> </a:t>
            </a:r>
            <a:r>
              <a:rPr lang="en-GB" sz="1200" dirty="0">
                <a:solidFill>
                  <a:srgbClr val="000000"/>
                </a:solidFill>
              </a:rPr>
              <a:t>head injuries and concussion.</a:t>
            </a:r>
            <a:r>
              <a:rPr lang="en-GB" sz="1200" baseline="0" dirty="0">
                <a:solidFill>
                  <a:srgbClr val="000000"/>
                </a:solidFill>
              </a:rPr>
              <a:t> By leaving the player on, there is risk that they could possibly suffer another collision which increases the risk of concussion </a:t>
            </a:r>
            <a:r>
              <a:rPr lang="en-GB" sz="1200" dirty="0">
                <a:solidFill>
                  <a:srgbClr val="000000"/>
                </a:solidFill>
              </a:rPr>
              <a:t>progressing to second impact syndrome. By being honest with the player and coach, and using integrity to make the decision</a:t>
            </a:r>
            <a:r>
              <a:rPr lang="en-GB" sz="1200" baseline="0" dirty="0">
                <a:solidFill>
                  <a:srgbClr val="000000"/>
                </a:solidFill>
              </a:rPr>
              <a:t> of removing the player from the pitch </a:t>
            </a:r>
            <a:r>
              <a:rPr lang="en-GB" sz="1200" dirty="0">
                <a:solidFill>
                  <a:srgbClr val="000000"/>
                </a:solidFill>
              </a:rPr>
              <a:t>would be the best option for everyone in this circumstance as the player will be able to return to play sooner</a:t>
            </a:r>
            <a:r>
              <a:rPr lang="en-GB" sz="1200" baseline="0" dirty="0">
                <a:solidFill>
                  <a:srgbClr val="000000"/>
                </a:solidFill>
              </a:rPr>
              <a:t> </a:t>
            </a:r>
            <a:r>
              <a:rPr lang="en-GB" sz="1200" dirty="0">
                <a:solidFill>
                  <a:srgbClr val="000000"/>
                </a:solidFill>
              </a:rPr>
              <a:t>rather than leaving them on the pitch, suffering another collision and</a:t>
            </a:r>
            <a:r>
              <a:rPr lang="en-GB" sz="1200" baseline="0" dirty="0">
                <a:solidFill>
                  <a:srgbClr val="000000"/>
                </a:solidFill>
              </a:rPr>
              <a:t> injury </a:t>
            </a:r>
            <a:r>
              <a:rPr lang="en-GB" sz="1200" dirty="0">
                <a:solidFill>
                  <a:srgbClr val="000000"/>
                </a:solidFill>
              </a:rPr>
              <a:t>and end up being out of play for even longer. Allowing the athlete to return to play too early and withholding information from the coach and athlete</a:t>
            </a:r>
            <a:r>
              <a:rPr lang="en-GB" sz="1200" baseline="0" dirty="0">
                <a:solidFill>
                  <a:srgbClr val="000000"/>
                </a:solidFill>
              </a:rPr>
              <a:t> </a:t>
            </a:r>
            <a:r>
              <a:rPr lang="en-GB" sz="1200" dirty="0">
                <a:solidFill>
                  <a:srgbClr val="000000"/>
                </a:solidFill>
              </a:rPr>
              <a:t>would be unethical</a:t>
            </a:r>
            <a:r>
              <a:rPr lang="en-GB" sz="1200" baseline="0" dirty="0">
                <a:solidFill>
                  <a:srgbClr val="000000"/>
                </a:solidFill>
              </a:rPr>
              <a:t> and therefore dishonourable. </a:t>
            </a:r>
            <a:r>
              <a:rPr lang="en-GB" sz="1200" dirty="0">
                <a:solidFill>
                  <a:srgbClr val="000000"/>
                </a:solidFill>
              </a:rPr>
              <a:t>Another</a:t>
            </a:r>
            <a:r>
              <a:rPr lang="en-GB" sz="1200" baseline="0" dirty="0">
                <a:solidFill>
                  <a:srgbClr val="000000"/>
                </a:solidFill>
              </a:rPr>
              <a:t> factor contributing to being a good sports therapist is good </a:t>
            </a:r>
            <a:r>
              <a:rPr lang="en-GB" sz="1200" dirty="0"/>
              <a:t>communication. For</a:t>
            </a:r>
            <a:r>
              <a:rPr lang="en-GB" sz="1200" baseline="0" dirty="0"/>
              <a:t> example clear and thorough communication</a:t>
            </a:r>
            <a:r>
              <a:rPr lang="en-GB" sz="1200" dirty="0"/>
              <a:t> about the potential consequences of returning to play too early is essential when facing return-to-play pressure from coaches and athletes. As a therapist, good communication</a:t>
            </a:r>
            <a:r>
              <a:rPr lang="en-GB" sz="1200" baseline="0" dirty="0"/>
              <a:t> skills, honesty and having integrity allows for better decision making. M</a:t>
            </a:r>
            <a:r>
              <a:rPr lang="en-GB" sz="1200" dirty="0"/>
              <a:t>aking objective decisions and keeping the athlete active with controlled activity while recovering is important.</a:t>
            </a:r>
          </a:p>
          <a:p>
            <a:endParaRPr lang="en-GB" dirty="0"/>
          </a:p>
        </p:txBody>
      </p:sp>
      <p:sp>
        <p:nvSpPr>
          <p:cNvPr id="4" name="Slide Number Placeholder 3"/>
          <p:cNvSpPr>
            <a:spLocks noGrp="1"/>
          </p:cNvSpPr>
          <p:nvPr>
            <p:ph type="sldNum" sz="quarter" idx="5"/>
          </p:nvPr>
        </p:nvSpPr>
        <p:spPr/>
        <p:txBody>
          <a:bodyPr/>
          <a:lstStyle/>
          <a:p>
            <a:fld id="{F21F98C7-47C2-4911-A40A-1CB69700A255}" type="slidenum">
              <a:rPr lang="en-GB" smtClean="0"/>
              <a:t>4</a:t>
            </a:fld>
            <a:endParaRPr lang="en-GB"/>
          </a:p>
        </p:txBody>
      </p:sp>
    </p:spTree>
    <p:extLst>
      <p:ext uri="{BB962C8B-B14F-4D97-AF65-F5344CB8AC3E}">
        <p14:creationId xmlns:p14="http://schemas.microsoft.com/office/powerpoint/2010/main" val="30953758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Therapists routinely collaborate with other health professionals. There is great importance of promoting effective and respectful collaborations, particularly in the face of ethically challenging situations.</a:t>
            </a:r>
            <a:r>
              <a:rPr lang="en-GB" sz="1200" baseline="0" dirty="0"/>
              <a:t> For example, a sports therapist would collaborate with a GP or other health care professional if their client in the clinic has an issue that is out of their skill and knowledge base. Honesty and integrity are vital in a clinical practice as it builds trust between the therapist and client. I would like justify this by using the example of a client coming into the clinic for a pre event massage and unknowingly having a contraindication. Therefore, therapist proceeds to massage as no contraindications have been presented to them however, during the massage they find a lump which is unknown to the client. The therapist is therefore immediately put into a dilemma of whether or not to inform the client and  carry on with the massage. By being honest and having integrity the therapist should ask the client if they are aware of this, if not, the therapist should end the massage as they are unable to diagnose what the lump could be or be from. They should then proceed to refer the client to the GP as a precaution. By doing this in similar situations, the therapist is therefore covering themselves and their insurance as they are not taking on and treating a client that may have a more complex issue. This therefore adheres to the codes of conduct set by the society of sports therapists in which a therapist is to act in the best interests of the client, be accountable for their actions, ensure they are keeping records of all encounters and making referrals where needed if the issue is out of their knowledge. </a:t>
            </a:r>
            <a:endParaRPr lang="en-GB" dirty="0"/>
          </a:p>
        </p:txBody>
      </p:sp>
      <p:sp>
        <p:nvSpPr>
          <p:cNvPr id="4" name="Slide Number Placeholder 3"/>
          <p:cNvSpPr>
            <a:spLocks noGrp="1"/>
          </p:cNvSpPr>
          <p:nvPr>
            <p:ph type="sldNum" sz="quarter" idx="5"/>
          </p:nvPr>
        </p:nvSpPr>
        <p:spPr/>
        <p:txBody>
          <a:bodyPr/>
          <a:lstStyle/>
          <a:p>
            <a:fld id="{F21F98C7-47C2-4911-A40A-1CB69700A255}" type="slidenum">
              <a:rPr lang="en-GB" smtClean="0"/>
              <a:t>5</a:t>
            </a:fld>
            <a:endParaRPr lang="en-GB"/>
          </a:p>
        </p:txBody>
      </p:sp>
    </p:spTree>
    <p:extLst>
      <p:ext uri="{BB962C8B-B14F-4D97-AF65-F5344CB8AC3E}">
        <p14:creationId xmlns:p14="http://schemas.microsoft.com/office/powerpoint/2010/main" val="39245079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Professionalism can also be portrayed through many other principles and adhering to the codes of conduct. Several of which include acting in the best interests of the clients, not the therapist. Being accountable for your actions, respecting client confidentiality, maintaining personal competency conduct and health, keeping up to date with skills and knowledge, for example, by attending courses, working with other professionals and making referrals when required. Other important codes of conduct that a therapist should legally comply to be obtaining informed consent prior with any treatments and record keeping for several years post treatment. Failing to do so would be unethical and deceitful. </a:t>
            </a:r>
            <a:endParaRPr lang="en-GB" dirty="0"/>
          </a:p>
        </p:txBody>
      </p:sp>
      <p:sp>
        <p:nvSpPr>
          <p:cNvPr id="4" name="Slide Number Placeholder 3"/>
          <p:cNvSpPr>
            <a:spLocks noGrp="1"/>
          </p:cNvSpPr>
          <p:nvPr>
            <p:ph type="sldNum" sz="quarter" idx="5"/>
          </p:nvPr>
        </p:nvSpPr>
        <p:spPr/>
        <p:txBody>
          <a:bodyPr/>
          <a:lstStyle/>
          <a:p>
            <a:fld id="{F21F98C7-47C2-4911-A40A-1CB69700A255}" type="slidenum">
              <a:rPr lang="en-GB" smtClean="0"/>
              <a:t>6</a:t>
            </a:fld>
            <a:endParaRPr lang="en-GB"/>
          </a:p>
        </p:txBody>
      </p:sp>
    </p:spTree>
    <p:extLst>
      <p:ext uri="{BB962C8B-B14F-4D97-AF65-F5344CB8AC3E}">
        <p14:creationId xmlns:p14="http://schemas.microsoft.com/office/powerpoint/2010/main" val="25190821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Showing</a:t>
            </a:r>
            <a:r>
              <a:rPr lang="en-GB" baseline="0" dirty="0"/>
              <a:t> </a:t>
            </a:r>
            <a:r>
              <a:rPr lang="en-GB" dirty="0"/>
              <a:t>professionalism and having good professional qualities </a:t>
            </a:r>
            <a:r>
              <a:rPr lang="en-GB" baseline="0" dirty="0"/>
              <a:t>will aid you as a therapist to gain a good reputation and build up a larger clientele for future business and practice. </a:t>
            </a:r>
            <a:r>
              <a:rPr lang="en-GB" dirty="0"/>
              <a:t>Portraying and maintaining high standards of professionalism will also aid you in obtaining a good reputation</a:t>
            </a:r>
            <a:r>
              <a:rPr lang="en-GB" baseline="0" dirty="0"/>
              <a:t> and enhancing it over time. Enhanced professional standards allows a therapist to f</a:t>
            </a:r>
            <a:r>
              <a:rPr lang="en-GB" dirty="0"/>
              <a:t>ill gaps in their knowledge and skills to become more productive and efficient in future</a:t>
            </a:r>
            <a:r>
              <a:rPr lang="en-GB" baseline="0" dirty="0"/>
              <a:t> practice, whilst also b</a:t>
            </a:r>
            <a:r>
              <a:rPr lang="en-GB" dirty="0"/>
              <a:t>uilding</a:t>
            </a:r>
            <a:r>
              <a:rPr lang="en-GB" baseline="0" dirty="0"/>
              <a:t> more</a:t>
            </a:r>
            <a:r>
              <a:rPr lang="en-GB" dirty="0"/>
              <a:t> confidence and credibility. Another benefit in future business and</a:t>
            </a:r>
            <a:r>
              <a:rPr lang="en-GB" baseline="0" dirty="0"/>
              <a:t> practice is the expansion in job opportunities.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F21F98C7-47C2-4911-A40A-1CB69700A255}" type="slidenum">
              <a:rPr lang="en-GB" smtClean="0"/>
              <a:t>7</a:t>
            </a:fld>
            <a:endParaRPr lang="en-GB"/>
          </a:p>
        </p:txBody>
      </p:sp>
    </p:spTree>
    <p:extLst>
      <p:ext uri="{BB962C8B-B14F-4D97-AF65-F5344CB8AC3E}">
        <p14:creationId xmlns:p14="http://schemas.microsoft.com/office/powerpoint/2010/main" val="35695710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Reflection is a key aspect to becoming a good professional as it allows us problem solve,</a:t>
            </a:r>
            <a:r>
              <a:rPr lang="en-GB" baseline="0" dirty="0"/>
              <a:t> refresh skills and knowledge whilst also updating them. Reflection on practice also aids the therapist to </a:t>
            </a:r>
            <a:r>
              <a:rPr lang="en-GB" dirty="0"/>
              <a:t>learn and develop. Some</a:t>
            </a:r>
            <a:r>
              <a:rPr lang="en-GB" baseline="0" dirty="0"/>
              <a:t> also say that by practicing ethical reflections, an ethical awareness is brought about. </a:t>
            </a:r>
            <a:endParaRPr lang="en-GB" dirty="0"/>
          </a:p>
        </p:txBody>
      </p:sp>
      <p:sp>
        <p:nvSpPr>
          <p:cNvPr id="4" name="Slide Number Placeholder 3"/>
          <p:cNvSpPr>
            <a:spLocks noGrp="1"/>
          </p:cNvSpPr>
          <p:nvPr>
            <p:ph type="sldNum" sz="quarter" idx="5"/>
          </p:nvPr>
        </p:nvSpPr>
        <p:spPr/>
        <p:txBody>
          <a:bodyPr/>
          <a:lstStyle/>
          <a:p>
            <a:fld id="{F21F98C7-47C2-4911-A40A-1CB69700A255}" type="slidenum">
              <a:rPr lang="en-GB" smtClean="0"/>
              <a:t>8</a:t>
            </a:fld>
            <a:endParaRPr lang="en-GB"/>
          </a:p>
        </p:txBody>
      </p:sp>
    </p:spTree>
    <p:extLst>
      <p:ext uri="{BB962C8B-B14F-4D97-AF65-F5344CB8AC3E}">
        <p14:creationId xmlns:p14="http://schemas.microsoft.com/office/powerpoint/2010/main" val="10139700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00000"/>
                </a:solidFill>
              </a:rPr>
              <a:t>Society of sports therapists (2012) state ‘you must behave with integrity and honesty and ensure that your behaviour does not damage the public’s confidence in you or your profession’. If you maintain professionalism, honesty and integrity, patients and clients trust will grow and create positive changes in future business.   </a:t>
            </a:r>
          </a:p>
          <a:p>
            <a:endParaRPr lang="en-GB" dirty="0"/>
          </a:p>
        </p:txBody>
      </p:sp>
      <p:sp>
        <p:nvSpPr>
          <p:cNvPr id="4" name="Slide Number Placeholder 3"/>
          <p:cNvSpPr>
            <a:spLocks noGrp="1"/>
          </p:cNvSpPr>
          <p:nvPr>
            <p:ph type="sldNum" sz="quarter" idx="5"/>
          </p:nvPr>
        </p:nvSpPr>
        <p:spPr/>
        <p:txBody>
          <a:bodyPr/>
          <a:lstStyle/>
          <a:p>
            <a:fld id="{F21F98C7-47C2-4911-A40A-1CB69700A255}" type="slidenum">
              <a:rPr lang="en-GB" smtClean="0"/>
              <a:t>9</a:t>
            </a:fld>
            <a:endParaRPr lang="en-GB"/>
          </a:p>
        </p:txBody>
      </p:sp>
    </p:spTree>
    <p:extLst>
      <p:ext uri="{BB962C8B-B14F-4D97-AF65-F5344CB8AC3E}">
        <p14:creationId xmlns:p14="http://schemas.microsoft.com/office/powerpoint/2010/main" val="1437480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1F98C7-47C2-4911-A40A-1CB69700A255}" type="slidenum">
              <a:rPr lang="en-GB" smtClean="0"/>
              <a:t>10</a:t>
            </a:fld>
            <a:endParaRPr lang="en-GB"/>
          </a:p>
        </p:txBody>
      </p:sp>
    </p:spTree>
    <p:extLst>
      <p:ext uri="{BB962C8B-B14F-4D97-AF65-F5344CB8AC3E}">
        <p14:creationId xmlns:p14="http://schemas.microsoft.com/office/powerpoint/2010/main" val="553032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4057A-065E-4A99-B985-8188463156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76776C-4BA9-4AC5-B4B0-493F230E63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674C82-60AA-4BB4-9B41-04081E966951}"/>
              </a:ext>
            </a:extLst>
          </p:cNvPr>
          <p:cNvSpPr>
            <a:spLocks noGrp="1"/>
          </p:cNvSpPr>
          <p:nvPr>
            <p:ph type="dt" sz="half" idx="10"/>
          </p:nvPr>
        </p:nvSpPr>
        <p:spPr/>
        <p:txBody>
          <a:bodyPr/>
          <a:lstStyle/>
          <a:p>
            <a:fld id="{FB49FB06-398E-4CF0-883B-FDB581792D15}" type="datetimeFigureOut">
              <a:rPr lang="en-GB" smtClean="0"/>
              <a:t>07/05/2019</a:t>
            </a:fld>
            <a:endParaRPr lang="en-GB"/>
          </a:p>
        </p:txBody>
      </p:sp>
      <p:sp>
        <p:nvSpPr>
          <p:cNvPr id="5" name="Footer Placeholder 4">
            <a:extLst>
              <a:ext uri="{FF2B5EF4-FFF2-40B4-BE49-F238E27FC236}">
                <a16:creationId xmlns:a16="http://schemas.microsoft.com/office/drawing/2014/main" id="{0B13139D-2DA9-4364-818E-14A0B2EC1F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826DF2-85A3-439F-B15D-EAAD2A7A74F2}"/>
              </a:ext>
            </a:extLst>
          </p:cNvPr>
          <p:cNvSpPr>
            <a:spLocks noGrp="1"/>
          </p:cNvSpPr>
          <p:nvPr>
            <p:ph type="sldNum" sz="quarter" idx="12"/>
          </p:nvPr>
        </p:nvSpPr>
        <p:spPr/>
        <p:txBody>
          <a:bodyPr/>
          <a:lstStyle/>
          <a:p>
            <a:fld id="{D0B1B5FB-7EE6-4DD7-BA30-6B999C1A7AD2}" type="slidenum">
              <a:rPr lang="en-GB" smtClean="0"/>
              <a:t>‹#›</a:t>
            </a:fld>
            <a:endParaRPr lang="en-GB"/>
          </a:p>
        </p:txBody>
      </p:sp>
    </p:spTree>
    <p:extLst>
      <p:ext uri="{BB962C8B-B14F-4D97-AF65-F5344CB8AC3E}">
        <p14:creationId xmlns:p14="http://schemas.microsoft.com/office/powerpoint/2010/main" val="426113254"/>
      </p:ext>
    </p:extLst>
  </p:cSld>
  <p:clrMapOvr>
    <a:masterClrMapping/>
  </p:clrMapOvr>
  <p:transition spd="slow">
    <p:cove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FA1F1-139A-4031-8559-547CF8FF9E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37B692-E67F-4265-9118-9E521F515A3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CEA59-6C11-4CF4-917C-41D31DBE60FA}"/>
              </a:ext>
            </a:extLst>
          </p:cNvPr>
          <p:cNvSpPr>
            <a:spLocks noGrp="1"/>
          </p:cNvSpPr>
          <p:nvPr>
            <p:ph type="dt" sz="half" idx="10"/>
          </p:nvPr>
        </p:nvSpPr>
        <p:spPr/>
        <p:txBody>
          <a:bodyPr/>
          <a:lstStyle/>
          <a:p>
            <a:fld id="{FB49FB06-398E-4CF0-883B-FDB581792D15}" type="datetimeFigureOut">
              <a:rPr lang="en-GB" smtClean="0"/>
              <a:t>07/05/2019</a:t>
            </a:fld>
            <a:endParaRPr lang="en-GB"/>
          </a:p>
        </p:txBody>
      </p:sp>
      <p:sp>
        <p:nvSpPr>
          <p:cNvPr id="5" name="Footer Placeholder 4">
            <a:extLst>
              <a:ext uri="{FF2B5EF4-FFF2-40B4-BE49-F238E27FC236}">
                <a16:creationId xmlns:a16="http://schemas.microsoft.com/office/drawing/2014/main" id="{B2FB7C33-5C62-4C71-BD92-A0D06D64CC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D51508-8995-4E5D-AF88-46FCB26C02CD}"/>
              </a:ext>
            </a:extLst>
          </p:cNvPr>
          <p:cNvSpPr>
            <a:spLocks noGrp="1"/>
          </p:cNvSpPr>
          <p:nvPr>
            <p:ph type="sldNum" sz="quarter" idx="12"/>
          </p:nvPr>
        </p:nvSpPr>
        <p:spPr/>
        <p:txBody>
          <a:bodyPr/>
          <a:lstStyle/>
          <a:p>
            <a:fld id="{D0B1B5FB-7EE6-4DD7-BA30-6B999C1A7AD2}" type="slidenum">
              <a:rPr lang="en-GB" smtClean="0"/>
              <a:t>‹#›</a:t>
            </a:fld>
            <a:endParaRPr lang="en-GB"/>
          </a:p>
        </p:txBody>
      </p:sp>
    </p:spTree>
    <p:extLst>
      <p:ext uri="{BB962C8B-B14F-4D97-AF65-F5344CB8AC3E}">
        <p14:creationId xmlns:p14="http://schemas.microsoft.com/office/powerpoint/2010/main" val="3341213768"/>
      </p:ext>
    </p:extLst>
  </p:cSld>
  <p:clrMapOvr>
    <a:masterClrMapping/>
  </p:clrMapOvr>
  <p:transition spd="slow">
    <p:cove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593BB-7B6E-439D-B464-70DAA92E9E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ADB77C-7287-4AE6-B815-73DFC8543F6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8F86EE2-528A-4418-AA04-9DFE3FA2DA52}"/>
              </a:ext>
            </a:extLst>
          </p:cNvPr>
          <p:cNvSpPr>
            <a:spLocks noGrp="1"/>
          </p:cNvSpPr>
          <p:nvPr>
            <p:ph type="dt" sz="half" idx="10"/>
          </p:nvPr>
        </p:nvSpPr>
        <p:spPr/>
        <p:txBody>
          <a:bodyPr/>
          <a:lstStyle/>
          <a:p>
            <a:fld id="{FB49FB06-398E-4CF0-883B-FDB581792D15}" type="datetimeFigureOut">
              <a:rPr lang="en-GB" smtClean="0"/>
              <a:t>07/05/2019</a:t>
            </a:fld>
            <a:endParaRPr lang="en-GB"/>
          </a:p>
        </p:txBody>
      </p:sp>
      <p:sp>
        <p:nvSpPr>
          <p:cNvPr id="5" name="Footer Placeholder 4">
            <a:extLst>
              <a:ext uri="{FF2B5EF4-FFF2-40B4-BE49-F238E27FC236}">
                <a16:creationId xmlns:a16="http://schemas.microsoft.com/office/drawing/2014/main" id="{07558338-D345-4A66-8291-EF230158E7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2AEC48-916D-4082-8E5A-C429DDFAD8C1}"/>
              </a:ext>
            </a:extLst>
          </p:cNvPr>
          <p:cNvSpPr>
            <a:spLocks noGrp="1"/>
          </p:cNvSpPr>
          <p:nvPr>
            <p:ph type="sldNum" sz="quarter" idx="12"/>
          </p:nvPr>
        </p:nvSpPr>
        <p:spPr/>
        <p:txBody>
          <a:bodyPr/>
          <a:lstStyle/>
          <a:p>
            <a:fld id="{D0B1B5FB-7EE6-4DD7-BA30-6B999C1A7AD2}" type="slidenum">
              <a:rPr lang="en-GB" smtClean="0"/>
              <a:t>‹#›</a:t>
            </a:fld>
            <a:endParaRPr lang="en-GB"/>
          </a:p>
        </p:txBody>
      </p:sp>
    </p:spTree>
    <p:extLst>
      <p:ext uri="{BB962C8B-B14F-4D97-AF65-F5344CB8AC3E}">
        <p14:creationId xmlns:p14="http://schemas.microsoft.com/office/powerpoint/2010/main" val="4209041857"/>
      </p:ext>
    </p:extLst>
  </p:cSld>
  <p:clrMapOvr>
    <a:masterClrMapping/>
  </p:clrMapOvr>
  <p:transition spd="slow">
    <p:cove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A5FD5-4A7C-47E6-9C5B-331563B428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0D2757-4BBE-4F06-964B-924B3F26FA4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2C574B7-76A0-4E20-BBB6-5AD51238F6F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699AB22-A70B-4494-A2A7-D7EB37630F83}"/>
              </a:ext>
            </a:extLst>
          </p:cNvPr>
          <p:cNvSpPr>
            <a:spLocks noGrp="1"/>
          </p:cNvSpPr>
          <p:nvPr>
            <p:ph type="dt" sz="half" idx="10"/>
          </p:nvPr>
        </p:nvSpPr>
        <p:spPr/>
        <p:txBody>
          <a:bodyPr/>
          <a:lstStyle/>
          <a:p>
            <a:fld id="{FB49FB06-398E-4CF0-883B-FDB581792D15}" type="datetimeFigureOut">
              <a:rPr lang="en-GB" smtClean="0"/>
              <a:t>07/05/2019</a:t>
            </a:fld>
            <a:endParaRPr lang="en-GB"/>
          </a:p>
        </p:txBody>
      </p:sp>
      <p:sp>
        <p:nvSpPr>
          <p:cNvPr id="6" name="Footer Placeholder 5">
            <a:extLst>
              <a:ext uri="{FF2B5EF4-FFF2-40B4-BE49-F238E27FC236}">
                <a16:creationId xmlns:a16="http://schemas.microsoft.com/office/drawing/2014/main" id="{B751AD62-407E-4361-AB35-AD9A8B0DE9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23D6F1-B8DE-4EAA-9FAD-358573AF232E}"/>
              </a:ext>
            </a:extLst>
          </p:cNvPr>
          <p:cNvSpPr>
            <a:spLocks noGrp="1"/>
          </p:cNvSpPr>
          <p:nvPr>
            <p:ph type="sldNum" sz="quarter" idx="12"/>
          </p:nvPr>
        </p:nvSpPr>
        <p:spPr/>
        <p:txBody>
          <a:bodyPr/>
          <a:lstStyle/>
          <a:p>
            <a:fld id="{D0B1B5FB-7EE6-4DD7-BA30-6B999C1A7AD2}" type="slidenum">
              <a:rPr lang="en-GB" smtClean="0"/>
              <a:t>‹#›</a:t>
            </a:fld>
            <a:endParaRPr lang="en-GB"/>
          </a:p>
        </p:txBody>
      </p:sp>
    </p:spTree>
    <p:extLst>
      <p:ext uri="{BB962C8B-B14F-4D97-AF65-F5344CB8AC3E}">
        <p14:creationId xmlns:p14="http://schemas.microsoft.com/office/powerpoint/2010/main" val="2868893017"/>
      </p:ext>
    </p:extLst>
  </p:cSld>
  <p:clrMapOvr>
    <a:masterClrMapping/>
  </p:clrMapOvr>
  <p:transition spd="slow">
    <p:cove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86CC4-760F-4FEE-9C31-2561C45630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D2CC11-F975-495D-A4F2-326C9A4DB4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5A145B4-7AF9-41CC-9DE0-A28004D28DF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02BD6B-60B4-4948-AB16-559F514651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D48BE57-C926-48C4-9B93-1F7414C6A82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31F1AF-BEED-4962-A5A1-C8649269FBD8}"/>
              </a:ext>
            </a:extLst>
          </p:cNvPr>
          <p:cNvSpPr>
            <a:spLocks noGrp="1"/>
          </p:cNvSpPr>
          <p:nvPr>
            <p:ph type="dt" sz="half" idx="10"/>
          </p:nvPr>
        </p:nvSpPr>
        <p:spPr/>
        <p:txBody>
          <a:bodyPr/>
          <a:lstStyle/>
          <a:p>
            <a:fld id="{FB49FB06-398E-4CF0-883B-FDB581792D15}" type="datetimeFigureOut">
              <a:rPr lang="en-GB" smtClean="0"/>
              <a:t>07/05/2019</a:t>
            </a:fld>
            <a:endParaRPr lang="en-GB"/>
          </a:p>
        </p:txBody>
      </p:sp>
      <p:sp>
        <p:nvSpPr>
          <p:cNvPr id="8" name="Footer Placeholder 7">
            <a:extLst>
              <a:ext uri="{FF2B5EF4-FFF2-40B4-BE49-F238E27FC236}">
                <a16:creationId xmlns:a16="http://schemas.microsoft.com/office/drawing/2014/main" id="{A32F4C1D-FC4E-49AA-8619-F482E3BAF3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CEC1FC-4CB5-4F79-B5F8-15ED5BF81EB9}"/>
              </a:ext>
            </a:extLst>
          </p:cNvPr>
          <p:cNvSpPr>
            <a:spLocks noGrp="1"/>
          </p:cNvSpPr>
          <p:nvPr>
            <p:ph type="sldNum" sz="quarter" idx="12"/>
          </p:nvPr>
        </p:nvSpPr>
        <p:spPr/>
        <p:txBody>
          <a:bodyPr/>
          <a:lstStyle/>
          <a:p>
            <a:fld id="{D0B1B5FB-7EE6-4DD7-BA30-6B999C1A7AD2}" type="slidenum">
              <a:rPr lang="en-GB" smtClean="0"/>
              <a:t>‹#›</a:t>
            </a:fld>
            <a:endParaRPr lang="en-GB"/>
          </a:p>
        </p:txBody>
      </p:sp>
    </p:spTree>
    <p:extLst>
      <p:ext uri="{BB962C8B-B14F-4D97-AF65-F5344CB8AC3E}">
        <p14:creationId xmlns:p14="http://schemas.microsoft.com/office/powerpoint/2010/main" val="2443779692"/>
      </p:ext>
    </p:extLst>
  </p:cSld>
  <p:clrMapOvr>
    <a:masterClrMapping/>
  </p:clrMapOvr>
  <p:transition spd="slow">
    <p:cove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8F0DF-5C5E-41EE-8E39-B7AAE2AF96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E3322EF-5EEA-444E-B2CF-21DA1D326F17}"/>
              </a:ext>
            </a:extLst>
          </p:cNvPr>
          <p:cNvSpPr>
            <a:spLocks noGrp="1"/>
          </p:cNvSpPr>
          <p:nvPr>
            <p:ph type="dt" sz="half" idx="10"/>
          </p:nvPr>
        </p:nvSpPr>
        <p:spPr/>
        <p:txBody>
          <a:bodyPr/>
          <a:lstStyle/>
          <a:p>
            <a:fld id="{FB49FB06-398E-4CF0-883B-FDB581792D15}" type="datetimeFigureOut">
              <a:rPr lang="en-GB" smtClean="0"/>
              <a:t>07/05/2019</a:t>
            </a:fld>
            <a:endParaRPr lang="en-GB"/>
          </a:p>
        </p:txBody>
      </p:sp>
      <p:sp>
        <p:nvSpPr>
          <p:cNvPr id="4" name="Footer Placeholder 3">
            <a:extLst>
              <a:ext uri="{FF2B5EF4-FFF2-40B4-BE49-F238E27FC236}">
                <a16:creationId xmlns:a16="http://schemas.microsoft.com/office/drawing/2014/main" id="{5FBC2E0F-E508-4CC1-A4AF-AF12E1521F7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ADC8D63-6C09-44E7-9B97-610CE9AB7E2C}"/>
              </a:ext>
            </a:extLst>
          </p:cNvPr>
          <p:cNvSpPr>
            <a:spLocks noGrp="1"/>
          </p:cNvSpPr>
          <p:nvPr>
            <p:ph type="sldNum" sz="quarter" idx="12"/>
          </p:nvPr>
        </p:nvSpPr>
        <p:spPr/>
        <p:txBody>
          <a:bodyPr/>
          <a:lstStyle/>
          <a:p>
            <a:fld id="{D0B1B5FB-7EE6-4DD7-BA30-6B999C1A7AD2}" type="slidenum">
              <a:rPr lang="en-GB" smtClean="0"/>
              <a:t>‹#›</a:t>
            </a:fld>
            <a:endParaRPr lang="en-GB"/>
          </a:p>
        </p:txBody>
      </p:sp>
    </p:spTree>
    <p:extLst>
      <p:ext uri="{BB962C8B-B14F-4D97-AF65-F5344CB8AC3E}">
        <p14:creationId xmlns:p14="http://schemas.microsoft.com/office/powerpoint/2010/main" val="3454767027"/>
      </p:ext>
    </p:extLst>
  </p:cSld>
  <p:clrMapOvr>
    <a:masterClrMapping/>
  </p:clrMapOvr>
  <p:transition spd="slow">
    <p:cove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C232D3-8BF5-44CF-8ACE-3CCBC648ED34}"/>
              </a:ext>
            </a:extLst>
          </p:cNvPr>
          <p:cNvSpPr>
            <a:spLocks noGrp="1"/>
          </p:cNvSpPr>
          <p:nvPr>
            <p:ph type="dt" sz="half" idx="10"/>
          </p:nvPr>
        </p:nvSpPr>
        <p:spPr/>
        <p:txBody>
          <a:bodyPr/>
          <a:lstStyle/>
          <a:p>
            <a:fld id="{FB49FB06-398E-4CF0-883B-FDB581792D15}" type="datetimeFigureOut">
              <a:rPr lang="en-GB" smtClean="0"/>
              <a:t>07/05/2019</a:t>
            </a:fld>
            <a:endParaRPr lang="en-GB"/>
          </a:p>
        </p:txBody>
      </p:sp>
      <p:sp>
        <p:nvSpPr>
          <p:cNvPr id="3" name="Footer Placeholder 2">
            <a:extLst>
              <a:ext uri="{FF2B5EF4-FFF2-40B4-BE49-F238E27FC236}">
                <a16:creationId xmlns:a16="http://schemas.microsoft.com/office/drawing/2014/main" id="{4740F895-B979-4719-B8FF-6C44F0E36D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449B1C6-4F1C-46A8-81EA-06F9F8FBA79C}"/>
              </a:ext>
            </a:extLst>
          </p:cNvPr>
          <p:cNvSpPr>
            <a:spLocks noGrp="1"/>
          </p:cNvSpPr>
          <p:nvPr>
            <p:ph type="sldNum" sz="quarter" idx="12"/>
          </p:nvPr>
        </p:nvSpPr>
        <p:spPr/>
        <p:txBody>
          <a:bodyPr/>
          <a:lstStyle/>
          <a:p>
            <a:fld id="{D0B1B5FB-7EE6-4DD7-BA30-6B999C1A7AD2}" type="slidenum">
              <a:rPr lang="en-GB" smtClean="0"/>
              <a:t>‹#›</a:t>
            </a:fld>
            <a:endParaRPr lang="en-GB"/>
          </a:p>
        </p:txBody>
      </p:sp>
    </p:spTree>
    <p:extLst>
      <p:ext uri="{BB962C8B-B14F-4D97-AF65-F5344CB8AC3E}">
        <p14:creationId xmlns:p14="http://schemas.microsoft.com/office/powerpoint/2010/main" val="4100601714"/>
      </p:ext>
    </p:extLst>
  </p:cSld>
  <p:clrMapOvr>
    <a:masterClrMapping/>
  </p:clrMapOvr>
  <p:transition spd="slow">
    <p:cove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DBE1A-FB58-4F83-A520-46EBA07513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9839E2-4783-47D9-A387-24A4C1B90C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2D4AE29-8F70-4642-A6F4-880124F0B5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F0429A8-43BD-4F0C-B326-B3EC952D4FFF}"/>
              </a:ext>
            </a:extLst>
          </p:cNvPr>
          <p:cNvSpPr>
            <a:spLocks noGrp="1"/>
          </p:cNvSpPr>
          <p:nvPr>
            <p:ph type="dt" sz="half" idx="10"/>
          </p:nvPr>
        </p:nvSpPr>
        <p:spPr/>
        <p:txBody>
          <a:bodyPr/>
          <a:lstStyle/>
          <a:p>
            <a:fld id="{FB49FB06-398E-4CF0-883B-FDB581792D15}" type="datetimeFigureOut">
              <a:rPr lang="en-GB" smtClean="0"/>
              <a:t>07/05/2019</a:t>
            </a:fld>
            <a:endParaRPr lang="en-GB"/>
          </a:p>
        </p:txBody>
      </p:sp>
      <p:sp>
        <p:nvSpPr>
          <p:cNvPr id="6" name="Footer Placeholder 5">
            <a:extLst>
              <a:ext uri="{FF2B5EF4-FFF2-40B4-BE49-F238E27FC236}">
                <a16:creationId xmlns:a16="http://schemas.microsoft.com/office/drawing/2014/main" id="{88CFF0F9-D6A1-4E6F-8FEB-8732948FDE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256FAC-2610-4243-9652-4E4DE8539125}"/>
              </a:ext>
            </a:extLst>
          </p:cNvPr>
          <p:cNvSpPr>
            <a:spLocks noGrp="1"/>
          </p:cNvSpPr>
          <p:nvPr>
            <p:ph type="sldNum" sz="quarter" idx="12"/>
          </p:nvPr>
        </p:nvSpPr>
        <p:spPr/>
        <p:txBody>
          <a:bodyPr/>
          <a:lstStyle/>
          <a:p>
            <a:fld id="{D0B1B5FB-7EE6-4DD7-BA30-6B999C1A7AD2}" type="slidenum">
              <a:rPr lang="en-GB" smtClean="0"/>
              <a:t>‹#›</a:t>
            </a:fld>
            <a:endParaRPr lang="en-GB"/>
          </a:p>
        </p:txBody>
      </p:sp>
    </p:spTree>
    <p:extLst>
      <p:ext uri="{BB962C8B-B14F-4D97-AF65-F5344CB8AC3E}">
        <p14:creationId xmlns:p14="http://schemas.microsoft.com/office/powerpoint/2010/main" val="1077562561"/>
      </p:ext>
    </p:extLst>
  </p:cSld>
  <p:clrMapOvr>
    <a:masterClrMapping/>
  </p:clrMapOvr>
  <p:transition spd="slow">
    <p:cove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6E011-3A9D-41A8-A5BB-66DF461899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1D30E9F-7161-4A99-B11D-FEE8480F82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A9E663-F0F6-4382-968C-504966A007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D884223-EE2C-4111-85FD-8D671BB03CA5}"/>
              </a:ext>
            </a:extLst>
          </p:cNvPr>
          <p:cNvSpPr>
            <a:spLocks noGrp="1"/>
          </p:cNvSpPr>
          <p:nvPr>
            <p:ph type="dt" sz="half" idx="10"/>
          </p:nvPr>
        </p:nvSpPr>
        <p:spPr/>
        <p:txBody>
          <a:bodyPr/>
          <a:lstStyle/>
          <a:p>
            <a:fld id="{FB49FB06-398E-4CF0-883B-FDB581792D15}" type="datetimeFigureOut">
              <a:rPr lang="en-GB" smtClean="0"/>
              <a:t>07/05/2019</a:t>
            </a:fld>
            <a:endParaRPr lang="en-GB"/>
          </a:p>
        </p:txBody>
      </p:sp>
      <p:sp>
        <p:nvSpPr>
          <p:cNvPr id="6" name="Footer Placeholder 5">
            <a:extLst>
              <a:ext uri="{FF2B5EF4-FFF2-40B4-BE49-F238E27FC236}">
                <a16:creationId xmlns:a16="http://schemas.microsoft.com/office/drawing/2014/main" id="{376DC003-984D-4F39-A5D5-815A769F9F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8D825D-C3F4-4376-BAD6-671A5D7D503A}"/>
              </a:ext>
            </a:extLst>
          </p:cNvPr>
          <p:cNvSpPr>
            <a:spLocks noGrp="1"/>
          </p:cNvSpPr>
          <p:nvPr>
            <p:ph type="sldNum" sz="quarter" idx="12"/>
          </p:nvPr>
        </p:nvSpPr>
        <p:spPr/>
        <p:txBody>
          <a:bodyPr/>
          <a:lstStyle/>
          <a:p>
            <a:fld id="{D0B1B5FB-7EE6-4DD7-BA30-6B999C1A7AD2}" type="slidenum">
              <a:rPr lang="en-GB" smtClean="0"/>
              <a:t>‹#›</a:t>
            </a:fld>
            <a:endParaRPr lang="en-GB"/>
          </a:p>
        </p:txBody>
      </p:sp>
    </p:spTree>
    <p:extLst>
      <p:ext uri="{BB962C8B-B14F-4D97-AF65-F5344CB8AC3E}">
        <p14:creationId xmlns:p14="http://schemas.microsoft.com/office/powerpoint/2010/main" val="3722333757"/>
      </p:ext>
    </p:extLst>
  </p:cSld>
  <p:clrMapOvr>
    <a:masterClrMapping/>
  </p:clrMapOvr>
  <p:transition spd="slow">
    <p:cove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4C8FE-3A90-41E3-AA3E-ED583323A67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A8FE0A-F908-45A9-B2BB-5CF0C00B54E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CF10FA-FD0B-4DE9-A510-848B5159055F}"/>
              </a:ext>
            </a:extLst>
          </p:cNvPr>
          <p:cNvSpPr>
            <a:spLocks noGrp="1"/>
          </p:cNvSpPr>
          <p:nvPr>
            <p:ph type="dt" sz="half" idx="10"/>
          </p:nvPr>
        </p:nvSpPr>
        <p:spPr/>
        <p:txBody>
          <a:bodyPr/>
          <a:lstStyle/>
          <a:p>
            <a:fld id="{FB49FB06-398E-4CF0-883B-FDB581792D15}" type="datetimeFigureOut">
              <a:rPr lang="en-GB" smtClean="0"/>
              <a:t>07/05/2019</a:t>
            </a:fld>
            <a:endParaRPr lang="en-GB"/>
          </a:p>
        </p:txBody>
      </p:sp>
      <p:sp>
        <p:nvSpPr>
          <p:cNvPr id="5" name="Footer Placeholder 4">
            <a:extLst>
              <a:ext uri="{FF2B5EF4-FFF2-40B4-BE49-F238E27FC236}">
                <a16:creationId xmlns:a16="http://schemas.microsoft.com/office/drawing/2014/main" id="{18C01F20-3E42-4774-879E-0959A0443D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971DDE-1964-4244-9838-94BACEF36A7D}"/>
              </a:ext>
            </a:extLst>
          </p:cNvPr>
          <p:cNvSpPr>
            <a:spLocks noGrp="1"/>
          </p:cNvSpPr>
          <p:nvPr>
            <p:ph type="sldNum" sz="quarter" idx="12"/>
          </p:nvPr>
        </p:nvSpPr>
        <p:spPr/>
        <p:txBody>
          <a:bodyPr/>
          <a:lstStyle/>
          <a:p>
            <a:fld id="{D0B1B5FB-7EE6-4DD7-BA30-6B999C1A7AD2}" type="slidenum">
              <a:rPr lang="en-GB" smtClean="0"/>
              <a:t>‹#›</a:t>
            </a:fld>
            <a:endParaRPr lang="en-GB"/>
          </a:p>
        </p:txBody>
      </p:sp>
    </p:spTree>
    <p:extLst>
      <p:ext uri="{BB962C8B-B14F-4D97-AF65-F5344CB8AC3E}">
        <p14:creationId xmlns:p14="http://schemas.microsoft.com/office/powerpoint/2010/main" val="272765632"/>
      </p:ext>
    </p:extLst>
  </p:cSld>
  <p:clrMapOvr>
    <a:masterClrMapping/>
  </p:clrMapOvr>
  <p:transition spd="slow">
    <p:cove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9A06B3-41BF-4D54-9C79-A04627F338D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706C38-88C4-4683-B3FE-5993452803F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570C4F-D2A0-47BD-91CC-5178ED1DA65E}"/>
              </a:ext>
            </a:extLst>
          </p:cNvPr>
          <p:cNvSpPr>
            <a:spLocks noGrp="1"/>
          </p:cNvSpPr>
          <p:nvPr>
            <p:ph type="dt" sz="half" idx="10"/>
          </p:nvPr>
        </p:nvSpPr>
        <p:spPr/>
        <p:txBody>
          <a:bodyPr/>
          <a:lstStyle/>
          <a:p>
            <a:fld id="{FB49FB06-398E-4CF0-883B-FDB581792D15}" type="datetimeFigureOut">
              <a:rPr lang="en-GB" smtClean="0"/>
              <a:t>07/05/2019</a:t>
            </a:fld>
            <a:endParaRPr lang="en-GB"/>
          </a:p>
        </p:txBody>
      </p:sp>
      <p:sp>
        <p:nvSpPr>
          <p:cNvPr id="5" name="Footer Placeholder 4">
            <a:extLst>
              <a:ext uri="{FF2B5EF4-FFF2-40B4-BE49-F238E27FC236}">
                <a16:creationId xmlns:a16="http://schemas.microsoft.com/office/drawing/2014/main" id="{4BF8871C-B2D9-443D-9DC6-33B6DA69F6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471A63-D237-468C-B733-FCFEB16ECFB9}"/>
              </a:ext>
            </a:extLst>
          </p:cNvPr>
          <p:cNvSpPr>
            <a:spLocks noGrp="1"/>
          </p:cNvSpPr>
          <p:nvPr>
            <p:ph type="sldNum" sz="quarter" idx="12"/>
          </p:nvPr>
        </p:nvSpPr>
        <p:spPr/>
        <p:txBody>
          <a:bodyPr/>
          <a:lstStyle/>
          <a:p>
            <a:fld id="{D0B1B5FB-7EE6-4DD7-BA30-6B999C1A7AD2}" type="slidenum">
              <a:rPr lang="en-GB" smtClean="0"/>
              <a:t>‹#›</a:t>
            </a:fld>
            <a:endParaRPr lang="en-GB"/>
          </a:p>
        </p:txBody>
      </p:sp>
    </p:spTree>
    <p:extLst>
      <p:ext uri="{BB962C8B-B14F-4D97-AF65-F5344CB8AC3E}">
        <p14:creationId xmlns:p14="http://schemas.microsoft.com/office/powerpoint/2010/main" val="2338119422"/>
      </p:ext>
    </p:extLst>
  </p:cSld>
  <p:clrMapOvr>
    <a:masterClrMapping/>
  </p:clrMapOvr>
  <p:transition spd="slow">
    <p:cove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227269-0B9B-4194-B0B0-8EB417AC0C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EDD43A-5A85-4856-BAC1-743C59248E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AC8C84-BDA9-4035-B58E-5B9CF7E47C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49FB06-398E-4CF0-883B-FDB581792D15}" type="datetimeFigureOut">
              <a:rPr lang="en-GB" smtClean="0"/>
              <a:t>07/05/2019</a:t>
            </a:fld>
            <a:endParaRPr lang="en-GB"/>
          </a:p>
        </p:txBody>
      </p:sp>
      <p:sp>
        <p:nvSpPr>
          <p:cNvPr id="5" name="Footer Placeholder 4">
            <a:extLst>
              <a:ext uri="{FF2B5EF4-FFF2-40B4-BE49-F238E27FC236}">
                <a16:creationId xmlns:a16="http://schemas.microsoft.com/office/drawing/2014/main" id="{1484A65B-B184-4782-B80C-1E05BE0F16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3A9E10-145D-4936-B6EF-60D9A8F006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B1B5FB-7EE6-4DD7-BA30-6B999C1A7AD2}" type="slidenum">
              <a:rPr lang="en-GB" smtClean="0"/>
              <a:t>‹#›</a:t>
            </a:fld>
            <a:endParaRPr lang="en-GB"/>
          </a:p>
        </p:txBody>
      </p:sp>
    </p:spTree>
    <p:extLst>
      <p:ext uri="{BB962C8B-B14F-4D97-AF65-F5344CB8AC3E}">
        <p14:creationId xmlns:p14="http://schemas.microsoft.com/office/powerpoint/2010/main" val="25716653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cover/>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7.sv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D6E57AD-C1DA-4677-B5F8-277335F7194F}"/>
              </a:ext>
            </a:extLst>
          </p:cNvPr>
          <p:cNvSpPr>
            <a:spLocks noGrp="1"/>
          </p:cNvSpPr>
          <p:nvPr>
            <p:ph type="ctrTitle"/>
          </p:nvPr>
        </p:nvSpPr>
        <p:spPr>
          <a:xfrm>
            <a:off x="918638" y="5088287"/>
            <a:ext cx="6801321" cy="1370256"/>
          </a:xfrm>
        </p:spPr>
        <p:txBody>
          <a:bodyPr anchor="ctr">
            <a:normAutofit fontScale="90000"/>
          </a:bodyPr>
          <a:lstStyle/>
          <a:p>
            <a:pPr algn="r"/>
            <a:r>
              <a:rPr lang="en-GB" sz="7300" b="1" dirty="0">
                <a:latin typeface="+mn-lt"/>
              </a:rPr>
              <a:t>Professionalism</a:t>
            </a:r>
            <a:br>
              <a:rPr lang="en-GB" dirty="0"/>
            </a:br>
            <a:endParaRPr lang="en-GB" dirty="0"/>
          </a:p>
        </p:txBody>
      </p:sp>
      <p:sp>
        <p:nvSpPr>
          <p:cNvPr id="3" name="Subtitle 2">
            <a:extLst>
              <a:ext uri="{FF2B5EF4-FFF2-40B4-BE49-F238E27FC236}">
                <a16:creationId xmlns:a16="http://schemas.microsoft.com/office/drawing/2014/main" id="{CC47C4E9-08D3-4975-AD0F-4EF0A75192AA}"/>
              </a:ext>
            </a:extLst>
          </p:cNvPr>
          <p:cNvSpPr>
            <a:spLocks noGrp="1"/>
          </p:cNvSpPr>
          <p:nvPr>
            <p:ph type="subTitle" idx="1"/>
          </p:nvPr>
        </p:nvSpPr>
        <p:spPr>
          <a:xfrm>
            <a:off x="7961258" y="4525347"/>
            <a:ext cx="3258675" cy="1737360"/>
          </a:xfrm>
        </p:spPr>
        <p:txBody>
          <a:bodyPr anchor="ctr">
            <a:normAutofit/>
          </a:bodyPr>
          <a:lstStyle/>
          <a:p>
            <a:pPr algn="l"/>
            <a:r>
              <a:rPr lang="en-GB" b="1" dirty="0"/>
              <a:t>SHSS4062</a:t>
            </a:r>
          </a:p>
          <a:p>
            <a:pPr algn="l"/>
            <a:r>
              <a:rPr lang="en-GB" b="1" dirty="0"/>
              <a:t>Zoe Mountjoy</a:t>
            </a:r>
          </a:p>
          <a:p>
            <a:pPr algn="l"/>
            <a:r>
              <a:rPr lang="en-GB" b="1" dirty="0"/>
              <a:t>1800397 </a:t>
            </a:r>
          </a:p>
        </p:txBody>
      </p:sp>
      <p:sp>
        <p:nvSpPr>
          <p:cNvPr id="10" name="Oval 9">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3662412"/>
      </p:ext>
    </p:extLst>
  </p:cSld>
  <p:clrMapOvr>
    <a:masterClrMapping/>
  </p:clrMapOvr>
  <p:transition spd="slow">
    <p:cove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11FA822-82FD-494D-9F6F-16E5D9FA8D68}"/>
              </a:ext>
            </a:extLst>
          </p:cNvPr>
          <p:cNvSpPr>
            <a:spLocks noGrp="1"/>
          </p:cNvSpPr>
          <p:nvPr>
            <p:ph type="title"/>
          </p:nvPr>
        </p:nvSpPr>
        <p:spPr>
          <a:xfrm>
            <a:off x="5800012" y="339309"/>
            <a:ext cx="4977976" cy="1454051"/>
          </a:xfrm>
        </p:spPr>
        <p:txBody>
          <a:bodyPr>
            <a:normAutofit/>
          </a:bodyPr>
          <a:lstStyle/>
          <a:p>
            <a:r>
              <a:rPr lang="en-GB" b="1" u="sng" dirty="0">
                <a:solidFill>
                  <a:srgbClr val="000000"/>
                </a:solidFill>
              </a:rPr>
              <a:t>What is professionalism? </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d with Gears">
            <a:extLst>
              <a:ext uri="{FF2B5EF4-FFF2-40B4-BE49-F238E27FC236}">
                <a16:creationId xmlns:a16="http://schemas.microsoft.com/office/drawing/2014/main" id="{BA3971EF-C869-4A02-A5C3-3E8313FD194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066D680E-BB52-4DDB-B90A-DB7AB1E8E1D7}"/>
              </a:ext>
            </a:extLst>
          </p:cNvPr>
          <p:cNvSpPr>
            <a:spLocks noGrp="1"/>
          </p:cNvSpPr>
          <p:nvPr>
            <p:ph idx="1"/>
          </p:nvPr>
        </p:nvSpPr>
        <p:spPr>
          <a:xfrm>
            <a:off x="5450691" y="1921947"/>
            <a:ext cx="6479371" cy="4932327"/>
          </a:xfrm>
        </p:spPr>
        <p:txBody>
          <a:bodyPr anchor="ctr">
            <a:normAutofit fontScale="85000" lnSpcReduction="20000"/>
          </a:bodyPr>
          <a:lstStyle/>
          <a:p>
            <a:r>
              <a:rPr lang="en-GB" dirty="0">
                <a:solidFill>
                  <a:srgbClr val="000000"/>
                </a:solidFill>
              </a:rPr>
              <a:t>Professionalism is a conduct associated with a particular profession (</a:t>
            </a:r>
            <a:r>
              <a:rPr lang="en-GB" dirty="0" err="1">
                <a:solidFill>
                  <a:srgbClr val="000000"/>
                </a:solidFill>
              </a:rPr>
              <a:t>Passalacqua</a:t>
            </a:r>
            <a:r>
              <a:rPr lang="en-GB" dirty="0">
                <a:solidFill>
                  <a:srgbClr val="000000"/>
                </a:solidFill>
              </a:rPr>
              <a:t> and </a:t>
            </a:r>
            <a:r>
              <a:rPr lang="en-GB" dirty="0" err="1">
                <a:solidFill>
                  <a:srgbClr val="000000"/>
                </a:solidFill>
              </a:rPr>
              <a:t>Pilloud</a:t>
            </a:r>
            <a:r>
              <a:rPr lang="en-GB" dirty="0">
                <a:solidFill>
                  <a:srgbClr val="000000"/>
                </a:solidFill>
              </a:rPr>
              <a:t>, 2018). </a:t>
            </a:r>
          </a:p>
          <a:p>
            <a:endParaRPr lang="en-GB" dirty="0">
              <a:solidFill>
                <a:srgbClr val="000000"/>
              </a:solidFill>
            </a:endParaRPr>
          </a:p>
          <a:p>
            <a:r>
              <a:rPr lang="en-GB" dirty="0"/>
              <a:t>It is based on a specific set of principles and commitments that provide an orientation to the thoughts and actions of a given profession (Egener </a:t>
            </a:r>
            <a:r>
              <a:rPr lang="en-GB" i="1" dirty="0"/>
              <a:t>et al</a:t>
            </a:r>
            <a:r>
              <a:rPr lang="en-GB" dirty="0"/>
              <a:t>., 2017).</a:t>
            </a:r>
          </a:p>
          <a:p>
            <a:endParaRPr lang="en-GB" dirty="0">
              <a:solidFill>
                <a:srgbClr val="000000"/>
              </a:solidFill>
            </a:endParaRPr>
          </a:p>
          <a:p>
            <a:r>
              <a:rPr lang="en-GB" dirty="0">
                <a:solidFill>
                  <a:srgbClr val="000000"/>
                </a:solidFill>
              </a:rPr>
              <a:t>Meeting professional standards. </a:t>
            </a:r>
          </a:p>
          <a:p>
            <a:endParaRPr lang="en-GB" dirty="0">
              <a:solidFill>
                <a:srgbClr val="000000"/>
              </a:solidFill>
            </a:endParaRPr>
          </a:p>
          <a:p>
            <a:r>
              <a:rPr lang="en-GB" dirty="0"/>
              <a:t>For Sports Therapists, it is important to read and comply to the Standards Of Conduct, Performance and Ethics stated by the Society of Sports Therapists (2012).</a:t>
            </a:r>
          </a:p>
        </p:txBody>
      </p:sp>
    </p:spTree>
    <p:extLst>
      <p:ext uri="{BB962C8B-B14F-4D97-AF65-F5344CB8AC3E}">
        <p14:creationId xmlns:p14="http://schemas.microsoft.com/office/powerpoint/2010/main" val="1685249314"/>
      </p:ext>
    </p:extLst>
  </p:cSld>
  <p:clrMapOvr>
    <a:masterClrMapping/>
  </p:clrMapOvr>
  <p:transition spd="slow">
    <p:cove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0FB1BB1-4FB0-47C7-BD32-2B2C828FA214}"/>
              </a:ext>
            </a:extLst>
          </p:cNvPr>
          <p:cNvSpPr>
            <a:spLocks noGrp="1"/>
          </p:cNvSpPr>
          <p:nvPr>
            <p:ph type="title"/>
          </p:nvPr>
        </p:nvSpPr>
        <p:spPr>
          <a:xfrm>
            <a:off x="5929313" y="424223"/>
            <a:ext cx="5384282" cy="1204866"/>
          </a:xfrm>
        </p:spPr>
        <p:txBody>
          <a:bodyPr>
            <a:normAutofit fontScale="90000"/>
          </a:bodyPr>
          <a:lstStyle/>
          <a:p>
            <a:r>
              <a:rPr lang="en-GB" sz="4100" u="sng" dirty="0">
                <a:solidFill>
                  <a:srgbClr val="000000"/>
                </a:solidFill>
              </a:rPr>
              <a:t> </a:t>
            </a:r>
            <a:r>
              <a:rPr lang="en-GB" sz="4900" b="1" u="sng" dirty="0">
                <a:solidFill>
                  <a:srgbClr val="000000"/>
                </a:solidFill>
              </a:rPr>
              <a:t>Honesty and Integrity</a:t>
            </a:r>
            <a:br>
              <a:rPr lang="en-GB" sz="4100" dirty="0">
                <a:solidFill>
                  <a:srgbClr val="000000"/>
                </a:solidFill>
              </a:rPr>
            </a:br>
            <a:endParaRPr lang="en-GB" sz="4100" dirty="0">
              <a:solidFill>
                <a:srgbClr val="000000"/>
              </a:solidFill>
            </a:endParaRPr>
          </a:p>
        </p:txBody>
      </p:sp>
      <p:sp>
        <p:nvSpPr>
          <p:cNvPr id="25"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8" name="Graphic 17" descr="Help">
            <a:extLst>
              <a:ext uri="{FF2B5EF4-FFF2-40B4-BE49-F238E27FC236}">
                <a16:creationId xmlns:a16="http://schemas.microsoft.com/office/drawing/2014/main" id="{7218122E-64E6-427F-B43A-96FB6532349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AAC5967B-0B3F-419C-8927-3EDCA1D58D55}"/>
              </a:ext>
            </a:extLst>
          </p:cNvPr>
          <p:cNvSpPr>
            <a:spLocks noGrp="1"/>
          </p:cNvSpPr>
          <p:nvPr>
            <p:ph idx="1"/>
          </p:nvPr>
        </p:nvSpPr>
        <p:spPr>
          <a:xfrm>
            <a:off x="5614876" y="1287874"/>
            <a:ext cx="6390887" cy="5456388"/>
          </a:xfrm>
        </p:spPr>
        <p:txBody>
          <a:bodyPr anchor="ctr">
            <a:noAutofit/>
          </a:bodyPr>
          <a:lstStyle/>
          <a:p>
            <a:r>
              <a:rPr lang="en-GB" b="1" u="sng" dirty="0"/>
              <a:t>Honesty</a:t>
            </a:r>
            <a:r>
              <a:rPr lang="en-GB" u="sng" dirty="0"/>
              <a:t> </a:t>
            </a:r>
          </a:p>
          <a:p>
            <a:r>
              <a:rPr lang="en-GB" dirty="0"/>
              <a:t>Increases trust</a:t>
            </a:r>
          </a:p>
          <a:p>
            <a:r>
              <a:rPr lang="en-GB" dirty="0"/>
              <a:t>Builds reputation</a:t>
            </a:r>
          </a:p>
          <a:p>
            <a:r>
              <a:rPr lang="en-GB" dirty="0"/>
              <a:t>Promotes loyalty</a:t>
            </a:r>
          </a:p>
          <a:p>
            <a:endParaRPr lang="en-GB" dirty="0"/>
          </a:p>
          <a:p>
            <a:r>
              <a:rPr lang="en-GB" b="1" u="sng" dirty="0"/>
              <a:t>Integrity</a:t>
            </a:r>
            <a:r>
              <a:rPr lang="en-GB" u="sng" dirty="0"/>
              <a:t> </a:t>
            </a:r>
          </a:p>
          <a:p>
            <a:r>
              <a:rPr lang="en-GB" dirty="0"/>
              <a:t>Carry out duties and responsibilities in a professional and ethical way.</a:t>
            </a:r>
          </a:p>
          <a:p>
            <a:r>
              <a:rPr lang="en-GB" dirty="0"/>
              <a:t>Being honest with everyone and keep your word. </a:t>
            </a:r>
          </a:p>
          <a:p>
            <a:r>
              <a:rPr lang="en-GB" dirty="0">
                <a:solidFill>
                  <a:srgbClr val="000000"/>
                </a:solidFill>
              </a:rPr>
              <a:t>‘Doing the right thing’</a:t>
            </a:r>
          </a:p>
        </p:txBody>
      </p:sp>
    </p:spTree>
    <p:extLst>
      <p:ext uri="{BB962C8B-B14F-4D97-AF65-F5344CB8AC3E}">
        <p14:creationId xmlns:p14="http://schemas.microsoft.com/office/powerpoint/2010/main" val="2020819169"/>
      </p:ext>
    </p:extLst>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A6B7F25-FB19-4CDC-89DB-5DC2E17BB20A}"/>
              </a:ext>
            </a:extLst>
          </p:cNvPr>
          <p:cNvSpPr>
            <a:spLocks noGrp="1"/>
          </p:cNvSpPr>
          <p:nvPr>
            <p:ph type="title"/>
          </p:nvPr>
        </p:nvSpPr>
        <p:spPr>
          <a:xfrm>
            <a:off x="5854831" y="249471"/>
            <a:ext cx="4868337" cy="1130148"/>
          </a:xfrm>
        </p:spPr>
        <p:txBody>
          <a:bodyPr>
            <a:normAutofit/>
          </a:bodyPr>
          <a:lstStyle/>
          <a:p>
            <a:r>
              <a:rPr lang="en-GB" b="1" u="sng" dirty="0">
                <a:solidFill>
                  <a:srgbClr val="000000"/>
                </a:solidFill>
              </a:rPr>
              <a:t>Pitch Side  </a:t>
            </a:r>
          </a:p>
        </p:txBody>
      </p:sp>
      <p:sp>
        <p:nvSpPr>
          <p:cNvPr id="2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Graphic 15" descr="Group">
            <a:extLst>
              <a:ext uri="{FF2B5EF4-FFF2-40B4-BE49-F238E27FC236}">
                <a16:creationId xmlns:a16="http://schemas.microsoft.com/office/drawing/2014/main" id="{AF2D5C98-32E3-4067-AF82-1405C951962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797FA7D1-E215-41F8-AB15-AF9B775CA827}"/>
              </a:ext>
            </a:extLst>
          </p:cNvPr>
          <p:cNvSpPr>
            <a:spLocks noGrp="1"/>
          </p:cNvSpPr>
          <p:nvPr>
            <p:ph idx="1"/>
          </p:nvPr>
        </p:nvSpPr>
        <p:spPr>
          <a:xfrm>
            <a:off x="5293217" y="1379619"/>
            <a:ext cx="6671256" cy="5856449"/>
          </a:xfrm>
        </p:spPr>
        <p:txBody>
          <a:bodyPr anchor="ctr">
            <a:normAutofit fontScale="92500" lnSpcReduction="20000"/>
          </a:bodyPr>
          <a:lstStyle/>
          <a:p>
            <a:r>
              <a:rPr lang="en-GB" sz="2600" dirty="0">
                <a:solidFill>
                  <a:srgbClr val="000000"/>
                </a:solidFill>
              </a:rPr>
              <a:t>Honesty and integrity are crucial when in collaboration with coaches and players. </a:t>
            </a:r>
          </a:p>
          <a:p>
            <a:endParaRPr lang="en-GB" sz="2600" dirty="0">
              <a:solidFill>
                <a:srgbClr val="000000"/>
              </a:solidFill>
            </a:endParaRPr>
          </a:p>
          <a:p>
            <a:r>
              <a:rPr lang="en-GB" sz="2600" dirty="0"/>
              <a:t>Education regarding recommendations and potential consequences is seen as critical. </a:t>
            </a:r>
            <a:r>
              <a:rPr lang="en-GB" sz="2600" dirty="0" err="1"/>
              <a:t>E.g</a:t>
            </a:r>
            <a:r>
              <a:rPr lang="en-GB" sz="2600" dirty="0"/>
              <a:t> decisions related to return to play (</a:t>
            </a:r>
            <a:r>
              <a:rPr lang="en-GB" sz="2600" dirty="0" err="1"/>
              <a:t>Riendeau</a:t>
            </a:r>
            <a:r>
              <a:rPr lang="en-GB" sz="2600" dirty="0"/>
              <a:t> et al., 2015). </a:t>
            </a:r>
          </a:p>
          <a:p>
            <a:endParaRPr lang="en-GB" sz="2600" dirty="0"/>
          </a:p>
          <a:p>
            <a:r>
              <a:rPr lang="en-GB" sz="2600" dirty="0"/>
              <a:t>Clear and thorough communication between the therapist, players and coach is vital. Purposely missing out any important information would be unethical and therefore dishonourable. </a:t>
            </a:r>
          </a:p>
          <a:p>
            <a:endParaRPr lang="en-GB" sz="2600" dirty="0"/>
          </a:p>
          <a:p>
            <a:r>
              <a:rPr lang="en-GB" sz="2600" dirty="0"/>
              <a:t>Being honest and having integrity as a therapist allows for good decision making. Making objective decisions and keeping the athlete active, with controlled activity while recovering is important (</a:t>
            </a:r>
            <a:r>
              <a:rPr lang="en-GB" sz="2600" dirty="0" err="1"/>
              <a:t>Riendeau</a:t>
            </a:r>
            <a:r>
              <a:rPr lang="en-GB" sz="2600" dirty="0"/>
              <a:t> et al., 2015).</a:t>
            </a:r>
          </a:p>
          <a:p>
            <a:endParaRPr lang="en-GB" sz="2000" dirty="0"/>
          </a:p>
          <a:p>
            <a:endParaRPr lang="en-GB" sz="2000" dirty="0">
              <a:solidFill>
                <a:srgbClr val="000000"/>
              </a:solidFill>
            </a:endParaRPr>
          </a:p>
        </p:txBody>
      </p:sp>
    </p:spTree>
    <p:extLst>
      <p:ext uri="{BB962C8B-B14F-4D97-AF65-F5344CB8AC3E}">
        <p14:creationId xmlns:p14="http://schemas.microsoft.com/office/powerpoint/2010/main" val="265912487"/>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840F7F2-73E4-42FE-8952-6143B34E6932}"/>
              </a:ext>
            </a:extLst>
          </p:cNvPr>
          <p:cNvSpPr>
            <a:spLocks noGrp="1"/>
          </p:cNvSpPr>
          <p:nvPr>
            <p:ph type="title"/>
          </p:nvPr>
        </p:nvSpPr>
        <p:spPr>
          <a:xfrm>
            <a:off x="6090574" y="424503"/>
            <a:ext cx="4977976" cy="1200150"/>
          </a:xfrm>
        </p:spPr>
        <p:txBody>
          <a:bodyPr>
            <a:normAutofit fontScale="90000"/>
          </a:bodyPr>
          <a:lstStyle/>
          <a:p>
            <a:r>
              <a:rPr lang="en-GB" sz="4900" b="1" u="sng" dirty="0">
                <a:solidFill>
                  <a:srgbClr val="000000"/>
                </a:solidFill>
              </a:rPr>
              <a:t>Clinic</a:t>
            </a:r>
            <a:br>
              <a:rPr lang="en-GB" dirty="0">
                <a:solidFill>
                  <a:srgbClr val="000000"/>
                </a:solidFill>
              </a:rPr>
            </a:br>
            <a:endParaRPr lang="en-GB" dirty="0">
              <a:solidFill>
                <a:srgbClr val="000000"/>
              </a:solidFill>
            </a:endParaRPr>
          </a:p>
        </p:txBody>
      </p:sp>
      <p:sp>
        <p:nvSpPr>
          <p:cNvPr id="27"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8" name="Graphic 15" descr="Scales of Justice">
            <a:extLst>
              <a:ext uri="{FF2B5EF4-FFF2-40B4-BE49-F238E27FC236}">
                <a16:creationId xmlns:a16="http://schemas.microsoft.com/office/drawing/2014/main" id="{9AC0B166-868F-41A5-963D-2211229B76E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735E6CEC-63B3-4BE1-A84E-3713999D8A3C}"/>
              </a:ext>
            </a:extLst>
          </p:cNvPr>
          <p:cNvSpPr>
            <a:spLocks noGrp="1"/>
          </p:cNvSpPr>
          <p:nvPr>
            <p:ph idx="1"/>
          </p:nvPr>
        </p:nvSpPr>
        <p:spPr>
          <a:xfrm>
            <a:off x="5327368" y="1507066"/>
            <a:ext cx="6768796" cy="5775437"/>
          </a:xfrm>
        </p:spPr>
        <p:txBody>
          <a:bodyPr anchor="ctr">
            <a:normAutofit fontScale="92500" lnSpcReduction="20000"/>
          </a:bodyPr>
          <a:lstStyle/>
          <a:p>
            <a:r>
              <a:rPr lang="en-GB" dirty="0"/>
              <a:t>Honesty and integrity are important when collaborating with other health care professionals. The concept of professionalism for health care providers and organisations can offer guidance for decision making in a difficult, rapidly changing, and ethically challenging environment (Egener </a:t>
            </a:r>
            <a:r>
              <a:rPr lang="en-GB" i="1" dirty="0"/>
              <a:t>et al</a:t>
            </a:r>
            <a:r>
              <a:rPr lang="en-GB" dirty="0"/>
              <a:t>., 2017).</a:t>
            </a:r>
          </a:p>
          <a:p>
            <a:endParaRPr lang="en-GB" dirty="0"/>
          </a:p>
          <a:p>
            <a:r>
              <a:rPr lang="en-GB" dirty="0">
                <a:solidFill>
                  <a:srgbClr val="000000"/>
                </a:solidFill>
              </a:rPr>
              <a:t>Being honest with a client if you think they have an unknown contraindication.</a:t>
            </a:r>
          </a:p>
          <a:p>
            <a:endParaRPr lang="en-GB" dirty="0">
              <a:solidFill>
                <a:srgbClr val="000000"/>
              </a:solidFill>
            </a:endParaRPr>
          </a:p>
          <a:p>
            <a:r>
              <a:rPr lang="en-GB" dirty="0">
                <a:solidFill>
                  <a:srgbClr val="000000"/>
                </a:solidFill>
              </a:rPr>
              <a:t>Using integrity to inform the client that they should go to a GP as a precautionary measure.</a:t>
            </a:r>
          </a:p>
          <a:p>
            <a:endParaRPr lang="en-GB" dirty="0">
              <a:solidFill>
                <a:srgbClr val="000000"/>
              </a:solidFill>
            </a:endParaRPr>
          </a:p>
          <a:p>
            <a:r>
              <a:rPr lang="en-GB" dirty="0">
                <a:solidFill>
                  <a:srgbClr val="000000"/>
                </a:solidFill>
              </a:rPr>
              <a:t>Adhering to the codes of conduct in clinical practice set by the Society of Sports Therapists. </a:t>
            </a:r>
          </a:p>
          <a:p>
            <a:endParaRPr lang="en-GB" sz="2000" dirty="0">
              <a:solidFill>
                <a:srgbClr val="000000"/>
              </a:solidFill>
            </a:endParaRPr>
          </a:p>
          <a:p>
            <a:endParaRPr lang="en-GB" sz="2000" dirty="0">
              <a:solidFill>
                <a:srgbClr val="000000"/>
              </a:solidFill>
            </a:endParaRPr>
          </a:p>
        </p:txBody>
      </p:sp>
    </p:spTree>
    <p:extLst>
      <p:ext uri="{BB962C8B-B14F-4D97-AF65-F5344CB8AC3E}">
        <p14:creationId xmlns:p14="http://schemas.microsoft.com/office/powerpoint/2010/main" val="4003193840"/>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70BDC18-69F7-4946-ADBB-6165B30ED9D5}"/>
              </a:ext>
            </a:extLst>
          </p:cNvPr>
          <p:cNvSpPr>
            <a:spLocks noGrp="1"/>
          </p:cNvSpPr>
          <p:nvPr>
            <p:ph type="title"/>
          </p:nvPr>
        </p:nvSpPr>
        <p:spPr>
          <a:xfrm>
            <a:off x="5718220" y="171312"/>
            <a:ext cx="5796314" cy="1228759"/>
          </a:xfrm>
        </p:spPr>
        <p:txBody>
          <a:bodyPr>
            <a:normAutofit fontScale="90000"/>
          </a:bodyPr>
          <a:lstStyle/>
          <a:p>
            <a:pPr algn="ctr"/>
            <a:r>
              <a:rPr lang="en-GB" b="1" u="sng" dirty="0">
                <a:solidFill>
                  <a:srgbClr val="000000"/>
                </a:solidFill>
              </a:rPr>
              <a:t>Basic principles and Codes of Conduct  </a:t>
            </a:r>
          </a:p>
        </p:txBody>
      </p:sp>
      <p:sp>
        <p:nvSpPr>
          <p:cNvPr id="2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Graphic 15" descr="Presentation with Checklist">
            <a:extLst>
              <a:ext uri="{FF2B5EF4-FFF2-40B4-BE49-F238E27FC236}">
                <a16:creationId xmlns:a16="http://schemas.microsoft.com/office/drawing/2014/main" id="{FCF7D2C7-4273-49EA-9761-AED58E97C29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02D61CD2-6352-4031-B63E-469849E1150E}"/>
              </a:ext>
            </a:extLst>
          </p:cNvPr>
          <p:cNvSpPr>
            <a:spLocks noGrp="1"/>
          </p:cNvSpPr>
          <p:nvPr>
            <p:ph idx="1"/>
          </p:nvPr>
        </p:nvSpPr>
        <p:spPr>
          <a:xfrm>
            <a:off x="5718221" y="1403797"/>
            <a:ext cx="6143222" cy="5454203"/>
          </a:xfrm>
        </p:spPr>
        <p:txBody>
          <a:bodyPr anchor="ctr">
            <a:noAutofit/>
          </a:bodyPr>
          <a:lstStyle/>
          <a:p>
            <a:r>
              <a:rPr lang="en-GB" sz="2400" dirty="0">
                <a:solidFill>
                  <a:srgbClr val="000000"/>
                </a:solidFill>
              </a:rPr>
              <a:t>Decision making</a:t>
            </a:r>
          </a:p>
          <a:p>
            <a:r>
              <a:rPr lang="en-GB" sz="2400" dirty="0">
                <a:solidFill>
                  <a:srgbClr val="000000"/>
                </a:solidFill>
              </a:rPr>
              <a:t>Act in the best interests of clients</a:t>
            </a:r>
          </a:p>
          <a:p>
            <a:r>
              <a:rPr lang="en-GB" sz="2400" dirty="0">
                <a:solidFill>
                  <a:srgbClr val="000000"/>
                </a:solidFill>
              </a:rPr>
              <a:t>You are accountable for your actions  </a:t>
            </a:r>
          </a:p>
          <a:p>
            <a:r>
              <a:rPr lang="en-GB" sz="2400" dirty="0">
                <a:solidFill>
                  <a:srgbClr val="000000"/>
                </a:solidFill>
              </a:rPr>
              <a:t>Respect client confidentiality </a:t>
            </a:r>
          </a:p>
          <a:p>
            <a:r>
              <a:rPr lang="en-GB" sz="2400" dirty="0">
                <a:solidFill>
                  <a:srgbClr val="000000"/>
                </a:solidFill>
              </a:rPr>
              <a:t>Maintain high standards of personal competency, conduct and health</a:t>
            </a:r>
          </a:p>
          <a:p>
            <a:r>
              <a:rPr lang="en-GB" sz="2400" dirty="0">
                <a:solidFill>
                  <a:srgbClr val="000000"/>
                </a:solidFill>
              </a:rPr>
              <a:t>Keeping up to date </a:t>
            </a:r>
          </a:p>
          <a:p>
            <a:r>
              <a:rPr lang="en-GB" sz="2400" dirty="0">
                <a:solidFill>
                  <a:srgbClr val="000000"/>
                </a:solidFill>
              </a:rPr>
              <a:t>Working with other professionals and making referrals  </a:t>
            </a:r>
          </a:p>
          <a:p>
            <a:r>
              <a:rPr lang="en-GB" sz="2400" dirty="0">
                <a:solidFill>
                  <a:srgbClr val="000000"/>
                </a:solidFill>
              </a:rPr>
              <a:t>Informed consent </a:t>
            </a:r>
          </a:p>
          <a:p>
            <a:r>
              <a:rPr lang="en-GB" sz="2400" dirty="0">
                <a:solidFill>
                  <a:srgbClr val="000000"/>
                </a:solidFill>
              </a:rPr>
              <a:t>Record keeping</a:t>
            </a:r>
          </a:p>
          <a:p>
            <a:pPr marL="0" indent="0">
              <a:buNone/>
            </a:pPr>
            <a:r>
              <a:rPr lang="en-GB" sz="2400" dirty="0"/>
              <a:t>  (Society of Sports Therapists, 2012).</a:t>
            </a:r>
            <a:endParaRPr lang="en-GB" sz="2400" dirty="0">
              <a:solidFill>
                <a:srgbClr val="000000"/>
              </a:solidFill>
            </a:endParaRPr>
          </a:p>
        </p:txBody>
      </p:sp>
    </p:spTree>
    <p:extLst>
      <p:ext uri="{BB962C8B-B14F-4D97-AF65-F5344CB8AC3E}">
        <p14:creationId xmlns:p14="http://schemas.microsoft.com/office/powerpoint/2010/main" val="1051045964"/>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5800012" y="281831"/>
            <a:ext cx="4977976" cy="1454051"/>
          </a:xfrm>
        </p:spPr>
        <p:txBody>
          <a:bodyPr>
            <a:normAutofit/>
          </a:bodyPr>
          <a:lstStyle/>
          <a:p>
            <a:pPr algn="ctr"/>
            <a:r>
              <a:rPr lang="en-GB" b="1" u="sng" dirty="0">
                <a:solidFill>
                  <a:srgbClr val="000000"/>
                </a:solidFill>
              </a:rPr>
              <a:t>Future business and practice </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Upward trend">
            <a:extLst>
              <a:ext uri="{FF2B5EF4-FFF2-40B4-BE49-F238E27FC236}">
                <a16:creationId xmlns:a16="http://schemas.microsoft.com/office/drawing/2014/main" id="{5DFED944-6BF1-4414-B899-E7982C83BC5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p:cNvSpPr>
            <a:spLocks noGrp="1"/>
          </p:cNvSpPr>
          <p:nvPr>
            <p:ph idx="1"/>
          </p:nvPr>
        </p:nvSpPr>
        <p:spPr>
          <a:xfrm>
            <a:off x="6065129" y="2314574"/>
            <a:ext cx="4977578" cy="5414963"/>
          </a:xfrm>
        </p:spPr>
        <p:txBody>
          <a:bodyPr anchor="ctr">
            <a:normAutofit/>
          </a:bodyPr>
          <a:lstStyle/>
          <a:p>
            <a:r>
              <a:rPr lang="en-GB" sz="2400" dirty="0">
                <a:solidFill>
                  <a:srgbClr val="000000"/>
                </a:solidFill>
              </a:rPr>
              <a:t>Building up a large clientele. </a:t>
            </a:r>
          </a:p>
          <a:p>
            <a:endParaRPr lang="en-GB" sz="2400" dirty="0">
              <a:solidFill>
                <a:srgbClr val="000000"/>
              </a:solidFill>
            </a:endParaRPr>
          </a:p>
          <a:p>
            <a:r>
              <a:rPr lang="en-GB" sz="2400" dirty="0">
                <a:solidFill>
                  <a:srgbClr val="000000"/>
                </a:solidFill>
              </a:rPr>
              <a:t>Obtaining a good reputation.</a:t>
            </a:r>
          </a:p>
          <a:p>
            <a:endParaRPr lang="en-GB" sz="2400" dirty="0">
              <a:solidFill>
                <a:srgbClr val="000000"/>
              </a:solidFill>
            </a:endParaRPr>
          </a:p>
          <a:p>
            <a:r>
              <a:rPr lang="en-GB" sz="2400" dirty="0">
                <a:solidFill>
                  <a:srgbClr val="000000"/>
                </a:solidFill>
              </a:rPr>
              <a:t>Fill gaps in knowledge and skills to become more productive and efficient.</a:t>
            </a:r>
          </a:p>
          <a:p>
            <a:endParaRPr lang="en-GB" sz="2400" dirty="0">
              <a:solidFill>
                <a:srgbClr val="000000"/>
              </a:solidFill>
            </a:endParaRPr>
          </a:p>
          <a:p>
            <a:r>
              <a:rPr lang="en-GB" sz="2400" dirty="0">
                <a:solidFill>
                  <a:srgbClr val="000000"/>
                </a:solidFill>
              </a:rPr>
              <a:t>Builds confidence and credibility.</a:t>
            </a:r>
          </a:p>
          <a:p>
            <a:endParaRPr lang="en-GB" sz="2400" dirty="0">
              <a:solidFill>
                <a:srgbClr val="000000"/>
              </a:solidFill>
            </a:endParaRPr>
          </a:p>
          <a:p>
            <a:r>
              <a:rPr lang="en-GB" sz="2400" dirty="0">
                <a:solidFill>
                  <a:srgbClr val="000000"/>
                </a:solidFill>
              </a:rPr>
              <a:t>Produces job opportunities. </a:t>
            </a:r>
          </a:p>
          <a:p>
            <a:endParaRPr lang="en-GB" sz="1700" dirty="0">
              <a:solidFill>
                <a:srgbClr val="000000"/>
              </a:solidFill>
            </a:endParaRPr>
          </a:p>
          <a:p>
            <a:endParaRPr lang="en-GB" sz="1700" dirty="0">
              <a:solidFill>
                <a:srgbClr val="000000"/>
              </a:solidFill>
            </a:endParaRPr>
          </a:p>
          <a:p>
            <a:endParaRPr lang="en-GB" sz="1700" dirty="0">
              <a:solidFill>
                <a:srgbClr val="000000"/>
              </a:solidFill>
            </a:endParaRPr>
          </a:p>
          <a:p>
            <a:endParaRPr lang="en-GB" sz="1700" dirty="0">
              <a:solidFill>
                <a:srgbClr val="000000"/>
              </a:solidFill>
            </a:endParaRPr>
          </a:p>
        </p:txBody>
      </p:sp>
    </p:spTree>
    <p:extLst>
      <p:ext uri="{BB962C8B-B14F-4D97-AF65-F5344CB8AC3E}">
        <p14:creationId xmlns:p14="http://schemas.microsoft.com/office/powerpoint/2010/main" val="1151919230"/>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FE03E06-727B-4A86-9DA6-FB3FE6CAEC39}"/>
              </a:ext>
            </a:extLst>
          </p:cNvPr>
          <p:cNvSpPr>
            <a:spLocks noGrp="1"/>
          </p:cNvSpPr>
          <p:nvPr>
            <p:ph type="title"/>
          </p:nvPr>
        </p:nvSpPr>
        <p:spPr>
          <a:xfrm>
            <a:off x="5922037" y="49443"/>
            <a:ext cx="4733925" cy="1270632"/>
          </a:xfrm>
        </p:spPr>
        <p:txBody>
          <a:bodyPr vert="horz" lIns="91440" tIns="45720" rIns="91440" bIns="45720" rtlCol="0">
            <a:normAutofit/>
          </a:bodyPr>
          <a:lstStyle/>
          <a:p>
            <a:r>
              <a:rPr lang="en-US" b="1" u="sng" kern="1200" dirty="0">
                <a:solidFill>
                  <a:srgbClr val="000000"/>
                </a:solidFill>
                <a:latin typeface="+mj-lt"/>
                <a:ea typeface="+mj-ea"/>
                <a:cs typeface="+mj-cs"/>
              </a:rPr>
              <a:t>Reflection</a:t>
            </a:r>
          </a:p>
        </p:txBody>
      </p:sp>
      <p:sp>
        <p:nvSpPr>
          <p:cNvPr id="28"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Thought bubble">
            <a:extLst>
              <a:ext uri="{FF2B5EF4-FFF2-40B4-BE49-F238E27FC236}">
                <a16:creationId xmlns:a16="http://schemas.microsoft.com/office/drawing/2014/main" id="{29BBC718-6153-4A09-8937-465934AD5A8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9" name="Content Placeholder 2">
            <a:extLst>
              <a:ext uri="{FF2B5EF4-FFF2-40B4-BE49-F238E27FC236}">
                <a16:creationId xmlns:a16="http://schemas.microsoft.com/office/drawing/2014/main" id="{CF6200B4-7D68-49BE-A936-4A097AA376D3}"/>
              </a:ext>
            </a:extLst>
          </p:cNvPr>
          <p:cNvSpPr>
            <a:spLocks noGrp="1"/>
          </p:cNvSpPr>
          <p:nvPr>
            <p:ph idx="1"/>
          </p:nvPr>
        </p:nvSpPr>
        <p:spPr>
          <a:xfrm>
            <a:off x="5281008" y="1320075"/>
            <a:ext cx="6910991" cy="5488482"/>
          </a:xfrm>
        </p:spPr>
        <p:txBody>
          <a:bodyPr anchor="ctr">
            <a:normAutofit fontScale="92500" lnSpcReduction="10000"/>
          </a:bodyPr>
          <a:lstStyle/>
          <a:p>
            <a:r>
              <a:rPr lang="en-GB" sz="2400" dirty="0">
                <a:solidFill>
                  <a:srgbClr val="000000"/>
                </a:solidFill>
              </a:rPr>
              <a:t>Health care professionals function in complex and changing health care systems, continuously refresh and update their knowledge and skills, and frame and solve complex patient and healthcare problems. (Mann, Gordon and MacLeod, 2007).</a:t>
            </a:r>
          </a:p>
          <a:p>
            <a:endParaRPr lang="en-GB" sz="2400" dirty="0">
              <a:solidFill>
                <a:srgbClr val="000000"/>
              </a:solidFill>
            </a:endParaRPr>
          </a:p>
          <a:p>
            <a:r>
              <a:rPr lang="en-GB" sz="2400" dirty="0">
                <a:solidFill>
                  <a:srgbClr val="000000"/>
                </a:solidFill>
              </a:rPr>
              <a:t>Moon (1999) focuses on the role of reflection in learning, and embeds reflection into the learning process. </a:t>
            </a:r>
          </a:p>
          <a:p>
            <a:endParaRPr lang="en-GB" sz="2400" dirty="0">
              <a:solidFill>
                <a:srgbClr val="000000"/>
              </a:solidFill>
            </a:endParaRPr>
          </a:p>
          <a:p>
            <a:r>
              <a:rPr lang="en-GB" sz="2400" dirty="0">
                <a:solidFill>
                  <a:srgbClr val="000000"/>
                </a:solidFill>
              </a:rPr>
              <a:t>Reflection and reflective practice are increasingly described as essential attributes of a competent health care professional (Mann, Gordon and MacLeod, 2007).</a:t>
            </a:r>
          </a:p>
          <a:p>
            <a:endParaRPr lang="en-GB" sz="2400" dirty="0">
              <a:solidFill>
                <a:srgbClr val="000000"/>
              </a:solidFill>
            </a:endParaRPr>
          </a:p>
          <a:p>
            <a:r>
              <a:rPr lang="en-GB" sz="2400" dirty="0">
                <a:solidFill>
                  <a:srgbClr val="000000"/>
                </a:solidFill>
              </a:rPr>
              <a:t>Introduction to and practice in ethical reflections brings about an ethical awareness </a:t>
            </a:r>
            <a:r>
              <a:rPr lang="nn-NO" sz="2400" dirty="0">
                <a:solidFill>
                  <a:srgbClr val="000000"/>
                </a:solidFill>
              </a:rPr>
              <a:t>(Söderhamn, Kjøstvedt and Slettebø, 2014).</a:t>
            </a:r>
            <a:endParaRPr lang="en-GB" sz="2400" dirty="0">
              <a:solidFill>
                <a:srgbClr val="000000"/>
              </a:solidFill>
            </a:endParaRPr>
          </a:p>
        </p:txBody>
      </p:sp>
    </p:spTree>
    <p:extLst>
      <p:ext uri="{BB962C8B-B14F-4D97-AF65-F5344CB8AC3E}">
        <p14:creationId xmlns:p14="http://schemas.microsoft.com/office/powerpoint/2010/main" val="343888972"/>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0C4BDC3-BDB9-4307-97A4-2650A5F70BBD}"/>
              </a:ext>
            </a:extLst>
          </p:cNvPr>
          <p:cNvSpPr>
            <a:spLocks noGrp="1"/>
          </p:cNvSpPr>
          <p:nvPr>
            <p:ph type="title"/>
          </p:nvPr>
        </p:nvSpPr>
        <p:spPr>
          <a:xfrm>
            <a:off x="5614876" y="483816"/>
            <a:ext cx="4977976" cy="1454051"/>
          </a:xfrm>
        </p:spPr>
        <p:txBody>
          <a:bodyPr>
            <a:normAutofit/>
          </a:bodyPr>
          <a:lstStyle/>
          <a:p>
            <a:r>
              <a:rPr lang="en-GB" b="1" u="sng" dirty="0">
                <a:solidFill>
                  <a:srgbClr val="000000"/>
                </a:solidFill>
              </a:rPr>
              <a:t>Take home message </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heckmark">
            <a:extLst>
              <a:ext uri="{FF2B5EF4-FFF2-40B4-BE49-F238E27FC236}">
                <a16:creationId xmlns:a16="http://schemas.microsoft.com/office/drawing/2014/main" id="{7CE8F122-A326-4601-9F66-80C515B50DC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E9F9883C-02A2-4788-9337-CAC14C73D9C0}"/>
              </a:ext>
            </a:extLst>
          </p:cNvPr>
          <p:cNvSpPr>
            <a:spLocks noGrp="1"/>
          </p:cNvSpPr>
          <p:nvPr>
            <p:ph idx="1"/>
          </p:nvPr>
        </p:nvSpPr>
        <p:spPr>
          <a:xfrm>
            <a:off x="5714889" y="1969811"/>
            <a:ext cx="5815124" cy="3950543"/>
          </a:xfrm>
        </p:spPr>
        <p:txBody>
          <a:bodyPr anchor="ctr">
            <a:normAutofit/>
          </a:bodyPr>
          <a:lstStyle/>
          <a:p>
            <a:r>
              <a:rPr lang="en-GB" dirty="0">
                <a:solidFill>
                  <a:srgbClr val="000000"/>
                </a:solidFill>
              </a:rPr>
              <a:t>Society of sports therapists (2012) state ‘you must behave with integrity and honesty and ensure that your behaviour does not damage the public’s confidence in you or your profession’. If you maintain professionalism, honesty and integrity, patients and clients trust will grow and create positive changes in future business.   </a:t>
            </a:r>
          </a:p>
        </p:txBody>
      </p:sp>
    </p:spTree>
    <p:extLst>
      <p:ext uri="{BB962C8B-B14F-4D97-AF65-F5344CB8AC3E}">
        <p14:creationId xmlns:p14="http://schemas.microsoft.com/office/powerpoint/2010/main" val="3816142001"/>
      </p:ext>
    </p:extLst>
  </p:cSld>
  <p:clrMapOvr>
    <a:masterClrMapping/>
  </p:clrMapOvr>
  <p:transition spd="slow">
    <p:cove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D0F8855-A6E0-4125-9C2C-269CB12218F7}"/>
              </a:ext>
            </a:extLst>
          </p:cNvPr>
          <p:cNvSpPr>
            <a:spLocks noGrp="1"/>
          </p:cNvSpPr>
          <p:nvPr>
            <p:ph type="title"/>
          </p:nvPr>
        </p:nvSpPr>
        <p:spPr>
          <a:xfrm>
            <a:off x="1179226" y="826680"/>
            <a:ext cx="9833548" cy="1325563"/>
          </a:xfrm>
        </p:spPr>
        <p:txBody>
          <a:bodyPr>
            <a:normAutofit/>
          </a:bodyPr>
          <a:lstStyle/>
          <a:p>
            <a:pPr algn="ctr"/>
            <a:r>
              <a:rPr lang="en-GB" b="1" u="sng" dirty="0">
                <a:solidFill>
                  <a:srgbClr val="FFFFFF"/>
                </a:solidFill>
              </a:rPr>
              <a:t>References </a:t>
            </a:r>
          </a:p>
        </p:txBody>
      </p:sp>
      <p:sp>
        <p:nvSpPr>
          <p:cNvPr id="3" name="Content Placeholder 2">
            <a:extLst>
              <a:ext uri="{FF2B5EF4-FFF2-40B4-BE49-F238E27FC236}">
                <a16:creationId xmlns:a16="http://schemas.microsoft.com/office/drawing/2014/main" id="{6BD5D220-D744-4ED2-8C15-6B4F0944F5E0}"/>
              </a:ext>
            </a:extLst>
          </p:cNvPr>
          <p:cNvSpPr>
            <a:spLocks noGrp="1"/>
          </p:cNvSpPr>
          <p:nvPr>
            <p:ph idx="1"/>
          </p:nvPr>
        </p:nvSpPr>
        <p:spPr>
          <a:xfrm>
            <a:off x="515155" y="2514600"/>
            <a:ext cx="11320940" cy="4165600"/>
          </a:xfrm>
        </p:spPr>
        <p:txBody>
          <a:bodyPr>
            <a:noAutofit/>
          </a:bodyPr>
          <a:lstStyle/>
          <a:p>
            <a:r>
              <a:rPr lang="en-GB" sz="1600" dirty="0">
                <a:solidFill>
                  <a:srgbClr val="000000"/>
                </a:solidFill>
              </a:rPr>
              <a:t>Egener, B. E., Mason, D. J., McDonald, W. J., </a:t>
            </a:r>
            <a:r>
              <a:rPr lang="en-GB" sz="1600" dirty="0" err="1">
                <a:solidFill>
                  <a:srgbClr val="000000"/>
                </a:solidFill>
              </a:rPr>
              <a:t>Okun</a:t>
            </a:r>
            <a:r>
              <a:rPr lang="en-GB" sz="1600" dirty="0">
                <a:solidFill>
                  <a:srgbClr val="000000"/>
                </a:solidFill>
              </a:rPr>
              <a:t>, S., Gaines, M, E., Fleming, D. A., </a:t>
            </a:r>
            <a:r>
              <a:rPr lang="en-GB" sz="1600" dirty="0" err="1">
                <a:solidFill>
                  <a:srgbClr val="000000"/>
                </a:solidFill>
              </a:rPr>
              <a:t>Rosof</a:t>
            </a:r>
            <a:r>
              <a:rPr lang="en-GB" sz="1600" dirty="0">
                <a:solidFill>
                  <a:srgbClr val="000000"/>
                </a:solidFill>
              </a:rPr>
              <a:t>, B. M., </a:t>
            </a:r>
            <a:r>
              <a:rPr lang="en-GB" sz="1600" dirty="0" err="1">
                <a:solidFill>
                  <a:srgbClr val="000000"/>
                </a:solidFill>
              </a:rPr>
              <a:t>Gullen</a:t>
            </a:r>
            <a:r>
              <a:rPr lang="en-GB" sz="1600" dirty="0">
                <a:solidFill>
                  <a:srgbClr val="000000"/>
                </a:solidFill>
              </a:rPr>
              <a:t>, D. and Andresen, M. (2017) ‘The charter on professionalism for health care organizations’, </a:t>
            </a:r>
            <a:r>
              <a:rPr lang="en-GB" sz="1600" i="1" dirty="0">
                <a:solidFill>
                  <a:srgbClr val="000000"/>
                </a:solidFill>
              </a:rPr>
              <a:t>Academic Medicine, </a:t>
            </a:r>
            <a:r>
              <a:rPr lang="en-GB" sz="1600" dirty="0">
                <a:solidFill>
                  <a:srgbClr val="000000"/>
                </a:solidFill>
              </a:rPr>
              <a:t>92(8), pp.1091-1099</a:t>
            </a:r>
            <a:r>
              <a:rPr lang="en-GB" sz="1600" i="1" dirty="0">
                <a:solidFill>
                  <a:srgbClr val="000000"/>
                </a:solidFill>
              </a:rPr>
              <a:t>.</a:t>
            </a:r>
          </a:p>
          <a:p>
            <a:r>
              <a:rPr lang="en-GB" sz="1600" dirty="0"/>
              <a:t>Mann, K., Gordon, J. and MacLeod, A. (2007). Reflection and reflective practice in health professions education: a systematic review. </a:t>
            </a:r>
            <a:r>
              <a:rPr lang="en-GB" sz="1600" i="1" dirty="0"/>
              <a:t>Advances in Health Sciences Education</a:t>
            </a:r>
            <a:r>
              <a:rPr lang="en-GB" sz="1600" dirty="0"/>
              <a:t>, 14(4), pp.595-621.</a:t>
            </a:r>
          </a:p>
          <a:p>
            <a:r>
              <a:rPr lang="en-GB" sz="1600" dirty="0"/>
              <a:t>Moon, J. (1999). </a:t>
            </a:r>
            <a:r>
              <a:rPr lang="en-GB" sz="1600" i="1" dirty="0"/>
              <a:t>A handbook of reflective and experiential learning</a:t>
            </a:r>
            <a:r>
              <a:rPr lang="en-GB" sz="1600" dirty="0"/>
              <a:t>. London: Routledge.</a:t>
            </a:r>
            <a:endParaRPr lang="en-GB" sz="1600" i="1" dirty="0">
              <a:solidFill>
                <a:srgbClr val="000000"/>
              </a:solidFill>
            </a:endParaRPr>
          </a:p>
          <a:p>
            <a:r>
              <a:rPr lang="en-GB" sz="1600" dirty="0" err="1">
                <a:solidFill>
                  <a:srgbClr val="000000"/>
                </a:solidFill>
              </a:rPr>
              <a:t>Passalacqua</a:t>
            </a:r>
            <a:r>
              <a:rPr lang="en-GB" sz="1600" dirty="0">
                <a:solidFill>
                  <a:srgbClr val="000000"/>
                </a:solidFill>
              </a:rPr>
              <a:t>, N. and </a:t>
            </a:r>
            <a:r>
              <a:rPr lang="en-GB" sz="1600" dirty="0" err="1">
                <a:solidFill>
                  <a:srgbClr val="000000"/>
                </a:solidFill>
              </a:rPr>
              <a:t>Pilloud</a:t>
            </a:r>
            <a:r>
              <a:rPr lang="en-GB" sz="1600" dirty="0">
                <a:solidFill>
                  <a:srgbClr val="000000"/>
                </a:solidFill>
              </a:rPr>
              <a:t>, M. (2018). </a:t>
            </a:r>
            <a:r>
              <a:rPr lang="en-GB" sz="1600" i="1" dirty="0">
                <a:solidFill>
                  <a:srgbClr val="000000"/>
                </a:solidFill>
              </a:rPr>
              <a:t>Ethics and professionalism in forensic anthropology</a:t>
            </a:r>
            <a:r>
              <a:rPr lang="en-GB" sz="1600" dirty="0">
                <a:solidFill>
                  <a:srgbClr val="000000"/>
                </a:solidFill>
              </a:rPr>
              <a:t>. 1st ed. Academic Press. </a:t>
            </a:r>
          </a:p>
          <a:p>
            <a:r>
              <a:rPr lang="en-GB" sz="1600" dirty="0" err="1">
                <a:solidFill>
                  <a:srgbClr val="000000"/>
                </a:solidFill>
              </a:rPr>
              <a:t>Riendeau</a:t>
            </a:r>
            <a:r>
              <a:rPr lang="en-GB" sz="1600" dirty="0">
                <a:solidFill>
                  <a:srgbClr val="000000"/>
                </a:solidFill>
              </a:rPr>
              <a:t>, C., Parent-Houle, V., Lebel-Gabriel, M., Gauvin, P., Liu, L., Pearson, I. and Hunt, M. (2015). An Investigation of How University Sports Team Athletic Therapists and Physical Therapists Experience Ethical Issues. </a:t>
            </a:r>
            <a:r>
              <a:rPr lang="en-GB" sz="1600" i="1" dirty="0">
                <a:solidFill>
                  <a:srgbClr val="000000"/>
                </a:solidFill>
              </a:rPr>
              <a:t>Journal of Orthopaedic &amp; Sports Physical Therapy</a:t>
            </a:r>
            <a:r>
              <a:rPr lang="en-GB" sz="1600" dirty="0">
                <a:solidFill>
                  <a:srgbClr val="000000"/>
                </a:solidFill>
              </a:rPr>
              <a:t>, 45(3), pp.198-206. </a:t>
            </a:r>
          </a:p>
          <a:p>
            <a:r>
              <a:rPr lang="en-GB" sz="1600" dirty="0"/>
              <a:t>Society of Sports Therapists (2012). </a:t>
            </a:r>
            <a:r>
              <a:rPr lang="en-GB" sz="1600" i="1" dirty="0"/>
              <a:t>Standards of conduct, performance and ethics</a:t>
            </a:r>
            <a:r>
              <a:rPr lang="en-GB" sz="1600" dirty="0"/>
              <a:t>. </a:t>
            </a:r>
          </a:p>
          <a:p>
            <a:r>
              <a:rPr lang="en-GB" sz="1600" dirty="0" err="1"/>
              <a:t>Söderhamn</a:t>
            </a:r>
            <a:r>
              <a:rPr lang="en-GB" sz="1600" dirty="0"/>
              <a:t>, U., </a:t>
            </a:r>
            <a:r>
              <a:rPr lang="en-GB" sz="1600" dirty="0" err="1"/>
              <a:t>Kjøstvedt</a:t>
            </a:r>
            <a:r>
              <a:rPr lang="en-GB" sz="1600" dirty="0"/>
              <a:t>, H. and </a:t>
            </a:r>
            <a:r>
              <a:rPr lang="en-GB" sz="1600" dirty="0" err="1"/>
              <a:t>Slettebø</a:t>
            </a:r>
            <a:r>
              <a:rPr lang="en-GB" sz="1600" dirty="0"/>
              <a:t>, Å. (2014). Evaluation of ethical reflections in community healthcare. </a:t>
            </a:r>
            <a:r>
              <a:rPr lang="en-GB" sz="1600" i="1" dirty="0"/>
              <a:t>Nursing Ethics</a:t>
            </a:r>
            <a:r>
              <a:rPr lang="en-GB" sz="1600" dirty="0"/>
              <a:t>, 22(2), pp.194-204.</a:t>
            </a:r>
          </a:p>
          <a:p>
            <a:endParaRPr lang="en-GB" sz="1800" dirty="0">
              <a:solidFill>
                <a:srgbClr val="000000"/>
              </a:solidFill>
            </a:endParaRPr>
          </a:p>
        </p:txBody>
      </p:sp>
    </p:spTree>
    <p:extLst>
      <p:ext uri="{BB962C8B-B14F-4D97-AF65-F5344CB8AC3E}">
        <p14:creationId xmlns:p14="http://schemas.microsoft.com/office/powerpoint/2010/main" val="3882624097"/>
      </p:ext>
    </p:extLst>
  </p:cSld>
  <p:clrMapOvr>
    <a:masterClrMapping/>
  </p:clrMapOvr>
  <p:transition spd="slow">
    <p:cove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1868</Words>
  <Application>Microsoft Office PowerPoint</Application>
  <PresentationFormat>Widescreen</PresentationFormat>
  <Paragraphs>100</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Professionalism </vt:lpstr>
      <vt:lpstr>What is professionalism? </vt:lpstr>
      <vt:lpstr> Honesty and Integrity </vt:lpstr>
      <vt:lpstr>Pitch Side  </vt:lpstr>
      <vt:lpstr>Clinic </vt:lpstr>
      <vt:lpstr>Basic principles and Codes of Conduct  </vt:lpstr>
      <vt:lpstr>Future business and practice </vt:lpstr>
      <vt:lpstr>Reflection</vt:lpstr>
      <vt:lpstr>Take home message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Professionalism</dc:title>
  <dc:creator>Home</dc:creator>
  <cp:lastModifiedBy>Home</cp:lastModifiedBy>
  <cp:revision>2</cp:revision>
  <dcterms:created xsi:type="dcterms:W3CDTF">2019-05-07T20:22:30Z</dcterms:created>
  <dcterms:modified xsi:type="dcterms:W3CDTF">2019-05-07T20:32:40Z</dcterms:modified>
</cp:coreProperties>
</file>