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1" r:id="rId1"/>
  </p:sldMasterIdLst>
  <p:notesMasterIdLst>
    <p:notesMasterId r:id="rId22"/>
  </p:notesMasterIdLst>
  <p:handoutMasterIdLst>
    <p:handoutMasterId r:id="rId23"/>
  </p:handoutMasterIdLst>
  <p:sldIdLst>
    <p:sldId id="256" r:id="rId2"/>
    <p:sldId id="257" r:id="rId3"/>
    <p:sldId id="259" r:id="rId4"/>
    <p:sldId id="263" r:id="rId5"/>
    <p:sldId id="264" r:id="rId6"/>
    <p:sldId id="260" r:id="rId7"/>
    <p:sldId id="261" r:id="rId8"/>
    <p:sldId id="262" r:id="rId9"/>
    <p:sldId id="265" r:id="rId10"/>
    <p:sldId id="266" r:id="rId11"/>
    <p:sldId id="267" r:id="rId12"/>
    <p:sldId id="258" r:id="rId13"/>
    <p:sldId id="268" r:id="rId14"/>
    <p:sldId id="269" r:id="rId15"/>
    <p:sldId id="270" r:id="rId16"/>
    <p:sldId id="271" r:id="rId17"/>
    <p:sldId id="273" r:id="rId18"/>
    <p:sldId id="274" r:id="rId19"/>
    <p:sldId id="272" r:id="rId20"/>
    <p:sldId id="276" r:id="rId21"/>
  </p:sldIdLst>
  <p:sldSz cx="9144000" cy="6858000" type="screen4x3"/>
  <p:notesSz cx="6735763" cy="986948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9900CC"/>
    <a:srgbClr val="FF00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8" autoAdjust="0"/>
    <p:restoredTop sz="94678" autoAdjust="0"/>
  </p:normalViewPr>
  <p:slideViewPr>
    <p:cSldViewPr>
      <p:cViewPr varScale="1">
        <p:scale>
          <a:sx n="74" d="100"/>
          <a:sy n="74" d="100"/>
        </p:scale>
        <p:origin x="-104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9413" cy="4937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6350" y="0"/>
            <a:ext cx="2919413" cy="4937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5775"/>
            <a:ext cx="2919413" cy="4937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6350" y="9375775"/>
            <a:ext cx="2919413" cy="4937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68EC1F02-F6E2-49A8-82C1-8C1BDE1C9C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9413" cy="4937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6350" y="0"/>
            <a:ext cx="2919413" cy="4937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556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900113" y="739775"/>
            <a:ext cx="4935537" cy="37020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7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98525" y="4687888"/>
            <a:ext cx="4938713" cy="44418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75775"/>
            <a:ext cx="2919413" cy="4937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6350" y="9375775"/>
            <a:ext cx="2919413" cy="4937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3FA08F63-80CF-48D5-B933-C444D7D632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8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29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0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1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2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3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4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5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6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7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8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9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40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9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7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8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9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grpSp>
          <p:nvGrpSpPr>
            <p:cNvPr id="20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3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24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25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26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27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2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63527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3528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1" name="Rectangle 4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" name="Rectangle 4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317A6-14F2-4071-AD6E-9D6980C222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1EE225-C5AC-4DAF-B506-199E0BBA58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480EB-9BCF-4EA4-B66A-19B7FE5F35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782258-2474-4143-BCA7-A629BC0A02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F85856-D91D-4113-B812-3D3D1E89E9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A1D40-3FD2-46AB-BB6E-173A698F76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CC6C00-B230-4157-9B3B-C8C782C255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B03CF8-B842-4F6C-B150-D8F58E6639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123C53-8A36-4EDE-B8BB-F66C6344D4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F131D5-BFE2-4A20-98C8-FEDC4D7E42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EE87FA-3F35-4194-B082-9773DCDCEF1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62467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68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69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62471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72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73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74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75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76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77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78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79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80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81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82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83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62484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85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86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87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88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89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90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91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92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93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94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grpSp>
          <p:nvGrpSpPr>
            <p:cNvPr id="1047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62496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97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98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499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62500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6250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50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62503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62504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2505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2506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17CAD2E7-DA0E-4AE7-AE8D-6D847C1CBA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25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6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4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A95553-67CC-49E7-A591-64C07A6E2619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4400" smtClean="0"/>
              <a:t>An introduction to developing a research proposal</a:t>
            </a:r>
            <a:br>
              <a:rPr lang="en-US" sz="4400" smtClean="0"/>
            </a:br>
            <a:r>
              <a:rPr lang="en-US" smtClean="0"/>
              <a:t/>
            </a:r>
            <a:br>
              <a:rPr lang="en-US" smtClean="0"/>
            </a:br>
            <a:r>
              <a:rPr lang="en-US" sz="2800" smtClean="0"/>
              <a:t>MBA</a:t>
            </a:r>
            <a:br>
              <a:rPr lang="en-US" sz="2800" smtClean="0"/>
            </a:br>
            <a:r>
              <a:rPr lang="en-US" sz="4000" smtClean="0"/>
              <a:t>Session 4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z="2400" b="1" i="1" dirty="0" smtClean="0">
              <a:solidFill>
                <a:schemeClr val="tx2"/>
              </a:solidFill>
            </a:endParaRPr>
          </a:p>
          <a:p>
            <a:pPr eaLnBrk="1" hangingPunct="1">
              <a:defRPr/>
            </a:pPr>
            <a:r>
              <a:rPr lang="en-US" sz="2400" b="1" i="1" dirty="0" smtClean="0">
                <a:solidFill>
                  <a:schemeClr val="tx2"/>
                </a:solidFill>
              </a:rPr>
              <a:t>MBA</a:t>
            </a:r>
          </a:p>
          <a:p>
            <a:pPr eaLnBrk="1" hangingPunct="1">
              <a:defRPr/>
            </a:pPr>
            <a:r>
              <a:rPr lang="en-US" sz="2400" b="1" i="1" dirty="0" smtClean="0">
                <a:solidFill>
                  <a:schemeClr val="tx2"/>
                </a:solidFill>
              </a:rPr>
              <a:t>Dr Andrew Jones</a:t>
            </a:r>
          </a:p>
          <a:p>
            <a:pPr eaLnBrk="1" hangingPunct="1">
              <a:defRPr/>
            </a:pPr>
            <a:r>
              <a:rPr lang="en-US" sz="2400" b="1" i="1" smtClean="0">
                <a:solidFill>
                  <a:schemeClr val="tx2"/>
                </a:solidFill>
              </a:rPr>
              <a:t>2010</a:t>
            </a:r>
            <a:endParaRPr lang="en-US" sz="2400" b="1" i="1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9E693E-9695-42E7-AC84-7A1482144508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77813"/>
            <a:ext cx="7515225" cy="982662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/>
              <a:t>Research Ingredients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295400"/>
            <a:ext cx="7772400" cy="4114800"/>
          </a:xfrm>
        </p:spPr>
        <p:txBody>
          <a:bodyPr/>
          <a:lstStyle/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Title of research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Research question or hypothesis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Aims of research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Objectives of research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Research rationale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Literature review/contextual analysis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Proposed research methodology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justification for methodology chosen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survey techniques &amp;  data collection methods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sampling framework and selection criteria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questionnaire design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Pilot survey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data analysis tools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research time chart 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Difficulties envisaged &amp; research limitations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US" sz="1800" smtClean="0">
                <a:solidFill>
                  <a:srgbClr val="FFFF00"/>
                </a:solidFill>
              </a:rPr>
              <a:t>resources required</a:t>
            </a:r>
          </a:p>
          <a:p>
            <a:pPr marL="0" indent="404813" eaLnBrk="1" hangingPunct="1">
              <a:lnSpc>
                <a:spcPct val="80000"/>
              </a:lnSpc>
              <a:defRPr/>
            </a:pPr>
            <a:r>
              <a:rPr lang="en-GB" sz="1800" smtClean="0">
                <a:solidFill>
                  <a:srgbClr val="FFFF00"/>
                </a:solidFill>
              </a:rPr>
              <a:t>Research ethics</a:t>
            </a:r>
            <a:endParaRPr lang="en-US" sz="180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1B997D-6305-45C8-8D2D-063C02405451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Title of research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mtClean="0">
                <a:solidFill>
                  <a:srgbClr val="FFFF00"/>
                </a:solidFill>
              </a:rPr>
              <a:t>WHAT IS THE RESEARCH ABOUT AND WHAT IS IT TRYING TO DO?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2400" smtClean="0"/>
              <a:t>Clear and succinct title: 20 word max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smtClean="0"/>
              <a:t>(Both broad and focussed statements) e.g.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i="1" smtClean="0">
                <a:solidFill>
                  <a:schemeClr val="folHlink"/>
                </a:solidFill>
              </a:rPr>
              <a:t>An analysis of the impact of the Euro on the retail sector:  A case study of retail outlets in Dublin City</a:t>
            </a:r>
            <a:endParaRPr lang="en-US" sz="2400" i="1" smtClean="0">
              <a:solidFill>
                <a:schemeClr val="folHlink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smtClean="0"/>
              <a:t>select good level of ‘cognitive’ verbs or adjectives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1400" i="1" smtClean="0"/>
              <a:t>for example: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1400" i="1" smtClean="0">
                <a:solidFill>
                  <a:schemeClr val="folHlink"/>
                </a:solidFill>
              </a:rPr>
              <a:t>an evaluation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1400" i="1" smtClean="0">
                <a:solidFill>
                  <a:schemeClr val="folHlink"/>
                </a:solidFill>
              </a:rPr>
              <a:t>a synthesis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1400" i="1" smtClean="0">
                <a:solidFill>
                  <a:schemeClr val="folHlink"/>
                </a:solidFill>
              </a:rPr>
              <a:t>an analysis</a:t>
            </a:r>
            <a:endParaRPr lang="en-US" i="1" smtClean="0">
              <a:solidFill>
                <a:schemeClr val="folHlink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FAD6C0-72E2-4DC7-B632-2A75A0E222D2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Research rationale- </a:t>
            </a:r>
            <a:r>
              <a:rPr lang="en-US" sz="2800" smtClean="0"/>
              <a:t>the main reason for the research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en-US" b="1" smtClean="0">
                <a:solidFill>
                  <a:srgbClr val="FFFF00"/>
                </a:solidFill>
              </a:rPr>
              <a:t>WHY AND WHAT REASON DID YOU CHOOSE THIS RESEARCH TOPIC?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en-US" b="1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2400" smtClean="0"/>
              <a:t>Main justification for the research :</a:t>
            </a:r>
          </a:p>
          <a:p>
            <a:pPr eaLnBrk="1" hangingPunct="1">
              <a:defRPr/>
            </a:pPr>
            <a:r>
              <a:rPr lang="en-US" sz="2400" smtClean="0"/>
              <a:t>contemporary issues in published literature</a:t>
            </a:r>
          </a:p>
          <a:p>
            <a:pPr eaLnBrk="1" hangingPunct="1">
              <a:defRPr/>
            </a:pPr>
            <a:r>
              <a:rPr lang="en-US" sz="2400" smtClean="0"/>
              <a:t> topical debates in published literature</a:t>
            </a:r>
          </a:p>
          <a:p>
            <a:pPr eaLnBrk="1" hangingPunct="1">
              <a:defRPr/>
            </a:pPr>
            <a:r>
              <a:rPr lang="en-US" sz="2400" smtClean="0"/>
              <a:t>current  controversies in published literature</a:t>
            </a:r>
          </a:p>
          <a:p>
            <a:pPr eaLnBrk="1" hangingPunct="1">
              <a:defRPr/>
            </a:pPr>
            <a:r>
              <a:rPr lang="en-US" sz="2400" smtClean="0"/>
              <a:t>recent trends  in published literature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400" i="1" smtClean="0">
                <a:solidFill>
                  <a:schemeClr val="folHlink"/>
                </a:solidFill>
              </a:rPr>
              <a:t>NB: Use some key references to support your justification</a:t>
            </a:r>
            <a:endParaRPr lang="en-US" sz="2400" i="1" smtClean="0">
              <a:solidFill>
                <a:schemeClr val="folHlink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 i="1" smtClean="0">
              <a:solidFill>
                <a:schemeClr val="folHlink"/>
              </a:solidFill>
            </a:endParaRPr>
          </a:p>
          <a:p>
            <a:pPr eaLnBrk="1" hangingPunct="1">
              <a:defRPr/>
            </a:pPr>
            <a:endParaRPr lang="en-US" smtClean="0">
              <a:solidFill>
                <a:schemeClr val="folHlink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01A306-095B-4834-AF92-FF200E73F110}" type="slidenum">
              <a:rPr lang="en-US"/>
              <a:pPr>
                <a:defRPr/>
              </a:pPr>
              <a:t>5</a:t>
            </a:fld>
            <a:endParaRPr lang="en-US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Research rationale – </a:t>
            </a:r>
            <a:r>
              <a:rPr lang="en-GB" sz="3200" smtClean="0"/>
              <a:t>existing literature for the research</a:t>
            </a:r>
            <a:endParaRPr lang="en-US" sz="3200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tabLst>
                <a:tab pos="287338" algn="l"/>
              </a:tabLst>
              <a:defRPr/>
            </a:pPr>
            <a:r>
              <a:rPr lang="en-US" b="1" smtClean="0">
                <a:solidFill>
                  <a:srgbClr val="FFFF00"/>
                </a:solidFill>
              </a:rPr>
              <a:t>WHAT PUBLISHED MATERIAL EXISTS ON THE TOPIC?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tabLst>
                <a:tab pos="287338" algn="l"/>
              </a:tabLst>
              <a:defRPr/>
            </a:pPr>
            <a:endParaRPr lang="en-US" sz="2800" b="1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90000"/>
              </a:lnSpc>
              <a:tabLst>
                <a:tab pos="287338" algn="l"/>
              </a:tabLst>
              <a:defRPr/>
            </a:pPr>
            <a:r>
              <a:rPr lang="en-US" sz="2400" smtClean="0"/>
              <a:t>Highlight key key issues and debates</a:t>
            </a:r>
          </a:p>
          <a:p>
            <a:pPr eaLnBrk="1" hangingPunct="1">
              <a:lnSpc>
                <a:spcPct val="90000"/>
              </a:lnSpc>
              <a:tabLst>
                <a:tab pos="287338" algn="l"/>
              </a:tabLst>
              <a:defRPr/>
            </a:pPr>
            <a:r>
              <a:rPr lang="en-US" sz="2400" smtClean="0"/>
              <a:t>Highlight major pieces of published work, journals, books, reports, studies, news articles </a:t>
            </a:r>
          </a:p>
          <a:p>
            <a:pPr eaLnBrk="1" hangingPunct="1">
              <a:lnSpc>
                <a:spcPct val="90000"/>
              </a:lnSpc>
              <a:tabLst>
                <a:tab pos="287338" algn="l"/>
              </a:tabLst>
              <a:defRPr/>
            </a:pPr>
            <a:r>
              <a:rPr lang="en-US" sz="2400" smtClean="0"/>
              <a:t>Highlight key writers and authors on the subject</a:t>
            </a:r>
          </a:p>
          <a:p>
            <a:pPr eaLnBrk="1" hangingPunct="1">
              <a:lnSpc>
                <a:spcPct val="90000"/>
              </a:lnSpc>
              <a:tabLst>
                <a:tab pos="287338" algn="l"/>
              </a:tabLst>
              <a:defRPr/>
            </a:pPr>
            <a:r>
              <a:rPr lang="en-US" sz="2400" smtClean="0"/>
              <a:t>Highlight  case study material or examples</a:t>
            </a:r>
          </a:p>
          <a:p>
            <a:pPr eaLnBrk="1" hangingPunct="1">
              <a:lnSpc>
                <a:spcPct val="90000"/>
              </a:lnSpc>
              <a:tabLst>
                <a:tab pos="287338" algn="l"/>
              </a:tabLst>
              <a:defRPr/>
            </a:pPr>
            <a:r>
              <a:rPr lang="en-US" sz="2400" smtClean="0"/>
              <a:t>Develop a key-focused reference base and draft bibliography</a:t>
            </a:r>
            <a:endParaRPr lang="en-US" smtClean="0"/>
          </a:p>
          <a:p>
            <a:pPr eaLnBrk="1" hangingPunct="1">
              <a:lnSpc>
                <a:spcPct val="90000"/>
              </a:lnSpc>
              <a:tabLst>
                <a:tab pos="287338" algn="l"/>
              </a:tabLst>
              <a:defRPr/>
            </a:pPr>
            <a:endParaRPr lang="en-US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7A9FA6-B623-4254-B18B-B2BC11152B8C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Research question or hypothesis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en-US" b="1" smtClean="0">
                <a:solidFill>
                  <a:srgbClr val="FFFF00"/>
                </a:solidFill>
              </a:rPr>
              <a:t>WHAT ARE YOU TRYING TO FIND OUT?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en-US" smtClean="0">
              <a:solidFill>
                <a:srgbClr val="FFFF00"/>
              </a:solidFill>
            </a:endParaRPr>
          </a:p>
          <a:p>
            <a:pPr eaLnBrk="1" hangingPunct="1">
              <a:defRPr/>
            </a:pPr>
            <a:r>
              <a:rPr lang="en-US" sz="2400" smtClean="0"/>
              <a:t>What are you trying to prove or disprove?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400" b="1" smtClean="0">
                <a:solidFill>
                  <a:srgbClr val="FFFF00"/>
                </a:solidFill>
              </a:rPr>
              <a:t>OR</a:t>
            </a:r>
          </a:p>
          <a:p>
            <a:pPr eaLnBrk="1" hangingPunct="1">
              <a:defRPr/>
            </a:pPr>
            <a:endParaRPr lang="en-US" sz="2400" b="1" smtClean="0">
              <a:solidFill>
                <a:srgbClr val="FFFF00"/>
              </a:solidFill>
            </a:endParaRPr>
          </a:p>
          <a:p>
            <a:pPr eaLnBrk="1" hangingPunct="1">
              <a:defRPr/>
            </a:pPr>
            <a:r>
              <a:rPr lang="en-GB" sz="2400" smtClean="0"/>
              <a:t>Statement regarding the focus of the research</a:t>
            </a:r>
            <a:endParaRPr lang="en-US" sz="24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EE2742-AF5D-49F6-B90D-9645BBF64775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Aims of research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en-US" b="1" smtClean="0">
                <a:solidFill>
                  <a:srgbClr val="FFFF00"/>
                </a:solidFill>
              </a:rPr>
              <a:t>WHAT IS THE GENERAL FOCUS OF THE RESEARCH?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en-US" b="1" smtClean="0">
              <a:solidFill>
                <a:srgbClr val="FFFF00"/>
              </a:solidFill>
            </a:endParaRPr>
          </a:p>
          <a:p>
            <a:pPr eaLnBrk="1" hangingPunct="1">
              <a:defRPr/>
            </a:pPr>
            <a:r>
              <a:rPr lang="en-US" sz="2400" smtClean="0"/>
              <a:t>What is the purpose of the research?</a:t>
            </a:r>
          </a:p>
          <a:p>
            <a:pPr eaLnBrk="1" hangingPunct="1">
              <a:defRPr/>
            </a:pPr>
            <a:r>
              <a:rPr lang="en-US" sz="2400" smtClean="0"/>
              <a:t>What is the general topic and focus of the research?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sz="2400" i="1" smtClean="0">
                <a:solidFill>
                  <a:schemeClr val="folHlink"/>
                </a:solidFill>
              </a:rPr>
              <a:t>State  at least one clear aim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484DE2-7F57-4588-B82C-A9F32C6A2C4D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Objectives of the research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3600" b="1" smtClean="0">
                <a:solidFill>
                  <a:srgbClr val="FFFF00"/>
                </a:solidFill>
              </a:rPr>
              <a:t>WHAT WILL THE RESEARCH LOOK INTO?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3600" b="1" smtClean="0">
                <a:solidFill>
                  <a:srgbClr val="FFFF00"/>
                </a:solidFill>
              </a:rPr>
              <a:t>What are you trying to find out?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smtClean="0"/>
              <a:t>What are the main research investigations?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i="1" smtClean="0">
                <a:solidFill>
                  <a:schemeClr val="folHlink"/>
                </a:solidFill>
              </a:rPr>
              <a:t>Need to state 3-5 key objectives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i="1" smtClean="0">
                <a:solidFill>
                  <a:schemeClr val="folHlink"/>
                </a:solidFill>
              </a:rPr>
              <a:t>Use analytical language such as to evaluate, to analyse, to synthesise</a:t>
            </a:r>
            <a:endParaRPr lang="en-US" sz="2800" i="1" smtClean="0">
              <a:solidFill>
                <a:schemeClr val="folHlink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US" sz="280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18DD78-50BC-43E2-8854-45B297569C83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Proposed research methodology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b="1" smtClean="0">
                <a:solidFill>
                  <a:srgbClr val="FFFF00"/>
                </a:solidFill>
              </a:rPr>
              <a:t>WHAT RESEARCH METHOD ARE YOU GOING TO ADOPT?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US" b="1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smtClean="0"/>
              <a:t>Highlight –discuss methods chosen re: qualitative or quantitative methods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smtClean="0"/>
              <a:t>Describe the characteristics of the method chosen </a:t>
            </a:r>
            <a:r>
              <a:rPr lang="en-US" sz="2400" i="1" smtClean="0">
                <a:solidFill>
                  <a:schemeClr val="folHlink"/>
                </a:solidFill>
              </a:rPr>
              <a:t>i.e. the theoretical characteristics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/>
              <a:t>State your chosen preference-choice</a:t>
            </a:r>
            <a:endParaRPr lang="en-US" sz="240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smtClean="0"/>
              <a:t>Illustrate case examples of were your choice of method has been used before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D62880-535A-477E-BBD8-DD17B0BB3D21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Justification for Research methodology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en-US" b="1" smtClean="0">
                <a:solidFill>
                  <a:srgbClr val="FFFF00"/>
                </a:solidFill>
              </a:rPr>
              <a:t>WHY DID YOU CHOOSE THIS METHOD?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en-US" smtClean="0"/>
          </a:p>
          <a:p>
            <a:pPr eaLnBrk="1" hangingPunct="1">
              <a:defRPr/>
            </a:pPr>
            <a:r>
              <a:rPr lang="en-US" sz="2400" smtClean="0"/>
              <a:t>Reasons for choice of method- </a:t>
            </a:r>
            <a:r>
              <a:rPr lang="en-US" sz="2400" i="1" smtClean="0">
                <a:solidFill>
                  <a:schemeClr val="folHlink"/>
                </a:solidFill>
              </a:rPr>
              <a:t>theoretical justification</a:t>
            </a:r>
          </a:p>
          <a:p>
            <a:pPr eaLnBrk="1" hangingPunct="1">
              <a:defRPr/>
            </a:pPr>
            <a:r>
              <a:rPr lang="en-US" sz="2400" smtClean="0"/>
              <a:t>highlight pro and cons of method chosen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8AC17C-A199-45C6-ABFA-2DF7BC605B12}" type="slidenum">
              <a:rPr lang="en-US"/>
              <a:pPr>
                <a:defRPr/>
              </a:pPr>
              <a:t>11</a:t>
            </a:fld>
            <a:endParaRPr lang="en-US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0988"/>
            <a:ext cx="8229600" cy="892175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/>
              <a:t>Survey techniques and data collection methods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b="1" smtClean="0">
                <a:solidFill>
                  <a:srgbClr val="FFFF00"/>
                </a:solidFill>
              </a:rPr>
              <a:t>HOW WILL YOU COLLECT THE DATA?</a:t>
            </a:r>
          </a:p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US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smtClean="0"/>
              <a:t>Highlight survey and data collection techniques adopted- </a:t>
            </a:r>
            <a:r>
              <a:rPr lang="en-US" sz="2400" i="1" smtClean="0">
                <a:solidFill>
                  <a:schemeClr val="folHlink"/>
                </a:solidFill>
              </a:rPr>
              <a:t>theoretical and applied techniques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smtClean="0"/>
              <a:t>Highlight advantages and disadvantages of survey and data collection techniques - </a:t>
            </a:r>
            <a:r>
              <a:rPr lang="en-US" sz="2400" i="1" smtClean="0">
                <a:solidFill>
                  <a:schemeClr val="folHlink"/>
                </a:solidFill>
              </a:rPr>
              <a:t>theoretical and applied techniques</a:t>
            </a:r>
            <a:endParaRPr lang="en-US" sz="240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smtClean="0"/>
              <a:t>Illustrate the plan or process for carrying out the survey</a:t>
            </a:r>
            <a:r>
              <a:rPr lang="en-US" smtClean="0"/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A89336-60D2-4BCC-AD9F-7B144B8986BF}" type="slidenum">
              <a:rPr lang="en-US"/>
              <a:pPr>
                <a:defRPr/>
              </a:pPr>
              <a:t>12</a:t>
            </a:fld>
            <a:endParaRPr lang="en-US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Sampling Framework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b="1" smtClean="0">
                <a:solidFill>
                  <a:srgbClr val="FFFF00"/>
                </a:solidFill>
              </a:rPr>
              <a:t>WHO WILL YOU ASK?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US" b="1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What sampling framework has been adopted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Where?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When?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How Many?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b="1" i="1" smtClean="0">
                <a:solidFill>
                  <a:schemeClr val="folHlink"/>
                </a:solidFill>
              </a:rPr>
              <a:t>The discussion needs to be ‘framed’ within a theoretical discussion relating to sampling frameworks for qualitative or quantitative methodologies</a:t>
            </a:r>
            <a:endParaRPr lang="en-US" sz="2400" b="1" i="1" smtClean="0">
              <a:solidFill>
                <a:schemeClr val="folHlink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US" sz="2400" i="1" smtClean="0">
              <a:solidFill>
                <a:schemeClr val="folHlink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BA6EFC-A681-469A-8FC9-97127C83F4DD}" type="slidenum">
              <a:rPr lang="en-US"/>
              <a:pPr>
                <a:defRPr/>
              </a:pPr>
              <a:t>13</a:t>
            </a:fld>
            <a:endParaRPr lang="en-US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Questionnaire design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en-US" b="1" smtClean="0">
                <a:solidFill>
                  <a:srgbClr val="FFFF00"/>
                </a:solidFill>
              </a:rPr>
              <a:t>HOW DID YOU DESIGN YOUR QUESTIONNAIRE?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en-US" b="1" smtClean="0"/>
          </a:p>
          <a:p>
            <a:pPr eaLnBrk="1" hangingPunct="1">
              <a:defRPr/>
            </a:pPr>
            <a:r>
              <a:rPr lang="en-US" sz="2400" b="1" smtClean="0"/>
              <a:t>Criteria used in the design of you questionnaire</a:t>
            </a:r>
            <a:endParaRPr lang="en-US" sz="240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13A284-5840-44FA-9905-6FA05F55C47D}" type="slidenum">
              <a:rPr lang="en-US"/>
              <a:pPr>
                <a:defRPr/>
              </a:pPr>
              <a:t>14</a:t>
            </a:fld>
            <a:endParaRPr lang="en-US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Pilot survey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en-US" b="1" smtClean="0"/>
              <a:t>DID YOU CARRY OUT A PILOT SURVEY?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en-US" b="1" smtClean="0"/>
          </a:p>
          <a:p>
            <a:pPr eaLnBrk="1" hangingPunct="1">
              <a:defRPr/>
            </a:pPr>
            <a:r>
              <a:rPr lang="en-GB" sz="2400" smtClean="0"/>
              <a:t>What are the reasons for a pilot survey – </a:t>
            </a:r>
            <a:r>
              <a:rPr lang="en-GB" sz="2400" i="1" smtClean="0">
                <a:solidFill>
                  <a:schemeClr val="folHlink"/>
                </a:solidFill>
              </a:rPr>
              <a:t>theoretical justifications</a:t>
            </a:r>
            <a:endParaRPr lang="en-US" sz="2400" i="1" smtClean="0">
              <a:solidFill>
                <a:schemeClr val="folHlink"/>
              </a:solidFill>
            </a:endParaRPr>
          </a:p>
          <a:p>
            <a:pPr eaLnBrk="1" hangingPunct="1">
              <a:defRPr/>
            </a:pPr>
            <a:r>
              <a:rPr lang="en-US" sz="2400" smtClean="0"/>
              <a:t>Details of applied pilot survey - </a:t>
            </a:r>
            <a:r>
              <a:rPr lang="en-US" sz="2400" i="1" smtClean="0">
                <a:solidFill>
                  <a:schemeClr val="folHlink"/>
                </a:solidFill>
              </a:rPr>
              <a:t>Where? When? who?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75980B-A088-4BEB-A4CB-A5930D187A00}" type="slidenum">
              <a:rPr lang="en-US"/>
              <a:pPr>
                <a:defRPr/>
              </a:pPr>
              <a:t>15</a:t>
            </a:fld>
            <a:endParaRPr lang="en-US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Data analysis</a:t>
            </a:r>
            <a:br>
              <a:rPr lang="en-US" smtClean="0"/>
            </a:br>
            <a:endParaRPr lang="en-US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3600" b="1" smtClean="0">
                <a:solidFill>
                  <a:srgbClr val="FFFF00"/>
                </a:solidFill>
              </a:rPr>
              <a:t>HOW WILL YOU ANALYSE THE DATA?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sz="360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800" smtClean="0"/>
              <a:t>quantitative analysis techniques?  -</a:t>
            </a:r>
            <a:r>
              <a:rPr lang="en-US" sz="2800" i="1" smtClean="0">
                <a:solidFill>
                  <a:schemeClr val="folHlink"/>
                </a:solidFill>
              </a:rPr>
              <a:t>Theoretical discussion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800" smtClean="0"/>
              <a:t>qualitative analysis techniques? – </a:t>
            </a:r>
            <a:r>
              <a:rPr lang="en-US" sz="2800" i="1" smtClean="0">
                <a:solidFill>
                  <a:schemeClr val="folHlink"/>
                </a:solidFill>
              </a:rPr>
              <a:t>Theoretical discussion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800" i="1" smtClean="0">
                <a:solidFill>
                  <a:schemeClr val="folHlink"/>
                </a:solidFill>
              </a:rPr>
              <a:t>i.e.  examples of  techniques, tools, equipment, analytical tests, evaluation criteria, software packages to be used</a:t>
            </a:r>
            <a:endParaRPr lang="en-US" sz="3600" i="1" smtClean="0">
              <a:solidFill>
                <a:schemeClr val="folHlink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US" sz="360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CC5185-4871-45E7-BE10-AD1EAC508690}" type="slidenum">
              <a:rPr lang="en-US"/>
              <a:pPr>
                <a:defRPr/>
              </a:pPr>
              <a:t>16</a:t>
            </a:fld>
            <a:endParaRPr lang="en-US"/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Research time Chart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3600" b="1" smtClean="0">
                <a:solidFill>
                  <a:srgbClr val="FFFF00"/>
                </a:solidFill>
              </a:rPr>
              <a:t>HOW WILL YOU PLAN YOUR TIME?</a:t>
            </a:r>
          </a:p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US" sz="3600" b="1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US" sz="2800" smtClean="0"/>
              <a:t>How will you organise your time=time plan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800" smtClean="0"/>
              <a:t>what are your research deadlines and interim deadlines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800" smtClean="0"/>
              <a:t>what will you complete when?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smtClean="0"/>
          </a:p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800" i="1" smtClean="0">
                <a:solidFill>
                  <a:schemeClr val="folHlink"/>
                </a:solidFill>
              </a:rPr>
              <a:t>A diagrammatic time chart will suffice here</a:t>
            </a:r>
            <a:endParaRPr lang="en-US" sz="3600" i="1" smtClean="0">
              <a:solidFill>
                <a:schemeClr val="folHlink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FF389D-D10E-43B5-BA58-64B3AAC664F7}" type="slidenum">
              <a:rPr lang="en-US"/>
              <a:pPr>
                <a:defRPr/>
              </a:pPr>
              <a:t>17</a:t>
            </a:fld>
            <a:endParaRPr lang="en-US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Difficulties envisaged – Validity and Reliability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800" b="1" smtClean="0">
                <a:solidFill>
                  <a:srgbClr val="FFFF00"/>
                </a:solidFill>
              </a:rPr>
              <a:t>WHAT ARE THE RESEARCH LIMITATIONS?</a:t>
            </a:r>
          </a:p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US" sz="2800" b="1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smtClean="0"/>
              <a:t>Define the theoretical perspectives on reliability and validity</a:t>
            </a:r>
            <a:endParaRPr lang="en-US" sz="200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000" smtClean="0"/>
              <a:t>What problems are envisaged for the proposed research? </a:t>
            </a:r>
            <a:r>
              <a:rPr lang="en-US" sz="2000" i="1" smtClean="0">
                <a:solidFill>
                  <a:schemeClr val="folHlink"/>
                </a:solidFill>
              </a:rPr>
              <a:t>i.e. what are the advantages and disadvantages of the methods applies/chosen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000" smtClean="0"/>
              <a:t>How could the research be improved?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000" smtClean="0"/>
              <a:t>how can potential problems be off set?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sz="2000" smtClean="0"/>
          </a:p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i="1" smtClean="0">
                <a:solidFill>
                  <a:schemeClr val="folHlink"/>
                </a:solidFill>
              </a:rPr>
              <a:t>You will need to ‘frame’ this discussion within the confines of  research reliability and validity</a:t>
            </a:r>
            <a:endParaRPr lang="en-US" sz="2000" i="1" smtClean="0">
              <a:solidFill>
                <a:schemeClr val="folHlink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E452CB-FA35-460A-A2E8-66DC769043C4}" type="slidenum">
              <a:rPr lang="en-US"/>
              <a:pPr>
                <a:defRPr/>
              </a:pPr>
              <a:t>18</a:t>
            </a:fld>
            <a:endParaRPr lang="en-US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The Proposal Form</a:t>
            </a:r>
            <a:br>
              <a:rPr lang="en-US" smtClean="0"/>
            </a:br>
            <a:r>
              <a:rPr lang="en-US" sz="2800" smtClean="0"/>
              <a:t>Summary of Key Points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sz="1800" b="1" dirty="0" smtClean="0">
                <a:solidFill>
                  <a:srgbClr val="FFFF00"/>
                </a:solidFill>
              </a:rPr>
              <a:t>Research Title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1800" b="1" dirty="0" smtClean="0">
                <a:solidFill>
                  <a:srgbClr val="FFFF00"/>
                </a:solidFill>
              </a:rPr>
              <a:t>Research question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1800" b="1" dirty="0" smtClean="0">
                <a:solidFill>
                  <a:srgbClr val="FFFF00"/>
                </a:solidFill>
              </a:rPr>
              <a:t>Rationale/justification for the research – </a:t>
            </a:r>
            <a:r>
              <a:rPr lang="en-US" sz="1800" b="1" dirty="0" smtClean="0">
                <a:solidFill>
                  <a:srgbClr val="66FF99"/>
                </a:solidFill>
              </a:rPr>
              <a:t>500-700 words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1800" b="1" dirty="0" smtClean="0">
                <a:solidFill>
                  <a:srgbClr val="FFFF00"/>
                </a:solidFill>
              </a:rPr>
              <a:t>Research aims and objectives – </a:t>
            </a:r>
            <a:r>
              <a:rPr lang="en-US" sz="1800" b="1" dirty="0" smtClean="0">
                <a:solidFill>
                  <a:srgbClr val="66FF99"/>
                </a:solidFill>
              </a:rPr>
              <a:t>200 - 300 words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1800" b="1" dirty="0" smtClean="0">
                <a:solidFill>
                  <a:srgbClr val="FFFF00"/>
                </a:solidFill>
              </a:rPr>
              <a:t>Chosen research method and justification – </a:t>
            </a:r>
            <a:r>
              <a:rPr lang="en-US" sz="1800" b="1" dirty="0" smtClean="0">
                <a:solidFill>
                  <a:srgbClr val="66FF99"/>
                </a:solidFill>
              </a:rPr>
              <a:t>500 words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1800" b="1" dirty="0" smtClean="0">
                <a:solidFill>
                  <a:srgbClr val="FFFF00"/>
                </a:solidFill>
              </a:rPr>
              <a:t>Proposed survey data collection techniques – </a:t>
            </a:r>
            <a:r>
              <a:rPr lang="en-US" sz="1800" b="1" dirty="0" smtClean="0">
                <a:solidFill>
                  <a:srgbClr val="66FF99"/>
                </a:solidFill>
              </a:rPr>
              <a:t>200 - 300 words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b="1" dirty="0" smtClean="0">
                <a:solidFill>
                  <a:srgbClr val="FFFF00"/>
                </a:solidFill>
              </a:rPr>
              <a:t>Data Analysis methods – 200 words</a:t>
            </a:r>
            <a:endParaRPr lang="en-US" sz="1800" b="1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US" sz="1800" b="1" dirty="0" smtClean="0">
                <a:solidFill>
                  <a:srgbClr val="FFFF00"/>
                </a:solidFill>
              </a:rPr>
              <a:t>Perceived limitations-validity and reliability – </a:t>
            </a:r>
            <a:r>
              <a:rPr lang="en-US" sz="1800" b="1" dirty="0" smtClean="0">
                <a:solidFill>
                  <a:srgbClr val="66FF99"/>
                </a:solidFill>
              </a:rPr>
              <a:t>200-400 words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sz="1800" b="1" dirty="0" smtClean="0">
              <a:solidFill>
                <a:srgbClr val="66FF99"/>
              </a:solidFill>
            </a:endParaRPr>
          </a:p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b="1" i="1" dirty="0" smtClean="0">
                <a:solidFill>
                  <a:schemeClr val="folHlink"/>
                </a:solidFill>
              </a:rPr>
              <a:t>All these discussions should make reference to both theoretical and applied perspectives for the research you have chosen. </a:t>
            </a:r>
          </a:p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b="1" i="1" dirty="0" smtClean="0">
                <a:solidFill>
                  <a:schemeClr val="folHlink"/>
                </a:solidFill>
              </a:rPr>
              <a:t>NB: Theoretical perspectives must be supported by sufficient academic references</a:t>
            </a:r>
            <a:endParaRPr lang="en-US" sz="1800" b="1" i="1" dirty="0" smtClean="0">
              <a:solidFill>
                <a:schemeClr val="folHlink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US" sz="1800" b="1" dirty="0" smtClean="0"/>
          </a:p>
          <a:p>
            <a:pPr eaLnBrk="1" hangingPunct="1">
              <a:lnSpc>
                <a:spcPct val="80000"/>
              </a:lnSpc>
              <a:defRPr/>
            </a:pPr>
            <a:endParaRPr lang="en-US" sz="1800" b="1" dirty="0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210E20-B5BA-40E9-8AC6-66B7B1864881}" type="slidenum">
              <a:rPr lang="en-US"/>
              <a:pPr>
                <a:defRPr/>
              </a:pPr>
              <a:t>19</a:t>
            </a:fld>
            <a:endParaRPr lang="en-US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98463"/>
            <a:ext cx="8229600" cy="892175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smtClean="0"/>
              <a:t>Other Considerations- </a:t>
            </a:r>
            <a:r>
              <a:rPr lang="en-US" sz="2800" smtClean="0"/>
              <a:t>Resources required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600200"/>
            <a:ext cx="7489825" cy="421640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en-US" b="1" smtClean="0">
                <a:solidFill>
                  <a:srgbClr val="FFFF00"/>
                </a:solidFill>
              </a:rPr>
              <a:t>WHAT WILL YOU NEED TO CARRY OUT THE RESEARCH ?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b="1" smtClean="0">
                <a:solidFill>
                  <a:srgbClr val="FFFF00"/>
                </a:solidFill>
              </a:rPr>
              <a:t>IS IT FEASIBLE? Or do able?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en-US" b="1" smtClean="0"/>
          </a:p>
          <a:p>
            <a:pPr eaLnBrk="1" hangingPunct="1">
              <a:defRPr/>
            </a:pPr>
            <a:r>
              <a:rPr lang="en-US" sz="2400" smtClean="0"/>
              <a:t>Access to materials? People?</a:t>
            </a:r>
          </a:p>
          <a:p>
            <a:pPr eaLnBrk="1" hangingPunct="1">
              <a:defRPr/>
            </a:pPr>
            <a:r>
              <a:rPr lang="en-US" sz="2400" smtClean="0"/>
              <a:t>Knowledge</a:t>
            </a:r>
          </a:p>
          <a:p>
            <a:pPr eaLnBrk="1" hangingPunct="1">
              <a:defRPr/>
            </a:pPr>
            <a:r>
              <a:rPr lang="en-US" sz="2400" smtClean="0"/>
              <a:t>Equipment required?</a:t>
            </a:r>
          </a:p>
          <a:p>
            <a:pPr eaLnBrk="1" hangingPunct="1">
              <a:defRPr/>
            </a:pPr>
            <a:r>
              <a:rPr lang="en-US" sz="2400" smtClean="0"/>
              <a:t>money required?</a:t>
            </a:r>
          </a:p>
          <a:p>
            <a:pPr eaLnBrk="1" hangingPunct="1">
              <a:defRPr/>
            </a:pPr>
            <a:r>
              <a:rPr lang="en-US" sz="2400" smtClean="0"/>
              <a:t>time required?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en-US" b="1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6E409F-C92D-46E0-B941-C00FFF4A214F}" type="slidenum">
              <a:rPr lang="en-US"/>
              <a:pPr>
                <a:defRPr/>
              </a:pPr>
              <a:t>20</a:t>
            </a:fld>
            <a:endParaRPr lang="en-US"/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98463"/>
            <a:ext cx="8229600" cy="892175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smtClean="0"/>
              <a:t>Other Considerations- </a:t>
            </a:r>
            <a:r>
              <a:rPr lang="en-US" sz="2800" smtClean="0"/>
              <a:t>Research Ethics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600200"/>
            <a:ext cx="7489825" cy="421640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en-GB" b="1" smtClean="0">
                <a:solidFill>
                  <a:srgbClr val="FFFF00"/>
                </a:solidFill>
              </a:rPr>
              <a:t>Have you considered all the ethical implications of your research?</a:t>
            </a:r>
            <a:endParaRPr lang="en-US" b="1" smtClean="0">
              <a:solidFill>
                <a:srgbClr val="FFFF00"/>
              </a:solidFill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endParaRPr lang="en-US" b="1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lobe">
  <a:themeElements>
    <a:clrScheme name="Glob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Glob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Glob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Globe</Template>
  <TotalTime>221</TotalTime>
  <Words>900</Words>
  <Application>Microsoft Office PowerPoint</Application>
  <PresentationFormat>On-screen Show (4:3)</PresentationFormat>
  <Paragraphs>171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Verdana</vt:lpstr>
      <vt:lpstr>Arial</vt:lpstr>
      <vt:lpstr>Wingdings</vt:lpstr>
      <vt:lpstr>Times New Roman</vt:lpstr>
      <vt:lpstr>Globe</vt:lpstr>
      <vt:lpstr>An introduction to developing a research proposal  MBA Session 4</vt:lpstr>
      <vt:lpstr>Research Ingredients</vt:lpstr>
      <vt:lpstr>Title of research</vt:lpstr>
      <vt:lpstr>Research rationale- the main reason for the research</vt:lpstr>
      <vt:lpstr>Research rationale – existing literature for the research</vt:lpstr>
      <vt:lpstr>Research question or hypothesis</vt:lpstr>
      <vt:lpstr>Aims of research</vt:lpstr>
      <vt:lpstr>Objectives of the research</vt:lpstr>
      <vt:lpstr>Proposed research methodology</vt:lpstr>
      <vt:lpstr>Justification for Research methodology</vt:lpstr>
      <vt:lpstr>Survey techniques and data collection methods</vt:lpstr>
      <vt:lpstr>Sampling Framework</vt:lpstr>
      <vt:lpstr>Questionnaire design</vt:lpstr>
      <vt:lpstr>Pilot survey</vt:lpstr>
      <vt:lpstr>Data analysis </vt:lpstr>
      <vt:lpstr>Research time Chart</vt:lpstr>
      <vt:lpstr>Difficulties envisaged – Validity and Reliability</vt:lpstr>
      <vt:lpstr>The Proposal Form Summary of Key Points</vt:lpstr>
      <vt:lpstr>Other Considerations- Resources required</vt:lpstr>
      <vt:lpstr>Other Considerations- Research Ethics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5 An introduction to developing a research proposal</dc:title>
  <dc:creator>Andrew Jones</dc:creator>
  <cp:lastModifiedBy>Andy</cp:lastModifiedBy>
  <cp:revision>20</cp:revision>
  <cp:lastPrinted>2003-01-14T15:53:47Z</cp:lastPrinted>
  <dcterms:created xsi:type="dcterms:W3CDTF">2003-01-14T14:23:22Z</dcterms:created>
  <dcterms:modified xsi:type="dcterms:W3CDTF">2009-11-11T20:38:45Z</dcterms:modified>
</cp:coreProperties>
</file>