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79" r:id="rId6"/>
    <p:sldId id="280" r:id="rId7"/>
    <p:sldId id="276" r:id="rId8"/>
    <p:sldId id="278" r:id="rId9"/>
    <p:sldId id="277" r:id="rId10"/>
    <p:sldId id="270" r:id="rId11"/>
    <p:sldId id="281" r:id="rId12"/>
    <p:sldId id="298" r:id="rId13"/>
    <p:sldId id="285" r:id="rId14"/>
    <p:sldId id="286" r:id="rId15"/>
    <p:sldId id="271" r:id="rId16"/>
    <p:sldId id="287" r:id="rId17"/>
    <p:sldId id="272" r:id="rId18"/>
    <p:sldId id="289" r:id="rId19"/>
    <p:sldId id="291" r:id="rId20"/>
    <p:sldId id="290" r:id="rId21"/>
    <p:sldId id="294" r:id="rId22"/>
    <p:sldId id="295" r:id="rId23"/>
    <p:sldId id="273" r:id="rId24"/>
    <p:sldId id="292" r:id="rId25"/>
    <p:sldId id="293" r:id="rId26"/>
    <p:sldId id="274" r:id="rId27"/>
    <p:sldId id="257" r:id="rId28"/>
    <p:sldId id="269" r:id="rId29"/>
    <p:sldId id="258" r:id="rId30"/>
    <p:sldId id="260" r:id="rId31"/>
    <p:sldId id="261" r:id="rId32"/>
    <p:sldId id="262" r:id="rId33"/>
    <p:sldId id="263" r:id="rId34"/>
    <p:sldId id="264" r:id="rId35"/>
    <p:sldId id="266" r:id="rId36"/>
    <p:sldId id="267" r:id="rId37"/>
    <p:sldId id="265" r:id="rId38"/>
    <p:sldId id="296" r:id="rId39"/>
    <p:sldId id="297" r:id="rId40"/>
    <p:sldId id="259"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FA85A6-B54E-489D-AF7A-6999BE4101CF}" v="1" dt="2023-11-08T12:22:56.421"/>
    <p1510:client id="{F5E5A30E-FA64-4DC8-9157-78AB1FBBE6FB}" v="1" dt="2023-11-08T10:25:45.7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3375782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3394990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3319589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6487F36-375E-4DF6-ACAA-79B1B47B6E5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14229650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6487F36-375E-4DF6-ACAA-79B1B47B6E5E}" type="datetimeFigureOut">
              <a:rPr lang="en-GB" smtClean="0"/>
              <a:t>28/01/2025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56686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6487F36-375E-4DF6-ACAA-79B1B47B6E5E}" type="datetimeFigureOut">
              <a:rPr lang="en-GB" smtClean="0"/>
              <a:t>28/01/2025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3243893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487F36-375E-4DF6-ACAA-79B1B47B6E5E}" type="datetimeFigureOut">
              <a:rPr lang="en-GB" smtClean="0"/>
              <a:t>28/01/2025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125404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487F36-375E-4DF6-ACAA-79B1B47B6E5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276721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487F36-375E-4DF6-ACAA-79B1B47B6E5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2598418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2922656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FE8652-C2B8-493E-A9CF-F6AD51E6D24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745413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6487F36-375E-4DF6-ACAA-79B1B47B6E5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3428804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6487F36-375E-4DF6-ACAA-79B1B47B6E5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FE8652-C2B8-493E-A9CF-F6AD51E6D24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2196985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6487F36-375E-4DF6-ACAA-79B1B47B6E5E}" type="datetimeFigureOut">
              <a:rPr lang="en-GB" smtClean="0"/>
              <a:t>28/01/2025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8355921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2885742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6487F36-375E-4DF6-ACAA-79B1B47B6E5E}" type="datetimeFigureOut">
              <a:rPr lang="en-GB" smtClean="0"/>
              <a:t>28/01/2025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FE8652-C2B8-493E-A9CF-F6AD51E6D243}" type="slidenum">
              <a:rPr lang="en-GB" smtClean="0"/>
              <a:t>‹#›</a:t>
            </a:fld>
            <a:endParaRPr lang="en-GB"/>
          </a:p>
        </p:txBody>
      </p:sp>
    </p:spTree>
    <p:extLst>
      <p:ext uri="{BB962C8B-B14F-4D97-AF65-F5344CB8AC3E}">
        <p14:creationId xmlns:p14="http://schemas.microsoft.com/office/powerpoint/2010/main" val="4139972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6487F36-375E-4DF6-ACAA-79B1B47B6E5E}" type="datetimeFigureOut">
              <a:rPr lang="en-GB" smtClean="0"/>
              <a:t>28/01/2025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4FE8652-C2B8-493E-A9CF-F6AD51E6D243}" type="slidenum">
              <a:rPr lang="en-GB" smtClean="0"/>
              <a:t>‹#›</a:t>
            </a:fld>
            <a:endParaRPr lang="en-GB"/>
          </a:p>
        </p:txBody>
      </p:sp>
    </p:spTree>
    <p:extLst>
      <p:ext uri="{BB962C8B-B14F-4D97-AF65-F5344CB8AC3E}">
        <p14:creationId xmlns:p14="http://schemas.microsoft.com/office/powerpoint/2010/main" val="31779742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cribbr.com/methodology/correlation-vs-caus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cribbr.com/statistics/t-test/" TargetMode="External"/><Relationship Id="rId2" Type="http://schemas.openxmlformats.org/officeDocument/2006/relationships/hyperlink" Target="https://www.scribbr.com/statistics/mean/" TargetMode="External"/><Relationship Id="rId1" Type="http://schemas.openxmlformats.org/officeDocument/2006/relationships/slideLayout" Target="../slideLayouts/slideLayout2.xml"/><Relationship Id="rId4" Type="http://schemas.openxmlformats.org/officeDocument/2006/relationships/hyperlink" Target="https://www.scribbr.com/statistics/one-way-anova/"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qualtrics.com/uk/experience-management/research/anova/"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jmp.com/en_gb/statistics-knowledge-portal/t-test/one-sample-t-test.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scribbr.com/statistics/correlation-coeffici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bookdown.org/a_shaker/STM1001_Topic_2/4-measures-of-association-between-variables.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stattrek.com/statistics/formulas" TargetMode="External"/><Relationship Id="rId2" Type="http://schemas.openxmlformats.org/officeDocument/2006/relationships/hyperlink" Target="https://blog.statsols.com/types-of-statistical-tes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C8AC5-8A35-363F-0BC1-E57E1772A869}"/>
              </a:ext>
            </a:extLst>
          </p:cNvPr>
          <p:cNvSpPr>
            <a:spLocks noGrp="1"/>
          </p:cNvSpPr>
          <p:nvPr>
            <p:ph type="ctrTitle"/>
          </p:nvPr>
        </p:nvSpPr>
        <p:spPr>
          <a:xfrm>
            <a:off x="1898690" y="844510"/>
            <a:ext cx="3710018" cy="4169749"/>
          </a:xfrm>
        </p:spPr>
        <p:txBody>
          <a:bodyPr>
            <a:normAutofit/>
          </a:bodyPr>
          <a:lstStyle/>
          <a:p>
            <a:r>
              <a:rPr lang="en-GB" sz="4400"/>
              <a:t>An Introduction to Statistics</a:t>
            </a:r>
          </a:p>
        </p:txBody>
      </p:sp>
      <p:sp>
        <p:nvSpPr>
          <p:cNvPr id="3" name="Subtitle 2">
            <a:extLst>
              <a:ext uri="{FF2B5EF4-FFF2-40B4-BE49-F238E27FC236}">
                <a16:creationId xmlns:a16="http://schemas.microsoft.com/office/drawing/2014/main" id="{E77E4E24-51DB-D140-1489-A58E66176466}"/>
              </a:ext>
            </a:extLst>
          </p:cNvPr>
          <p:cNvSpPr>
            <a:spLocks noGrp="1"/>
          </p:cNvSpPr>
          <p:nvPr>
            <p:ph type="subTitle" idx="1"/>
          </p:nvPr>
        </p:nvSpPr>
        <p:spPr>
          <a:xfrm>
            <a:off x="1898690" y="5097928"/>
            <a:ext cx="3710018" cy="915561"/>
          </a:xfrm>
        </p:spPr>
        <p:txBody>
          <a:bodyPr>
            <a:normAutofit/>
          </a:bodyPr>
          <a:lstStyle/>
          <a:p>
            <a:r>
              <a:rPr lang="en-GB"/>
              <a:t>Dr Deborah Hughes</a:t>
            </a:r>
          </a:p>
        </p:txBody>
      </p:sp>
      <p:pic>
        <p:nvPicPr>
          <p:cNvPr id="4" name="Picture 3">
            <a:extLst>
              <a:ext uri="{FF2B5EF4-FFF2-40B4-BE49-F238E27FC236}">
                <a16:creationId xmlns:a16="http://schemas.microsoft.com/office/drawing/2014/main" id="{CACE6F01-D05D-DB1E-F375-B8679F062641}"/>
              </a:ext>
            </a:extLst>
          </p:cNvPr>
          <p:cNvPicPr>
            <a:picLocks noChangeAspect="1"/>
          </p:cNvPicPr>
          <p:nvPr/>
        </p:nvPicPr>
        <p:blipFill rotWithShape="1">
          <a:blip r:embed="rId2"/>
          <a:srcRect l="4358" r="7022" b="-2"/>
          <a:stretch/>
        </p:blipFill>
        <p:spPr>
          <a:xfrm>
            <a:off x="6095998" y="-20965"/>
            <a:ext cx="6096002" cy="6878965"/>
          </a:xfrm>
          <a:prstGeom prst="rect">
            <a:avLst/>
          </a:prstGeom>
        </p:spPr>
      </p:pic>
    </p:spTree>
    <p:extLst>
      <p:ext uri="{BB962C8B-B14F-4D97-AF65-F5344CB8AC3E}">
        <p14:creationId xmlns:p14="http://schemas.microsoft.com/office/powerpoint/2010/main" val="3038765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0B05CE-905A-A7CE-949F-EFADC05D5C91}"/>
              </a:ext>
            </a:extLst>
          </p:cNvPr>
          <p:cNvSpPr>
            <a:spLocks noGrp="1"/>
          </p:cNvSpPr>
          <p:nvPr>
            <p:ph type="title"/>
          </p:nvPr>
        </p:nvSpPr>
        <p:spPr>
          <a:xfrm>
            <a:off x="649224" y="645106"/>
            <a:ext cx="5122652" cy="1259894"/>
          </a:xfrm>
        </p:spPr>
        <p:txBody>
          <a:bodyPr>
            <a:normAutofit/>
          </a:bodyPr>
          <a:lstStyle/>
          <a:p>
            <a:r>
              <a:rPr lang="en-GB"/>
              <a:t>Statistics</a:t>
            </a:r>
          </a:p>
        </p:txBody>
      </p:sp>
      <p:sp>
        <p:nvSpPr>
          <p:cNvPr id="44" name="Rectangle 43">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861AC73-E985-B184-0798-876845BEB388}"/>
              </a:ext>
            </a:extLst>
          </p:cNvPr>
          <p:cNvSpPr>
            <a:spLocks noGrp="1"/>
          </p:cNvSpPr>
          <p:nvPr>
            <p:ph idx="1"/>
          </p:nvPr>
        </p:nvSpPr>
        <p:spPr>
          <a:xfrm>
            <a:off x="649225" y="2133600"/>
            <a:ext cx="5122652" cy="3759253"/>
          </a:xfrm>
        </p:spPr>
        <p:txBody>
          <a:bodyPr>
            <a:normAutofit/>
          </a:bodyPr>
          <a:lstStyle/>
          <a:p>
            <a:r>
              <a:rPr lang="en-GB" b="0" i="0">
                <a:effectLst/>
                <a:latin typeface="arial" panose="020B0604020202020204" pitchFamily="34" charset="0"/>
              </a:rPr>
              <a:t>the practice or science of collecting and analysing numerical data in large quantities, especially for the purpose of </a:t>
            </a:r>
            <a:r>
              <a:rPr lang="en-GB" b="0" i="0" u="none" strike="noStrike">
                <a:effectLst/>
                <a:latin typeface="arial" panose="020B0604020202020204" pitchFamily="34" charset="0"/>
              </a:rPr>
              <a:t>inferring</a:t>
            </a:r>
            <a:r>
              <a:rPr lang="en-GB" b="0" i="0">
                <a:effectLst/>
                <a:latin typeface="arial" panose="020B0604020202020204" pitchFamily="34" charset="0"/>
              </a:rPr>
              <a:t> </a:t>
            </a:r>
            <a:r>
              <a:rPr lang="en-GB" b="0" i="0" u="none" strike="noStrike">
                <a:effectLst/>
                <a:latin typeface="arial" panose="020B0604020202020204" pitchFamily="34" charset="0"/>
              </a:rPr>
              <a:t>proportions</a:t>
            </a:r>
            <a:r>
              <a:rPr lang="en-GB" b="0" i="0">
                <a:effectLst/>
                <a:latin typeface="arial" panose="020B0604020202020204" pitchFamily="34" charset="0"/>
              </a:rPr>
              <a:t> in a whole from those in a representative sample.</a:t>
            </a:r>
          </a:p>
          <a:p>
            <a:r>
              <a:rPr lang="en-GB" b="0" i="0">
                <a:effectLst/>
                <a:latin typeface="Google Sans"/>
              </a:rPr>
              <a:t>Statistics is the science concerned with developing and studying methods for collecting, analysing, interpreting and presenting empirical data.</a:t>
            </a:r>
            <a:endParaRPr lang="en-GB"/>
          </a:p>
        </p:txBody>
      </p:sp>
      <p:pic>
        <p:nvPicPr>
          <p:cNvPr id="4" name="Picture 3" descr="A screenshot of a computer screen&#10;&#10;Description automatically generated">
            <a:extLst>
              <a:ext uri="{FF2B5EF4-FFF2-40B4-BE49-F238E27FC236}">
                <a16:creationId xmlns:a16="http://schemas.microsoft.com/office/drawing/2014/main" id="{5FF2D62A-6D33-4A6A-5E71-B432D273C432}"/>
              </a:ext>
            </a:extLst>
          </p:cNvPr>
          <p:cNvPicPr>
            <a:picLocks noChangeAspect="1"/>
          </p:cNvPicPr>
          <p:nvPr/>
        </p:nvPicPr>
        <p:blipFill>
          <a:blip r:embed="rId2"/>
          <a:stretch>
            <a:fillRect/>
          </a:stretch>
        </p:blipFill>
        <p:spPr>
          <a:xfrm>
            <a:off x="6128955" y="645106"/>
            <a:ext cx="5377549" cy="5247747"/>
          </a:xfrm>
          <a:prstGeom prst="rect">
            <a:avLst/>
          </a:prstGeom>
        </p:spPr>
      </p:pic>
      <p:sp>
        <p:nvSpPr>
          <p:cNvPr id="4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07524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81E23-014A-7F20-BE7A-0A2480733B50}"/>
              </a:ext>
            </a:extLst>
          </p:cNvPr>
          <p:cNvSpPr>
            <a:spLocks noGrp="1"/>
          </p:cNvSpPr>
          <p:nvPr>
            <p:ph type="title"/>
          </p:nvPr>
        </p:nvSpPr>
        <p:spPr>
          <a:xfrm>
            <a:off x="1627632" y="624109"/>
            <a:ext cx="2487168" cy="5614951"/>
          </a:xfrm>
        </p:spPr>
        <p:txBody>
          <a:bodyPr>
            <a:normAutofit/>
          </a:bodyPr>
          <a:lstStyle/>
          <a:p>
            <a:r>
              <a:rPr lang="en-GB" sz="3200"/>
              <a:t>Are you worried about statistics?</a:t>
            </a:r>
          </a:p>
        </p:txBody>
      </p:sp>
      <p:sp>
        <p:nvSpPr>
          <p:cNvPr id="8" name="Content Placeholder 7">
            <a:extLst>
              <a:ext uri="{FF2B5EF4-FFF2-40B4-BE49-F238E27FC236}">
                <a16:creationId xmlns:a16="http://schemas.microsoft.com/office/drawing/2014/main" id="{2BFBA672-94D1-A2FB-00AB-85D89E5E63A5}"/>
              </a:ext>
            </a:extLst>
          </p:cNvPr>
          <p:cNvSpPr>
            <a:spLocks noGrp="1"/>
          </p:cNvSpPr>
          <p:nvPr>
            <p:ph idx="1"/>
          </p:nvPr>
        </p:nvSpPr>
        <p:spPr>
          <a:xfrm>
            <a:off x="4700016" y="624110"/>
            <a:ext cx="6804596" cy="3484903"/>
          </a:xfrm>
        </p:spPr>
        <p:txBody>
          <a:bodyPr>
            <a:normAutofit/>
          </a:bodyPr>
          <a:lstStyle/>
          <a:p>
            <a:endParaRPr lang="en-US"/>
          </a:p>
        </p:txBody>
      </p:sp>
      <p:pic>
        <p:nvPicPr>
          <p:cNvPr id="4" name="Content Placeholder 3">
            <a:extLst>
              <a:ext uri="{FF2B5EF4-FFF2-40B4-BE49-F238E27FC236}">
                <a16:creationId xmlns:a16="http://schemas.microsoft.com/office/drawing/2014/main" id="{010328FE-6C25-5639-4009-67F8323C122C}"/>
              </a:ext>
            </a:extLst>
          </p:cNvPr>
          <p:cNvPicPr>
            <a:picLocks noChangeAspect="1"/>
          </p:cNvPicPr>
          <p:nvPr/>
        </p:nvPicPr>
        <p:blipFill>
          <a:blip r:embed="rId2"/>
          <a:stretch>
            <a:fillRect/>
          </a:stretch>
        </p:blipFill>
        <p:spPr>
          <a:xfrm>
            <a:off x="6183321" y="4294208"/>
            <a:ext cx="3926633" cy="1944853"/>
          </a:xfrm>
          <a:prstGeom prst="rect">
            <a:avLst/>
          </a:prstGeom>
        </p:spPr>
      </p:pic>
    </p:spTree>
    <p:extLst>
      <p:ext uri="{BB962C8B-B14F-4D97-AF65-F5344CB8AC3E}">
        <p14:creationId xmlns:p14="http://schemas.microsoft.com/office/powerpoint/2010/main" val="25015026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949A7-9375-035F-99C4-7F0A458AE1B9}"/>
              </a:ext>
            </a:extLst>
          </p:cNvPr>
          <p:cNvSpPr>
            <a:spLocks noGrp="1"/>
          </p:cNvSpPr>
          <p:nvPr>
            <p:ph type="title"/>
          </p:nvPr>
        </p:nvSpPr>
        <p:spPr>
          <a:xfrm>
            <a:off x="2592925" y="624110"/>
            <a:ext cx="8911687" cy="1280890"/>
          </a:xfrm>
        </p:spPr>
        <p:txBody>
          <a:bodyPr>
            <a:normAutofit/>
          </a:bodyPr>
          <a:lstStyle/>
          <a:p>
            <a:r>
              <a:rPr lang="en-GB" sz="4400" b="1" kern="100">
                <a:effectLst/>
                <a:latin typeface="Calibri" panose="020F0502020204030204" pitchFamily="34" charset="0"/>
                <a:ea typeface="Calibri" panose="020F0502020204030204" pitchFamily="34" charset="0"/>
                <a:cs typeface="Times New Roman" panose="02020603050405020304" pitchFamily="18" charset="0"/>
              </a:rPr>
              <a:t>Statistics - Parameters</a:t>
            </a:r>
            <a:endParaRPr lang="en-GB" sz="4400"/>
          </a:p>
        </p:txBody>
      </p:sp>
      <p:sp>
        <p:nvSpPr>
          <p:cNvPr id="3" name="Content Placeholder 2">
            <a:extLst>
              <a:ext uri="{FF2B5EF4-FFF2-40B4-BE49-F238E27FC236}">
                <a16:creationId xmlns:a16="http://schemas.microsoft.com/office/drawing/2014/main" id="{F8622EC2-AC06-4A52-DD16-788AA5BE13F7}"/>
              </a:ext>
            </a:extLst>
          </p:cNvPr>
          <p:cNvSpPr>
            <a:spLocks noGrp="1"/>
          </p:cNvSpPr>
          <p:nvPr>
            <p:ph idx="1"/>
          </p:nvPr>
        </p:nvSpPr>
        <p:spPr>
          <a:xfrm>
            <a:off x="2589212" y="2125362"/>
            <a:ext cx="5835121" cy="3785860"/>
          </a:xfrm>
        </p:spPr>
        <p:txBody>
          <a:bodyPr>
            <a:normAutofit/>
          </a:bodyPr>
          <a:lstStyle/>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Unless otherwise noted, these formulas assume simple random sampling.</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Sample mean = x = ( Σ xi ) / n</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Sample standard deviation = s = sqrt [ Σ ( xi - x )2 / ( n - 1 ) ]</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Sample variance = s2 = Σ ( xi - x )2 / ( n - 1 )</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Variance of sample proportion = sp2 = </a:t>
            </a:r>
            <a:r>
              <a:rPr lang="en-GB" sz="1300" kern="100" err="1">
                <a:effectLst/>
                <a:latin typeface="Calibri" panose="020F0502020204030204" pitchFamily="34" charset="0"/>
                <a:ea typeface="Calibri" panose="020F0502020204030204" pitchFamily="34" charset="0"/>
                <a:cs typeface="Times New Roman" panose="02020603050405020304" pitchFamily="18" charset="0"/>
              </a:rPr>
              <a:t>pq</a:t>
            </a:r>
            <a:r>
              <a:rPr lang="en-GB" sz="1300" kern="100">
                <a:effectLst/>
                <a:latin typeface="Calibri" panose="020F0502020204030204" pitchFamily="34" charset="0"/>
                <a:ea typeface="Calibri" panose="020F0502020204030204" pitchFamily="34" charset="0"/>
                <a:cs typeface="Times New Roman" panose="02020603050405020304" pitchFamily="18" charset="0"/>
              </a:rPr>
              <a:t> / (n - 1)</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Pooled sample proportion = p = (p1 * n1 + p2 * n2) / (n1 + n2)</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Pooled sample standard deviation = </a:t>
            </a:r>
            <a:r>
              <a:rPr lang="en-GB" sz="1300" kern="100" err="1">
                <a:effectLst/>
                <a:latin typeface="Calibri" panose="020F0502020204030204" pitchFamily="34" charset="0"/>
                <a:ea typeface="Calibri" panose="020F0502020204030204" pitchFamily="34" charset="0"/>
                <a:cs typeface="Times New Roman" panose="02020603050405020304" pitchFamily="18" charset="0"/>
              </a:rPr>
              <a:t>sp</a:t>
            </a:r>
            <a:r>
              <a:rPr lang="en-GB" sz="1300" kern="100">
                <a:effectLst/>
                <a:latin typeface="Calibri" panose="020F0502020204030204" pitchFamily="34" charset="0"/>
                <a:ea typeface="Calibri" panose="020F0502020204030204" pitchFamily="34" charset="0"/>
                <a:cs typeface="Times New Roman" panose="02020603050405020304" pitchFamily="18" charset="0"/>
              </a:rPr>
              <a:t> = sqrt [ (n1 - 1) * s12 + (n2 - 1) * s22 ] / (n1 + n2 - 2) ]</a:t>
            </a:r>
          </a:p>
          <a:p>
            <a:pPr>
              <a:lnSpc>
                <a:spcPct val="90000"/>
              </a:lnSpc>
              <a:spcAft>
                <a:spcPts val="800"/>
              </a:spcAft>
            </a:pPr>
            <a:r>
              <a:rPr lang="en-GB" sz="1300" kern="100">
                <a:effectLst/>
                <a:latin typeface="Calibri" panose="020F0502020204030204" pitchFamily="34" charset="0"/>
                <a:ea typeface="Calibri" panose="020F0502020204030204" pitchFamily="34" charset="0"/>
                <a:cs typeface="Times New Roman" panose="02020603050405020304" pitchFamily="18" charset="0"/>
              </a:rPr>
              <a:t>Sample correlation coefficient = r = [ 1 / (n - 1) ] * Σ { [ (xi - x) / </a:t>
            </a:r>
            <a:r>
              <a:rPr lang="en-GB" sz="1300" kern="100" err="1">
                <a:effectLst/>
                <a:latin typeface="Calibri" panose="020F0502020204030204" pitchFamily="34" charset="0"/>
                <a:ea typeface="Calibri" panose="020F0502020204030204" pitchFamily="34" charset="0"/>
                <a:cs typeface="Times New Roman" panose="02020603050405020304" pitchFamily="18" charset="0"/>
              </a:rPr>
              <a:t>sx</a:t>
            </a:r>
            <a:r>
              <a:rPr lang="en-GB" sz="1300" kern="100">
                <a:effectLst/>
                <a:latin typeface="Calibri" panose="020F0502020204030204" pitchFamily="34" charset="0"/>
                <a:ea typeface="Calibri" panose="020F0502020204030204" pitchFamily="34" charset="0"/>
                <a:cs typeface="Times New Roman" panose="02020603050405020304" pitchFamily="18" charset="0"/>
              </a:rPr>
              <a:t> ] * [ (</a:t>
            </a:r>
            <a:r>
              <a:rPr lang="en-GB" sz="1300" kern="100" err="1">
                <a:effectLst/>
                <a:latin typeface="Calibri" panose="020F0502020204030204" pitchFamily="34" charset="0"/>
                <a:ea typeface="Calibri" panose="020F0502020204030204" pitchFamily="34" charset="0"/>
                <a:cs typeface="Times New Roman" panose="02020603050405020304" pitchFamily="18" charset="0"/>
              </a:rPr>
              <a:t>yi</a:t>
            </a:r>
            <a:r>
              <a:rPr lang="en-GB" sz="1300" kern="100">
                <a:effectLst/>
                <a:latin typeface="Calibri" panose="020F0502020204030204" pitchFamily="34" charset="0"/>
                <a:ea typeface="Calibri" panose="020F0502020204030204" pitchFamily="34" charset="0"/>
                <a:cs typeface="Times New Roman" panose="02020603050405020304" pitchFamily="18" charset="0"/>
              </a:rPr>
              <a:t> - y) / </a:t>
            </a:r>
            <a:r>
              <a:rPr lang="en-GB" sz="1300" kern="100" err="1">
                <a:effectLst/>
                <a:latin typeface="Calibri" panose="020F0502020204030204" pitchFamily="34" charset="0"/>
                <a:ea typeface="Calibri" panose="020F0502020204030204" pitchFamily="34" charset="0"/>
                <a:cs typeface="Times New Roman" panose="02020603050405020304" pitchFamily="18" charset="0"/>
              </a:rPr>
              <a:t>sy</a:t>
            </a:r>
            <a:r>
              <a:rPr lang="en-GB" sz="1300" kern="100">
                <a:effectLst/>
                <a:latin typeface="Calibri" panose="020F0502020204030204" pitchFamily="34" charset="0"/>
                <a:ea typeface="Calibri" panose="020F0502020204030204" pitchFamily="34" charset="0"/>
                <a:cs typeface="Times New Roman" panose="02020603050405020304" pitchFamily="18" charset="0"/>
              </a:rPr>
              <a:t> ] }</a:t>
            </a:r>
          </a:p>
          <a:p>
            <a:pPr>
              <a:lnSpc>
                <a:spcPct val="90000"/>
              </a:lnSpc>
            </a:pPr>
            <a:endParaRPr lang="en-GB" sz="1300"/>
          </a:p>
        </p:txBody>
      </p:sp>
      <p:pic>
        <p:nvPicPr>
          <p:cNvPr id="4" name="Picture 3">
            <a:extLst>
              <a:ext uri="{FF2B5EF4-FFF2-40B4-BE49-F238E27FC236}">
                <a16:creationId xmlns:a16="http://schemas.microsoft.com/office/drawing/2014/main" id="{826B3024-6E06-9E8B-07EB-9B271BBE5055}"/>
              </a:ext>
            </a:extLst>
          </p:cNvPr>
          <p:cNvPicPr>
            <a:picLocks noChangeAspect="1"/>
          </p:cNvPicPr>
          <p:nvPr/>
        </p:nvPicPr>
        <p:blipFill>
          <a:blip r:embed="rId2"/>
          <a:stretch>
            <a:fillRect/>
          </a:stretch>
        </p:blipFill>
        <p:spPr>
          <a:xfrm>
            <a:off x="8631452" y="3111405"/>
            <a:ext cx="2873159" cy="1774175"/>
          </a:xfrm>
          <a:prstGeom prst="rect">
            <a:avLst/>
          </a:prstGeom>
        </p:spPr>
      </p:pic>
    </p:spTree>
    <p:extLst>
      <p:ext uri="{BB962C8B-B14F-4D97-AF65-F5344CB8AC3E}">
        <p14:creationId xmlns:p14="http://schemas.microsoft.com/office/powerpoint/2010/main" val="314222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55851-7492-E9C1-EBC0-DC62E207B6A5}"/>
              </a:ext>
            </a:extLst>
          </p:cNvPr>
          <p:cNvSpPr>
            <a:spLocks noGrp="1"/>
          </p:cNvSpPr>
          <p:nvPr>
            <p:ph type="title"/>
          </p:nvPr>
        </p:nvSpPr>
        <p:spPr/>
        <p:txBody>
          <a:bodyPr/>
          <a:lstStyle/>
          <a:p>
            <a:r>
              <a:rPr lang="en-GB" sz="4400" b="1" kern="100">
                <a:effectLst/>
                <a:latin typeface="Calibri" panose="020F0502020204030204" pitchFamily="34" charset="0"/>
                <a:ea typeface="Calibri" panose="020F0502020204030204" pitchFamily="34" charset="0"/>
                <a:cs typeface="Times New Roman" panose="02020603050405020304" pitchFamily="18" charset="0"/>
              </a:rPr>
              <a:t>Hypothesis Testing</a:t>
            </a:r>
            <a:endParaRPr lang="en-GB" b="1"/>
          </a:p>
        </p:txBody>
      </p:sp>
      <p:sp>
        <p:nvSpPr>
          <p:cNvPr id="3" name="Content Placeholder 2">
            <a:extLst>
              <a:ext uri="{FF2B5EF4-FFF2-40B4-BE49-F238E27FC236}">
                <a16:creationId xmlns:a16="http://schemas.microsoft.com/office/drawing/2014/main" id="{1970B9F9-CA6C-5964-7F42-EA7A9720783B}"/>
              </a:ext>
            </a:extLst>
          </p:cNvPr>
          <p:cNvSpPr>
            <a:spLocks noGrp="1"/>
          </p:cNvSpPr>
          <p:nvPr>
            <p:ph idx="1"/>
          </p:nvPr>
        </p:nvSpPr>
        <p:spPr/>
        <p:txBody>
          <a:bodyPr/>
          <a:lstStyle/>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Standardized test statistic = (Statistic - Parameter) / (Standard deviation of statistic)</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One-sample z-test for proportions: z-score = z = (p - P0) / sqrt( p * q / n )</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Two-sample z-test for proportions: z-score = z = z = [ (p1 - p2) - d ] / SE</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One-sample t-test for means: t statistic = t = (x - μ) / SE</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Two-sample t-test for means: t statistic = t = [ (x1 - x2) - d ] / SE</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Matched-sample t-test for means: t statistic = t = [ (x1 - x2) - D ] / SE = (d - D) / SE</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Chi-square test statistic = Χ2 = Σ[ (Observed - Expected)2 / Expected ]</a:t>
            </a:r>
          </a:p>
          <a:p>
            <a:endParaRPr lang="en-GB"/>
          </a:p>
        </p:txBody>
      </p:sp>
    </p:spTree>
    <p:extLst>
      <p:ext uri="{BB962C8B-B14F-4D97-AF65-F5344CB8AC3E}">
        <p14:creationId xmlns:p14="http://schemas.microsoft.com/office/powerpoint/2010/main" val="1758876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71F51-CE3A-0153-4422-DD7265358F6B}"/>
              </a:ext>
            </a:extLst>
          </p:cNvPr>
          <p:cNvSpPr>
            <a:spLocks noGrp="1"/>
          </p:cNvSpPr>
          <p:nvPr>
            <p:ph type="title"/>
          </p:nvPr>
        </p:nvSpPr>
        <p:spPr/>
        <p:txBody>
          <a:bodyPr>
            <a:normAutofit/>
          </a:bodyPr>
          <a:lstStyle/>
          <a:p>
            <a:r>
              <a:rPr lang="en-GB" sz="4400" b="1" kern="100">
                <a:effectLst/>
                <a:latin typeface="Calibri" panose="020F0502020204030204" pitchFamily="34" charset="0"/>
                <a:ea typeface="Calibri" panose="020F0502020204030204" pitchFamily="34" charset="0"/>
                <a:cs typeface="Times New Roman" panose="02020603050405020304" pitchFamily="18" charset="0"/>
              </a:rPr>
              <a:t>Correlation</a:t>
            </a:r>
            <a:endParaRPr lang="en-GB"/>
          </a:p>
        </p:txBody>
      </p:sp>
      <p:sp>
        <p:nvSpPr>
          <p:cNvPr id="3" name="Content Placeholder 2">
            <a:extLst>
              <a:ext uri="{FF2B5EF4-FFF2-40B4-BE49-F238E27FC236}">
                <a16:creationId xmlns:a16="http://schemas.microsoft.com/office/drawing/2014/main" id="{C51F2160-665F-0388-14AF-D2C47FB14D13}"/>
              </a:ext>
            </a:extLst>
          </p:cNvPr>
          <p:cNvSpPr>
            <a:spLocks noGrp="1"/>
          </p:cNvSpPr>
          <p:nvPr>
            <p:ph idx="1"/>
          </p:nvPr>
        </p:nvSpPr>
        <p:spPr/>
        <p:txBody>
          <a:bodyPr>
            <a:normAutofit fontScale="77500" lnSpcReduction="20000"/>
          </a:bodyPr>
          <a:lstStyle/>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Pearson product-moment correlation = r = Σ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xy</a:t>
            </a:r>
            <a:r>
              <a:rPr lang="en-GB" sz="1800" kern="100">
                <a:effectLst/>
                <a:latin typeface="Calibri" panose="020F0502020204030204" pitchFamily="34" charset="0"/>
                <a:ea typeface="Calibri" panose="020F0502020204030204" pitchFamily="34" charset="0"/>
                <a:cs typeface="Times New Roman" panose="02020603050405020304" pitchFamily="18" charset="0"/>
              </a:rPr>
              <a:t>) / sqrt [ ( Σ x2 ) * ( Σ y2 ) ]</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Linear correlation (sample data) = r = [ 1 / (n - 1) ] * Σ { [ (xi - x)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sx</a:t>
            </a:r>
            <a:r>
              <a:rPr lang="en-GB" sz="1800" kern="100">
                <a:effectLst/>
                <a:latin typeface="Calibri" panose="020F0502020204030204" pitchFamily="34" charset="0"/>
                <a:ea typeface="Calibri" panose="020F0502020204030204" pitchFamily="34" charset="0"/>
                <a:cs typeface="Times New Roman" panose="02020603050405020304" pitchFamily="18" charset="0"/>
              </a:rPr>
              <a:t> ] *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yi</a:t>
            </a:r>
            <a:r>
              <a:rPr lang="en-GB" sz="1800" kern="100">
                <a:effectLst/>
                <a:latin typeface="Calibri" panose="020F0502020204030204" pitchFamily="34" charset="0"/>
                <a:ea typeface="Calibri" panose="020F0502020204030204" pitchFamily="34" charset="0"/>
                <a:cs typeface="Times New Roman" panose="02020603050405020304" pitchFamily="18" charset="0"/>
              </a:rPr>
              <a:t> - y)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sy</a:t>
            </a:r>
            <a:r>
              <a:rPr lang="en-GB" sz="1800" kern="100">
                <a:effectLst/>
                <a:latin typeface="Calibri" panose="020F0502020204030204" pitchFamily="34" charset="0"/>
                <a:ea typeface="Calibri" panose="020F0502020204030204" pitchFamily="34" charset="0"/>
                <a:cs typeface="Times New Roman" panose="02020603050405020304" pitchFamily="18" charset="0"/>
              </a:rPr>
              <a:t> ] }</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Linear correlation (population data) = ρ = [ 1 / N ] * Σ { [ (Xi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μX</a:t>
            </a:r>
            <a:r>
              <a:rPr lang="en-GB" sz="1800" kern="100">
                <a:effectLst/>
                <a:latin typeface="Calibri" panose="020F0502020204030204" pitchFamily="34" charset="0"/>
                <a:ea typeface="Calibri" panose="020F0502020204030204" pitchFamily="34" charset="0"/>
                <a:cs typeface="Times New Roman" panose="02020603050405020304" pitchFamily="18" charset="0"/>
              </a:rPr>
              <a:t>)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σx</a:t>
            </a:r>
            <a:r>
              <a:rPr lang="en-GB" sz="1800" kern="100">
                <a:effectLst/>
                <a:latin typeface="Calibri" panose="020F0502020204030204" pitchFamily="34" charset="0"/>
                <a:ea typeface="Calibri" panose="020F0502020204030204" pitchFamily="34" charset="0"/>
                <a:cs typeface="Times New Roman" panose="02020603050405020304" pitchFamily="18" charset="0"/>
              </a:rPr>
              <a:t> ] * [ (Yi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μY</a:t>
            </a:r>
            <a:r>
              <a:rPr lang="en-GB" sz="1800" kern="100">
                <a:effectLst/>
                <a:latin typeface="Calibri" panose="020F0502020204030204" pitchFamily="34" charset="0"/>
                <a:ea typeface="Calibri" panose="020F0502020204030204" pitchFamily="34" charset="0"/>
                <a:cs typeface="Times New Roman" panose="02020603050405020304" pitchFamily="18" charset="0"/>
              </a:rPr>
              <a:t>)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σy</a:t>
            </a:r>
            <a:r>
              <a:rPr lang="en-GB" sz="1800" kern="100">
                <a:effectLst/>
                <a:latin typeface="Calibri" panose="020F0502020204030204" pitchFamily="34" charset="0"/>
                <a:ea typeface="Calibri" panose="020F0502020204030204" pitchFamily="34" charset="0"/>
                <a:cs typeface="Times New Roman" panose="02020603050405020304" pitchFamily="18" charset="0"/>
              </a:rPr>
              <a:t> ] }</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Simple Linear Regression</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Simple linear regression line: ŷ = b0 + b1x</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Regression coefficient = b1 = Σ [ (xi - x)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yi</a:t>
            </a:r>
            <a:r>
              <a:rPr lang="en-GB" sz="1800" kern="100">
                <a:effectLst/>
                <a:latin typeface="Calibri" panose="020F0502020204030204" pitchFamily="34" charset="0"/>
                <a:ea typeface="Calibri" panose="020F0502020204030204" pitchFamily="34" charset="0"/>
                <a:cs typeface="Times New Roman" panose="02020603050405020304" pitchFamily="18" charset="0"/>
              </a:rPr>
              <a:t> - y) ] / Σ [ (xi - x)2]</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Regression slope intercept = b0 = y - b1 * x</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Regression coefficient = b1 = r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sy</a:t>
            </a:r>
            <a:r>
              <a:rPr lang="en-GB" sz="1800" kern="100">
                <a:effectLst/>
                <a:latin typeface="Calibri" panose="020F0502020204030204" pitchFamily="34" charset="0"/>
                <a:ea typeface="Calibri" panose="020F0502020204030204" pitchFamily="34" charset="0"/>
                <a:cs typeface="Times New Roman" panose="02020603050405020304" pitchFamily="18" charset="0"/>
              </a:rPr>
              <a:t>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sx</a:t>
            </a:r>
            <a:r>
              <a:rPr lang="en-GB" sz="1800" kern="10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Standard error of regression slope = sb1 = sqrt [ Σ(</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yi</a:t>
            </a:r>
            <a:r>
              <a:rPr lang="en-GB" sz="1800" kern="100">
                <a:effectLst/>
                <a:latin typeface="Calibri" panose="020F0502020204030204" pitchFamily="34" charset="0"/>
                <a:ea typeface="Calibri" panose="020F0502020204030204" pitchFamily="34" charset="0"/>
                <a:cs typeface="Times New Roman" panose="02020603050405020304" pitchFamily="18" charset="0"/>
              </a:rPr>
              <a:t> -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ŷi</a:t>
            </a:r>
            <a:r>
              <a:rPr lang="en-GB" sz="1800" kern="100">
                <a:effectLst/>
                <a:latin typeface="Calibri" panose="020F0502020204030204" pitchFamily="34" charset="0"/>
                <a:ea typeface="Calibri" panose="020F0502020204030204" pitchFamily="34" charset="0"/>
                <a:cs typeface="Times New Roman" panose="02020603050405020304" pitchFamily="18" charset="0"/>
              </a:rPr>
              <a:t>)2 / (n - 2) ] / sqrt [ Σ(xi - x)2 ]</a:t>
            </a:r>
          </a:p>
          <a:p>
            <a:endParaRPr lang="en-GB"/>
          </a:p>
        </p:txBody>
      </p:sp>
    </p:spTree>
    <p:extLst>
      <p:ext uri="{BB962C8B-B14F-4D97-AF65-F5344CB8AC3E}">
        <p14:creationId xmlns:p14="http://schemas.microsoft.com/office/powerpoint/2010/main" val="2940023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0431-C321-3B5F-41A3-7E1A90D8C2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D74E73-87EE-57A9-4C88-D01A37D5DA4F}"/>
              </a:ext>
            </a:extLst>
          </p:cNvPr>
          <p:cNvSpPr>
            <a:spLocks noGrp="1"/>
          </p:cNvSpPr>
          <p:nvPr>
            <p:ph idx="1"/>
          </p:nvPr>
        </p:nvSpPr>
        <p:spPr/>
        <p:txBody>
          <a:bodyPr/>
          <a:lstStyle/>
          <a:p>
            <a:pPr algn="l"/>
            <a:r>
              <a:rPr lang="en-GB" b="0" i="0">
                <a:solidFill>
                  <a:srgbClr val="0D405F"/>
                </a:solidFill>
                <a:effectLst/>
                <a:latin typeface="Inter"/>
              </a:rPr>
              <a:t>To determine which statistical test to use, you need to know:</a:t>
            </a:r>
          </a:p>
          <a:p>
            <a:pPr algn="l">
              <a:buFont typeface="Arial" panose="020B0604020202020204" pitchFamily="34" charset="0"/>
              <a:buChar char="•"/>
            </a:pPr>
            <a:r>
              <a:rPr lang="en-GB" b="0" i="0">
                <a:solidFill>
                  <a:srgbClr val="0D405F"/>
                </a:solidFill>
                <a:effectLst/>
                <a:latin typeface="Inter"/>
              </a:rPr>
              <a:t>whether your data meets certain assumptions.</a:t>
            </a:r>
          </a:p>
          <a:p>
            <a:pPr algn="l">
              <a:buFont typeface="Arial" panose="020B0604020202020204" pitchFamily="34" charset="0"/>
              <a:buChar char="•"/>
            </a:pPr>
            <a:r>
              <a:rPr lang="en-GB" b="0" i="0">
                <a:solidFill>
                  <a:srgbClr val="0D405F"/>
                </a:solidFill>
                <a:effectLst/>
                <a:latin typeface="Inter"/>
              </a:rPr>
              <a:t>the</a:t>
            </a:r>
            <a:r>
              <a:rPr lang="en-GB" b="0" i="0">
                <a:solidFill>
                  <a:schemeClr val="tx1"/>
                </a:solidFill>
                <a:effectLst/>
                <a:latin typeface="Inter"/>
              </a:rPr>
              <a:t> </a:t>
            </a:r>
            <a:r>
              <a:rPr lang="en-GB" b="0" i="0" u="none" strike="noStrike">
                <a:solidFill>
                  <a:schemeClr val="tx1"/>
                </a:solidFill>
                <a:effectLst/>
                <a:latin typeface="Inter"/>
              </a:rPr>
              <a:t>types of variables</a:t>
            </a:r>
            <a:r>
              <a:rPr lang="en-GB" b="0" i="0">
                <a:solidFill>
                  <a:schemeClr val="tx1"/>
                </a:solidFill>
                <a:effectLst/>
                <a:latin typeface="Inter"/>
              </a:rPr>
              <a:t> </a:t>
            </a:r>
            <a:r>
              <a:rPr lang="en-GB" b="0" i="0">
                <a:solidFill>
                  <a:srgbClr val="0D405F"/>
                </a:solidFill>
                <a:effectLst/>
                <a:latin typeface="Inter"/>
              </a:rPr>
              <a:t>that you’re dealing with.</a:t>
            </a:r>
          </a:p>
          <a:p>
            <a:pPr algn="l">
              <a:buFont typeface="Arial" panose="020B0604020202020204" pitchFamily="34" charset="0"/>
              <a:buChar char="•"/>
            </a:pPr>
            <a:r>
              <a:rPr lang="en-GB">
                <a:solidFill>
                  <a:srgbClr val="0D405F"/>
                </a:solidFill>
                <a:latin typeface="Inter"/>
              </a:rPr>
              <a:t>The types of data you have collected</a:t>
            </a:r>
            <a:endParaRPr lang="en-GB" b="0" i="0">
              <a:solidFill>
                <a:srgbClr val="0D405F"/>
              </a:solidFill>
              <a:effectLst/>
              <a:latin typeface="Inter"/>
            </a:endParaRPr>
          </a:p>
          <a:p>
            <a:endParaRPr lang="en-GB"/>
          </a:p>
        </p:txBody>
      </p:sp>
    </p:spTree>
    <p:extLst>
      <p:ext uri="{BB962C8B-B14F-4D97-AF65-F5344CB8AC3E}">
        <p14:creationId xmlns:p14="http://schemas.microsoft.com/office/powerpoint/2010/main" val="2069930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3438D-5C4F-EE46-6256-F45DF5191370}"/>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9855E5BB-C3C6-34C3-04EA-FD6AEB922670}"/>
              </a:ext>
            </a:extLst>
          </p:cNvPr>
          <p:cNvPicPr>
            <a:picLocks noGrp="1" noChangeAspect="1"/>
          </p:cNvPicPr>
          <p:nvPr>
            <p:ph idx="1"/>
          </p:nvPr>
        </p:nvPicPr>
        <p:blipFill rotWithShape="1">
          <a:blip r:embed="rId2"/>
          <a:srcRect l="21348" t="34285" r="6503" b="21307"/>
          <a:stretch/>
        </p:blipFill>
        <p:spPr bwMode="auto">
          <a:xfrm>
            <a:off x="2592925" y="624109"/>
            <a:ext cx="8911686" cy="3656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1673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8B980-19F1-2223-BA88-03DA87F2E8D2}"/>
              </a:ext>
            </a:extLst>
          </p:cNvPr>
          <p:cNvSpPr>
            <a:spLocks noGrp="1"/>
          </p:cNvSpPr>
          <p:nvPr>
            <p:ph type="title"/>
          </p:nvPr>
        </p:nvSpPr>
        <p:spPr/>
        <p:txBody>
          <a:bodyPr/>
          <a:lstStyle/>
          <a:p>
            <a:r>
              <a:rPr lang="en-GB"/>
              <a:t>Variables</a:t>
            </a:r>
          </a:p>
        </p:txBody>
      </p:sp>
      <p:pic>
        <p:nvPicPr>
          <p:cNvPr id="4" name="Content Placeholder 3">
            <a:extLst>
              <a:ext uri="{FF2B5EF4-FFF2-40B4-BE49-F238E27FC236}">
                <a16:creationId xmlns:a16="http://schemas.microsoft.com/office/drawing/2014/main" id="{FC425381-8B61-A1E4-DAAB-1D9846E70F5D}"/>
              </a:ext>
            </a:extLst>
          </p:cNvPr>
          <p:cNvPicPr>
            <a:picLocks noGrp="1" noChangeAspect="1"/>
          </p:cNvPicPr>
          <p:nvPr>
            <p:ph idx="1"/>
          </p:nvPr>
        </p:nvPicPr>
        <p:blipFill>
          <a:blip r:embed="rId2"/>
          <a:stretch>
            <a:fillRect/>
          </a:stretch>
        </p:blipFill>
        <p:spPr>
          <a:xfrm>
            <a:off x="2592925" y="2158180"/>
            <a:ext cx="9036178" cy="4555719"/>
          </a:xfrm>
          <a:prstGeom prst="rect">
            <a:avLst/>
          </a:prstGeom>
        </p:spPr>
      </p:pic>
    </p:spTree>
    <p:extLst>
      <p:ext uri="{BB962C8B-B14F-4D97-AF65-F5344CB8AC3E}">
        <p14:creationId xmlns:p14="http://schemas.microsoft.com/office/powerpoint/2010/main" val="129133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1F5EF-657E-CEFA-C763-B675E59FA3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0DAA309-2726-9093-86A7-77956000DEFB}"/>
              </a:ext>
            </a:extLst>
          </p:cNvPr>
          <p:cNvSpPr>
            <a:spLocks noGrp="1"/>
          </p:cNvSpPr>
          <p:nvPr>
            <p:ph idx="1"/>
          </p:nvPr>
        </p:nvSpPr>
        <p:spPr>
          <a:xfrm>
            <a:off x="2589212" y="2133599"/>
            <a:ext cx="8915400" cy="4186687"/>
          </a:xfrm>
        </p:spPr>
        <p:txBody>
          <a:bodyPr>
            <a:normAutofit fontScale="62500" lnSpcReduction="20000"/>
          </a:bodyPr>
          <a:lstStyle/>
          <a:p>
            <a:pPr algn="l"/>
            <a:r>
              <a:rPr lang="en-GB" sz="2600" b="1" i="0" u="sng">
                <a:solidFill>
                  <a:srgbClr val="232323"/>
                </a:solidFill>
                <a:effectLst/>
                <a:latin typeface="FoundersGrotesk"/>
              </a:rPr>
              <a:t>Nominal Data</a:t>
            </a:r>
            <a:br>
              <a:rPr lang="en-GB" sz="2600" b="0" i="0">
                <a:solidFill>
                  <a:srgbClr val="232323"/>
                </a:solidFill>
                <a:effectLst/>
                <a:latin typeface="FoundersGrotesk"/>
              </a:rPr>
            </a:br>
            <a:r>
              <a:rPr lang="en-GB" sz="2600" b="0" i="0">
                <a:solidFill>
                  <a:srgbClr val="232323"/>
                </a:solidFill>
                <a:effectLst/>
                <a:latin typeface="FoundersGrotesk"/>
              </a:rPr>
              <a:t>Nominal data is</a:t>
            </a:r>
            <a:r>
              <a:rPr lang="en-GB" sz="2600" b="1" i="0">
                <a:solidFill>
                  <a:srgbClr val="232323"/>
                </a:solidFill>
                <a:effectLst/>
                <a:latin typeface="FoundersGrotesk"/>
              </a:rPr>
              <a:t> named </a:t>
            </a:r>
            <a:r>
              <a:rPr lang="en-GB" sz="2600" b="0" i="0">
                <a:solidFill>
                  <a:srgbClr val="232323"/>
                </a:solidFill>
                <a:effectLst/>
                <a:latin typeface="FoundersGrotesk"/>
              </a:rPr>
              <a:t>data which can be separated into discrete categories which do not overlap. A common example of nominal data is gender; male and female. Other examples include eye colour and hair colour.  An easy way to remember this type of data is that nominal sounds like named, nominal = named.</a:t>
            </a:r>
            <a:br>
              <a:rPr lang="en-GB" sz="2600" b="0" i="0">
                <a:solidFill>
                  <a:srgbClr val="232323"/>
                </a:solidFill>
                <a:effectLst/>
                <a:latin typeface="FoundersGrotesk"/>
              </a:rPr>
            </a:br>
            <a:br>
              <a:rPr lang="en-GB" sz="2600" b="0" i="0">
                <a:solidFill>
                  <a:srgbClr val="232323"/>
                </a:solidFill>
                <a:effectLst/>
                <a:latin typeface="FoundersGrotesk"/>
              </a:rPr>
            </a:br>
            <a:r>
              <a:rPr lang="en-GB" sz="2600" b="1" i="0" u="sng">
                <a:solidFill>
                  <a:srgbClr val="232323"/>
                </a:solidFill>
                <a:effectLst/>
                <a:latin typeface="FoundersGrotesk"/>
              </a:rPr>
              <a:t>Ordinal Data</a:t>
            </a:r>
            <a:br>
              <a:rPr lang="en-GB" sz="2600" b="0" i="0">
                <a:solidFill>
                  <a:srgbClr val="232323"/>
                </a:solidFill>
                <a:effectLst/>
                <a:latin typeface="FoundersGrotesk"/>
              </a:rPr>
            </a:br>
            <a:r>
              <a:rPr lang="en-GB" sz="2600" b="0" i="0">
                <a:solidFill>
                  <a:srgbClr val="232323"/>
                </a:solidFill>
                <a:effectLst/>
                <a:latin typeface="FoundersGrotesk"/>
              </a:rPr>
              <a:t>Ordinal data is data which is placed into some kind of</a:t>
            </a:r>
            <a:r>
              <a:rPr lang="en-GB" sz="2600" b="1" i="0">
                <a:solidFill>
                  <a:srgbClr val="232323"/>
                </a:solidFill>
                <a:effectLst/>
                <a:latin typeface="FoundersGrotesk"/>
              </a:rPr>
              <a:t> order </a:t>
            </a:r>
            <a:r>
              <a:rPr lang="en-GB" sz="2600" b="0" i="0">
                <a:solidFill>
                  <a:srgbClr val="232323"/>
                </a:solidFill>
                <a:effectLst/>
                <a:latin typeface="FoundersGrotesk"/>
              </a:rPr>
              <a:t>or scale. (Again, this is easy to remember because ordinal sounds like order). An example of ordinal data is rating happiness on a scale of 1-10.</a:t>
            </a:r>
          </a:p>
          <a:p>
            <a:pPr algn="l"/>
            <a:r>
              <a:rPr lang="en-GB" sz="2600" b="0" i="0">
                <a:solidFill>
                  <a:srgbClr val="232323"/>
                </a:solidFill>
                <a:effectLst/>
                <a:latin typeface="FoundersGrotesk"/>
              </a:rPr>
              <a:t>In scale data there is no standardised value for the difference from one score to the next. This can be explained in terms of positions in a race (1</a:t>
            </a:r>
            <a:r>
              <a:rPr lang="en-GB" sz="2600" b="0" i="0" baseline="30000">
                <a:solidFill>
                  <a:srgbClr val="232323"/>
                </a:solidFill>
                <a:effectLst/>
                <a:latin typeface="FoundersGrotesk"/>
              </a:rPr>
              <a:t>st</a:t>
            </a:r>
            <a:r>
              <a:rPr lang="en-GB" sz="2600" b="0" i="0">
                <a:solidFill>
                  <a:srgbClr val="232323"/>
                </a:solidFill>
                <a:effectLst/>
                <a:latin typeface="FoundersGrotesk"/>
              </a:rPr>
              <a:t>, 2</a:t>
            </a:r>
            <a:r>
              <a:rPr lang="en-GB" sz="2600" b="0" i="0" baseline="30000">
                <a:solidFill>
                  <a:srgbClr val="232323"/>
                </a:solidFill>
                <a:effectLst/>
                <a:latin typeface="FoundersGrotesk"/>
              </a:rPr>
              <a:t>nd</a:t>
            </a:r>
            <a:r>
              <a:rPr lang="en-GB" sz="2600" b="0" i="0">
                <a:solidFill>
                  <a:srgbClr val="232323"/>
                </a:solidFill>
                <a:effectLst/>
                <a:latin typeface="FoundersGrotesk"/>
              </a:rPr>
              <a:t>, 3</a:t>
            </a:r>
            <a:r>
              <a:rPr lang="en-GB" sz="2600" b="0" i="0" baseline="30000">
                <a:solidFill>
                  <a:srgbClr val="232323"/>
                </a:solidFill>
                <a:effectLst/>
                <a:latin typeface="FoundersGrotesk"/>
              </a:rPr>
              <a:t>rd</a:t>
            </a:r>
            <a:r>
              <a:rPr lang="en-GB" sz="2600" b="0" i="0">
                <a:solidFill>
                  <a:srgbClr val="232323"/>
                </a:solidFill>
                <a:effectLst/>
                <a:latin typeface="FoundersGrotesk"/>
              </a:rPr>
              <a:t> etc). This is ordinal data because the runners are placed in order of who completed the race in the fastest time to the slowest time, but there is no standardised difference in time between the scores. For example the difference in time between the runners in first place and second place is by no means the same as the difference in time between the runners in second and third place.</a:t>
            </a:r>
            <a:br>
              <a:rPr lang="en-GB" b="0" i="0">
                <a:solidFill>
                  <a:srgbClr val="232323"/>
                </a:solidFill>
                <a:effectLst/>
                <a:latin typeface="FoundersGrotesk"/>
              </a:rPr>
            </a:br>
            <a:br>
              <a:rPr lang="en-GB" b="0" i="0">
                <a:solidFill>
                  <a:srgbClr val="232323"/>
                </a:solidFill>
                <a:effectLst/>
                <a:latin typeface="FoundersGrotesk"/>
              </a:rPr>
            </a:br>
            <a:endParaRPr lang="en-GB"/>
          </a:p>
        </p:txBody>
      </p:sp>
    </p:spTree>
    <p:extLst>
      <p:ext uri="{BB962C8B-B14F-4D97-AF65-F5344CB8AC3E}">
        <p14:creationId xmlns:p14="http://schemas.microsoft.com/office/powerpoint/2010/main" val="42792284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AAFCD-AFCF-3FC7-CC93-D00F85423B29}"/>
              </a:ext>
            </a:extLst>
          </p:cNvPr>
          <p:cNvSpPr>
            <a:spLocks noGrp="1"/>
          </p:cNvSpPr>
          <p:nvPr>
            <p:ph type="title"/>
          </p:nvPr>
        </p:nvSpPr>
        <p:spPr/>
        <p:txBody>
          <a:bodyPr/>
          <a:lstStyle/>
          <a:p>
            <a:r>
              <a:rPr lang="en-GB"/>
              <a:t>Scale Data</a:t>
            </a:r>
          </a:p>
        </p:txBody>
      </p:sp>
      <p:sp>
        <p:nvSpPr>
          <p:cNvPr id="3" name="Content Placeholder 2">
            <a:extLst>
              <a:ext uri="{FF2B5EF4-FFF2-40B4-BE49-F238E27FC236}">
                <a16:creationId xmlns:a16="http://schemas.microsoft.com/office/drawing/2014/main" id="{13E9623D-78BA-3231-E1D1-C85792B2D22C}"/>
              </a:ext>
            </a:extLst>
          </p:cNvPr>
          <p:cNvSpPr>
            <a:spLocks noGrp="1"/>
          </p:cNvSpPr>
          <p:nvPr>
            <p:ph idx="1"/>
          </p:nvPr>
        </p:nvSpPr>
        <p:spPr/>
        <p:txBody>
          <a:bodyPr>
            <a:normAutofit lnSpcReduction="10000"/>
          </a:bodyPr>
          <a:lstStyle/>
          <a:p>
            <a:pPr algn="l"/>
            <a:r>
              <a:rPr lang="en-GB" b="1" i="0" u="sng">
                <a:solidFill>
                  <a:srgbClr val="232323"/>
                </a:solidFill>
                <a:effectLst/>
                <a:latin typeface="FoundersGrotesk"/>
              </a:rPr>
              <a:t>Interval Data</a:t>
            </a:r>
            <a:br>
              <a:rPr lang="en-GB" b="0" i="0">
                <a:solidFill>
                  <a:srgbClr val="232323"/>
                </a:solidFill>
                <a:effectLst/>
                <a:latin typeface="FoundersGrotesk"/>
              </a:rPr>
            </a:br>
            <a:r>
              <a:rPr lang="en-GB" b="0" i="0">
                <a:solidFill>
                  <a:srgbClr val="232323"/>
                </a:solidFill>
                <a:effectLst/>
                <a:latin typeface="FoundersGrotesk"/>
              </a:rPr>
              <a:t>Interval data is data which comes in the form of a numerical value where the difference between points is standardised and meaningful. The most common example of interval data is temperature, the difference in temperature between 10-20 degrees is the same as the difference in temperature between 20-30 degrees.</a:t>
            </a:r>
          </a:p>
          <a:p>
            <a:pPr algn="l"/>
            <a:r>
              <a:rPr lang="en-GB" b="1" i="0" u="sng">
                <a:solidFill>
                  <a:srgbClr val="232323"/>
                </a:solidFill>
                <a:effectLst/>
                <a:latin typeface="FoundersGrotesk"/>
              </a:rPr>
              <a:t>Ratio Data</a:t>
            </a:r>
            <a:br>
              <a:rPr lang="en-GB" b="0" i="0">
                <a:solidFill>
                  <a:srgbClr val="232323"/>
                </a:solidFill>
                <a:effectLst/>
                <a:latin typeface="FoundersGrotesk"/>
              </a:rPr>
            </a:br>
            <a:r>
              <a:rPr lang="en-GB" b="0" i="0">
                <a:solidFill>
                  <a:srgbClr val="232323"/>
                </a:solidFill>
                <a:effectLst/>
                <a:latin typeface="FoundersGrotesk"/>
              </a:rPr>
              <a:t>Ratio data is much like interval data – it must be numerical values where the difference between points is standardised and meaningful. However, in order for data to be considered ratio data it must have a </a:t>
            </a:r>
            <a:r>
              <a:rPr lang="en-GB" b="1" i="0">
                <a:solidFill>
                  <a:srgbClr val="232323"/>
                </a:solidFill>
                <a:effectLst/>
                <a:latin typeface="FoundersGrotesk"/>
              </a:rPr>
              <a:t>true zero</a:t>
            </a:r>
            <a:r>
              <a:rPr lang="en-GB" b="0" i="0">
                <a:solidFill>
                  <a:srgbClr val="232323"/>
                </a:solidFill>
                <a:effectLst/>
                <a:latin typeface="FoundersGrotesk"/>
              </a:rPr>
              <a:t>, meaning it is not possible to have negative values in ratio data. An example of ratio data is measurements of height be that centimetres, metres, inches or feet. It is not possible to have a negative height. When comparing this to temperature it is easy to consider the difference between interval and ratio (which may be a little confusing at first!), as it is possible for the temperature to be -10 degrees, but nothing can be – 10 inches tall.</a:t>
            </a:r>
          </a:p>
          <a:p>
            <a:endParaRPr lang="en-GB"/>
          </a:p>
        </p:txBody>
      </p:sp>
    </p:spTree>
    <p:extLst>
      <p:ext uri="{BB962C8B-B14F-4D97-AF65-F5344CB8AC3E}">
        <p14:creationId xmlns:p14="http://schemas.microsoft.com/office/powerpoint/2010/main" val="3444307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F6DC7-6E7F-F99F-855A-5685D070224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82BAA3-09F7-5414-3F21-C9B47C7E23C3}"/>
              </a:ext>
            </a:extLst>
          </p:cNvPr>
          <p:cNvSpPr>
            <a:spLocks noGrp="1"/>
          </p:cNvSpPr>
          <p:nvPr>
            <p:ph idx="1"/>
          </p:nvPr>
        </p:nvSpPr>
        <p:spPr/>
        <p:txBody>
          <a:bodyPr/>
          <a:lstStyle/>
          <a:p>
            <a:pPr algn="l"/>
            <a:r>
              <a:rPr lang="en-GB" b="1" i="0">
                <a:solidFill>
                  <a:srgbClr val="1B2B68"/>
                </a:solidFill>
                <a:effectLst/>
                <a:latin typeface="Gilmer"/>
              </a:rPr>
              <a:t>Regression tests</a:t>
            </a:r>
          </a:p>
          <a:p>
            <a:pPr algn="l"/>
            <a:r>
              <a:rPr lang="en-GB" b="0" i="0">
                <a:solidFill>
                  <a:srgbClr val="0D405F"/>
                </a:solidFill>
                <a:effectLst/>
                <a:latin typeface="Inter"/>
              </a:rPr>
              <a:t>Regression tests look for</a:t>
            </a:r>
            <a:r>
              <a:rPr lang="en-GB" b="1" i="0" u="none" strike="noStrike">
                <a:solidFill>
                  <a:srgbClr val="1F80E8"/>
                </a:solidFill>
                <a:effectLst/>
                <a:latin typeface="Inter"/>
                <a:hlinkClick r:id="rId2"/>
              </a:rPr>
              <a:t> cause-and-effect relationships</a:t>
            </a:r>
            <a:r>
              <a:rPr lang="en-GB" b="0" i="0">
                <a:solidFill>
                  <a:srgbClr val="0D405F"/>
                </a:solidFill>
                <a:effectLst/>
                <a:latin typeface="Inter"/>
              </a:rPr>
              <a:t>. They can be used to estimate the effect of one or more continuous variables on another variable.</a:t>
            </a:r>
          </a:p>
          <a:p>
            <a:endParaRPr lang="en-GB"/>
          </a:p>
        </p:txBody>
      </p:sp>
    </p:spTree>
    <p:extLst>
      <p:ext uri="{BB962C8B-B14F-4D97-AF65-F5344CB8AC3E}">
        <p14:creationId xmlns:p14="http://schemas.microsoft.com/office/powerpoint/2010/main" val="3674798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FE8BA-1188-21D7-E582-C9C512DB2E83}"/>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7F3538E2-A763-8928-5276-A178FB00A295}"/>
              </a:ext>
            </a:extLst>
          </p:cNvPr>
          <p:cNvPicPr>
            <a:picLocks noGrp="1" noChangeAspect="1"/>
          </p:cNvPicPr>
          <p:nvPr>
            <p:ph idx="1"/>
          </p:nvPr>
        </p:nvPicPr>
        <p:blipFill>
          <a:blip r:embed="rId2"/>
          <a:stretch>
            <a:fillRect/>
          </a:stretch>
        </p:blipFill>
        <p:spPr>
          <a:xfrm>
            <a:off x="2344168" y="149523"/>
            <a:ext cx="9624148" cy="6416099"/>
          </a:xfrm>
        </p:spPr>
      </p:pic>
    </p:spTree>
    <p:extLst>
      <p:ext uri="{BB962C8B-B14F-4D97-AF65-F5344CB8AC3E}">
        <p14:creationId xmlns:p14="http://schemas.microsoft.com/office/powerpoint/2010/main" val="831785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EA6FD-B138-EBC0-764F-AC4D281DDE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85915F-B4FB-0B84-9483-424A2536996D}"/>
              </a:ext>
            </a:extLst>
          </p:cNvPr>
          <p:cNvSpPr>
            <a:spLocks noGrp="1"/>
          </p:cNvSpPr>
          <p:nvPr>
            <p:ph idx="1"/>
          </p:nvPr>
        </p:nvSpPr>
        <p:spPr/>
        <p:txBody>
          <a:bodyPr/>
          <a:lstStyle/>
          <a:p>
            <a:pPr algn="l"/>
            <a:r>
              <a:rPr lang="en-GB" b="1" i="0">
                <a:solidFill>
                  <a:srgbClr val="1B2B68"/>
                </a:solidFill>
                <a:effectLst/>
                <a:latin typeface="Gilmer"/>
              </a:rPr>
              <a:t>Comparison tests</a:t>
            </a:r>
          </a:p>
          <a:p>
            <a:pPr algn="l"/>
            <a:r>
              <a:rPr lang="en-GB" b="0" i="0">
                <a:solidFill>
                  <a:srgbClr val="0D405F"/>
                </a:solidFill>
                <a:effectLst/>
                <a:latin typeface="Inter"/>
              </a:rPr>
              <a:t>Comparison tests look for </a:t>
            </a:r>
            <a:r>
              <a:rPr lang="en-GB" b="1" i="0">
                <a:solidFill>
                  <a:srgbClr val="0D405F"/>
                </a:solidFill>
                <a:effectLst/>
                <a:latin typeface="Inter"/>
              </a:rPr>
              <a:t>differences among group means</a:t>
            </a:r>
            <a:r>
              <a:rPr lang="en-GB" b="0" i="0">
                <a:solidFill>
                  <a:srgbClr val="0D405F"/>
                </a:solidFill>
                <a:effectLst/>
                <a:latin typeface="Inter"/>
              </a:rPr>
              <a:t>. They can be used to test the effect of a categorical variable on the </a:t>
            </a:r>
            <a:r>
              <a:rPr lang="en-GB" b="0" i="0" u="none" strike="noStrike">
                <a:solidFill>
                  <a:srgbClr val="1F80E8"/>
                </a:solidFill>
                <a:effectLst/>
                <a:latin typeface="Inter"/>
                <a:hlinkClick r:id="rId2"/>
              </a:rPr>
              <a:t>mean value</a:t>
            </a:r>
            <a:r>
              <a:rPr lang="en-GB" b="0" i="0">
                <a:solidFill>
                  <a:srgbClr val="0D405F"/>
                </a:solidFill>
                <a:effectLst/>
                <a:latin typeface="Inter"/>
              </a:rPr>
              <a:t> of some other characteristic.</a:t>
            </a:r>
          </a:p>
          <a:p>
            <a:pPr algn="l"/>
            <a:r>
              <a:rPr lang="en-GB" b="0" i="0" u="none" strike="noStrike">
                <a:solidFill>
                  <a:srgbClr val="1F80E8"/>
                </a:solidFill>
                <a:effectLst/>
                <a:latin typeface="Inter"/>
                <a:hlinkClick r:id="rId3"/>
              </a:rPr>
              <a:t>T-tests</a:t>
            </a:r>
            <a:r>
              <a:rPr lang="en-GB" b="0" i="0">
                <a:solidFill>
                  <a:srgbClr val="0D405F"/>
                </a:solidFill>
                <a:effectLst/>
                <a:latin typeface="Inter"/>
              </a:rPr>
              <a:t> are used when comparing the means of precisely two groups (e.g., the average heights of men and women). </a:t>
            </a:r>
            <a:r>
              <a:rPr lang="en-GB" b="0" i="0" u="none" strike="noStrike">
                <a:solidFill>
                  <a:srgbClr val="1F80E8"/>
                </a:solidFill>
                <a:effectLst/>
                <a:latin typeface="Inter"/>
                <a:hlinkClick r:id="rId4"/>
              </a:rPr>
              <a:t>ANOVA</a:t>
            </a:r>
            <a:r>
              <a:rPr lang="en-GB" b="0" i="0">
                <a:solidFill>
                  <a:srgbClr val="0D405F"/>
                </a:solidFill>
                <a:effectLst/>
                <a:latin typeface="Inter"/>
              </a:rPr>
              <a:t> and MANOVA tests are used when comparing the </a:t>
            </a:r>
            <a:r>
              <a:rPr lang="en-GB" b="0" i="0" u="none" strike="noStrike">
                <a:solidFill>
                  <a:srgbClr val="1F80E8"/>
                </a:solidFill>
                <a:effectLst/>
                <a:latin typeface="Inter"/>
                <a:hlinkClick r:id="rId2"/>
              </a:rPr>
              <a:t>means</a:t>
            </a:r>
            <a:r>
              <a:rPr lang="en-GB" b="0" i="0">
                <a:solidFill>
                  <a:srgbClr val="0D405F"/>
                </a:solidFill>
                <a:effectLst/>
                <a:latin typeface="Inter"/>
              </a:rPr>
              <a:t> of more than two groups (e.g., the average heights of children, teenagers, and adults).</a:t>
            </a:r>
          </a:p>
          <a:p>
            <a:endParaRPr lang="en-GB"/>
          </a:p>
        </p:txBody>
      </p:sp>
    </p:spTree>
    <p:extLst>
      <p:ext uri="{BB962C8B-B14F-4D97-AF65-F5344CB8AC3E}">
        <p14:creationId xmlns:p14="http://schemas.microsoft.com/office/powerpoint/2010/main" val="599378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B8783-B421-59D8-5841-7017EB5CC21C}"/>
              </a:ext>
            </a:extLst>
          </p:cNvPr>
          <p:cNvSpPr>
            <a:spLocks noGrp="1"/>
          </p:cNvSpPr>
          <p:nvPr>
            <p:ph type="title"/>
          </p:nvPr>
        </p:nvSpPr>
        <p:spPr/>
        <p:txBody>
          <a:bodyPr/>
          <a:lstStyle/>
          <a:p>
            <a:r>
              <a:rPr lang="en-GB"/>
              <a:t>Differences between</a:t>
            </a:r>
            <a:br>
              <a:rPr lang="en-GB"/>
            </a:br>
            <a:r>
              <a:rPr lang="en-GB"/>
              <a:t> Averages</a:t>
            </a:r>
          </a:p>
        </p:txBody>
      </p:sp>
      <p:pic>
        <p:nvPicPr>
          <p:cNvPr id="4" name="Content Placeholder 3">
            <a:extLst>
              <a:ext uri="{FF2B5EF4-FFF2-40B4-BE49-F238E27FC236}">
                <a16:creationId xmlns:a16="http://schemas.microsoft.com/office/drawing/2014/main" id="{7A6DBD89-AD91-2D86-6A97-4DC036697FEC}"/>
              </a:ext>
            </a:extLst>
          </p:cNvPr>
          <p:cNvPicPr>
            <a:picLocks noGrp="1" noChangeAspect="1"/>
          </p:cNvPicPr>
          <p:nvPr>
            <p:ph idx="1"/>
          </p:nvPr>
        </p:nvPicPr>
        <p:blipFill>
          <a:blip r:embed="rId2"/>
          <a:stretch>
            <a:fillRect/>
          </a:stretch>
        </p:blipFill>
        <p:spPr>
          <a:xfrm>
            <a:off x="6707460" y="1239995"/>
            <a:ext cx="5300791" cy="5618005"/>
          </a:xfrm>
          <a:prstGeom prst="rect">
            <a:avLst/>
          </a:prstGeom>
        </p:spPr>
      </p:pic>
    </p:spTree>
    <p:extLst>
      <p:ext uri="{BB962C8B-B14F-4D97-AF65-F5344CB8AC3E}">
        <p14:creationId xmlns:p14="http://schemas.microsoft.com/office/powerpoint/2010/main" val="18724901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0B4FF-FBEF-8F64-302B-6F56A3AE1920}"/>
              </a:ext>
            </a:extLst>
          </p:cNvPr>
          <p:cNvSpPr>
            <a:spLocks noGrp="1"/>
          </p:cNvSpPr>
          <p:nvPr>
            <p:ph type="title"/>
          </p:nvPr>
        </p:nvSpPr>
        <p:spPr/>
        <p:txBody>
          <a:bodyPr/>
          <a:lstStyle/>
          <a:p>
            <a:r>
              <a:rPr lang="en-GB"/>
              <a:t>ANOVA design</a:t>
            </a:r>
          </a:p>
        </p:txBody>
      </p:sp>
      <p:pic>
        <p:nvPicPr>
          <p:cNvPr id="4" name="Content Placeholder 3">
            <a:extLst>
              <a:ext uri="{FF2B5EF4-FFF2-40B4-BE49-F238E27FC236}">
                <a16:creationId xmlns:a16="http://schemas.microsoft.com/office/drawing/2014/main" id="{72522767-814D-539D-098F-1E0D953E10B5}"/>
              </a:ext>
            </a:extLst>
          </p:cNvPr>
          <p:cNvPicPr>
            <a:picLocks noGrp="1" noChangeAspect="1"/>
          </p:cNvPicPr>
          <p:nvPr>
            <p:ph idx="1"/>
          </p:nvPr>
        </p:nvPicPr>
        <p:blipFill>
          <a:blip r:embed="rId2"/>
          <a:stretch>
            <a:fillRect/>
          </a:stretch>
        </p:blipFill>
        <p:spPr>
          <a:xfrm>
            <a:off x="1822672" y="1233605"/>
            <a:ext cx="5352283" cy="5336378"/>
          </a:xfrm>
          <a:prstGeom prst="rect">
            <a:avLst/>
          </a:prstGeom>
        </p:spPr>
      </p:pic>
    </p:spTree>
    <p:extLst>
      <p:ext uri="{BB962C8B-B14F-4D97-AF65-F5344CB8AC3E}">
        <p14:creationId xmlns:p14="http://schemas.microsoft.com/office/powerpoint/2010/main" val="37308307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68902-E317-C034-9D26-466A07E1BBE5}"/>
              </a:ext>
            </a:extLst>
          </p:cNvPr>
          <p:cNvSpPr>
            <a:spLocks noGrp="1"/>
          </p:cNvSpPr>
          <p:nvPr>
            <p:ph type="title"/>
          </p:nvPr>
        </p:nvSpPr>
        <p:spPr/>
        <p:txBody>
          <a:bodyPr/>
          <a:lstStyle/>
          <a:p>
            <a:r>
              <a:rPr lang="en-GB">
                <a:hlinkClick r:id="rId2"/>
              </a:rPr>
              <a:t>ANOVA</a:t>
            </a:r>
            <a:endParaRPr lang="en-GB"/>
          </a:p>
        </p:txBody>
      </p:sp>
      <p:sp>
        <p:nvSpPr>
          <p:cNvPr id="3" name="Content Placeholder 2">
            <a:extLst>
              <a:ext uri="{FF2B5EF4-FFF2-40B4-BE49-F238E27FC236}">
                <a16:creationId xmlns:a16="http://schemas.microsoft.com/office/drawing/2014/main" id="{0E8F0E94-AEF4-70CC-5E16-D0B99A85B2A7}"/>
              </a:ext>
            </a:extLst>
          </p:cNvPr>
          <p:cNvSpPr>
            <a:spLocks noGrp="1"/>
          </p:cNvSpPr>
          <p:nvPr>
            <p:ph idx="1"/>
          </p:nvPr>
        </p:nvSpPr>
        <p:spPr/>
        <p:txBody>
          <a:bodyPr>
            <a:normAutofit/>
          </a:bodyPr>
          <a:lstStyle/>
          <a:p>
            <a:pPr algn="l"/>
            <a:r>
              <a:rPr lang="en-GB" b="0" i="0">
                <a:effectLst/>
                <a:latin typeface="benton-sans"/>
              </a:rPr>
              <a:t>ANOVA stands for Analysis of Variance. It’s a statistical test that was developed by Ronald Fisher in 1918 and has been in use ever since. Put simply, ANOVA tells you if there are any statistical differences between the means of three or more independent groups.</a:t>
            </a:r>
          </a:p>
          <a:p>
            <a:pPr algn="l"/>
            <a:r>
              <a:rPr lang="en-GB" b="0" i="0">
                <a:effectLst/>
                <a:latin typeface="benton-sans"/>
              </a:rPr>
              <a:t>One-way ANOVA is the most basic form. There are other variations that can be used in different situations, including:</a:t>
            </a:r>
          </a:p>
          <a:p>
            <a:pPr algn="l">
              <a:buFont typeface="Arial" panose="020B0604020202020204" pitchFamily="34" charset="0"/>
              <a:buChar char="•"/>
            </a:pPr>
            <a:r>
              <a:rPr lang="en-GB" b="0" i="0">
                <a:effectLst/>
                <a:latin typeface="benton-sans"/>
              </a:rPr>
              <a:t>Two-way ANOVA</a:t>
            </a:r>
          </a:p>
          <a:p>
            <a:pPr algn="l">
              <a:buFont typeface="Arial" panose="020B0604020202020204" pitchFamily="34" charset="0"/>
              <a:buChar char="•"/>
            </a:pPr>
            <a:r>
              <a:rPr lang="en-GB" b="0" i="0">
                <a:effectLst/>
                <a:latin typeface="benton-sans"/>
              </a:rPr>
              <a:t>Factorial ANOVA</a:t>
            </a:r>
          </a:p>
          <a:p>
            <a:pPr algn="l">
              <a:buFont typeface="Arial" panose="020B0604020202020204" pitchFamily="34" charset="0"/>
              <a:buChar char="•"/>
            </a:pPr>
            <a:r>
              <a:rPr lang="en-GB" b="0" i="0">
                <a:effectLst/>
                <a:latin typeface="benton-sans"/>
              </a:rPr>
              <a:t>Welch’s F-test ANOVA</a:t>
            </a:r>
          </a:p>
          <a:p>
            <a:pPr algn="l">
              <a:buFont typeface="Arial" panose="020B0604020202020204" pitchFamily="34" charset="0"/>
              <a:buChar char="•"/>
            </a:pPr>
            <a:r>
              <a:rPr lang="en-GB" b="0" i="0">
                <a:effectLst/>
                <a:latin typeface="benton-sans"/>
              </a:rPr>
              <a:t>Ranked ANOVA</a:t>
            </a:r>
          </a:p>
          <a:p>
            <a:pPr algn="l">
              <a:buFont typeface="Arial" panose="020B0604020202020204" pitchFamily="34" charset="0"/>
              <a:buChar char="•"/>
            </a:pPr>
            <a:r>
              <a:rPr lang="en-GB" b="0" i="0">
                <a:effectLst/>
                <a:latin typeface="benton-sans"/>
              </a:rPr>
              <a:t>Games-Howell pairwise test</a:t>
            </a:r>
          </a:p>
        </p:txBody>
      </p:sp>
    </p:spTree>
    <p:extLst>
      <p:ext uri="{BB962C8B-B14F-4D97-AF65-F5344CB8AC3E}">
        <p14:creationId xmlns:p14="http://schemas.microsoft.com/office/powerpoint/2010/main" val="4010378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3DBAB-84AD-752E-DFE1-CFCCD3E8DC70}"/>
              </a:ext>
            </a:extLst>
          </p:cNvPr>
          <p:cNvSpPr>
            <a:spLocks noGrp="1"/>
          </p:cNvSpPr>
          <p:nvPr>
            <p:ph type="title"/>
          </p:nvPr>
        </p:nvSpPr>
        <p:spPr/>
        <p:txBody>
          <a:bodyPr/>
          <a:lstStyle/>
          <a:p>
            <a:r>
              <a:rPr lang="en-GB">
                <a:hlinkClick r:id="rId2"/>
              </a:rPr>
              <a:t>One Sample Tests</a:t>
            </a:r>
            <a:endParaRPr lang="en-GB"/>
          </a:p>
        </p:txBody>
      </p:sp>
      <p:sp>
        <p:nvSpPr>
          <p:cNvPr id="3" name="Content Placeholder 2">
            <a:extLst>
              <a:ext uri="{FF2B5EF4-FFF2-40B4-BE49-F238E27FC236}">
                <a16:creationId xmlns:a16="http://schemas.microsoft.com/office/drawing/2014/main" id="{D1A477C7-078D-280C-3E95-104CB8A41D62}"/>
              </a:ext>
            </a:extLst>
          </p:cNvPr>
          <p:cNvSpPr>
            <a:spLocks noGrp="1"/>
          </p:cNvSpPr>
          <p:nvPr>
            <p:ph idx="1"/>
          </p:nvPr>
        </p:nvSpPr>
        <p:spPr/>
        <p:txBody>
          <a:bodyPr>
            <a:normAutofit lnSpcReduction="10000"/>
          </a:bodyPr>
          <a:lstStyle/>
          <a:p>
            <a:pPr algn="l"/>
            <a:r>
              <a:rPr lang="en-GB" b="1" i="0">
                <a:effectLst/>
                <a:latin typeface="avenir-med"/>
              </a:rPr>
              <a:t>The One-Sample </a:t>
            </a:r>
            <a:r>
              <a:rPr lang="en-GB" b="1" i="1">
                <a:effectLst/>
                <a:latin typeface="avenir-med"/>
              </a:rPr>
              <a:t>t</a:t>
            </a:r>
            <a:r>
              <a:rPr lang="en-GB" b="1" i="0">
                <a:effectLst/>
                <a:latin typeface="avenir-med"/>
              </a:rPr>
              <a:t>-Test</a:t>
            </a:r>
          </a:p>
          <a:p>
            <a:pPr algn="l"/>
            <a:r>
              <a:rPr lang="en-GB" b="1" i="0">
                <a:effectLst/>
                <a:latin typeface="Domine"/>
              </a:rPr>
              <a:t>What is the one-sample </a:t>
            </a:r>
            <a:r>
              <a:rPr lang="en-GB" b="1" i="1">
                <a:effectLst/>
                <a:latin typeface="Domine"/>
              </a:rPr>
              <a:t>t</a:t>
            </a:r>
            <a:r>
              <a:rPr lang="en-GB" b="1" i="0">
                <a:effectLst/>
                <a:latin typeface="Domine"/>
              </a:rPr>
              <a:t>-test?</a:t>
            </a:r>
          </a:p>
          <a:p>
            <a:pPr algn="l"/>
            <a:r>
              <a:rPr lang="en-GB" b="0" i="0">
                <a:effectLst/>
                <a:latin typeface="Domine"/>
              </a:rPr>
              <a:t>The one-sample t-test is a statistical hypothesis test used to determine whether an unknown population mean is different from a specific value.</a:t>
            </a:r>
          </a:p>
          <a:p>
            <a:pPr algn="l"/>
            <a:r>
              <a:rPr lang="en-GB" b="1" i="0">
                <a:effectLst/>
                <a:latin typeface="Domine"/>
              </a:rPr>
              <a:t>When can I use the test?</a:t>
            </a:r>
          </a:p>
          <a:p>
            <a:pPr algn="l"/>
            <a:r>
              <a:rPr lang="en-GB" b="0" i="0">
                <a:effectLst/>
                <a:latin typeface="Domine"/>
              </a:rPr>
              <a:t>You can use the test for continuous data. Your data should be a random sample from a normal population.</a:t>
            </a:r>
          </a:p>
          <a:p>
            <a:pPr algn="l"/>
            <a:r>
              <a:rPr lang="en-GB" b="1" i="0">
                <a:effectLst/>
                <a:latin typeface="Domine"/>
              </a:rPr>
              <a:t>What if my data isn’t nearly normally distributed?</a:t>
            </a:r>
          </a:p>
          <a:p>
            <a:pPr algn="l"/>
            <a:r>
              <a:rPr lang="en-GB" b="0" i="0">
                <a:effectLst/>
                <a:latin typeface="Domine"/>
              </a:rPr>
              <a:t>If your sample sizes are very small, you might not be able to test for normality. You might need to rely on your understanding of the data. When you cannot safely assume normality</a:t>
            </a:r>
            <a:r>
              <a:rPr lang="en-GB" b="0" i="0">
                <a:solidFill>
                  <a:srgbClr val="333333"/>
                </a:solidFill>
                <a:effectLst/>
                <a:latin typeface="Domine"/>
              </a:rPr>
              <a:t>, you can perform a </a:t>
            </a:r>
            <a:r>
              <a:rPr lang="en-GB" b="0" i="1">
                <a:solidFill>
                  <a:srgbClr val="333333"/>
                </a:solidFill>
                <a:effectLst/>
                <a:latin typeface="Domine"/>
              </a:rPr>
              <a:t>nonparametric</a:t>
            </a:r>
            <a:r>
              <a:rPr lang="en-GB" b="0" i="0">
                <a:solidFill>
                  <a:srgbClr val="333333"/>
                </a:solidFill>
                <a:effectLst/>
                <a:latin typeface="Domine"/>
              </a:rPr>
              <a:t> test that doesn’t assume normality.</a:t>
            </a:r>
          </a:p>
        </p:txBody>
      </p:sp>
    </p:spTree>
    <p:extLst>
      <p:ext uri="{BB962C8B-B14F-4D97-AF65-F5344CB8AC3E}">
        <p14:creationId xmlns:p14="http://schemas.microsoft.com/office/powerpoint/2010/main" val="3149193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0877E-BD4B-1F61-2DA7-9836F116FA9A}"/>
              </a:ext>
            </a:extLst>
          </p:cNvPr>
          <p:cNvSpPr>
            <a:spLocks noGrp="1"/>
          </p:cNvSpPr>
          <p:nvPr>
            <p:ph type="title"/>
          </p:nvPr>
        </p:nvSpPr>
        <p:spPr/>
        <p:txBody>
          <a:bodyPr/>
          <a:lstStyle/>
          <a:p>
            <a:r>
              <a:rPr lang="en-GB"/>
              <a:t>One Sample Tests</a:t>
            </a:r>
          </a:p>
        </p:txBody>
      </p:sp>
      <p:pic>
        <p:nvPicPr>
          <p:cNvPr id="4" name="Content Placeholder 3">
            <a:extLst>
              <a:ext uri="{FF2B5EF4-FFF2-40B4-BE49-F238E27FC236}">
                <a16:creationId xmlns:a16="http://schemas.microsoft.com/office/drawing/2014/main" id="{D8FB9B81-BA98-19E3-8F91-C42B4A46565E}"/>
              </a:ext>
            </a:extLst>
          </p:cNvPr>
          <p:cNvPicPr>
            <a:picLocks noGrp="1" noChangeAspect="1"/>
          </p:cNvPicPr>
          <p:nvPr>
            <p:ph idx="1"/>
          </p:nvPr>
        </p:nvPicPr>
        <p:blipFill>
          <a:blip r:embed="rId2"/>
          <a:stretch>
            <a:fillRect/>
          </a:stretch>
        </p:blipFill>
        <p:spPr>
          <a:xfrm>
            <a:off x="1254364" y="1401899"/>
            <a:ext cx="6544769" cy="4959632"/>
          </a:xfrm>
          <a:prstGeom prst="rect">
            <a:avLst/>
          </a:prstGeom>
        </p:spPr>
      </p:pic>
    </p:spTree>
    <p:extLst>
      <p:ext uri="{BB962C8B-B14F-4D97-AF65-F5344CB8AC3E}">
        <p14:creationId xmlns:p14="http://schemas.microsoft.com/office/powerpoint/2010/main" val="19438190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BBA36-D5CA-BFAD-951A-55CA457B058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2F05D5-BD7C-A8E0-E6B1-3A2D8E1B11E7}"/>
              </a:ext>
            </a:extLst>
          </p:cNvPr>
          <p:cNvSpPr>
            <a:spLocks noGrp="1"/>
          </p:cNvSpPr>
          <p:nvPr>
            <p:ph idx="1"/>
          </p:nvPr>
        </p:nvSpPr>
        <p:spPr/>
        <p:txBody>
          <a:bodyPr/>
          <a:lstStyle/>
          <a:p>
            <a:pPr algn="l"/>
            <a:r>
              <a:rPr lang="en-GB" b="1" i="0">
                <a:solidFill>
                  <a:srgbClr val="1B2B68"/>
                </a:solidFill>
                <a:effectLst/>
                <a:latin typeface="Gilmer"/>
              </a:rPr>
              <a:t>Correlation tests</a:t>
            </a:r>
          </a:p>
          <a:p>
            <a:pPr algn="l"/>
            <a:r>
              <a:rPr lang="en-GB" b="0" i="0" u="none" strike="noStrike">
                <a:solidFill>
                  <a:srgbClr val="1F80E8"/>
                </a:solidFill>
                <a:effectLst/>
                <a:latin typeface="Inter"/>
                <a:hlinkClick r:id="rId2"/>
              </a:rPr>
              <a:t>Correlation tests</a:t>
            </a:r>
            <a:r>
              <a:rPr lang="en-GB" b="0" i="0">
                <a:solidFill>
                  <a:srgbClr val="0D405F"/>
                </a:solidFill>
                <a:effectLst/>
                <a:latin typeface="Inter"/>
              </a:rPr>
              <a:t> </a:t>
            </a:r>
            <a:r>
              <a:rPr lang="en-GB" b="1" i="0">
                <a:solidFill>
                  <a:srgbClr val="0D405F"/>
                </a:solidFill>
                <a:effectLst/>
                <a:latin typeface="Inter"/>
              </a:rPr>
              <a:t>check whether variables are related</a:t>
            </a:r>
            <a:r>
              <a:rPr lang="en-GB" b="0" i="0">
                <a:solidFill>
                  <a:srgbClr val="0D405F"/>
                </a:solidFill>
                <a:effectLst/>
                <a:latin typeface="Inter"/>
              </a:rPr>
              <a:t> without hypothesizing a cause-and-effect relationship.</a:t>
            </a:r>
          </a:p>
          <a:p>
            <a:pPr algn="l"/>
            <a:r>
              <a:rPr lang="en-GB" b="0" i="0">
                <a:solidFill>
                  <a:srgbClr val="0D405F"/>
                </a:solidFill>
                <a:effectLst/>
                <a:latin typeface="Inter"/>
              </a:rPr>
              <a:t>These can be used to test whether two variables you want to use in (for example) a multiple regression test are autocorrelated.</a:t>
            </a:r>
          </a:p>
          <a:p>
            <a:br>
              <a:rPr lang="en-GB"/>
            </a:br>
            <a:endParaRPr lang="en-GB"/>
          </a:p>
        </p:txBody>
      </p:sp>
    </p:spTree>
    <p:extLst>
      <p:ext uri="{BB962C8B-B14F-4D97-AF65-F5344CB8AC3E}">
        <p14:creationId xmlns:p14="http://schemas.microsoft.com/office/powerpoint/2010/main" val="1608993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C963-24E5-027C-03AE-84BF49D8EDC3}"/>
              </a:ext>
            </a:extLst>
          </p:cNvPr>
          <p:cNvSpPr>
            <a:spLocks noGrp="1"/>
          </p:cNvSpPr>
          <p:nvPr>
            <p:ph type="title"/>
          </p:nvPr>
        </p:nvSpPr>
        <p:spPr/>
        <p:txBody>
          <a:bodyPr/>
          <a:lstStyle/>
          <a:p>
            <a:r>
              <a:rPr lang="en-GB">
                <a:hlinkClick r:id="rId2"/>
              </a:rPr>
              <a:t>Measures of Association</a:t>
            </a:r>
            <a:endParaRPr lang="en-GB"/>
          </a:p>
        </p:txBody>
      </p:sp>
      <p:sp>
        <p:nvSpPr>
          <p:cNvPr id="3" name="Content Placeholder 2">
            <a:extLst>
              <a:ext uri="{FF2B5EF4-FFF2-40B4-BE49-F238E27FC236}">
                <a16:creationId xmlns:a16="http://schemas.microsoft.com/office/drawing/2014/main" id="{22B7B07B-DEE0-F730-CA48-3AE5E69583DF}"/>
              </a:ext>
            </a:extLst>
          </p:cNvPr>
          <p:cNvSpPr>
            <a:spLocks noGrp="1"/>
          </p:cNvSpPr>
          <p:nvPr>
            <p:ph idx="1"/>
          </p:nvPr>
        </p:nvSpPr>
        <p:spPr/>
        <p:txBody>
          <a:bodyPr>
            <a:normAutofit fontScale="85000" lnSpcReduction="20000"/>
          </a:bodyPr>
          <a:lstStyle/>
          <a:p>
            <a:pPr algn="l"/>
            <a:r>
              <a:rPr lang="en-GB" b="0" i="0">
                <a:effectLst/>
                <a:latin typeface="Helvetica Neue"/>
              </a:rPr>
              <a:t>We will now consider two measures that can be used to measure the relationship between two variables.</a:t>
            </a:r>
          </a:p>
          <a:p>
            <a:pPr algn="l"/>
            <a:r>
              <a:rPr lang="en-GB" b="0" i="0">
                <a:effectLst/>
                <a:latin typeface="Helvetica Neue"/>
              </a:rPr>
              <a:t>The first is the </a:t>
            </a:r>
            <a:r>
              <a:rPr lang="en-GB" b="1" i="1">
                <a:effectLst/>
                <a:latin typeface="Helvetica Neue"/>
              </a:rPr>
              <a:t>covariance</a:t>
            </a:r>
            <a:r>
              <a:rPr lang="en-GB" b="0" i="0">
                <a:effectLst/>
                <a:latin typeface="Helvetica Neue"/>
              </a:rPr>
              <a:t>, and the second is the </a:t>
            </a:r>
            <a:r>
              <a:rPr lang="en-GB" b="1" i="1">
                <a:effectLst/>
                <a:latin typeface="Helvetica Neue"/>
              </a:rPr>
              <a:t>correlation coefficient</a:t>
            </a:r>
            <a:r>
              <a:rPr lang="en-GB" b="0" i="0">
                <a:effectLst/>
                <a:latin typeface="Helvetica Neue"/>
              </a:rPr>
              <a:t>, often denoted </a:t>
            </a:r>
            <a:r>
              <a:rPr lang="en-GB" b="0" i="0">
                <a:effectLst/>
                <a:latin typeface="MJXc-TeX-math-I"/>
              </a:rPr>
              <a:t>r</a:t>
            </a:r>
            <a:r>
              <a:rPr lang="en-GB" b="0" i="0">
                <a:effectLst/>
                <a:latin typeface="Helvetica Neue"/>
              </a:rPr>
              <a:t>�. (Note that </a:t>
            </a:r>
            <a:r>
              <a:rPr lang="en-GB" b="0" i="0">
                <a:effectLst/>
                <a:latin typeface="MJXc-TeX-math-I"/>
              </a:rPr>
              <a:t>r</a:t>
            </a:r>
            <a:r>
              <a:rPr lang="en-GB" b="0" i="0">
                <a:effectLst/>
                <a:latin typeface="Helvetica Neue"/>
              </a:rPr>
              <a:t>� is the sample correlation coefficient, whereas the population correlation coefficient is usually denoted </a:t>
            </a:r>
            <a:r>
              <a:rPr lang="en-GB" b="0" i="0">
                <a:effectLst/>
                <a:latin typeface="MJXc-TeX-math-I"/>
              </a:rPr>
              <a:t>ρ</a:t>
            </a:r>
            <a:r>
              <a:rPr lang="en-GB" b="0" i="0">
                <a:effectLst/>
                <a:latin typeface="Helvetica Neue"/>
              </a:rPr>
              <a:t>�.</a:t>
            </a:r>
          </a:p>
          <a:p>
            <a:pPr algn="l">
              <a:buFont typeface="Arial" panose="020B0604020202020204" pitchFamily="34" charset="0"/>
              <a:buChar char="•"/>
            </a:pPr>
            <a:r>
              <a:rPr lang="en-GB" b="0" i="0">
                <a:effectLst/>
                <a:latin typeface="Helvetica Neue"/>
              </a:rPr>
              <a:t>If the </a:t>
            </a:r>
            <a:r>
              <a:rPr lang="en-GB" b="1" i="1">
                <a:effectLst/>
                <a:latin typeface="Helvetica Neue"/>
              </a:rPr>
              <a:t>covariance</a:t>
            </a:r>
            <a:r>
              <a:rPr lang="en-GB" b="0" i="0">
                <a:effectLst/>
                <a:latin typeface="Helvetica Neue"/>
              </a:rPr>
              <a:t> and </a:t>
            </a:r>
            <a:r>
              <a:rPr lang="en-GB" b="1" i="1">
                <a:effectLst/>
                <a:latin typeface="Helvetica Neue"/>
              </a:rPr>
              <a:t>correlation</a:t>
            </a:r>
            <a:r>
              <a:rPr lang="en-GB" b="0" i="0">
                <a:effectLst/>
                <a:latin typeface="Helvetica Neue"/>
              </a:rPr>
              <a:t> values are positive, this indicates that the two variables are positively related. In other words, when one increases, the other one generally also increases.</a:t>
            </a:r>
          </a:p>
          <a:p>
            <a:pPr algn="l">
              <a:buFont typeface="Arial" panose="020B0604020202020204" pitchFamily="34" charset="0"/>
              <a:buChar char="•"/>
            </a:pPr>
            <a:r>
              <a:rPr lang="en-GB" b="0" i="0">
                <a:effectLst/>
                <a:latin typeface="Helvetica Neue"/>
              </a:rPr>
              <a:t>On the other hand, if the </a:t>
            </a:r>
            <a:r>
              <a:rPr lang="en-GB" b="1" i="1">
                <a:effectLst/>
                <a:latin typeface="Helvetica Neue"/>
              </a:rPr>
              <a:t>covariance</a:t>
            </a:r>
            <a:r>
              <a:rPr lang="en-GB" b="0" i="0">
                <a:effectLst/>
                <a:latin typeface="Helvetica Neue"/>
              </a:rPr>
              <a:t> and </a:t>
            </a:r>
            <a:r>
              <a:rPr lang="en-GB" b="1" i="1">
                <a:effectLst/>
                <a:latin typeface="Helvetica Neue"/>
              </a:rPr>
              <a:t>correlation</a:t>
            </a:r>
            <a:r>
              <a:rPr lang="en-GB" b="0" i="0">
                <a:effectLst/>
                <a:latin typeface="Helvetica Neue"/>
              </a:rPr>
              <a:t> values are negative, this indicates that the two variables are negatively related. That is, when one increases, the other will typically decrease.</a:t>
            </a:r>
          </a:p>
          <a:p>
            <a:pPr algn="l">
              <a:buFont typeface="Arial" panose="020B0604020202020204" pitchFamily="34" charset="0"/>
              <a:buChar char="•"/>
            </a:pPr>
            <a:r>
              <a:rPr lang="en-GB" b="1" i="1">
                <a:effectLst/>
                <a:latin typeface="Helvetica Neue"/>
              </a:rPr>
              <a:t>Covariance</a:t>
            </a:r>
            <a:r>
              <a:rPr lang="en-GB" b="0" i="0">
                <a:effectLst/>
                <a:latin typeface="Helvetica Neue"/>
              </a:rPr>
              <a:t> and </a:t>
            </a:r>
            <a:r>
              <a:rPr lang="en-GB" b="1" i="1">
                <a:effectLst/>
                <a:latin typeface="Helvetica Neue"/>
              </a:rPr>
              <a:t>correlation</a:t>
            </a:r>
            <a:r>
              <a:rPr lang="en-GB" b="0" i="0">
                <a:effectLst/>
                <a:latin typeface="Helvetica Neue"/>
              </a:rPr>
              <a:t> values of 0 indicate that the two variables are unrelated (at least in a linear sense).</a:t>
            </a:r>
          </a:p>
          <a:p>
            <a:pPr algn="l"/>
            <a:r>
              <a:rPr lang="en-GB" b="0" i="0">
                <a:effectLst/>
                <a:latin typeface="Helvetica Neue"/>
              </a:rPr>
              <a:t>Apart from its sign (positive or negative), the </a:t>
            </a:r>
            <a:r>
              <a:rPr lang="en-GB" b="1" i="1">
                <a:effectLst/>
                <a:latin typeface="Helvetica Neue"/>
              </a:rPr>
              <a:t>covariance</a:t>
            </a:r>
            <a:r>
              <a:rPr lang="en-GB" b="0" i="0">
                <a:effectLst/>
                <a:latin typeface="Helvetica Neue"/>
              </a:rPr>
              <a:t> value can be hard to interpret, especially if the two variables are on different scales. However, </a:t>
            </a:r>
            <a:r>
              <a:rPr lang="en-GB" b="1" i="1">
                <a:effectLst/>
                <a:latin typeface="Helvetica Neue"/>
              </a:rPr>
              <a:t>correlation</a:t>
            </a:r>
            <a:r>
              <a:rPr lang="en-GB" b="0" i="0">
                <a:effectLst/>
                <a:latin typeface="Helvetica Neue"/>
              </a:rPr>
              <a:t> is a standardised measure, meaning it is much easier to interpret. The correlation coefficient is always between -1 and 1. The closer </a:t>
            </a:r>
            <a:r>
              <a:rPr lang="en-GB" b="0" i="0">
                <a:effectLst/>
                <a:latin typeface="MJXc-TeX-main-R"/>
              </a:rPr>
              <a:t>|</a:t>
            </a:r>
            <a:r>
              <a:rPr lang="en-GB" b="0" i="0">
                <a:effectLst/>
                <a:latin typeface="MJXc-TeX-math-I"/>
              </a:rPr>
              <a:t>r</a:t>
            </a:r>
            <a:r>
              <a:rPr lang="en-GB" b="0" i="0">
                <a:effectLst/>
                <a:latin typeface="MJXc-TeX-main-R"/>
              </a:rPr>
              <a:t>|</a:t>
            </a:r>
            <a:r>
              <a:rPr lang="en-GB" b="0" i="0">
                <a:effectLst/>
                <a:latin typeface="Helvetica Neue"/>
              </a:rPr>
              <a:t>|�| (the absolute value of </a:t>
            </a:r>
            <a:r>
              <a:rPr lang="en-GB" b="0" i="0">
                <a:effectLst/>
                <a:latin typeface="MJXc-TeX-math-I"/>
              </a:rPr>
              <a:t>r</a:t>
            </a:r>
            <a:r>
              <a:rPr lang="en-GB" b="0" i="0">
                <a:effectLst/>
                <a:latin typeface="Helvetica Neue"/>
              </a:rPr>
              <a:t>�) is to 1, the stronger the linear relationship between the two variables.</a:t>
            </a:r>
          </a:p>
        </p:txBody>
      </p:sp>
    </p:spTree>
    <p:extLst>
      <p:ext uri="{BB962C8B-B14F-4D97-AF65-F5344CB8AC3E}">
        <p14:creationId xmlns:p14="http://schemas.microsoft.com/office/powerpoint/2010/main" val="7986110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5018A-54DA-69DF-96AC-2FFACADC9D25}"/>
              </a:ext>
            </a:extLst>
          </p:cNvPr>
          <p:cNvSpPr>
            <a:spLocks noGrp="1"/>
          </p:cNvSpPr>
          <p:nvPr>
            <p:ph type="title"/>
          </p:nvPr>
        </p:nvSpPr>
        <p:spPr/>
        <p:txBody>
          <a:bodyPr/>
          <a:lstStyle/>
          <a:p>
            <a:r>
              <a:rPr lang="en-GB"/>
              <a:t>Measures of </a:t>
            </a:r>
            <a:br>
              <a:rPr lang="en-GB"/>
            </a:br>
            <a:r>
              <a:rPr lang="en-GB"/>
              <a:t>Association</a:t>
            </a:r>
          </a:p>
        </p:txBody>
      </p:sp>
      <p:sp>
        <p:nvSpPr>
          <p:cNvPr id="3" name="Content Placeholder 2">
            <a:extLst>
              <a:ext uri="{FF2B5EF4-FFF2-40B4-BE49-F238E27FC236}">
                <a16:creationId xmlns:a16="http://schemas.microsoft.com/office/drawing/2014/main" id="{2DDF7CB7-7328-5A7E-4A80-C1E45192276D}"/>
              </a:ext>
            </a:extLst>
          </p:cNvPr>
          <p:cNvSpPr>
            <a:spLocks noGrp="1"/>
          </p:cNvSpPr>
          <p:nvPr>
            <p:ph idx="1"/>
          </p:nvPr>
        </p:nvSpPr>
        <p:spPr>
          <a:xfrm>
            <a:off x="1899680" y="1923529"/>
            <a:ext cx="6015849" cy="3021291"/>
          </a:xfrm>
        </p:spPr>
        <p:txBody>
          <a:bodyPr/>
          <a:lstStyle/>
          <a:p>
            <a:pPr marL="6160" indent="0">
              <a:buNone/>
            </a:pPr>
            <a:endParaRPr lang="en-GB"/>
          </a:p>
        </p:txBody>
      </p:sp>
      <p:pic>
        <p:nvPicPr>
          <p:cNvPr id="1026" name="Picture 2">
            <a:extLst>
              <a:ext uri="{FF2B5EF4-FFF2-40B4-BE49-F238E27FC236}">
                <a16:creationId xmlns:a16="http://schemas.microsoft.com/office/drawing/2014/main" id="{9AC646C1-0DB8-B5C9-D600-56EE95119067}"/>
              </a:ext>
            </a:extLst>
          </p:cNvPr>
          <p:cNvPicPr>
            <a:picLocks noChangeAspect="1" noChangeArrowheads="1"/>
          </p:cNvPicPr>
          <p:nvPr/>
        </p:nvPicPr>
        <p:blipFill>
          <a:blip r:embed="rId2">
            <a:lum contrast="18000"/>
            <a:extLst>
              <a:ext uri="{28A0092B-C50C-407E-A947-70E740481C1C}">
                <a14:useLocalDpi xmlns:a14="http://schemas.microsoft.com/office/drawing/2010/main" val="0"/>
              </a:ext>
            </a:extLst>
          </a:blip>
          <a:srcRect t="11784"/>
          <a:stretch>
            <a:fillRect/>
          </a:stretch>
        </p:blipFill>
        <p:spPr bwMode="auto">
          <a:xfrm>
            <a:off x="5357418" y="1016358"/>
            <a:ext cx="6763101" cy="5764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495435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950D3-BB02-83FF-D1BC-6F6F8021D7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340489-EB4E-FF00-7437-7DC0E513C3FD}"/>
              </a:ext>
            </a:extLst>
          </p:cNvPr>
          <p:cNvSpPr>
            <a:spLocks noGrp="1"/>
          </p:cNvSpPr>
          <p:nvPr>
            <p:ph idx="1"/>
          </p:nvPr>
        </p:nvSpPr>
        <p:spPr/>
        <p:txBody>
          <a:bodyPr/>
          <a:lstStyle/>
          <a:p>
            <a:pPr algn="l"/>
            <a:r>
              <a:rPr lang="en-GB" b="1" i="0">
                <a:solidFill>
                  <a:srgbClr val="1B2B68"/>
                </a:solidFill>
                <a:effectLst/>
                <a:latin typeface="Gilmer"/>
              </a:rPr>
              <a:t>Choosing a nonparametric test</a:t>
            </a:r>
          </a:p>
          <a:p>
            <a:pPr algn="l"/>
            <a:r>
              <a:rPr lang="en-GB" b="0" i="0">
                <a:solidFill>
                  <a:srgbClr val="0D405F"/>
                </a:solidFill>
                <a:effectLst/>
                <a:latin typeface="Inter"/>
              </a:rPr>
              <a:t>Non-parametric tests don’t make as many assumptions about the data, and are useful when one or more of the common statistical assumptions are violated. However, the inferences they make aren’t as strong as with parametric tests.</a:t>
            </a:r>
          </a:p>
          <a:p>
            <a:endParaRPr lang="en-GB"/>
          </a:p>
        </p:txBody>
      </p:sp>
    </p:spTree>
    <p:extLst>
      <p:ext uri="{BB962C8B-B14F-4D97-AF65-F5344CB8AC3E}">
        <p14:creationId xmlns:p14="http://schemas.microsoft.com/office/powerpoint/2010/main" val="28892444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9FBB-D7CC-E7D5-5F1C-D27C4CCF5070}"/>
              </a:ext>
            </a:extLst>
          </p:cNvPr>
          <p:cNvSpPr>
            <a:spLocks noGrp="1"/>
          </p:cNvSpPr>
          <p:nvPr>
            <p:ph type="title"/>
          </p:nvPr>
        </p:nvSpPr>
        <p:spPr>
          <a:xfrm>
            <a:off x="1687669" y="624110"/>
            <a:ext cx="4137059" cy="1280890"/>
          </a:xfrm>
        </p:spPr>
        <p:txBody>
          <a:bodyPr>
            <a:normAutofit/>
          </a:bodyPr>
          <a:lstStyle/>
          <a:p>
            <a:endParaRPr lang="en-GB" sz="3200"/>
          </a:p>
        </p:txBody>
      </p:sp>
      <p:sp>
        <p:nvSpPr>
          <p:cNvPr id="8" name="Content Placeholder 7">
            <a:extLst>
              <a:ext uri="{FF2B5EF4-FFF2-40B4-BE49-F238E27FC236}">
                <a16:creationId xmlns:a16="http://schemas.microsoft.com/office/drawing/2014/main" id="{B07EB042-A493-F575-4D38-A4406BF1A143}"/>
              </a:ext>
            </a:extLst>
          </p:cNvPr>
          <p:cNvSpPr>
            <a:spLocks noGrp="1"/>
          </p:cNvSpPr>
          <p:nvPr>
            <p:ph idx="1"/>
          </p:nvPr>
        </p:nvSpPr>
        <p:spPr>
          <a:xfrm>
            <a:off x="1683956" y="2133600"/>
            <a:ext cx="4140772" cy="3777622"/>
          </a:xfrm>
        </p:spPr>
        <p:txBody>
          <a:bodyPr>
            <a:normAutofit/>
          </a:bodyPr>
          <a:lstStyle/>
          <a:p>
            <a:endParaRPr lang="en-US">
              <a:solidFill>
                <a:srgbClr val="000000"/>
              </a:solidFill>
            </a:endParaRPr>
          </a:p>
        </p:txBody>
      </p:sp>
      <p:pic>
        <p:nvPicPr>
          <p:cNvPr id="4" name="Content Placeholder 3">
            <a:extLst>
              <a:ext uri="{FF2B5EF4-FFF2-40B4-BE49-F238E27FC236}">
                <a16:creationId xmlns:a16="http://schemas.microsoft.com/office/drawing/2014/main" id="{D723FBB4-3B60-9AFC-AF38-7EF32725751F}"/>
              </a:ext>
            </a:extLst>
          </p:cNvPr>
          <p:cNvPicPr>
            <a:picLocks noChangeAspect="1"/>
          </p:cNvPicPr>
          <p:nvPr/>
        </p:nvPicPr>
        <p:blipFill>
          <a:blip r:embed="rId2"/>
          <a:stretch>
            <a:fillRect/>
          </a:stretch>
        </p:blipFill>
        <p:spPr>
          <a:xfrm>
            <a:off x="6096000" y="129727"/>
            <a:ext cx="5193890" cy="6595417"/>
          </a:xfrm>
          <a:prstGeom prst="rect">
            <a:avLst/>
          </a:prstGeom>
        </p:spPr>
      </p:pic>
    </p:spTree>
    <p:extLst>
      <p:ext uri="{BB962C8B-B14F-4D97-AF65-F5344CB8AC3E}">
        <p14:creationId xmlns:p14="http://schemas.microsoft.com/office/powerpoint/2010/main" val="2076906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539B-C852-0535-7566-9716CC2AE3A0}"/>
              </a:ext>
            </a:extLst>
          </p:cNvPr>
          <p:cNvSpPr>
            <a:spLocks noGrp="1"/>
          </p:cNvSpPr>
          <p:nvPr>
            <p:ph type="title"/>
          </p:nvPr>
        </p:nvSpPr>
        <p:spPr>
          <a:xfrm>
            <a:off x="1687669" y="624110"/>
            <a:ext cx="4137059" cy="1280890"/>
          </a:xfrm>
        </p:spPr>
        <p:txBody>
          <a:bodyPr>
            <a:normAutofit/>
          </a:bodyPr>
          <a:lstStyle/>
          <a:p>
            <a:endParaRPr lang="en-GB" sz="3200"/>
          </a:p>
        </p:txBody>
      </p:sp>
      <p:sp>
        <p:nvSpPr>
          <p:cNvPr id="1030" name="Content Placeholder 1029">
            <a:extLst>
              <a:ext uri="{FF2B5EF4-FFF2-40B4-BE49-F238E27FC236}">
                <a16:creationId xmlns:a16="http://schemas.microsoft.com/office/drawing/2014/main" id="{F5D2BA92-39FE-FF70-4CCF-D7E0926872A8}"/>
              </a:ext>
            </a:extLst>
          </p:cNvPr>
          <p:cNvSpPr>
            <a:spLocks noGrp="1"/>
          </p:cNvSpPr>
          <p:nvPr>
            <p:ph idx="1"/>
          </p:nvPr>
        </p:nvSpPr>
        <p:spPr>
          <a:xfrm>
            <a:off x="1683956" y="2133600"/>
            <a:ext cx="4140772" cy="3777622"/>
          </a:xfrm>
        </p:spPr>
        <p:txBody>
          <a:bodyPr>
            <a:normAutofit/>
          </a:bodyPr>
          <a:lstStyle/>
          <a:p>
            <a:endParaRPr lang="en-US">
              <a:solidFill>
                <a:srgbClr val="000000"/>
              </a:solidFill>
            </a:endParaRPr>
          </a:p>
        </p:txBody>
      </p:sp>
      <p:pic>
        <p:nvPicPr>
          <p:cNvPr id="1026" name="Picture 2" descr="Choosing the right statistical test">
            <a:extLst>
              <a:ext uri="{FF2B5EF4-FFF2-40B4-BE49-F238E27FC236}">
                <a16:creationId xmlns:a16="http://schemas.microsoft.com/office/drawing/2014/main" id="{BCDB0C22-43D0-08D6-943A-29A2C6D69F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7844" y="160334"/>
            <a:ext cx="5569530" cy="6609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1811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7CB89-DDB5-18F3-4860-792421534C12}"/>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B949FD94-699E-2C7A-9C59-EEA0BFDD0B3F}"/>
              </a:ext>
            </a:extLst>
          </p:cNvPr>
          <p:cNvGraphicFramePr>
            <a:graphicFrameLocks noGrp="1"/>
          </p:cNvGraphicFramePr>
          <p:nvPr>
            <p:ph idx="1"/>
            <p:extLst>
              <p:ext uri="{D42A27DB-BD31-4B8C-83A1-F6EECF244321}">
                <p14:modId xmlns:p14="http://schemas.microsoft.com/office/powerpoint/2010/main" val="2211917595"/>
              </p:ext>
            </p:extLst>
          </p:nvPr>
        </p:nvGraphicFramePr>
        <p:xfrm>
          <a:off x="2326815" y="66186"/>
          <a:ext cx="9678371" cy="6732818"/>
        </p:xfrm>
        <a:graphic>
          <a:graphicData uri="http://schemas.openxmlformats.org/drawingml/2006/table">
            <a:tbl>
              <a:tblPr/>
              <a:tblGrid>
                <a:gridCol w="2236001">
                  <a:extLst>
                    <a:ext uri="{9D8B030D-6E8A-4147-A177-3AD203B41FA5}">
                      <a16:colId xmlns:a16="http://schemas.microsoft.com/office/drawing/2014/main" val="2631847451"/>
                    </a:ext>
                  </a:extLst>
                </a:gridCol>
                <a:gridCol w="2236001">
                  <a:extLst>
                    <a:ext uri="{9D8B030D-6E8A-4147-A177-3AD203B41FA5}">
                      <a16:colId xmlns:a16="http://schemas.microsoft.com/office/drawing/2014/main" val="2359297203"/>
                    </a:ext>
                  </a:extLst>
                </a:gridCol>
                <a:gridCol w="1709881">
                  <a:extLst>
                    <a:ext uri="{9D8B030D-6E8A-4147-A177-3AD203B41FA5}">
                      <a16:colId xmlns:a16="http://schemas.microsoft.com/office/drawing/2014/main" val="3232710903"/>
                    </a:ext>
                  </a:extLst>
                </a:gridCol>
                <a:gridCol w="1885258">
                  <a:extLst>
                    <a:ext uri="{9D8B030D-6E8A-4147-A177-3AD203B41FA5}">
                      <a16:colId xmlns:a16="http://schemas.microsoft.com/office/drawing/2014/main" val="3343253865"/>
                    </a:ext>
                  </a:extLst>
                </a:gridCol>
                <a:gridCol w="1611230">
                  <a:extLst>
                    <a:ext uri="{9D8B030D-6E8A-4147-A177-3AD203B41FA5}">
                      <a16:colId xmlns:a16="http://schemas.microsoft.com/office/drawing/2014/main" val="1802333551"/>
                    </a:ext>
                  </a:extLst>
                </a:gridCol>
              </a:tblGrid>
              <a:tr h="1132049">
                <a:tc>
                  <a:txBody>
                    <a:bodyPr/>
                    <a:lstStyle/>
                    <a:p>
                      <a:pPr algn="l"/>
                      <a:r>
                        <a:rPr lang="en-GB" sz="1100" b="1">
                          <a:solidFill>
                            <a:srgbClr val="FFFFFF"/>
                          </a:solidFill>
                          <a:effectLst/>
                        </a:rPr>
                        <a:t>Goal</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4DB4AC"/>
                    </a:solidFill>
                  </a:tcPr>
                </a:tc>
                <a:tc>
                  <a:txBody>
                    <a:bodyPr/>
                    <a:lstStyle/>
                    <a:p>
                      <a:pPr algn="l"/>
                      <a:r>
                        <a:rPr lang="en-GB" sz="1100" b="1">
                          <a:solidFill>
                            <a:srgbClr val="FFFFFF"/>
                          </a:solidFill>
                          <a:effectLst/>
                        </a:rPr>
                        <a:t>Measurement</a:t>
                      </a:r>
                      <a:br>
                        <a:rPr lang="en-GB" sz="1100" b="1">
                          <a:solidFill>
                            <a:srgbClr val="FFFFFF"/>
                          </a:solidFill>
                          <a:effectLst/>
                        </a:rPr>
                      </a:br>
                      <a:r>
                        <a:rPr lang="en-GB" sz="1100">
                          <a:solidFill>
                            <a:srgbClr val="FFFFFF"/>
                          </a:solidFill>
                          <a:effectLst/>
                        </a:rPr>
                        <a:t>(from Gaussian Population)</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4DB4AC"/>
                    </a:solidFill>
                  </a:tcPr>
                </a:tc>
                <a:tc>
                  <a:txBody>
                    <a:bodyPr/>
                    <a:lstStyle/>
                    <a:p>
                      <a:pPr algn="l"/>
                      <a:r>
                        <a:rPr lang="en-GB" sz="1100" b="1">
                          <a:solidFill>
                            <a:srgbClr val="FFFFFF"/>
                          </a:solidFill>
                          <a:effectLst/>
                        </a:rPr>
                        <a:t>Rank, Score, or Measurement</a:t>
                      </a:r>
                      <a:br>
                        <a:rPr lang="en-GB" sz="1100" b="1">
                          <a:solidFill>
                            <a:srgbClr val="FFFFFF"/>
                          </a:solidFill>
                          <a:effectLst/>
                        </a:rPr>
                      </a:br>
                      <a:r>
                        <a:rPr lang="en-GB" sz="1100">
                          <a:solidFill>
                            <a:srgbClr val="FFFFFF"/>
                          </a:solidFill>
                          <a:effectLst/>
                        </a:rPr>
                        <a:t>(from Non- Gaussian Population)</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4DB4AC"/>
                    </a:solidFill>
                  </a:tcPr>
                </a:tc>
                <a:tc>
                  <a:txBody>
                    <a:bodyPr/>
                    <a:lstStyle/>
                    <a:p>
                      <a:pPr algn="l"/>
                      <a:r>
                        <a:rPr lang="en-GB" sz="1100" b="1">
                          <a:solidFill>
                            <a:srgbClr val="FFFFFF"/>
                          </a:solidFill>
                          <a:effectLst/>
                        </a:rPr>
                        <a:t>Binomial</a:t>
                      </a:r>
                      <a:br>
                        <a:rPr lang="en-GB" sz="1100" b="1">
                          <a:solidFill>
                            <a:srgbClr val="FFFFFF"/>
                          </a:solidFill>
                          <a:effectLst/>
                        </a:rPr>
                      </a:br>
                      <a:r>
                        <a:rPr lang="en-GB" sz="1100">
                          <a:solidFill>
                            <a:srgbClr val="FFFFFF"/>
                          </a:solidFill>
                          <a:effectLst/>
                        </a:rPr>
                        <a:t>(Two Possible Outcomes)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4DB4AC"/>
                    </a:solidFill>
                  </a:tcPr>
                </a:tc>
                <a:tc>
                  <a:txBody>
                    <a:bodyPr/>
                    <a:lstStyle/>
                    <a:p>
                      <a:pPr algn="l"/>
                      <a:r>
                        <a:rPr lang="en-GB" sz="1100" b="1">
                          <a:solidFill>
                            <a:srgbClr val="FFFFFF"/>
                          </a:solidFill>
                          <a:effectLst/>
                        </a:rPr>
                        <a:t>Survival Time</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4DB4AC"/>
                    </a:solidFill>
                  </a:tcPr>
                </a:tc>
                <a:extLst>
                  <a:ext uri="{0D108BD9-81ED-4DB2-BD59-A6C34878D82A}">
                    <a16:rowId xmlns:a16="http://schemas.microsoft.com/office/drawing/2014/main" val="2190798180"/>
                  </a:ext>
                </a:extLst>
              </a:tr>
              <a:tr h="418411">
                <a:tc>
                  <a:txBody>
                    <a:bodyPr/>
                    <a:lstStyle/>
                    <a:p>
                      <a:pPr algn="l"/>
                      <a:r>
                        <a:rPr lang="en-GB" sz="1100" b="1">
                          <a:effectLst/>
                        </a:rPr>
                        <a:t>Describe one group</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Mean, SD</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Median, interquartile range</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Proportion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Kaplan Meier survival curve</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145062800"/>
                  </a:ext>
                </a:extLst>
              </a:tr>
              <a:tr h="520359">
                <a:tc>
                  <a:txBody>
                    <a:bodyPr/>
                    <a:lstStyle/>
                    <a:p>
                      <a:pPr algn="l"/>
                      <a:r>
                        <a:rPr lang="en-GB" sz="1100" b="1">
                          <a:effectLst/>
                        </a:rPr>
                        <a:t>Compare one group to a hypothetical value</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One-sample t-test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Wilcoxon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Chi-square</a:t>
                      </a:r>
                      <a:br>
                        <a:rPr lang="en-GB" sz="1100">
                          <a:effectLst/>
                        </a:rPr>
                      </a:br>
                      <a:r>
                        <a:rPr lang="en-GB" sz="1100">
                          <a:effectLst/>
                        </a:rPr>
                        <a:t>or Binomial test **</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 </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2322622983"/>
                  </a:ext>
                </a:extLst>
              </a:tr>
              <a:tr h="622308">
                <a:tc>
                  <a:txBody>
                    <a:bodyPr/>
                    <a:lstStyle/>
                    <a:p>
                      <a:pPr algn="l"/>
                      <a:r>
                        <a:rPr lang="en-GB" sz="1100" b="1">
                          <a:effectLst/>
                        </a:rPr>
                        <a:t>Compare two unpaired</a:t>
                      </a:r>
                      <a:r>
                        <a:rPr lang="en-GB" sz="1100" b="1" i="1">
                          <a:effectLst/>
                        </a:rPr>
                        <a:t> </a:t>
                      </a:r>
                      <a:r>
                        <a:rPr lang="en-GB" sz="1100" b="1">
                          <a:effectLst/>
                        </a:rPr>
                        <a:t>groups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Unpaired </a:t>
                      </a:r>
                      <a:r>
                        <a:rPr lang="en-GB" sz="1100" i="1">
                          <a:effectLst/>
                        </a:rPr>
                        <a:t>t</a:t>
                      </a:r>
                      <a:r>
                        <a:rPr lang="en-GB" sz="1100">
                          <a:effectLst/>
                        </a:rPr>
                        <a:t>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Mann-Whitney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Fisher's test</a:t>
                      </a:r>
                      <a:br>
                        <a:rPr lang="en-GB" sz="1100">
                          <a:effectLst/>
                        </a:rPr>
                      </a:br>
                      <a:r>
                        <a:rPr lang="en-GB" sz="1100">
                          <a:effectLst/>
                        </a:rPr>
                        <a:t>(chi-square for large samples)</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Log-rank test or Mantel-Haenszel*</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206026614"/>
                  </a:ext>
                </a:extLst>
              </a:tr>
              <a:tr h="724256">
                <a:tc>
                  <a:txBody>
                    <a:bodyPr/>
                    <a:lstStyle/>
                    <a:p>
                      <a:pPr algn="l"/>
                      <a:r>
                        <a:rPr lang="en-GB" sz="1100" b="1">
                          <a:effectLst/>
                        </a:rPr>
                        <a:t>Compare two paired groups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Paired </a:t>
                      </a:r>
                      <a:r>
                        <a:rPr lang="en-GB" sz="1100" i="1">
                          <a:effectLst/>
                        </a:rPr>
                        <a:t>t</a:t>
                      </a:r>
                      <a:r>
                        <a:rPr lang="en-GB" sz="1100">
                          <a:effectLst/>
                        </a:rPr>
                        <a:t>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Wilcoxon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err="1">
                          <a:effectLst/>
                        </a:rPr>
                        <a:t>McNemar's</a:t>
                      </a:r>
                      <a:r>
                        <a:rPr lang="en-GB" sz="1100">
                          <a:effectLst/>
                        </a:rPr>
                        <a:t>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Conditional proportional hazards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1438170878"/>
                  </a:ext>
                </a:extLst>
              </a:tr>
              <a:tr h="622308">
                <a:tc>
                  <a:txBody>
                    <a:bodyPr/>
                    <a:lstStyle/>
                    <a:p>
                      <a:pPr algn="l"/>
                      <a:r>
                        <a:rPr lang="en-GB" sz="1100" b="1">
                          <a:effectLst/>
                        </a:rPr>
                        <a:t>Compare three or more unmatched groups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One-way ANOVA</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Kruskal-Wallis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Chi-square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Cox proportional hazard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942509220"/>
                  </a:ext>
                </a:extLst>
              </a:tr>
              <a:tr h="724256">
                <a:tc>
                  <a:txBody>
                    <a:bodyPr/>
                    <a:lstStyle/>
                    <a:p>
                      <a:pPr algn="l"/>
                      <a:r>
                        <a:rPr lang="en-GB" sz="1100" b="1">
                          <a:effectLst/>
                        </a:rPr>
                        <a:t>Compare three or more matched groups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Repeated-measures ANOVA</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Friedman test</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Cochrane Q**</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Conditional proportional hazards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3564885696"/>
                  </a:ext>
                </a:extLst>
              </a:tr>
              <a:tr h="520359">
                <a:tc>
                  <a:txBody>
                    <a:bodyPr/>
                    <a:lstStyle/>
                    <a:p>
                      <a:pPr algn="l"/>
                      <a:r>
                        <a:rPr lang="en-GB" sz="1100" b="1">
                          <a:effectLst/>
                        </a:rPr>
                        <a:t>Quantify association between two variables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Pearson correlation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Spearman correlation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Contingency coefficients**</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 </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376992572"/>
                  </a:ext>
                </a:extLst>
              </a:tr>
              <a:tr h="622308">
                <a:tc>
                  <a:txBody>
                    <a:bodyPr/>
                    <a:lstStyle/>
                    <a:p>
                      <a:pPr algn="l"/>
                      <a:r>
                        <a:rPr lang="en-GB" sz="1100" b="1">
                          <a:effectLst/>
                        </a:rPr>
                        <a:t>Predict value from another measured variable</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Simple linear regression</a:t>
                      </a:r>
                      <a:br>
                        <a:rPr lang="en-GB" sz="1100">
                          <a:effectLst/>
                        </a:rPr>
                      </a:br>
                      <a:r>
                        <a:rPr lang="en-GB" sz="1100">
                          <a:effectLst/>
                        </a:rPr>
                        <a:t>or Nonlinear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Nonparametric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Simple logistic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Cox proportional hazard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2640323380"/>
                  </a:ext>
                </a:extLst>
              </a:tr>
              <a:tr h="826204">
                <a:tc>
                  <a:txBody>
                    <a:bodyPr/>
                    <a:lstStyle/>
                    <a:p>
                      <a:pPr algn="l"/>
                      <a:r>
                        <a:rPr lang="en-GB" sz="1100" b="1">
                          <a:effectLst/>
                        </a:rPr>
                        <a:t>Predict value from several measured or binomial variables</a:t>
                      </a:r>
                      <a:endParaRPr lang="en-GB" sz="1100">
                        <a:effectLst/>
                      </a:endParaRP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Multiple linear regression* or Multiple nonlinear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 </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Multiple logistic regression*</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tc>
                  <a:txBody>
                    <a:bodyPr/>
                    <a:lstStyle/>
                    <a:p>
                      <a:pPr algn="l"/>
                      <a:r>
                        <a:rPr lang="en-GB" sz="1100">
                          <a:effectLst/>
                        </a:rPr>
                        <a:t>Cox proportional hazard </a:t>
                      </a:r>
                    </a:p>
                  </a:txBody>
                  <a:tcPr marL="3432" marR="3432" marT="3432" marB="3432">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241159704"/>
                  </a:ext>
                </a:extLst>
              </a:tr>
            </a:tbl>
          </a:graphicData>
        </a:graphic>
      </p:graphicFrame>
    </p:spTree>
    <p:extLst>
      <p:ext uri="{BB962C8B-B14F-4D97-AF65-F5344CB8AC3E}">
        <p14:creationId xmlns:p14="http://schemas.microsoft.com/office/powerpoint/2010/main" val="3797594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16876-86A1-2074-EA03-FC4CBC0FE83F}"/>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091080E-94B2-51B1-4AC7-B40188FAB8B7}"/>
              </a:ext>
            </a:extLst>
          </p:cNvPr>
          <p:cNvGraphicFramePr>
            <a:graphicFrameLocks noGrp="1"/>
          </p:cNvGraphicFramePr>
          <p:nvPr>
            <p:ph idx="1"/>
            <p:extLst>
              <p:ext uri="{D42A27DB-BD31-4B8C-83A1-F6EECF244321}">
                <p14:modId xmlns:p14="http://schemas.microsoft.com/office/powerpoint/2010/main" val="376907298"/>
              </p:ext>
            </p:extLst>
          </p:nvPr>
        </p:nvGraphicFramePr>
        <p:xfrm>
          <a:off x="1628040" y="55409"/>
          <a:ext cx="10487759" cy="6699353"/>
        </p:xfrm>
        <a:graphic>
          <a:graphicData uri="http://schemas.openxmlformats.org/drawingml/2006/table">
            <a:tbl>
              <a:tblPr/>
              <a:tblGrid>
                <a:gridCol w="1194209">
                  <a:extLst>
                    <a:ext uri="{9D8B030D-6E8A-4147-A177-3AD203B41FA5}">
                      <a16:colId xmlns:a16="http://schemas.microsoft.com/office/drawing/2014/main" val="3531649250"/>
                    </a:ext>
                  </a:extLst>
                </a:gridCol>
                <a:gridCol w="863139">
                  <a:extLst>
                    <a:ext uri="{9D8B030D-6E8A-4147-A177-3AD203B41FA5}">
                      <a16:colId xmlns:a16="http://schemas.microsoft.com/office/drawing/2014/main" val="491977176"/>
                    </a:ext>
                  </a:extLst>
                </a:gridCol>
                <a:gridCol w="1288797">
                  <a:extLst>
                    <a:ext uri="{9D8B030D-6E8A-4147-A177-3AD203B41FA5}">
                      <a16:colId xmlns:a16="http://schemas.microsoft.com/office/drawing/2014/main" val="787979797"/>
                    </a:ext>
                  </a:extLst>
                </a:gridCol>
                <a:gridCol w="863139">
                  <a:extLst>
                    <a:ext uri="{9D8B030D-6E8A-4147-A177-3AD203B41FA5}">
                      <a16:colId xmlns:a16="http://schemas.microsoft.com/office/drawing/2014/main" val="2135587363"/>
                    </a:ext>
                  </a:extLst>
                </a:gridCol>
                <a:gridCol w="2081003">
                  <a:extLst>
                    <a:ext uri="{9D8B030D-6E8A-4147-A177-3AD203B41FA5}">
                      <a16:colId xmlns:a16="http://schemas.microsoft.com/office/drawing/2014/main" val="3329823271"/>
                    </a:ext>
                  </a:extLst>
                </a:gridCol>
                <a:gridCol w="1170565">
                  <a:extLst>
                    <a:ext uri="{9D8B030D-6E8A-4147-A177-3AD203B41FA5}">
                      <a16:colId xmlns:a16="http://schemas.microsoft.com/office/drawing/2014/main" val="147186554"/>
                    </a:ext>
                  </a:extLst>
                </a:gridCol>
                <a:gridCol w="3026907">
                  <a:extLst>
                    <a:ext uri="{9D8B030D-6E8A-4147-A177-3AD203B41FA5}">
                      <a16:colId xmlns:a16="http://schemas.microsoft.com/office/drawing/2014/main" val="1050650862"/>
                    </a:ext>
                  </a:extLst>
                </a:gridCol>
              </a:tblGrid>
              <a:tr h="1050052">
                <a:tc>
                  <a:txBody>
                    <a:bodyPr/>
                    <a:lstStyle/>
                    <a:p>
                      <a:r>
                        <a:rPr lang="en-GB" sz="1100">
                          <a:solidFill>
                            <a:srgbClr val="FFFFFF"/>
                          </a:solidFill>
                          <a:effectLst/>
                        </a:rPr>
                        <a:t>Test</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4DB4AC"/>
                    </a:solidFill>
                  </a:tcPr>
                </a:tc>
                <a:tc>
                  <a:txBody>
                    <a:bodyPr/>
                    <a:lstStyle/>
                    <a:p>
                      <a:r>
                        <a:rPr lang="en-GB" sz="1100">
                          <a:solidFill>
                            <a:srgbClr val="FFFFFF"/>
                          </a:solidFill>
                          <a:effectLst/>
                        </a:rPr>
                        <a:t>Nominal Variables</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4DB4AC"/>
                    </a:solidFill>
                  </a:tcPr>
                </a:tc>
                <a:tc>
                  <a:txBody>
                    <a:bodyPr/>
                    <a:lstStyle/>
                    <a:p>
                      <a:r>
                        <a:rPr lang="en-GB" sz="1100">
                          <a:solidFill>
                            <a:srgbClr val="FFFFFF"/>
                          </a:solidFill>
                          <a:effectLst/>
                        </a:rPr>
                        <a:t>Measurement Variables</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4DB4AC"/>
                    </a:solidFill>
                  </a:tcPr>
                </a:tc>
                <a:tc>
                  <a:txBody>
                    <a:bodyPr/>
                    <a:lstStyle/>
                    <a:p>
                      <a:r>
                        <a:rPr lang="en-GB" sz="1100">
                          <a:solidFill>
                            <a:srgbClr val="FFFFFF"/>
                          </a:solidFill>
                          <a:effectLst/>
                        </a:rPr>
                        <a:t>Ranked Variables</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4DB4AC"/>
                    </a:solidFill>
                  </a:tcPr>
                </a:tc>
                <a:tc>
                  <a:txBody>
                    <a:bodyPr/>
                    <a:lstStyle/>
                    <a:p>
                      <a:r>
                        <a:rPr lang="en-GB" sz="1100">
                          <a:solidFill>
                            <a:srgbClr val="FFFFFF"/>
                          </a:solidFill>
                          <a:effectLst/>
                        </a:rPr>
                        <a:t>Purpose</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3475BB"/>
                    </a:solidFill>
                  </a:tcPr>
                </a:tc>
                <a:tc>
                  <a:txBody>
                    <a:bodyPr/>
                    <a:lstStyle/>
                    <a:p>
                      <a:r>
                        <a:rPr lang="en-GB" sz="1100">
                          <a:solidFill>
                            <a:srgbClr val="FFFFFF"/>
                          </a:solidFill>
                          <a:effectLst/>
                        </a:rPr>
                        <a:t>Notes</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4DB4AC"/>
                    </a:solidFill>
                  </a:tcPr>
                </a:tc>
                <a:tc>
                  <a:txBody>
                    <a:bodyPr/>
                    <a:lstStyle/>
                    <a:p>
                      <a:r>
                        <a:rPr lang="en-GB" sz="1100">
                          <a:solidFill>
                            <a:srgbClr val="FFFFFF"/>
                          </a:solidFill>
                          <a:effectLst/>
                        </a:rPr>
                        <a:t>Example</a:t>
                      </a:r>
                      <a:endParaRPr lang="en-GB" sz="1100">
                        <a:effectLst/>
                      </a:endParaRP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4DB4AC"/>
                    </a:solidFill>
                  </a:tcPr>
                </a:tc>
                <a:extLst>
                  <a:ext uri="{0D108BD9-81ED-4DB2-BD59-A6C34878D82A}">
                    <a16:rowId xmlns:a16="http://schemas.microsoft.com/office/drawing/2014/main" val="1070769248"/>
                  </a:ext>
                </a:extLst>
              </a:tr>
              <a:tr h="1391015">
                <a:tc>
                  <a:txBody>
                    <a:bodyPr/>
                    <a:lstStyle/>
                    <a:p>
                      <a:pPr algn="ctr"/>
                      <a:r>
                        <a:rPr lang="en-GB" sz="1100">
                          <a:effectLst/>
                        </a:rPr>
                        <a:t>Exact test for goodness-of-fit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1</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test fit of observed frequencies to expected frequencies</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use for small sample sizes (less than 1000)</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count the number of red, pink and white flowers in a genetic cross, test fit to expected 1:2:1 ratio, total sample &lt;1000</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3595209779"/>
                  </a:ext>
                </a:extLst>
              </a:tr>
              <a:tr h="1476256">
                <a:tc>
                  <a:txBody>
                    <a:bodyPr/>
                    <a:lstStyle/>
                    <a:p>
                      <a:pPr algn="ctr"/>
                      <a:r>
                        <a:rPr lang="en-GB" sz="1100">
                          <a:effectLst/>
                        </a:rPr>
                        <a:t>Chi-square test of goodness-of-fit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1</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test fit of observed frequencies to expected frequencies</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use for large sample sizes (greater than 1000)</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count the number of red, pink and white flowers in a genetic cross, test fit to expected 1:2:1 ratio, total sample &gt;1000</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1367302422"/>
                  </a:ext>
                </a:extLst>
              </a:tr>
              <a:tr h="1476256">
                <a:tc>
                  <a:txBody>
                    <a:bodyPr/>
                    <a:lstStyle/>
                    <a:p>
                      <a:pPr algn="ctr"/>
                      <a:r>
                        <a:rPr lang="en-GB" sz="1100" i="1">
                          <a:effectLst/>
                        </a:rPr>
                        <a:t>G</a:t>
                      </a:r>
                      <a:r>
                        <a:rPr lang="en-GB" sz="1100">
                          <a:effectLst/>
                        </a:rPr>
                        <a:t>–test of goodness-of-fit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1</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test fit of observed frequencies to expected frequencies</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used for large sample sizes (greater than 1000)</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count the number of red, pink and white flowers in a genetic cross, test fit to expected 1:2:1 ratio, total sample &gt;1000</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54333290"/>
                  </a:ext>
                </a:extLst>
              </a:tr>
              <a:tr h="1305774">
                <a:tc>
                  <a:txBody>
                    <a:bodyPr/>
                    <a:lstStyle/>
                    <a:p>
                      <a:pPr algn="ctr"/>
                      <a:r>
                        <a:rPr lang="en-GB" sz="1100">
                          <a:effectLst/>
                        </a:rPr>
                        <a:t>Repeated </a:t>
                      </a:r>
                      <a:r>
                        <a:rPr lang="en-GB" sz="1100" i="1">
                          <a:effectLst/>
                        </a:rPr>
                        <a:t>G</a:t>
                      </a:r>
                      <a:r>
                        <a:rPr lang="en-GB" sz="1100">
                          <a:effectLst/>
                        </a:rPr>
                        <a:t>–tests of goodness-of-fit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2</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test fit of observed frequencies to expected frequencies in multiple experiments</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tc>
                  <a:txBody>
                    <a:bodyPr/>
                    <a:lstStyle/>
                    <a:p>
                      <a:pPr algn="ctr"/>
                      <a:r>
                        <a:rPr lang="en-GB" sz="1100">
                          <a:effectLst/>
                        </a:rPr>
                        <a:t>count the number of red, pink and white flowers in a genetic cross, test fit to expected 1:2:1 ratio, do multiple crosses</a:t>
                      </a:r>
                    </a:p>
                  </a:txBody>
                  <a:tcPr marL="19426" marR="19426" marT="9713" marB="9713" anchor="ctr">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solidFill>
                      <a:srgbClr val="FFFFFF"/>
                    </a:solidFill>
                  </a:tcPr>
                </a:tc>
                <a:extLst>
                  <a:ext uri="{0D108BD9-81ED-4DB2-BD59-A6C34878D82A}">
                    <a16:rowId xmlns:a16="http://schemas.microsoft.com/office/drawing/2014/main" val="3927753338"/>
                  </a:ext>
                </a:extLst>
              </a:tr>
            </a:tbl>
          </a:graphicData>
        </a:graphic>
      </p:graphicFrame>
    </p:spTree>
    <p:extLst>
      <p:ext uri="{BB962C8B-B14F-4D97-AF65-F5344CB8AC3E}">
        <p14:creationId xmlns:p14="http://schemas.microsoft.com/office/powerpoint/2010/main" val="3910500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2A6A-D464-3818-428C-7814B8EF72D2}"/>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2691A5E1-B42A-9C96-6ADE-8B7BF5C2AA1B}"/>
              </a:ext>
            </a:extLst>
          </p:cNvPr>
          <p:cNvGraphicFramePr>
            <a:graphicFrameLocks noGrp="1"/>
          </p:cNvGraphicFramePr>
          <p:nvPr>
            <p:ph idx="1"/>
            <p:extLst>
              <p:ext uri="{D42A27DB-BD31-4B8C-83A1-F6EECF244321}">
                <p14:modId xmlns:p14="http://schemas.microsoft.com/office/powerpoint/2010/main" val="897412877"/>
              </p:ext>
            </p:extLst>
          </p:nvPr>
        </p:nvGraphicFramePr>
        <p:xfrm>
          <a:off x="1606575" y="55409"/>
          <a:ext cx="10515599" cy="6699351"/>
        </p:xfrm>
        <a:graphic>
          <a:graphicData uri="http://schemas.openxmlformats.org/drawingml/2006/table">
            <a:tbl>
              <a:tblPr/>
              <a:tblGrid>
                <a:gridCol w="1273191">
                  <a:extLst>
                    <a:ext uri="{9D8B030D-6E8A-4147-A177-3AD203B41FA5}">
                      <a16:colId xmlns:a16="http://schemas.microsoft.com/office/drawing/2014/main" val="2983735305"/>
                    </a:ext>
                  </a:extLst>
                </a:gridCol>
                <a:gridCol w="860579">
                  <a:extLst>
                    <a:ext uri="{9D8B030D-6E8A-4147-A177-3AD203B41FA5}">
                      <a16:colId xmlns:a16="http://schemas.microsoft.com/office/drawing/2014/main" val="1813360895"/>
                    </a:ext>
                  </a:extLst>
                </a:gridCol>
                <a:gridCol w="1284972">
                  <a:extLst>
                    <a:ext uri="{9D8B030D-6E8A-4147-A177-3AD203B41FA5}">
                      <a16:colId xmlns:a16="http://schemas.microsoft.com/office/drawing/2014/main" val="3717571379"/>
                    </a:ext>
                  </a:extLst>
                </a:gridCol>
                <a:gridCol w="860579">
                  <a:extLst>
                    <a:ext uri="{9D8B030D-6E8A-4147-A177-3AD203B41FA5}">
                      <a16:colId xmlns:a16="http://schemas.microsoft.com/office/drawing/2014/main" val="3514143586"/>
                    </a:ext>
                  </a:extLst>
                </a:gridCol>
                <a:gridCol w="2015885">
                  <a:extLst>
                    <a:ext uri="{9D8B030D-6E8A-4147-A177-3AD203B41FA5}">
                      <a16:colId xmlns:a16="http://schemas.microsoft.com/office/drawing/2014/main" val="1795667623"/>
                    </a:ext>
                  </a:extLst>
                </a:gridCol>
                <a:gridCol w="1167087">
                  <a:extLst>
                    <a:ext uri="{9D8B030D-6E8A-4147-A177-3AD203B41FA5}">
                      <a16:colId xmlns:a16="http://schemas.microsoft.com/office/drawing/2014/main" val="3371169688"/>
                    </a:ext>
                  </a:extLst>
                </a:gridCol>
                <a:gridCol w="3053306">
                  <a:extLst>
                    <a:ext uri="{9D8B030D-6E8A-4147-A177-3AD203B41FA5}">
                      <a16:colId xmlns:a16="http://schemas.microsoft.com/office/drawing/2014/main" val="1970419791"/>
                    </a:ext>
                  </a:extLst>
                </a:gridCol>
              </a:tblGrid>
              <a:tr h="802035">
                <a:tc>
                  <a:txBody>
                    <a:bodyPr/>
                    <a:lstStyle/>
                    <a:p>
                      <a:pPr algn="ctr"/>
                      <a:r>
                        <a:rPr lang="en-GB" sz="1100">
                          <a:solidFill>
                            <a:srgbClr val="FFFFFF"/>
                          </a:solidFill>
                          <a:effectLst/>
                        </a:rPr>
                        <a:t>Test</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Nominal Variables</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Measurement Variables</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Ranked Variables</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Purpose</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pPr algn="ctr"/>
                      <a:r>
                        <a:rPr lang="en-GB" sz="1100">
                          <a:solidFill>
                            <a:srgbClr val="FFFFFF"/>
                          </a:solidFill>
                          <a:effectLst/>
                        </a:rPr>
                        <a:t>Notes</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Example</a:t>
                      </a:r>
                      <a:endParaRPr lang="en-GB" sz="1100">
                        <a:effectLst/>
                      </a:endParaRP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3561526281"/>
                  </a:ext>
                </a:extLst>
              </a:tr>
              <a:tr h="1438945">
                <a:tc>
                  <a:txBody>
                    <a:bodyPr/>
                    <a:lstStyle/>
                    <a:p>
                      <a:pPr algn="ctr"/>
                      <a:r>
                        <a:rPr lang="en-GB" sz="1100">
                          <a:effectLst/>
                        </a:rPr>
                        <a:t>Fisher's exact test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hypothesis that proportions are the same in different groups</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use for small sample sizes (less than 1000)</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count the number of live and dead patients after treatment with drug or placebo, test the hypothesis that the proportion of live and dead is the same in the two treatments, total sample &lt;1000</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425789321"/>
                  </a:ext>
                </a:extLst>
              </a:tr>
              <a:tr h="1438945">
                <a:tc>
                  <a:txBody>
                    <a:bodyPr/>
                    <a:lstStyle/>
                    <a:p>
                      <a:pPr algn="ctr"/>
                      <a:r>
                        <a:rPr lang="en-GB" sz="1100">
                          <a:effectLst/>
                        </a:rPr>
                        <a:t>Chi-square test of independence</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hypothesis that proportions are the same in different groups</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use for large sample sizes (greater than 1000)</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count the number of live and dead patients after treatment with drug or placebo, test the hypothesis that the proportion of live and dead is the same in the two treatments, total sample &gt;1000</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822254683"/>
                  </a:ext>
                </a:extLst>
              </a:tr>
              <a:tr h="1438945">
                <a:tc>
                  <a:txBody>
                    <a:bodyPr/>
                    <a:lstStyle/>
                    <a:p>
                      <a:pPr algn="ctr"/>
                      <a:r>
                        <a:rPr lang="en-GB" sz="1100" i="1">
                          <a:effectLst/>
                        </a:rPr>
                        <a:t>G</a:t>
                      </a:r>
                      <a:r>
                        <a:rPr lang="en-GB" sz="1100">
                          <a:effectLst/>
                        </a:rPr>
                        <a:t>–test of independence</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hypothesis that proportions are the same in different groups</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large sample sizes (greater than 1000)</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count the number of live and dead patients after treatment with drug or placebo, test the hypothesis that the proportion of live and dead is the same in the two treatments, total sample &gt;1000</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521781402"/>
                  </a:ext>
                </a:extLst>
              </a:tr>
              <a:tr h="1580481">
                <a:tc>
                  <a:txBody>
                    <a:bodyPr/>
                    <a:lstStyle/>
                    <a:p>
                      <a:pPr algn="ctr"/>
                      <a:r>
                        <a:rPr lang="en-GB" sz="1100">
                          <a:effectLst/>
                        </a:rPr>
                        <a:t>Cochran-Mantel-Haenszel test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3</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hypothesis that proportions are the same in repeated pairings of two groups</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alternate hypothesis is a consistent direction of difference</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count the number of live and dead patients after treatment with drug or placebo, test the hypothesis that the proportion of live and dead is the same in the two treatments, repeat this experiment at different hospitals</a:t>
                      </a:r>
                    </a:p>
                  </a:txBody>
                  <a:tcPr marL="15322" marR="15322" marT="7661" marB="7661"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295725646"/>
                  </a:ext>
                </a:extLst>
              </a:tr>
            </a:tbl>
          </a:graphicData>
        </a:graphic>
      </p:graphicFrame>
    </p:spTree>
    <p:extLst>
      <p:ext uri="{BB962C8B-B14F-4D97-AF65-F5344CB8AC3E}">
        <p14:creationId xmlns:p14="http://schemas.microsoft.com/office/powerpoint/2010/main" val="1681658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EB15-690C-F71D-F3D7-599A2AA0FE86}"/>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EFD9319B-B07F-B337-D1B3-C4A6EA8A58F6}"/>
              </a:ext>
            </a:extLst>
          </p:cNvPr>
          <p:cNvGraphicFramePr>
            <a:graphicFrameLocks noGrp="1"/>
          </p:cNvGraphicFramePr>
          <p:nvPr>
            <p:ph idx="1"/>
            <p:extLst>
              <p:ext uri="{D42A27DB-BD31-4B8C-83A1-F6EECF244321}">
                <p14:modId xmlns:p14="http://schemas.microsoft.com/office/powerpoint/2010/main" val="4271367914"/>
              </p:ext>
            </p:extLst>
          </p:nvPr>
        </p:nvGraphicFramePr>
        <p:xfrm>
          <a:off x="1590367" y="107028"/>
          <a:ext cx="10515599" cy="6647732"/>
        </p:xfrm>
        <a:graphic>
          <a:graphicData uri="http://schemas.openxmlformats.org/drawingml/2006/table">
            <a:tbl>
              <a:tblPr/>
              <a:tblGrid>
                <a:gridCol w="1252578">
                  <a:extLst>
                    <a:ext uri="{9D8B030D-6E8A-4147-A177-3AD203B41FA5}">
                      <a16:colId xmlns:a16="http://schemas.microsoft.com/office/drawing/2014/main" val="1784561586"/>
                    </a:ext>
                  </a:extLst>
                </a:gridCol>
                <a:gridCol w="864268">
                  <a:extLst>
                    <a:ext uri="{9D8B030D-6E8A-4147-A177-3AD203B41FA5}">
                      <a16:colId xmlns:a16="http://schemas.microsoft.com/office/drawing/2014/main" val="2727887441"/>
                    </a:ext>
                  </a:extLst>
                </a:gridCol>
                <a:gridCol w="1288653">
                  <a:extLst>
                    <a:ext uri="{9D8B030D-6E8A-4147-A177-3AD203B41FA5}">
                      <a16:colId xmlns:a16="http://schemas.microsoft.com/office/drawing/2014/main" val="1428987558"/>
                    </a:ext>
                  </a:extLst>
                </a:gridCol>
                <a:gridCol w="864268">
                  <a:extLst>
                    <a:ext uri="{9D8B030D-6E8A-4147-A177-3AD203B41FA5}">
                      <a16:colId xmlns:a16="http://schemas.microsoft.com/office/drawing/2014/main" val="4082545883"/>
                    </a:ext>
                  </a:extLst>
                </a:gridCol>
                <a:gridCol w="1986800">
                  <a:extLst>
                    <a:ext uri="{9D8B030D-6E8A-4147-A177-3AD203B41FA5}">
                      <a16:colId xmlns:a16="http://schemas.microsoft.com/office/drawing/2014/main" val="2809337025"/>
                    </a:ext>
                  </a:extLst>
                </a:gridCol>
                <a:gridCol w="1396677">
                  <a:extLst>
                    <a:ext uri="{9D8B030D-6E8A-4147-A177-3AD203B41FA5}">
                      <a16:colId xmlns:a16="http://schemas.microsoft.com/office/drawing/2014/main" val="3573765512"/>
                    </a:ext>
                  </a:extLst>
                </a:gridCol>
                <a:gridCol w="2862355">
                  <a:extLst>
                    <a:ext uri="{9D8B030D-6E8A-4147-A177-3AD203B41FA5}">
                      <a16:colId xmlns:a16="http://schemas.microsoft.com/office/drawing/2014/main" val="2849011605"/>
                    </a:ext>
                  </a:extLst>
                </a:gridCol>
              </a:tblGrid>
              <a:tr h="747487">
                <a:tc>
                  <a:txBody>
                    <a:bodyPr/>
                    <a:lstStyle/>
                    <a:p>
                      <a:pPr algn="ctr"/>
                      <a:r>
                        <a:rPr lang="en-GB" sz="1100">
                          <a:solidFill>
                            <a:srgbClr val="FFFFFF"/>
                          </a:solidFill>
                          <a:effectLst/>
                        </a:rPr>
                        <a:t>Test</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Nominal Variables</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Measurement Variables</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Ranked Variables</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Purpose</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pPr algn="ctr"/>
                      <a:r>
                        <a:rPr lang="en-GB" sz="1100">
                          <a:solidFill>
                            <a:srgbClr val="FFFFFF"/>
                          </a:solidFill>
                          <a:effectLst/>
                        </a:rPr>
                        <a:t>Notes</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Example</a:t>
                      </a:r>
                      <a:endParaRPr lang="en-GB" sz="1100">
                        <a:effectLst/>
                      </a:endParaRP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633663958"/>
                  </a:ext>
                </a:extLst>
              </a:tr>
              <a:tr h="443927">
                <a:tc>
                  <a:txBody>
                    <a:bodyPr/>
                    <a:lstStyle/>
                    <a:p>
                      <a:pPr algn="ctr"/>
                      <a:r>
                        <a:rPr lang="en-GB" sz="1100">
                          <a:effectLst/>
                        </a:rPr>
                        <a:t>Arithmetic mean</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central tendency of data</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4282209453"/>
                  </a:ext>
                </a:extLst>
              </a:tr>
              <a:tr h="808200">
                <a:tc>
                  <a:txBody>
                    <a:bodyPr/>
                    <a:lstStyle/>
                    <a:p>
                      <a:pPr algn="ctr"/>
                      <a:r>
                        <a:rPr lang="en-GB" sz="1100">
                          <a:effectLst/>
                        </a:rPr>
                        <a:t>Median</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central tendency of data</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more useful than mean for very skewed data</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median height of trees in forest, if most trees are short seedlings and the mean would be skewed by a few very tall trees</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968708160"/>
                  </a:ext>
                </a:extLst>
              </a:tr>
              <a:tr h="929624">
                <a:tc>
                  <a:txBody>
                    <a:bodyPr/>
                    <a:lstStyle/>
                    <a:p>
                      <a:pPr algn="ctr"/>
                      <a:r>
                        <a:rPr lang="en-GB" sz="1100">
                          <a:effectLst/>
                        </a:rPr>
                        <a:t>Range</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dispersion of data</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used more in everyday life than in scientific statistics</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4203661984"/>
                  </a:ext>
                </a:extLst>
              </a:tr>
              <a:tr h="1354607">
                <a:tc>
                  <a:txBody>
                    <a:bodyPr/>
                    <a:lstStyle/>
                    <a:p>
                      <a:pPr algn="ctr"/>
                      <a:r>
                        <a:rPr lang="en-GB" sz="1100">
                          <a:effectLst/>
                        </a:rPr>
                        <a:t>Variance</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dispersion of data</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forms the basis of many statistical tests; in squared units, so not very understandable</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271690206"/>
                  </a:ext>
                </a:extLst>
              </a:tr>
              <a:tr h="1233183">
                <a:tc>
                  <a:txBody>
                    <a:bodyPr/>
                    <a:lstStyle/>
                    <a:p>
                      <a:pPr algn="ctr"/>
                      <a:r>
                        <a:rPr lang="en-GB" sz="1100">
                          <a:effectLst/>
                        </a:rPr>
                        <a:t>Standard deviation</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dispersion of data</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in same units as original data, so more understandable than variance</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51341744"/>
                  </a:ext>
                </a:extLst>
              </a:tr>
              <a:tr h="565352">
                <a:tc>
                  <a:txBody>
                    <a:bodyPr/>
                    <a:lstStyle/>
                    <a:p>
                      <a:pPr algn="ctr"/>
                      <a:r>
                        <a:rPr lang="en-GB" sz="1100">
                          <a:effectLst/>
                        </a:rPr>
                        <a:t>Standard error of the mean</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accuracy of an estimate of a mean</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950002378"/>
                  </a:ext>
                </a:extLst>
              </a:tr>
              <a:tr h="565352">
                <a:tc>
                  <a:txBody>
                    <a:bodyPr/>
                    <a:lstStyle/>
                    <a:p>
                      <a:pPr algn="ctr"/>
                      <a:r>
                        <a:rPr lang="en-GB" sz="1100">
                          <a:effectLst/>
                        </a:rPr>
                        <a:t>Confidence interval</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description of accuracy of an estimate of a mean</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4267" marR="14267" marT="7133" marB="713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626620005"/>
                  </a:ext>
                </a:extLst>
              </a:tr>
            </a:tbl>
          </a:graphicData>
        </a:graphic>
      </p:graphicFrame>
    </p:spTree>
    <p:extLst>
      <p:ext uri="{BB962C8B-B14F-4D97-AF65-F5344CB8AC3E}">
        <p14:creationId xmlns:p14="http://schemas.microsoft.com/office/powerpoint/2010/main" val="23197961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EBCA-6091-ADAD-5471-6093B8CDFEA9}"/>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C53E7E46-D78B-0DBC-96FC-9767C6706F1A}"/>
              </a:ext>
            </a:extLst>
          </p:cNvPr>
          <p:cNvGraphicFramePr>
            <a:graphicFrameLocks noGrp="1"/>
          </p:cNvGraphicFramePr>
          <p:nvPr>
            <p:ph idx="1"/>
            <p:extLst>
              <p:ext uri="{D42A27DB-BD31-4B8C-83A1-F6EECF244321}">
                <p14:modId xmlns:p14="http://schemas.microsoft.com/office/powerpoint/2010/main" val="4039238261"/>
              </p:ext>
            </p:extLst>
          </p:nvPr>
        </p:nvGraphicFramePr>
        <p:xfrm>
          <a:off x="1619865" y="107026"/>
          <a:ext cx="10515601" cy="6669857"/>
        </p:xfrm>
        <a:graphic>
          <a:graphicData uri="http://schemas.openxmlformats.org/drawingml/2006/table">
            <a:tbl>
              <a:tblPr/>
              <a:tblGrid>
                <a:gridCol w="1199519">
                  <a:extLst>
                    <a:ext uri="{9D8B030D-6E8A-4147-A177-3AD203B41FA5}">
                      <a16:colId xmlns:a16="http://schemas.microsoft.com/office/drawing/2014/main" val="1804532302"/>
                    </a:ext>
                  </a:extLst>
                </a:gridCol>
                <a:gridCol w="1197657">
                  <a:extLst>
                    <a:ext uri="{9D8B030D-6E8A-4147-A177-3AD203B41FA5}">
                      <a16:colId xmlns:a16="http://schemas.microsoft.com/office/drawing/2014/main" val="2367123190"/>
                    </a:ext>
                  </a:extLst>
                </a:gridCol>
                <a:gridCol w="1779973">
                  <a:extLst>
                    <a:ext uri="{9D8B030D-6E8A-4147-A177-3AD203B41FA5}">
                      <a16:colId xmlns:a16="http://schemas.microsoft.com/office/drawing/2014/main" val="372022919"/>
                    </a:ext>
                  </a:extLst>
                </a:gridCol>
                <a:gridCol w="1197657">
                  <a:extLst>
                    <a:ext uri="{9D8B030D-6E8A-4147-A177-3AD203B41FA5}">
                      <a16:colId xmlns:a16="http://schemas.microsoft.com/office/drawing/2014/main" val="2214940998"/>
                    </a:ext>
                  </a:extLst>
                </a:gridCol>
                <a:gridCol w="1736697">
                  <a:extLst>
                    <a:ext uri="{9D8B030D-6E8A-4147-A177-3AD203B41FA5}">
                      <a16:colId xmlns:a16="http://schemas.microsoft.com/office/drawing/2014/main" val="1751975811"/>
                    </a:ext>
                  </a:extLst>
                </a:gridCol>
                <a:gridCol w="1568959">
                  <a:extLst>
                    <a:ext uri="{9D8B030D-6E8A-4147-A177-3AD203B41FA5}">
                      <a16:colId xmlns:a16="http://schemas.microsoft.com/office/drawing/2014/main" val="1775247097"/>
                    </a:ext>
                  </a:extLst>
                </a:gridCol>
                <a:gridCol w="1835139">
                  <a:extLst>
                    <a:ext uri="{9D8B030D-6E8A-4147-A177-3AD203B41FA5}">
                      <a16:colId xmlns:a16="http://schemas.microsoft.com/office/drawing/2014/main" val="1726932229"/>
                    </a:ext>
                  </a:extLst>
                </a:gridCol>
              </a:tblGrid>
              <a:tr h="337228">
                <a:tc>
                  <a:txBody>
                    <a:bodyPr/>
                    <a:lstStyle/>
                    <a:p>
                      <a:pPr algn="ctr"/>
                      <a:r>
                        <a:rPr lang="en-GB" sz="200">
                          <a:solidFill>
                            <a:srgbClr val="FFFFFF"/>
                          </a:solidFill>
                          <a:effectLst/>
                        </a:rPr>
                        <a:t>Test</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200">
                          <a:solidFill>
                            <a:srgbClr val="FFFFFF"/>
                          </a:solidFill>
                          <a:effectLst/>
                        </a:rPr>
                        <a:t>Nominal Variables</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200">
                          <a:solidFill>
                            <a:srgbClr val="FFFFFF"/>
                          </a:solidFill>
                          <a:effectLst/>
                        </a:rPr>
                        <a:t>Measurement Variables</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200">
                          <a:solidFill>
                            <a:srgbClr val="FFFFFF"/>
                          </a:solidFill>
                          <a:effectLst/>
                        </a:rPr>
                        <a:t>Ranked Variables</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200">
                          <a:solidFill>
                            <a:srgbClr val="FFFFFF"/>
                          </a:solidFill>
                          <a:effectLst/>
                        </a:rPr>
                        <a:t>Purpose</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pPr algn="ctr"/>
                      <a:r>
                        <a:rPr lang="en-GB" sz="200">
                          <a:solidFill>
                            <a:srgbClr val="FFFFFF"/>
                          </a:solidFill>
                          <a:effectLst/>
                        </a:rPr>
                        <a:t>Notes</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200">
                          <a:solidFill>
                            <a:srgbClr val="FFFFFF"/>
                          </a:solidFill>
                          <a:effectLst/>
                        </a:rPr>
                        <a:t>Example</a:t>
                      </a:r>
                      <a:endParaRPr lang="en-GB" sz="200">
                        <a:effectLst/>
                      </a:endParaRP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695235421"/>
                  </a:ext>
                </a:extLst>
              </a:tr>
              <a:tr h="1082678">
                <a:tc>
                  <a:txBody>
                    <a:bodyPr/>
                    <a:lstStyle/>
                    <a:p>
                      <a:pPr algn="ctr"/>
                      <a:r>
                        <a:rPr lang="en-GB" sz="1100">
                          <a:effectLst/>
                        </a:rPr>
                        <a:t>One-sample </a:t>
                      </a:r>
                      <a:r>
                        <a:rPr lang="en-GB" sz="1100" i="1">
                          <a:effectLst/>
                        </a:rPr>
                        <a:t>t</a:t>
                      </a:r>
                      <a:r>
                        <a:rPr lang="en-GB" sz="1100">
                          <a:effectLst/>
                        </a:rPr>
                        <a:t>–test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the mean value of the measurement variable equals a theoretical expectation</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blindfold people, ask them to hold arm at 45° angle, see if mean angle is equal to 45°</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965425260"/>
                  </a:ext>
                </a:extLst>
              </a:tr>
              <a:tr h="1029431">
                <a:tc>
                  <a:txBody>
                    <a:bodyPr/>
                    <a:lstStyle/>
                    <a:p>
                      <a:pPr algn="ctr"/>
                      <a:r>
                        <a:rPr lang="en-GB" sz="1100">
                          <a:effectLst/>
                        </a:rPr>
                        <a:t>Two-sample </a:t>
                      </a:r>
                      <a:r>
                        <a:rPr lang="en-GB" sz="1100" i="1">
                          <a:effectLst/>
                        </a:rPr>
                        <a:t>t</a:t>
                      </a:r>
                      <a:r>
                        <a:rPr lang="en-GB" sz="1100">
                          <a:effectLst/>
                        </a:rPr>
                        <a:t>–test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the mean values of the measurement variable are the same in two groups</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just another name for one-way anova when there are only two groups</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mean heavy metal content in mussels from Nova Scotia and New Jersey</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157540370"/>
                  </a:ext>
                </a:extLst>
              </a:tr>
              <a:tr h="1242416">
                <a:tc>
                  <a:txBody>
                    <a:bodyPr/>
                    <a:lstStyle/>
                    <a:p>
                      <a:pPr algn="ctr"/>
                      <a:r>
                        <a:rPr lang="en-GB" sz="1100">
                          <a:effectLst/>
                        </a:rPr>
                        <a:t>One-way anova</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the mean values of the measurement variable are the same in different groups</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mean heavy metal content in mussels from Nova Scotia, Maine, Massachusetts, Connecticut, New York and New Jersey</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828817417"/>
                  </a:ext>
                </a:extLst>
              </a:tr>
              <a:tr h="1295664">
                <a:tc>
                  <a:txBody>
                    <a:bodyPr/>
                    <a:lstStyle/>
                    <a:p>
                      <a:pPr algn="ctr"/>
                      <a:r>
                        <a:rPr lang="en-GB" sz="1100">
                          <a:effectLst/>
                        </a:rPr>
                        <a:t>Tukey-Kramer test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after a significant one-way anova, test for significant differences between all pairs of groups</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mean heavy metal content in mussels from Nova Scotia vs. Maine, Nova Scotia vs. Massachusetts, Maine vs. Massachusetts, etc.</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568894771"/>
                  </a:ext>
                </a:extLst>
              </a:tr>
              <a:tr h="1682440">
                <a:tc>
                  <a:txBody>
                    <a:bodyPr/>
                    <a:lstStyle/>
                    <a:p>
                      <a:pPr algn="ctr"/>
                      <a:r>
                        <a:rPr lang="en-GB" sz="1100">
                          <a:effectLst/>
                        </a:rPr>
                        <a:t>Bartlett's test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the standard deviation of a measurement variable is the same in different groups</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usually used to see whether data fit one of the assumptions of an anova</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standard deviation of heavy metal content in mussels from Nova Scotia, Maine, Massachusetts, Connecticut, New York and New Jersey</a:t>
                      </a:r>
                    </a:p>
                    <a:p>
                      <a:pPr algn="ctr"/>
                      <a:r>
                        <a:rPr lang="en-GB" sz="1100">
                          <a:effectLst/>
                        </a:rPr>
                        <a:t> </a:t>
                      </a:r>
                    </a:p>
                    <a:p>
                      <a:pPr algn="ctr"/>
                      <a:r>
                        <a:rPr lang="en-GB" sz="1100">
                          <a:effectLst/>
                        </a:rPr>
                        <a:t> </a:t>
                      </a:r>
                    </a:p>
                  </a:txBody>
                  <a:tcPr marL="11889" marR="11889" marT="5944" marB="5944"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045625022"/>
                  </a:ext>
                </a:extLst>
              </a:tr>
            </a:tbl>
          </a:graphicData>
        </a:graphic>
      </p:graphicFrame>
    </p:spTree>
    <p:extLst>
      <p:ext uri="{BB962C8B-B14F-4D97-AF65-F5344CB8AC3E}">
        <p14:creationId xmlns:p14="http://schemas.microsoft.com/office/powerpoint/2010/main" val="1276112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2F5C8-7160-EAB3-AE72-80FAEF1B3D7F}"/>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EAE7E3B5-F8A3-E55B-8C3D-B4CA350B8793}"/>
              </a:ext>
            </a:extLst>
          </p:cNvPr>
          <p:cNvGraphicFramePr>
            <a:graphicFrameLocks noGrp="1"/>
          </p:cNvGraphicFramePr>
          <p:nvPr>
            <p:ph idx="1"/>
            <p:extLst>
              <p:ext uri="{D42A27DB-BD31-4B8C-83A1-F6EECF244321}">
                <p14:modId xmlns:p14="http://schemas.microsoft.com/office/powerpoint/2010/main" val="3752587360"/>
              </p:ext>
            </p:extLst>
          </p:nvPr>
        </p:nvGraphicFramePr>
        <p:xfrm>
          <a:off x="1641989" y="69571"/>
          <a:ext cx="10400069" cy="6655694"/>
        </p:xfrm>
        <a:graphic>
          <a:graphicData uri="http://schemas.openxmlformats.org/drawingml/2006/table">
            <a:tbl>
              <a:tblPr/>
              <a:tblGrid>
                <a:gridCol w="1129428">
                  <a:extLst>
                    <a:ext uri="{9D8B030D-6E8A-4147-A177-3AD203B41FA5}">
                      <a16:colId xmlns:a16="http://schemas.microsoft.com/office/drawing/2014/main" val="2539297695"/>
                    </a:ext>
                  </a:extLst>
                </a:gridCol>
                <a:gridCol w="1192258">
                  <a:extLst>
                    <a:ext uri="{9D8B030D-6E8A-4147-A177-3AD203B41FA5}">
                      <a16:colId xmlns:a16="http://schemas.microsoft.com/office/drawing/2014/main" val="2869441861"/>
                    </a:ext>
                  </a:extLst>
                </a:gridCol>
                <a:gridCol w="1771701">
                  <a:extLst>
                    <a:ext uri="{9D8B030D-6E8A-4147-A177-3AD203B41FA5}">
                      <a16:colId xmlns:a16="http://schemas.microsoft.com/office/drawing/2014/main" val="656587234"/>
                    </a:ext>
                  </a:extLst>
                </a:gridCol>
                <a:gridCol w="1192258">
                  <a:extLst>
                    <a:ext uri="{9D8B030D-6E8A-4147-A177-3AD203B41FA5}">
                      <a16:colId xmlns:a16="http://schemas.microsoft.com/office/drawing/2014/main" val="3169274629"/>
                    </a:ext>
                  </a:extLst>
                </a:gridCol>
                <a:gridCol w="1728680">
                  <a:extLst>
                    <a:ext uri="{9D8B030D-6E8A-4147-A177-3AD203B41FA5}">
                      <a16:colId xmlns:a16="http://schemas.microsoft.com/office/drawing/2014/main" val="4130005064"/>
                    </a:ext>
                  </a:extLst>
                </a:gridCol>
                <a:gridCol w="1544432">
                  <a:extLst>
                    <a:ext uri="{9D8B030D-6E8A-4147-A177-3AD203B41FA5}">
                      <a16:colId xmlns:a16="http://schemas.microsoft.com/office/drawing/2014/main" val="3769079"/>
                    </a:ext>
                  </a:extLst>
                </a:gridCol>
                <a:gridCol w="1841312">
                  <a:extLst>
                    <a:ext uri="{9D8B030D-6E8A-4147-A177-3AD203B41FA5}">
                      <a16:colId xmlns:a16="http://schemas.microsoft.com/office/drawing/2014/main" val="2851545175"/>
                    </a:ext>
                  </a:extLst>
                </a:gridCol>
              </a:tblGrid>
              <a:tr h="334526">
                <a:tc>
                  <a:txBody>
                    <a:bodyPr/>
                    <a:lstStyle/>
                    <a:p>
                      <a:pPr algn="ctr"/>
                      <a:r>
                        <a:rPr lang="en-GB" sz="300">
                          <a:solidFill>
                            <a:srgbClr val="FFFFFF"/>
                          </a:solidFill>
                          <a:effectLst/>
                        </a:rPr>
                        <a:t>Test</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300">
                          <a:solidFill>
                            <a:srgbClr val="FFFFFF"/>
                          </a:solidFill>
                          <a:effectLst/>
                        </a:rPr>
                        <a:t>Nominal Variables</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300">
                          <a:solidFill>
                            <a:srgbClr val="FFFFFF"/>
                          </a:solidFill>
                          <a:effectLst/>
                        </a:rPr>
                        <a:t>Measurement Variables</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300">
                          <a:solidFill>
                            <a:srgbClr val="FFFFFF"/>
                          </a:solidFill>
                          <a:effectLst/>
                        </a:rPr>
                        <a:t>Ranked Variables</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300">
                          <a:solidFill>
                            <a:srgbClr val="FFFFFF"/>
                          </a:solidFill>
                          <a:effectLst/>
                        </a:rPr>
                        <a:t>Purpose</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pPr algn="ctr"/>
                      <a:r>
                        <a:rPr lang="en-GB" sz="300">
                          <a:solidFill>
                            <a:srgbClr val="FFFFFF"/>
                          </a:solidFill>
                          <a:effectLst/>
                        </a:rPr>
                        <a:t>Notes</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300">
                          <a:solidFill>
                            <a:srgbClr val="FFFFFF"/>
                          </a:solidFill>
                          <a:effectLst/>
                        </a:rPr>
                        <a:t>Example</a:t>
                      </a:r>
                      <a:endParaRPr lang="en-GB" sz="3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1908003958"/>
                  </a:ext>
                </a:extLst>
              </a:tr>
              <a:tr h="2330655">
                <a:tc>
                  <a:txBody>
                    <a:bodyPr/>
                    <a:lstStyle/>
                    <a:p>
                      <a:pPr algn="ctr"/>
                      <a:r>
                        <a:rPr lang="en-GB" sz="1100">
                          <a:effectLst/>
                        </a:rPr>
                        <a:t>Nested </a:t>
                      </a:r>
                      <a:r>
                        <a:rPr lang="en-GB" sz="1100" err="1">
                          <a:effectLst/>
                        </a:rPr>
                        <a:t>anova</a:t>
                      </a:r>
                      <a:endParaRPr lang="en-GB" sz="1100">
                        <a:effectLst/>
                      </a:endParaRP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hypothesis that the mean values of the measurement variable are the same in different groups, when each group is divided into subgroups</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subgroups must be arbitrary (model II)</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mean heavy metal content in mussels from Nova Scotia, Maine, Massachusetts, Connecticut, New York and New Jersey; several mussels from each location, with several metal measurements from each mussel</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394779854"/>
                  </a:ext>
                </a:extLst>
              </a:tr>
              <a:tr h="1405435">
                <a:tc>
                  <a:txBody>
                    <a:bodyPr/>
                    <a:lstStyle/>
                    <a:p>
                      <a:pPr algn="ctr"/>
                      <a:r>
                        <a:rPr lang="en-GB" sz="1100">
                          <a:effectLst/>
                        </a:rPr>
                        <a:t>Two-way anova</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different groups, classified two ways, have the same means of the measurement variable</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cholesterol levels in blood of male vegetarians, female vegetarians, male carnivores, and female carnivores</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4212733033"/>
                  </a:ext>
                </a:extLst>
              </a:tr>
              <a:tr h="1179643">
                <a:tc>
                  <a:txBody>
                    <a:bodyPr/>
                    <a:lstStyle/>
                    <a:p>
                      <a:pPr algn="ctr"/>
                      <a:r>
                        <a:rPr lang="en-GB" sz="1100">
                          <a:effectLst/>
                        </a:rPr>
                        <a:t>Paired </a:t>
                      </a:r>
                      <a:r>
                        <a:rPr lang="en-GB" sz="1100" i="1">
                          <a:effectLst/>
                        </a:rPr>
                        <a:t>t</a:t>
                      </a:r>
                      <a:r>
                        <a:rPr lang="en-GB" sz="1100">
                          <a:effectLst/>
                        </a:rPr>
                        <a:t>–test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the means of the continuous variable are the same in paired data</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just another name for two-way anova when one nominal variable represents pairs of observations</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the cholesterol level in blood of people before vs. after switching to a vegetarian diet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572057040"/>
                  </a:ext>
                </a:extLst>
              </a:tr>
              <a:tr h="1405435">
                <a:tc>
                  <a:txBody>
                    <a:bodyPr/>
                    <a:lstStyle/>
                    <a:p>
                      <a:pPr algn="ctr"/>
                      <a:r>
                        <a:rPr lang="en-GB" sz="1100">
                          <a:effectLst/>
                        </a:rPr>
                        <a:t>Wilcoxon signed-rank test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the means of the measurement variable are the same in paired data</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used when the differences of pairs are severely non-normal</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the cholesterol level in blood of people before vs. after switching to a vegetarian diet, when differences are non-normal</a:t>
                      </a:r>
                    </a:p>
                  </a:txBody>
                  <a:tcPr marL="12761" marR="12761" marT="6380" marB="6380"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338226137"/>
                  </a:ext>
                </a:extLst>
              </a:tr>
            </a:tbl>
          </a:graphicData>
        </a:graphic>
      </p:graphicFrame>
    </p:spTree>
    <p:extLst>
      <p:ext uri="{BB962C8B-B14F-4D97-AF65-F5344CB8AC3E}">
        <p14:creationId xmlns:p14="http://schemas.microsoft.com/office/powerpoint/2010/main" val="31850367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341DF-BC58-3437-40E9-69012E5B0D31}"/>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A0A7DCA8-8AD5-8B8A-2F4D-4D8D18941745}"/>
              </a:ext>
            </a:extLst>
          </p:cNvPr>
          <p:cNvGraphicFramePr>
            <a:graphicFrameLocks noGrp="1"/>
          </p:cNvGraphicFramePr>
          <p:nvPr>
            <p:ph idx="1"/>
            <p:extLst>
              <p:ext uri="{D42A27DB-BD31-4B8C-83A1-F6EECF244321}">
                <p14:modId xmlns:p14="http://schemas.microsoft.com/office/powerpoint/2010/main" val="3444138583"/>
              </p:ext>
            </p:extLst>
          </p:nvPr>
        </p:nvGraphicFramePr>
        <p:xfrm>
          <a:off x="1612490" y="84905"/>
          <a:ext cx="10515599" cy="6677230"/>
        </p:xfrm>
        <a:graphic>
          <a:graphicData uri="http://schemas.openxmlformats.org/drawingml/2006/table">
            <a:tbl>
              <a:tblPr/>
              <a:tblGrid>
                <a:gridCol w="1261403">
                  <a:extLst>
                    <a:ext uri="{9D8B030D-6E8A-4147-A177-3AD203B41FA5}">
                      <a16:colId xmlns:a16="http://schemas.microsoft.com/office/drawing/2014/main" val="1263351351"/>
                    </a:ext>
                  </a:extLst>
                </a:gridCol>
                <a:gridCol w="860583">
                  <a:extLst>
                    <a:ext uri="{9D8B030D-6E8A-4147-A177-3AD203B41FA5}">
                      <a16:colId xmlns:a16="http://schemas.microsoft.com/office/drawing/2014/main" val="99079220"/>
                    </a:ext>
                  </a:extLst>
                </a:gridCol>
                <a:gridCol w="1284973">
                  <a:extLst>
                    <a:ext uri="{9D8B030D-6E8A-4147-A177-3AD203B41FA5}">
                      <a16:colId xmlns:a16="http://schemas.microsoft.com/office/drawing/2014/main" val="244368121"/>
                    </a:ext>
                  </a:extLst>
                </a:gridCol>
                <a:gridCol w="860583">
                  <a:extLst>
                    <a:ext uri="{9D8B030D-6E8A-4147-A177-3AD203B41FA5}">
                      <a16:colId xmlns:a16="http://schemas.microsoft.com/office/drawing/2014/main" val="3733029367"/>
                    </a:ext>
                  </a:extLst>
                </a:gridCol>
                <a:gridCol w="2063035">
                  <a:extLst>
                    <a:ext uri="{9D8B030D-6E8A-4147-A177-3AD203B41FA5}">
                      <a16:colId xmlns:a16="http://schemas.microsoft.com/office/drawing/2014/main" val="2844115202"/>
                    </a:ext>
                  </a:extLst>
                </a:gridCol>
                <a:gridCol w="1155304">
                  <a:extLst>
                    <a:ext uri="{9D8B030D-6E8A-4147-A177-3AD203B41FA5}">
                      <a16:colId xmlns:a16="http://schemas.microsoft.com/office/drawing/2014/main" val="2438175439"/>
                    </a:ext>
                  </a:extLst>
                </a:gridCol>
                <a:gridCol w="3029718">
                  <a:extLst>
                    <a:ext uri="{9D8B030D-6E8A-4147-A177-3AD203B41FA5}">
                      <a16:colId xmlns:a16="http://schemas.microsoft.com/office/drawing/2014/main" val="4061621062"/>
                    </a:ext>
                  </a:extLst>
                </a:gridCol>
              </a:tblGrid>
              <a:tr h="1176299">
                <a:tc>
                  <a:txBody>
                    <a:bodyPr/>
                    <a:lstStyle/>
                    <a:p>
                      <a:r>
                        <a:rPr lang="en-GB" sz="1100">
                          <a:solidFill>
                            <a:srgbClr val="FFFFFF"/>
                          </a:solidFill>
                          <a:effectLst/>
                        </a:rPr>
                        <a:t>Test</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r>
                        <a:rPr lang="en-GB" sz="1100">
                          <a:solidFill>
                            <a:srgbClr val="FFFFFF"/>
                          </a:solidFill>
                          <a:effectLst/>
                        </a:rPr>
                        <a:t>Nominal Variables</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r>
                        <a:rPr lang="en-GB" sz="1100">
                          <a:solidFill>
                            <a:srgbClr val="FFFFFF"/>
                          </a:solidFill>
                          <a:effectLst/>
                        </a:rPr>
                        <a:t>Measurement Variables</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r>
                        <a:rPr lang="en-GB" sz="1100">
                          <a:solidFill>
                            <a:srgbClr val="FFFFFF"/>
                          </a:solidFill>
                          <a:effectLst/>
                        </a:rPr>
                        <a:t>Ranked Variables</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r>
                        <a:rPr lang="en-GB" sz="1100">
                          <a:solidFill>
                            <a:srgbClr val="FFFFFF"/>
                          </a:solidFill>
                          <a:effectLst/>
                        </a:rPr>
                        <a:t>Purpose</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r>
                        <a:rPr lang="en-GB" sz="1100">
                          <a:solidFill>
                            <a:srgbClr val="FFFFFF"/>
                          </a:solidFill>
                          <a:effectLst/>
                        </a:rPr>
                        <a:t>Notes</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r>
                        <a:rPr lang="en-GB" sz="1100">
                          <a:solidFill>
                            <a:srgbClr val="FFFFFF"/>
                          </a:solidFill>
                          <a:effectLst/>
                        </a:rPr>
                        <a:t>Example</a:t>
                      </a:r>
                      <a:endParaRPr lang="en-GB" sz="1100">
                        <a:effectLst/>
                      </a:endParaRP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2394993254"/>
                  </a:ext>
                </a:extLst>
              </a:tr>
              <a:tr h="1072509">
                <a:tc>
                  <a:txBody>
                    <a:bodyPr/>
                    <a:lstStyle/>
                    <a:p>
                      <a:pPr algn="ctr"/>
                      <a:r>
                        <a:rPr lang="en-GB" sz="1100">
                          <a:effectLst/>
                        </a:rPr>
                        <a:t>Multiple regression</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3+</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fit an equation relating several X variables to a single Y variable</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measure air temperature, humidity, body mass, leg length, see how they relate to chirping speed in crickets</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86832242"/>
                  </a:ext>
                </a:extLst>
              </a:tr>
              <a:tr h="2110420">
                <a:tc>
                  <a:txBody>
                    <a:bodyPr/>
                    <a:lstStyle/>
                    <a:p>
                      <a:pPr algn="ctr"/>
                      <a:r>
                        <a:rPr lang="en-GB" sz="1100">
                          <a:effectLst/>
                        </a:rPr>
                        <a:t>Simple logistic regression</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fit an equation relating an independent measurement variable to the probability of a value of a dependent nominal variable</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give different doses of a drug (the measurement variable), record who lives or dies in the next year (the nominal variable)</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809386076"/>
                  </a:ext>
                </a:extLst>
              </a:tr>
              <a:tr h="2318002">
                <a:tc>
                  <a:txBody>
                    <a:bodyPr/>
                    <a:lstStyle/>
                    <a:p>
                      <a:pPr algn="ctr"/>
                      <a:r>
                        <a:rPr lang="en-GB" sz="1100">
                          <a:effectLst/>
                        </a:rPr>
                        <a:t>Multiple logistic regression</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fit an equation relating more than one independent measurement variable to the probability of a value of a dependent nominal variable</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record height, weight, blood pressure, age of multiple people, see who lives or dies in the next year</a:t>
                      </a:r>
                    </a:p>
                  </a:txBody>
                  <a:tcPr marL="22546" marR="22546" marT="11273" marB="11273"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4107322606"/>
                  </a:ext>
                </a:extLst>
              </a:tr>
            </a:tbl>
          </a:graphicData>
        </a:graphic>
      </p:graphicFrame>
    </p:spTree>
    <p:extLst>
      <p:ext uri="{BB962C8B-B14F-4D97-AF65-F5344CB8AC3E}">
        <p14:creationId xmlns:p14="http://schemas.microsoft.com/office/powerpoint/2010/main" val="26337359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A3D47-9198-2BB8-3582-44DF7D81B3DB}"/>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8E1931E7-3314-D5BF-D6ED-7C652414A2D7}"/>
              </a:ext>
            </a:extLst>
          </p:cNvPr>
          <p:cNvGraphicFramePr>
            <a:graphicFrameLocks noGrp="1"/>
          </p:cNvGraphicFramePr>
          <p:nvPr>
            <p:ph idx="1"/>
            <p:extLst>
              <p:ext uri="{D42A27DB-BD31-4B8C-83A1-F6EECF244321}">
                <p14:modId xmlns:p14="http://schemas.microsoft.com/office/powerpoint/2010/main" val="1989299153"/>
              </p:ext>
            </p:extLst>
          </p:nvPr>
        </p:nvGraphicFramePr>
        <p:xfrm>
          <a:off x="1612489" y="77531"/>
          <a:ext cx="10515600" cy="4892675"/>
        </p:xfrm>
        <a:graphic>
          <a:graphicData uri="http://schemas.openxmlformats.org/drawingml/2006/table">
            <a:tbl>
              <a:tblPr/>
              <a:tblGrid>
                <a:gridCol w="1265159">
                  <a:extLst>
                    <a:ext uri="{9D8B030D-6E8A-4147-A177-3AD203B41FA5}">
                      <a16:colId xmlns:a16="http://schemas.microsoft.com/office/drawing/2014/main" val="1980138802"/>
                    </a:ext>
                  </a:extLst>
                </a:gridCol>
                <a:gridCol w="862518">
                  <a:extLst>
                    <a:ext uri="{9D8B030D-6E8A-4147-A177-3AD203B41FA5}">
                      <a16:colId xmlns:a16="http://schemas.microsoft.com/office/drawing/2014/main" val="3359572697"/>
                    </a:ext>
                  </a:extLst>
                </a:gridCol>
                <a:gridCol w="1286386">
                  <a:extLst>
                    <a:ext uri="{9D8B030D-6E8A-4147-A177-3AD203B41FA5}">
                      <a16:colId xmlns:a16="http://schemas.microsoft.com/office/drawing/2014/main" val="422574783"/>
                    </a:ext>
                  </a:extLst>
                </a:gridCol>
                <a:gridCol w="862518">
                  <a:extLst>
                    <a:ext uri="{9D8B030D-6E8A-4147-A177-3AD203B41FA5}">
                      <a16:colId xmlns:a16="http://schemas.microsoft.com/office/drawing/2014/main" val="3874058912"/>
                    </a:ext>
                  </a:extLst>
                </a:gridCol>
                <a:gridCol w="2061947">
                  <a:extLst>
                    <a:ext uri="{9D8B030D-6E8A-4147-A177-3AD203B41FA5}">
                      <a16:colId xmlns:a16="http://schemas.microsoft.com/office/drawing/2014/main" val="46496615"/>
                    </a:ext>
                  </a:extLst>
                </a:gridCol>
                <a:gridCol w="1163250">
                  <a:extLst>
                    <a:ext uri="{9D8B030D-6E8A-4147-A177-3AD203B41FA5}">
                      <a16:colId xmlns:a16="http://schemas.microsoft.com/office/drawing/2014/main" val="2138143805"/>
                    </a:ext>
                  </a:extLst>
                </a:gridCol>
                <a:gridCol w="3013822">
                  <a:extLst>
                    <a:ext uri="{9D8B030D-6E8A-4147-A177-3AD203B41FA5}">
                      <a16:colId xmlns:a16="http://schemas.microsoft.com/office/drawing/2014/main" val="3602702677"/>
                    </a:ext>
                  </a:extLst>
                </a:gridCol>
              </a:tblGrid>
              <a:tr h="717030">
                <a:tc>
                  <a:txBody>
                    <a:bodyPr/>
                    <a:lstStyle/>
                    <a:p>
                      <a:pPr algn="ctr"/>
                      <a:r>
                        <a:rPr lang="en-GB" sz="1100">
                          <a:solidFill>
                            <a:srgbClr val="FFFFFF"/>
                          </a:solidFill>
                          <a:effectLst/>
                        </a:rPr>
                        <a:t>Test</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Nominal Variables</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Measurement Variables</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Ranked Variables</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Purpose</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pPr algn="ctr"/>
                      <a:r>
                        <a:rPr lang="en-GB" sz="1100">
                          <a:solidFill>
                            <a:srgbClr val="FFFFFF"/>
                          </a:solidFill>
                          <a:effectLst/>
                        </a:rPr>
                        <a:t>Notes</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Example</a:t>
                      </a:r>
                      <a:endParaRPr lang="en-GB" sz="1100">
                        <a:effectLst/>
                      </a:endParaRP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1587507224"/>
                  </a:ext>
                </a:extLst>
              </a:tr>
              <a:tr h="1033367">
                <a:tc>
                  <a:txBody>
                    <a:bodyPr/>
                    <a:lstStyle/>
                    <a:p>
                      <a:pPr algn="ctr"/>
                      <a:r>
                        <a:rPr lang="en-GB" sz="1100">
                          <a:effectLst/>
                        </a:rPr>
                        <a:t>Sign test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randomness of direction of difference in paired data</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compare the cholesterol level in blood of people before vs. after switching to a vegetarian diet, only record whether it is higher or lower after the switch</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319202056"/>
                  </a:ext>
                </a:extLst>
              </a:tr>
              <a:tr h="1476238">
                <a:tc>
                  <a:txBody>
                    <a:bodyPr/>
                    <a:lstStyle/>
                    <a:p>
                      <a:pPr algn="ctr"/>
                      <a:r>
                        <a:rPr lang="en-GB" sz="1100">
                          <a:effectLst/>
                        </a:rPr>
                        <a:t>Kruskal–Wallis test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rankings are the same in different groups</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often used as a non-parametric alternative to one-way anova</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40 ears of corn (8 from each of 5 varieties) are ranked for tastiness, and the mean rank is compared among varieties</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323469280"/>
                  </a:ext>
                </a:extLst>
              </a:tr>
              <a:tr h="1666040">
                <a:tc>
                  <a:txBody>
                    <a:bodyPr/>
                    <a:lstStyle/>
                    <a:p>
                      <a:pPr algn="ctr"/>
                      <a:r>
                        <a:rPr lang="en-GB" sz="1100">
                          <a:effectLst/>
                        </a:rPr>
                        <a:t>Spearman rank correlation</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see whether the ranks of two variables covary</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often used as a non-parametric alternative to regression or correlation</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40 ears of corn are ranked for tastiness and prettiness, see whether prettier corn is also tastier</a:t>
                      </a:r>
                    </a:p>
                  </a:txBody>
                  <a:tcPr marL="18756" marR="18756" marT="9378" marB="9378"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979748785"/>
                  </a:ext>
                </a:extLst>
              </a:tr>
            </a:tbl>
          </a:graphicData>
        </a:graphic>
      </p:graphicFrame>
    </p:spTree>
    <p:extLst>
      <p:ext uri="{BB962C8B-B14F-4D97-AF65-F5344CB8AC3E}">
        <p14:creationId xmlns:p14="http://schemas.microsoft.com/office/powerpoint/2010/main" val="8595370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36856-C102-CC78-3625-CC61AF2B7D5F}"/>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054D84F1-71E3-4D6B-D6E5-7EA716DDA7C5}"/>
              </a:ext>
            </a:extLst>
          </p:cNvPr>
          <p:cNvGraphicFramePr>
            <a:graphicFrameLocks noGrp="1"/>
          </p:cNvGraphicFramePr>
          <p:nvPr>
            <p:ph idx="1"/>
            <p:extLst>
              <p:ext uri="{D42A27DB-BD31-4B8C-83A1-F6EECF244321}">
                <p14:modId xmlns:p14="http://schemas.microsoft.com/office/powerpoint/2010/main" val="4134056852"/>
              </p:ext>
            </p:extLst>
          </p:nvPr>
        </p:nvGraphicFramePr>
        <p:xfrm>
          <a:off x="1676402" y="70156"/>
          <a:ext cx="10395155" cy="6544495"/>
        </p:xfrm>
        <a:graphic>
          <a:graphicData uri="http://schemas.openxmlformats.org/drawingml/2006/table">
            <a:tbl>
              <a:tblPr/>
              <a:tblGrid>
                <a:gridCol w="1249169">
                  <a:extLst>
                    <a:ext uri="{9D8B030D-6E8A-4147-A177-3AD203B41FA5}">
                      <a16:colId xmlns:a16="http://schemas.microsoft.com/office/drawing/2014/main" val="2074337424"/>
                    </a:ext>
                  </a:extLst>
                </a:gridCol>
                <a:gridCol w="855233">
                  <a:extLst>
                    <a:ext uri="{9D8B030D-6E8A-4147-A177-3AD203B41FA5}">
                      <a16:colId xmlns:a16="http://schemas.microsoft.com/office/drawing/2014/main" val="2143031793"/>
                    </a:ext>
                  </a:extLst>
                </a:gridCol>
                <a:gridCol w="1275353">
                  <a:extLst>
                    <a:ext uri="{9D8B030D-6E8A-4147-A177-3AD203B41FA5}">
                      <a16:colId xmlns:a16="http://schemas.microsoft.com/office/drawing/2014/main" val="4182819910"/>
                    </a:ext>
                  </a:extLst>
                </a:gridCol>
                <a:gridCol w="855233">
                  <a:extLst>
                    <a:ext uri="{9D8B030D-6E8A-4147-A177-3AD203B41FA5}">
                      <a16:colId xmlns:a16="http://schemas.microsoft.com/office/drawing/2014/main" val="2499028140"/>
                    </a:ext>
                  </a:extLst>
                </a:gridCol>
                <a:gridCol w="2030995">
                  <a:extLst>
                    <a:ext uri="{9D8B030D-6E8A-4147-A177-3AD203B41FA5}">
                      <a16:colId xmlns:a16="http://schemas.microsoft.com/office/drawing/2014/main" val="222735498"/>
                    </a:ext>
                  </a:extLst>
                </a:gridCol>
                <a:gridCol w="1175762">
                  <a:extLst>
                    <a:ext uri="{9D8B030D-6E8A-4147-A177-3AD203B41FA5}">
                      <a16:colId xmlns:a16="http://schemas.microsoft.com/office/drawing/2014/main" val="4221289632"/>
                    </a:ext>
                  </a:extLst>
                </a:gridCol>
                <a:gridCol w="2953410">
                  <a:extLst>
                    <a:ext uri="{9D8B030D-6E8A-4147-A177-3AD203B41FA5}">
                      <a16:colId xmlns:a16="http://schemas.microsoft.com/office/drawing/2014/main" val="2782645035"/>
                    </a:ext>
                  </a:extLst>
                </a:gridCol>
              </a:tblGrid>
              <a:tr h="644773">
                <a:tc>
                  <a:txBody>
                    <a:bodyPr/>
                    <a:lstStyle/>
                    <a:p>
                      <a:pPr algn="ctr"/>
                      <a:r>
                        <a:rPr lang="en-GB" sz="1100">
                          <a:solidFill>
                            <a:srgbClr val="FFFFFF"/>
                          </a:solidFill>
                          <a:effectLst/>
                        </a:rPr>
                        <a:t>Test</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Nominal Variables</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Measurement Variables</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Ranked Variables</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Purpose</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3475BB"/>
                    </a:solidFill>
                  </a:tcPr>
                </a:tc>
                <a:tc>
                  <a:txBody>
                    <a:bodyPr/>
                    <a:lstStyle/>
                    <a:p>
                      <a:pPr algn="ctr"/>
                      <a:r>
                        <a:rPr lang="en-GB" sz="1100">
                          <a:solidFill>
                            <a:srgbClr val="FFFFFF"/>
                          </a:solidFill>
                          <a:effectLst/>
                        </a:rPr>
                        <a:t>Notes</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tc>
                  <a:txBody>
                    <a:bodyPr/>
                    <a:lstStyle/>
                    <a:p>
                      <a:pPr algn="ctr"/>
                      <a:r>
                        <a:rPr lang="en-GB" sz="1100">
                          <a:solidFill>
                            <a:srgbClr val="FFFFFF"/>
                          </a:solidFill>
                          <a:effectLst/>
                        </a:rPr>
                        <a:t>Example</a:t>
                      </a:r>
                      <a:endParaRPr lang="en-GB" sz="1100">
                        <a:effectLst/>
                      </a:endParaRP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4DB4AC"/>
                    </a:solidFill>
                  </a:tcPr>
                </a:tc>
                <a:extLst>
                  <a:ext uri="{0D108BD9-81ED-4DB2-BD59-A6C34878D82A}">
                    <a16:rowId xmlns:a16="http://schemas.microsoft.com/office/drawing/2014/main" val="2556802639"/>
                  </a:ext>
                </a:extLst>
              </a:tr>
              <a:tr h="1906847">
                <a:tc>
                  <a:txBody>
                    <a:bodyPr/>
                    <a:lstStyle/>
                    <a:p>
                      <a:pPr algn="ctr"/>
                      <a:r>
                        <a:rPr lang="en-GB" sz="1100">
                          <a:effectLst/>
                        </a:rPr>
                        <a:t>Linear regression</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see whether variation in an independent variable causes some of the variation in a dependent variable; estimate the value of one unmeasured variable corresponding to a measured variable</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measure chirping speed in crickets at different temperatures, test whether variation in temperature causes variation in chirping speed; or use the estimated relationship to estimate temperature from chirping speed when no thermometer is available</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330653174"/>
                  </a:ext>
                </a:extLst>
              </a:tr>
              <a:tr h="726920">
                <a:tc>
                  <a:txBody>
                    <a:bodyPr/>
                    <a:lstStyle/>
                    <a:p>
                      <a:pPr algn="ctr"/>
                      <a:r>
                        <a:rPr lang="en-GB" sz="1100">
                          <a:effectLst/>
                        </a:rPr>
                        <a:t>Correlation</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see whether two variables covary</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measure salt intake and fat intake in different people's diets, to see if people who eat a lot of fat also eat a lot of salt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2986225509"/>
                  </a:ext>
                </a:extLst>
              </a:tr>
              <a:tr h="1198891">
                <a:tc>
                  <a:txBody>
                    <a:bodyPr/>
                    <a:lstStyle/>
                    <a:p>
                      <a:pPr algn="ctr"/>
                      <a:r>
                        <a:rPr lang="en-GB" sz="1100">
                          <a:effectLst/>
                        </a:rPr>
                        <a:t>Polynomial regression</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an equation with X</a:t>
                      </a:r>
                      <a:r>
                        <a:rPr lang="en-GB" sz="1100" baseline="30000">
                          <a:effectLst/>
                        </a:rPr>
                        <a:t>2</a:t>
                      </a:r>
                      <a:r>
                        <a:rPr lang="en-GB" sz="1100">
                          <a:effectLst/>
                        </a:rPr>
                        <a:t>, X</a:t>
                      </a:r>
                      <a:r>
                        <a:rPr lang="en-GB" sz="1100" baseline="30000">
                          <a:effectLst/>
                        </a:rPr>
                        <a:t>3</a:t>
                      </a:r>
                      <a:r>
                        <a:rPr lang="en-GB" sz="1100">
                          <a:effectLst/>
                        </a:rPr>
                        <a:t>, etc. fits the Y variable significantly better than a linear regression</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3890594414"/>
                  </a:ext>
                </a:extLst>
              </a:tr>
              <a:tr h="2067064">
                <a:tc>
                  <a:txBody>
                    <a:bodyPr/>
                    <a:lstStyle/>
                    <a:p>
                      <a:pPr algn="ctr"/>
                      <a:r>
                        <a:rPr lang="en-GB" sz="1100">
                          <a:effectLst/>
                        </a:rPr>
                        <a:t>Analysis of covariance (ancova)</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1</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2</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test the hypothesis that different groups have the same regression lines</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first test the homogeneity of slopes; if they are not significantly different, test the homogeneity of the Y-intercepts</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tc>
                  <a:txBody>
                    <a:bodyPr/>
                    <a:lstStyle/>
                    <a:p>
                      <a:pPr algn="ctr"/>
                      <a:r>
                        <a:rPr lang="en-GB" sz="1100">
                          <a:effectLst/>
                        </a:rPr>
                        <a:t>measure chirping speed vs. temperature in four species of crickets, see if there is significant variation among the species in the slope or Y-intercept of the relationships</a:t>
                      </a:r>
                    </a:p>
                  </a:txBody>
                  <a:tcPr marL="13472" marR="13472" marT="6736" marB="6736" anchor="ctr">
                    <a:lnL w="4763" cap="flat" cmpd="sng" algn="ctr">
                      <a:solidFill>
                        <a:srgbClr val="D9D9D9"/>
                      </a:solidFill>
                      <a:prstDash val="solid"/>
                      <a:round/>
                      <a:headEnd type="none" w="med" len="med"/>
                      <a:tailEnd type="none" w="med" len="med"/>
                    </a:lnL>
                    <a:lnR w="4763" cap="flat" cmpd="sng" algn="ctr">
                      <a:solidFill>
                        <a:srgbClr val="D9D9D9"/>
                      </a:solidFill>
                      <a:prstDash val="solid"/>
                      <a:round/>
                      <a:headEnd type="none" w="med" len="med"/>
                      <a:tailEnd type="none" w="med" len="med"/>
                    </a:lnR>
                    <a:lnT w="4763" cap="flat" cmpd="sng" algn="ctr">
                      <a:solidFill>
                        <a:srgbClr val="D9D9D9"/>
                      </a:solidFill>
                      <a:prstDash val="solid"/>
                      <a:round/>
                      <a:headEnd type="none" w="med" len="med"/>
                      <a:tailEnd type="none" w="med" len="med"/>
                    </a:lnT>
                    <a:lnB w="4763" cap="flat" cmpd="sng" algn="ctr">
                      <a:solidFill>
                        <a:srgbClr val="D9D9D9"/>
                      </a:solidFill>
                      <a:prstDash val="solid"/>
                      <a:round/>
                      <a:headEnd type="none" w="med" len="med"/>
                      <a:tailEnd type="none" w="med" len="med"/>
                    </a:lnB>
                    <a:solidFill>
                      <a:srgbClr val="FFFFFF"/>
                    </a:solidFill>
                  </a:tcPr>
                </a:tc>
                <a:extLst>
                  <a:ext uri="{0D108BD9-81ED-4DB2-BD59-A6C34878D82A}">
                    <a16:rowId xmlns:a16="http://schemas.microsoft.com/office/drawing/2014/main" val="1569901571"/>
                  </a:ext>
                </a:extLst>
              </a:tr>
            </a:tbl>
          </a:graphicData>
        </a:graphic>
      </p:graphicFrame>
    </p:spTree>
    <p:extLst>
      <p:ext uri="{BB962C8B-B14F-4D97-AF65-F5344CB8AC3E}">
        <p14:creationId xmlns:p14="http://schemas.microsoft.com/office/powerpoint/2010/main" val="1212346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D0136-E903-115B-16A9-73F0885F5388}"/>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2ABC3DF-9AB3-037F-6E15-49ADE7026B89}"/>
              </a:ext>
            </a:extLst>
          </p:cNvPr>
          <p:cNvPicPr>
            <a:picLocks noGrp="1" noChangeAspect="1"/>
          </p:cNvPicPr>
          <p:nvPr>
            <p:ph idx="1"/>
          </p:nvPr>
        </p:nvPicPr>
        <p:blipFill>
          <a:blip r:embed="rId2"/>
          <a:stretch>
            <a:fillRect/>
          </a:stretch>
        </p:blipFill>
        <p:spPr>
          <a:xfrm>
            <a:off x="1802222" y="77451"/>
            <a:ext cx="9863752" cy="6575835"/>
          </a:xfrm>
        </p:spPr>
      </p:pic>
    </p:spTree>
    <p:extLst>
      <p:ext uri="{BB962C8B-B14F-4D97-AF65-F5344CB8AC3E}">
        <p14:creationId xmlns:p14="http://schemas.microsoft.com/office/powerpoint/2010/main" val="17094759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24E2C-23C0-476C-6594-0B76F9ECD7A8}"/>
              </a:ext>
            </a:extLst>
          </p:cNvPr>
          <p:cNvSpPr>
            <a:spLocks noGrp="1"/>
          </p:cNvSpPr>
          <p:nvPr>
            <p:ph type="title"/>
          </p:nvPr>
        </p:nvSpPr>
        <p:spPr/>
        <p:txBody>
          <a:bodyPr/>
          <a:lstStyle/>
          <a:p>
            <a:r>
              <a:rPr lang="en-GB"/>
              <a:t>Are you still worried about statistics?</a:t>
            </a:r>
          </a:p>
        </p:txBody>
      </p:sp>
      <p:pic>
        <p:nvPicPr>
          <p:cNvPr id="4" name="Content Placeholder 3">
            <a:extLst>
              <a:ext uri="{FF2B5EF4-FFF2-40B4-BE49-F238E27FC236}">
                <a16:creationId xmlns:a16="http://schemas.microsoft.com/office/drawing/2014/main" id="{558434C2-2C67-365D-542C-62AD9940A763}"/>
              </a:ext>
            </a:extLst>
          </p:cNvPr>
          <p:cNvPicPr>
            <a:picLocks noGrp="1" noChangeAspect="1"/>
          </p:cNvPicPr>
          <p:nvPr>
            <p:ph idx="1"/>
          </p:nvPr>
        </p:nvPicPr>
        <p:blipFill>
          <a:blip r:embed="rId2"/>
          <a:stretch>
            <a:fillRect/>
          </a:stretch>
        </p:blipFill>
        <p:spPr>
          <a:xfrm>
            <a:off x="3070071" y="1683108"/>
            <a:ext cx="2674425" cy="3570495"/>
          </a:xfrm>
          <a:prstGeom prst="rect">
            <a:avLst/>
          </a:prstGeom>
        </p:spPr>
      </p:pic>
      <p:pic>
        <p:nvPicPr>
          <p:cNvPr id="5" name="Picture 4">
            <a:extLst>
              <a:ext uri="{FF2B5EF4-FFF2-40B4-BE49-F238E27FC236}">
                <a16:creationId xmlns:a16="http://schemas.microsoft.com/office/drawing/2014/main" id="{22F83A57-D5C4-CE28-2659-E0AE55A5E3DB}"/>
              </a:ext>
            </a:extLst>
          </p:cNvPr>
          <p:cNvPicPr>
            <a:picLocks noChangeAspect="1"/>
          </p:cNvPicPr>
          <p:nvPr/>
        </p:nvPicPr>
        <p:blipFill>
          <a:blip r:embed="rId3"/>
          <a:stretch>
            <a:fillRect/>
          </a:stretch>
        </p:blipFill>
        <p:spPr>
          <a:xfrm>
            <a:off x="8216414" y="1850923"/>
            <a:ext cx="2693149" cy="3146323"/>
          </a:xfrm>
          <a:prstGeom prst="rect">
            <a:avLst/>
          </a:prstGeom>
        </p:spPr>
      </p:pic>
    </p:spTree>
    <p:extLst>
      <p:ext uri="{BB962C8B-B14F-4D97-AF65-F5344CB8AC3E}">
        <p14:creationId xmlns:p14="http://schemas.microsoft.com/office/powerpoint/2010/main" val="15655772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ECDA9-E316-7DA8-3B4F-C857C81B25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021D02-04C0-FDF4-26A5-BAC5C14C19FE}"/>
              </a:ext>
            </a:extLst>
          </p:cNvPr>
          <p:cNvSpPr>
            <a:spLocks noGrp="1"/>
          </p:cNvSpPr>
          <p:nvPr>
            <p:ph idx="1"/>
          </p:nvPr>
        </p:nvSpPr>
        <p:spPr/>
        <p:txBody>
          <a:bodyPr/>
          <a:lstStyle/>
          <a:p>
            <a:r>
              <a:rPr lang="en-GB">
                <a:hlinkClick r:id="rId2"/>
              </a:rPr>
              <a:t>What statistical test should I use? (statsols.com)</a:t>
            </a:r>
            <a:endParaRPr lang="en-GB"/>
          </a:p>
          <a:p>
            <a:r>
              <a:rPr lang="en-GB" sz="1800" kern="10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Berman H.B., "</a:t>
            </a:r>
            <a:r>
              <a:rPr lang="en-GB" sz="1800" i="1" kern="100">
                <a:effectLst/>
                <a:latin typeface="Calibri" panose="020F0502020204030204" pitchFamily="34" charset="0"/>
                <a:ea typeface="Calibri" panose="020F0502020204030204" pitchFamily="34" charset="0"/>
                <a:cs typeface="Times New Roman" panose="02020603050405020304" pitchFamily="18" charset="0"/>
              </a:rPr>
              <a:t>Statistics Formulas Used on Stat Trek</a:t>
            </a:r>
            <a:r>
              <a:rPr lang="en-GB" sz="1800" kern="100">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GB" sz="1800" u="none" strike="noStrike" kern="100">
                <a:solidFill>
                  <a:srgbClr val="3333FF"/>
                </a:solidFill>
                <a:effectLst/>
                <a:latin typeface="Segoe UI" panose="020B0502040204020203" pitchFamily="34" charset="0"/>
                <a:ea typeface="Calibri" panose="020F0502020204030204" pitchFamily="34" charset="0"/>
                <a:cs typeface="Times New Roman" panose="02020603050405020304" pitchFamily="18" charset="0"/>
                <a:hlinkClick r:id="rId3"/>
              </a:rPr>
              <a:t>https://stattrek.com/statistics/formulas</a:t>
            </a:r>
            <a:r>
              <a:rPr lang="en-GB" sz="1800" kern="100">
                <a:solidFill>
                  <a:srgbClr val="000000"/>
                </a:solidFill>
                <a:effectLst/>
                <a:latin typeface="Segoe UI" panose="020B0502040204020203" pitchFamily="34" charset="0"/>
                <a:ea typeface="Calibri" panose="020F0502020204030204" pitchFamily="34" charset="0"/>
                <a:cs typeface="Times New Roman" panose="02020603050405020304" pitchFamily="18" charset="0"/>
              </a:rPr>
              <a:t> URL [Accessed Date: 10/26/2023].</a:t>
            </a:r>
            <a:endParaRPr lang="en-GB" sz="1800" kern="100">
              <a:effectLst/>
              <a:latin typeface="Calibri" panose="020F0502020204030204" pitchFamily="34" charset="0"/>
              <a:ea typeface="Calibri" panose="020F0502020204030204" pitchFamily="34" charset="0"/>
              <a:cs typeface="Times New Roman" panose="02020603050405020304" pitchFamily="18" charset="0"/>
            </a:endParaRPr>
          </a:p>
          <a:p>
            <a:r>
              <a:rPr lang="en-GB" sz="1800" b="1">
                <a:effectLst/>
                <a:latin typeface="Arial" panose="020B0604020202020204" pitchFamily="34" charset="0"/>
                <a:ea typeface="Times New Roman" panose="02020603050405020304" pitchFamily="18" charset="0"/>
              </a:rPr>
              <a:t>Kinnear, P. and Gray, C.  (2000)</a:t>
            </a:r>
            <a:r>
              <a:rPr lang="en-GB" sz="1800">
                <a:effectLst/>
                <a:latin typeface="Arial" panose="020B0604020202020204" pitchFamily="34" charset="0"/>
                <a:ea typeface="Times New Roman" panose="02020603050405020304" pitchFamily="18" charset="0"/>
              </a:rPr>
              <a:t>  SPSS for Widows Made Simple – Release 10.  Psychology Press Ltd,  Hove.</a:t>
            </a:r>
            <a:endParaRPr lang="en-GB" sz="18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09214807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E1AB353-B82E-44E1-9030-F0A8F062B7E2}">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8" ma:contentTypeDescription="Create a new document." ma:contentTypeScope="" ma:versionID="8b9cec8f95cfdb38e7d0b0067ccdc2a2">
  <xsd:schema xmlns:xsd="http://www.w3.org/2001/XMLSchema" xmlns:xs="http://www.w3.org/2001/XMLSchema" xmlns:p="http://schemas.microsoft.com/office/2006/metadata/properties" xmlns:ns2="a07acfd4-2c96-4ef5-a0a4-65bc3feddee9" targetNamespace="http://schemas.microsoft.com/office/2006/metadata/properties" ma:root="true" ma:fieldsID="e7e0dba445d5589211b7e4721ec369a4" ns2:_="">
    <xsd:import namespace="a07acfd4-2c96-4ef5-a0a4-65bc3fedde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367A75-BDE6-4DD6-9851-098227B3E54F}">
  <ds:schemaRefs>
    <ds:schemaRef ds:uri="http://schemas.microsoft.com/sharepoint/v3/contenttype/forms"/>
  </ds:schemaRefs>
</ds:datastoreItem>
</file>

<file path=customXml/itemProps2.xml><?xml version="1.0" encoding="utf-8"?>
<ds:datastoreItem xmlns:ds="http://schemas.openxmlformats.org/officeDocument/2006/customXml" ds:itemID="{22F3532B-C92D-4B42-951E-438A779E4AA0}">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3EC42DB5-B3CD-41F7-8B2E-8E8009A3AF19}"/>
</file>

<file path=docProps/app.xml><?xml version="1.0" encoding="utf-8"?>
<Properties xmlns="http://schemas.openxmlformats.org/officeDocument/2006/extended-properties" xmlns:vt="http://schemas.openxmlformats.org/officeDocument/2006/docPropsVTypes">
  <Template>Wisp</Template>
  <TotalTime>0</TotalTime>
  <Words>3625</Words>
  <Application>Microsoft Office PowerPoint</Application>
  <PresentationFormat>Widescreen</PresentationFormat>
  <Paragraphs>431</Paragraphs>
  <Slides>37</Slides>
  <Notes>0</Notes>
  <HiddenSlides>0</HiddenSlides>
  <MMClips>0</MMClips>
  <ScaleCrop>false</ScaleCrop>
  <HeadingPairs>
    <vt:vector size="6" baseType="variant">
      <vt:variant>
        <vt:lpstr>Fonts Used</vt:lpstr>
      </vt:variant>
      <vt:variant>
        <vt:i4>17</vt:i4>
      </vt:variant>
      <vt:variant>
        <vt:lpstr>Theme</vt:lpstr>
      </vt:variant>
      <vt:variant>
        <vt:i4>1</vt:i4>
      </vt:variant>
      <vt:variant>
        <vt:lpstr>Slide Titles</vt:lpstr>
      </vt:variant>
      <vt:variant>
        <vt:i4>37</vt:i4>
      </vt:variant>
    </vt:vector>
  </HeadingPairs>
  <TitlesOfParts>
    <vt:vector size="55" baseType="lpstr">
      <vt:lpstr>Arial</vt:lpstr>
      <vt:lpstr>Arial</vt:lpstr>
      <vt:lpstr>avenir-med</vt:lpstr>
      <vt:lpstr>benton-sans</vt:lpstr>
      <vt:lpstr>Calibri</vt:lpstr>
      <vt:lpstr>Century Gothic</vt:lpstr>
      <vt:lpstr>Domine</vt:lpstr>
      <vt:lpstr>FoundersGrotesk</vt:lpstr>
      <vt:lpstr>Gilmer</vt:lpstr>
      <vt:lpstr>Google Sans</vt:lpstr>
      <vt:lpstr>Helvetica Neue</vt:lpstr>
      <vt:lpstr>Inter</vt:lpstr>
      <vt:lpstr>MJXc-TeX-main-R</vt:lpstr>
      <vt:lpstr>MJXc-TeX-math-I</vt:lpstr>
      <vt:lpstr>Segoe UI</vt:lpstr>
      <vt:lpstr>Times New Roman</vt:lpstr>
      <vt:lpstr>Wingdings 3</vt:lpstr>
      <vt:lpstr>Wisp</vt:lpstr>
      <vt:lpstr>An Introduction to Statistics</vt:lpstr>
      <vt:lpstr>Statistics</vt:lpstr>
      <vt:lpstr>Are you worried about statistics?</vt:lpstr>
      <vt:lpstr>Statistics - Parameters</vt:lpstr>
      <vt:lpstr>Hypothesis Testing</vt:lpstr>
      <vt:lpstr>Correlation</vt:lpstr>
      <vt:lpstr>PowerPoint Presentation</vt:lpstr>
      <vt:lpstr>PowerPoint Presentation</vt:lpstr>
      <vt:lpstr>Variables</vt:lpstr>
      <vt:lpstr>PowerPoint Presentation</vt:lpstr>
      <vt:lpstr>Scale Data</vt:lpstr>
      <vt:lpstr>PowerPoint Presentation</vt:lpstr>
      <vt:lpstr>PowerPoint Presentation</vt:lpstr>
      <vt:lpstr>PowerPoint Presentation</vt:lpstr>
      <vt:lpstr>Differences between  Averages</vt:lpstr>
      <vt:lpstr>ANOVA design</vt:lpstr>
      <vt:lpstr>ANOVA</vt:lpstr>
      <vt:lpstr>One Sample Tests</vt:lpstr>
      <vt:lpstr>One Sample Tests</vt:lpstr>
      <vt:lpstr>PowerPoint Presentation</vt:lpstr>
      <vt:lpstr>Measures of Association</vt:lpstr>
      <vt:lpstr>Measures of  Association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Are you still worried about statistics?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Hughes</dc:creator>
  <cp:lastModifiedBy>Deborah Hughes</cp:lastModifiedBy>
  <cp:revision>2</cp:revision>
  <dcterms:created xsi:type="dcterms:W3CDTF">2023-10-25T10:57:35Z</dcterms:created>
  <dcterms:modified xsi:type="dcterms:W3CDTF">2025-01-28T10:58:47Z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ies>
</file>