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theme/theme7.xml" ContentType="application/vnd.openxmlformats-officedocument.theme+xml"/>
  <Override PartName="/ppt/slideLayouts/slideLayout23.xml" ContentType="application/vnd.openxmlformats-officedocument.presentationml.slideLayout+xml"/>
  <Override PartName="/ppt/theme/theme8.xml" ContentType="application/vnd.openxmlformats-officedocument.theme+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theme/theme10.xml" ContentType="application/vnd.openxmlformats-officedocument.theme+xml"/>
  <Override PartName="/ppt/slideLayouts/slideLayout26.xml" ContentType="application/vnd.openxmlformats-officedocument.presentationml.slideLayout+xml"/>
  <Override PartName="/ppt/theme/theme11.xml" ContentType="application/vnd.openxmlformats-officedocument.theme+xml"/>
  <Override PartName="/ppt/slideLayouts/slideLayout27.xml" ContentType="application/vnd.openxmlformats-officedocument.presentationml.slideLayout+xml"/>
  <Override PartName="/ppt/theme/theme12.xml" ContentType="application/vnd.openxmlformats-officedocument.theme+xml"/>
  <Override PartName="/ppt/slideLayouts/slideLayout28.xml" ContentType="application/vnd.openxmlformats-officedocument.presentationml.slideLayout+xml"/>
  <Override PartName="/ppt/theme/theme13.xml" ContentType="application/vnd.openxmlformats-officedocument.theme+xml"/>
  <Override PartName="/ppt/slideLayouts/slideLayout29.xml" ContentType="application/vnd.openxmlformats-officedocument.presentationml.slideLayout+xml"/>
  <Override PartName="/ppt/theme/theme14.xml" ContentType="application/vnd.openxmlformats-officedocument.theme+xml"/>
  <Override PartName="/ppt/slideLayouts/slideLayout30.xml" ContentType="application/vnd.openxmlformats-officedocument.presentationml.slideLayout+xml"/>
  <Override PartName="/ppt/theme/theme15.xml" ContentType="application/vnd.openxmlformats-officedocument.theme+xml"/>
  <Override PartName="/ppt/slideLayouts/slideLayout31.xml" ContentType="application/vnd.openxmlformats-officedocument.presentationml.slideLayout+xml"/>
  <Override PartName="/ppt/theme/theme16.xml" ContentType="application/vnd.openxmlformats-officedocument.theme+xml"/>
  <Override PartName="/ppt/slideLayouts/slideLayout32.xml" ContentType="application/vnd.openxmlformats-officedocument.presentationml.slideLayout+xml"/>
  <Override PartName="/ppt/theme/theme17.xml" ContentType="application/vnd.openxmlformats-officedocument.theme+xml"/>
  <Override PartName="/ppt/slideLayouts/slideLayout33.xml" ContentType="application/vnd.openxmlformats-officedocument.presentationml.slideLayout+xml"/>
  <Override PartName="/ppt/theme/theme18.xml" ContentType="application/vnd.openxmlformats-officedocument.theme+xml"/>
  <Override PartName="/ppt/slideLayouts/slideLayout34.xml" ContentType="application/vnd.openxmlformats-officedocument.presentationml.slideLayout+xml"/>
  <Override PartName="/ppt/theme/theme19.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20.xml" ContentType="application/vnd.openxmlformats-officedocument.theme+xml"/>
  <Override PartName="/ppt/slideLayouts/slideLayout43.xml" ContentType="application/vnd.openxmlformats-officedocument.presentationml.slideLayout+xml"/>
  <Override PartName="/ppt/theme/theme21.xml" ContentType="application/vnd.openxmlformats-officedocument.theme+xml"/>
  <Override PartName="/ppt/slideLayouts/slideLayout44.xml" ContentType="application/vnd.openxmlformats-officedocument.presentationml.slideLayout+xml"/>
  <Override PartName="/ppt/theme/theme22.xml" ContentType="application/vnd.openxmlformats-officedocument.theme+xml"/>
  <Override PartName="/ppt/slideLayouts/slideLayout45.xml" ContentType="application/vnd.openxmlformats-officedocument.presentationml.slideLayout+xml"/>
  <Override PartName="/ppt/theme/theme23.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24.xml" ContentType="application/vnd.openxmlformats-officedocument.theme+xml"/>
  <Override PartName="/ppt/slideLayouts/slideLayout48.xml" ContentType="application/vnd.openxmlformats-officedocument.presentationml.slideLayout+xml"/>
  <Override PartName="/ppt/theme/theme2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6.xml" ContentType="application/vnd.openxmlformats-officedocument.theme+xml"/>
  <Override PartName="/ppt/theme/theme27.xml" ContentType="application/vnd.openxmlformats-officedocument.theme+xml"/>
  <Override PartName="/ppt/ink/ink1.xml" ContentType="application/inkml+xml"/>
  <Override PartName="/ppt/charts/chart1.xml" ContentType="application/vnd.openxmlformats-officedocument.drawingml.char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3" r:id="rId4"/>
    <p:sldMasterId id="2147484255" r:id="rId5"/>
    <p:sldMasterId id="2147484259" r:id="rId6"/>
    <p:sldMasterId id="2147484265" r:id="rId7"/>
    <p:sldMasterId id="2147484268" r:id="rId8"/>
    <p:sldMasterId id="2147484270" r:id="rId9"/>
    <p:sldMasterId id="2147484272" r:id="rId10"/>
    <p:sldMasterId id="2147484274" r:id="rId11"/>
    <p:sldMasterId id="2147484276" r:id="rId12"/>
    <p:sldMasterId id="2147484278" r:id="rId13"/>
    <p:sldMasterId id="2147484280" r:id="rId14"/>
    <p:sldMasterId id="2147484282" r:id="rId15"/>
    <p:sldMasterId id="2147484284" r:id="rId16"/>
    <p:sldMasterId id="2147484286" r:id="rId17"/>
    <p:sldMasterId id="2147484288" r:id="rId18"/>
    <p:sldMasterId id="2147484290" r:id="rId19"/>
    <p:sldMasterId id="2147484292" r:id="rId20"/>
    <p:sldMasterId id="2147484294" r:id="rId21"/>
    <p:sldMasterId id="2147484296" r:id="rId22"/>
    <p:sldMasterId id="2147484298" r:id="rId23"/>
    <p:sldMasterId id="2147484307" r:id="rId24"/>
    <p:sldMasterId id="2147484309" r:id="rId25"/>
    <p:sldMasterId id="2147484311" r:id="rId26"/>
    <p:sldMasterId id="2147484313" r:id="rId27"/>
    <p:sldMasterId id="2147484316" r:id="rId28"/>
    <p:sldMasterId id="2147484318" r:id="rId29"/>
  </p:sldMasterIdLst>
  <p:notesMasterIdLst>
    <p:notesMasterId r:id="rId56"/>
  </p:notesMasterIdLst>
  <p:sldIdLst>
    <p:sldId id="354" r:id="rId30"/>
    <p:sldId id="301" r:id="rId31"/>
    <p:sldId id="412" r:id="rId32"/>
    <p:sldId id="519" r:id="rId33"/>
    <p:sldId id="462" r:id="rId34"/>
    <p:sldId id="540" r:id="rId35"/>
    <p:sldId id="541" r:id="rId36"/>
    <p:sldId id="542" r:id="rId37"/>
    <p:sldId id="420" r:id="rId38"/>
    <p:sldId id="421" r:id="rId39"/>
    <p:sldId id="422" r:id="rId40"/>
    <p:sldId id="463" r:id="rId41"/>
    <p:sldId id="438" r:id="rId42"/>
    <p:sldId id="424" r:id="rId43"/>
    <p:sldId id="425" r:id="rId44"/>
    <p:sldId id="426" r:id="rId45"/>
    <p:sldId id="427" r:id="rId46"/>
    <p:sldId id="428" r:id="rId47"/>
    <p:sldId id="431" r:id="rId48"/>
    <p:sldId id="537" r:id="rId49"/>
    <p:sldId id="538" r:id="rId50"/>
    <p:sldId id="539" r:id="rId51"/>
    <p:sldId id="436" r:id="rId52"/>
    <p:sldId id="437" r:id="rId53"/>
    <p:sldId id="535" r:id="rId54"/>
    <p:sldId id="536" r:id="rId5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23"/>
    <p:restoredTop sz="94694"/>
  </p:normalViewPr>
  <p:slideViewPr>
    <p:cSldViewPr snapToGrid="0">
      <p:cViewPr varScale="1">
        <p:scale>
          <a:sx n="108" d="100"/>
          <a:sy n="108" d="100"/>
        </p:scale>
        <p:origin x="1716" y="10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Master" Target="slideMasters/slideMaster23.xml"/><Relationship Id="rId39" Type="http://schemas.openxmlformats.org/officeDocument/2006/relationships/slide" Target="slides/slide10.xml"/><Relationship Id="rId21" Type="http://schemas.openxmlformats.org/officeDocument/2006/relationships/slideMaster" Target="slideMasters/slideMaster18.xml"/><Relationship Id="rId34" Type="http://schemas.openxmlformats.org/officeDocument/2006/relationships/slide" Target="slides/slide5.xml"/><Relationship Id="rId42" Type="http://schemas.openxmlformats.org/officeDocument/2006/relationships/slide" Target="slides/slide13.xml"/><Relationship Id="rId47" Type="http://schemas.openxmlformats.org/officeDocument/2006/relationships/slide" Target="slides/slide18.xml"/><Relationship Id="rId50" Type="http://schemas.openxmlformats.org/officeDocument/2006/relationships/slide" Target="slides/slide21.xml"/><Relationship Id="rId55" Type="http://schemas.openxmlformats.org/officeDocument/2006/relationships/slide" Target="slides/slide26.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Master" Target="slideMasters/slideMaster26.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3.xml"/><Relationship Id="rId37" Type="http://schemas.openxmlformats.org/officeDocument/2006/relationships/slide" Target="slides/slide8.xml"/><Relationship Id="rId40" Type="http://schemas.openxmlformats.org/officeDocument/2006/relationships/slide" Target="slides/slide11.xml"/><Relationship Id="rId45" Type="http://schemas.openxmlformats.org/officeDocument/2006/relationships/slide" Target="slides/slide16.xml"/><Relationship Id="rId53" Type="http://schemas.openxmlformats.org/officeDocument/2006/relationships/slide" Target="slides/slide24.xml"/><Relationship Id="rId58" Type="http://schemas.openxmlformats.org/officeDocument/2006/relationships/viewProps" Target="viewProps.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30" Type="http://schemas.openxmlformats.org/officeDocument/2006/relationships/slide" Target="slides/slide1.xml"/><Relationship Id="rId35" Type="http://schemas.openxmlformats.org/officeDocument/2006/relationships/slide" Target="slides/slide6.xml"/><Relationship Id="rId43" Type="http://schemas.openxmlformats.org/officeDocument/2006/relationships/slide" Target="slides/slide14.xml"/><Relationship Id="rId48" Type="http://schemas.openxmlformats.org/officeDocument/2006/relationships/slide" Target="slides/slide19.xml"/><Relationship Id="rId56"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slide" Target="slides/slide2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4.xml"/><Relationship Id="rId38" Type="http://schemas.openxmlformats.org/officeDocument/2006/relationships/slide" Target="slides/slide9.xml"/><Relationship Id="rId46" Type="http://schemas.openxmlformats.org/officeDocument/2006/relationships/slide" Target="slides/slide17.xml"/><Relationship Id="rId59" Type="http://schemas.openxmlformats.org/officeDocument/2006/relationships/theme" Target="theme/theme1.xml"/><Relationship Id="rId20" Type="http://schemas.openxmlformats.org/officeDocument/2006/relationships/slideMaster" Target="slideMasters/slideMaster17.xml"/><Relationship Id="rId41" Type="http://schemas.openxmlformats.org/officeDocument/2006/relationships/slide" Target="slides/slide12.xml"/><Relationship Id="rId54"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Master" Target="slideMasters/slideMaster25.xml"/><Relationship Id="rId36" Type="http://schemas.openxmlformats.org/officeDocument/2006/relationships/slide" Target="slides/slide7.xml"/><Relationship Id="rId49" Type="http://schemas.openxmlformats.org/officeDocument/2006/relationships/slide" Target="slides/slide20.xml"/><Relationship Id="rId57" Type="http://schemas.openxmlformats.org/officeDocument/2006/relationships/presProps" Target="presProps.xml"/><Relationship Id="rId10" Type="http://schemas.openxmlformats.org/officeDocument/2006/relationships/slideMaster" Target="slideMasters/slideMaster7.xml"/><Relationship Id="rId31" Type="http://schemas.openxmlformats.org/officeDocument/2006/relationships/slide" Target="slides/slide2.xml"/><Relationship Id="rId44" Type="http://schemas.openxmlformats.org/officeDocument/2006/relationships/slide" Target="slides/slide15.xml"/><Relationship Id="rId52" Type="http://schemas.openxmlformats.org/officeDocument/2006/relationships/slide" Target="slides/slide23.xml"/><Relationship Id="rId60"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oleObject" Target="Book3"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txPr>
        <a:bodyPr/>
        <a:lstStyle/>
        <a:p>
          <a:pPr>
            <a:defRPr>
              <a:solidFill>
                <a:schemeClr val="tx2"/>
              </a:solidFill>
            </a:defRPr>
          </a:pPr>
          <a:endParaRPr lang="en-US"/>
        </a:p>
      </c:txPr>
    </c:title>
    <c:autoTitleDeleted val="0"/>
    <c:view3D>
      <c:rotX val="15"/>
      <c:rotY val="20"/>
      <c:rAngAx val="1"/>
    </c:view3D>
    <c:floor>
      <c:thickness val="0"/>
    </c:floor>
    <c:sideWall>
      <c:thickness val="0"/>
    </c:sideWall>
    <c:backWall>
      <c:thickness val="0"/>
    </c:backWall>
    <c:plotArea>
      <c:layout/>
      <c:bar3DChart>
        <c:barDir val="col"/>
        <c:grouping val="clustered"/>
        <c:varyColors val="0"/>
        <c:ser>
          <c:idx val="0"/>
          <c:order val="0"/>
          <c:tx>
            <c:strRef>
              <c:f>Sheet1!$H$1</c:f>
              <c:strCache>
                <c:ptCount val="1"/>
                <c:pt idx="0">
                  <c:v>Response</c:v>
                </c:pt>
              </c:strCache>
            </c:strRef>
          </c:tx>
          <c:invertIfNegative val="0"/>
          <c:cat>
            <c:strRef>
              <c:f>Sheet1!$G$2:$G$6</c:f>
              <c:strCache>
                <c:ptCount val="5"/>
                <c:pt idx="0">
                  <c:v>Very Poor</c:v>
                </c:pt>
                <c:pt idx="1">
                  <c:v>Poor</c:v>
                </c:pt>
                <c:pt idx="2">
                  <c:v>OK</c:v>
                </c:pt>
                <c:pt idx="3">
                  <c:v>Good</c:v>
                </c:pt>
                <c:pt idx="4">
                  <c:v>Very Good</c:v>
                </c:pt>
              </c:strCache>
            </c:strRef>
          </c:cat>
          <c:val>
            <c:numRef>
              <c:f>Sheet1!$H$2:$H$6</c:f>
              <c:numCache>
                <c:formatCode>General</c:formatCode>
                <c:ptCount val="5"/>
                <c:pt idx="0">
                  <c:v>7</c:v>
                </c:pt>
                <c:pt idx="1">
                  <c:v>18</c:v>
                </c:pt>
                <c:pt idx="2">
                  <c:v>31</c:v>
                </c:pt>
                <c:pt idx="3">
                  <c:v>30</c:v>
                </c:pt>
                <c:pt idx="4">
                  <c:v>23</c:v>
                </c:pt>
              </c:numCache>
            </c:numRef>
          </c:val>
          <c:extLst>
            <c:ext xmlns:c16="http://schemas.microsoft.com/office/drawing/2014/chart" uri="{C3380CC4-5D6E-409C-BE32-E72D297353CC}">
              <c16:uniqueId val="{00000000-B9E8-484E-8E6E-0F1C369D4631}"/>
            </c:ext>
          </c:extLst>
        </c:ser>
        <c:dLbls>
          <c:showLegendKey val="0"/>
          <c:showVal val="0"/>
          <c:showCatName val="0"/>
          <c:showSerName val="0"/>
          <c:showPercent val="0"/>
          <c:showBubbleSize val="0"/>
        </c:dLbls>
        <c:gapWidth val="150"/>
        <c:shape val="box"/>
        <c:axId val="121273856"/>
        <c:axId val="77548352"/>
        <c:axId val="0"/>
      </c:bar3DChart>
      <c:catAx>
        <c:axId val="121273856"/>
        <c:scaling>
          <c:orientation val="minMax"/>
        </c:scaling>
        <c:delete val="0"/>
        <c:axPos val="b"/>
        <c:numFmt formatCode="General" sourceLinked="0"/>
        <c:majorTickMark val="out"/>
        <c:minorTickMark val="none"/>
        <c:tickLblPos val="nextTo"/>
        <c:crossAx val="77548352"/>
        <c:crosses val="autoZero"/>
        <c:auto val="1"/>
        <c:lblAlgn val="ctr"/>
        <c:lblOffset val="100"/>
        <c:noMultiLvlLbl val="0"/>
      </c:catAx>
      <c:valAx>
        <c:axId val="77548352"/>
        <c:scaling>
          <c:orientation val="minMax"/>
        </c:scaling>
        <c:delete val="0"/>
        <c:axPos val="l"/>
        <c:majorGridlines/>
        <c:numFmt formatCode="General" sourceLinked="1"/>
        <c:majorTickMark val="out"/>
        <c:minorTickMark val="none"/>
        <c:tickLblPos val="nextTo"/>
        <c:crossAx val="121273856"/>
        <c:crosses val="autoZero"/>
        <c:crossBetween val="between"/>
      </c:valAx>
    </c:plotArea>
    <c:legend>
      <c:legendPos val="r"/>
      <c:overlay val="0"/>
    </c:legend>
    <c:plotVisOnly val="1"/>
    <c:dispBlanksAs val="gap"/>
    <c:showDLblsOverMax val="0"/>
  </c:chart>
  <c:externalData r:id="rId1">
    <c:autoUpdate val="0"/>
  </c:externalData>
</c:chartSpace>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8-30T17:54:42.598"/>
    </inkml:context>
    <inkml:brush xml:id="br0">
      <inkml:brushProperty name="width" value="0.05" units="cm"/>
      <inkml:brushProperty name="height" value="0.05" units="cm"/>
      <inkml:brushProperty name="color" value="#E71224"/>
    </inkml:brush>
  </inkml:definitions>
  <inkml:trace contextRef="#ctx0" brushRef="#br0">1361 28 24575,'-148'-13'0,"98"7"0,-51-1 0,-41 6 0,-149 4 0,252 2 0,1 2 0,0 2 0,1 1 0,-53 22 0,59-16 0,1 0 0,0 2 0,1 1 0,1 1 0,1 1 0,1 2 0,-25 28 0,38-38 0,0 0 0,1 0 0,1 1 0,1 0 0,0 1 0,0 0 0,2 1 0,0 0 0,0 0 0,2 0 0,0 1 0,1 0 0,1 1 0,0-1 0,1 1 0,-1 30 0,5-12 0,0 0 0,3 0 0,7 35 0,-8-58 0,1 1 0,1-1 0,0 0 0,1 0 0,0 0 0,1-1 0,1 0 0,0 0 0,0-1 0,16 17 0,4-2 0,1-2 0,2-1 0,0-1 0,51 27 0,-63-38 0,14 10 0,1-2 0,1-2 0,0-1 0,1-2 0,1-1 0,47 10 0,18-3 0,0-5 0,169 4 0,859-21 0,-607 3 0,-512-1 0,0-1 0,0-1 0,1 0 0,-1 0 0,0-1 0,-1-1 0,17-7 0,72-42 0,-27 12 0,-43 27 0,-1-2 0,0-1 0,-1-1 0,-1-1 0,32-31 0,-48 41 0,-1-1 0,0 0 0,-1-1 0,0 0 0,0 0 0,-1-1 0,-1 1 0,0-2 0,0 1 0,-2 0 0,1-1 0,-1 0 0,-1 0 0,-1-1 0,2-19 0,-9-188 0,3 210 0,0 0 0,0 0 0,-1 1 0,-1-1 0,0 1 0,0 0 0,-1 0 0,0 1 0,0-1 0,-11-12 0,11 15 0,0 0 0,-1 1 0,0-1 0,0 1 0,-1 0 0,1 1 0,-1 0 0,0 0 0,-1 0 0,1 1 0,-1 0 0,0 1 0,-13-5 0,-55-11 0,44 10 0,0 1 0,-1 2 0,1 1 0,-49-1 0,62 5 0,0-1 0,0-1 0,0 0 0,1-2 0,-23-7 0,-48-11 0,-13 0 0,61 13 0,-51-6 0,-41-7 0,91 14 0,-1 1 0,-70-2 0,73 8 0,-62-11 0,48 5 0,-9-2 0,22 4 0,-77-4 0,48 12 0,-82-4 0,147 2-151,0-1-1,1 1 0,0-1 0,-1-1 1,1 1-1,0-1 0,-1 1 1,-3-4-1,-8-6-6674</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31/08/2023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p:spPr>
        <p:txBody>
          <a:bodyPr/>
          <a:lstStyle/>
          <a:p>
            <a:endParaRPr lang="en-US">
              <a:latin typeface="Times New Roman" charset="0"/>
            </a:endParaRPr>
          </a:p>
        </p:txBody>
      </p:sp>
      <p:sp>
        <p:nvSpPr>
          <p:cNvPr id="61444" name="Slide Number Placeholder 3"/>
          <p:cNvSpPr>
            <a:spLocks noGrp="1"/>
          </p:cNvSpPr>
          <p:nvPr>
            <p:ph type="sldNum" sz="quarter" idx="5"/>
          </p:nvPr>
        </p:nvSpPr>
        <p:spPr>
          <a:noFill/>
        </p:spPr>
        <p:txBody>
          <a:bodyPr/>
          <a:lstStyle/>
          <a:p>
            <a:fld id="{D6E6E621-1B00-49B7-8BCE-FD00D6A7E284}" type="slidenum">
              <a:rPr lang="en-GB"/>
              <a:pPr/>
              <a:t>17</a:t>
            </a:fld>
            <a:endParaRPr lang="en-GB"/>
          </a:p>
        </p:txBody>
      </p:sp>
    </p:spTree>
    <p:extLst>
      <p:ext uri="{BB962C8B-B14F-4D97-AF65-F5344CB8AC3E}">
        <p14:creationId xmlns:p14="http://schemas.microsoft.com/office/powerpoint/2010/main" val="2353317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p:spPr>
        <p:txBody>
          <a:bodyPr/>
          <a:lstStyle/>
          <a:p>
            <a:fld id="{3BB2547E-E766-4D57-A789-D39E02FC83EC}" type="slidenum">
              <a:rPr lang="en-GB"/>
              <a:pPr/>
              <a:t>18</a:t>
            </a:fld>
            <a:endParaRPr lang="en-GB"/>
          </a:p>
        </p:txBody>
      </p:sp>
      <p:sp>
        <p:nvSpPr>
          <p:cNvPr id="73731"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a:noFill/>
          <a:ln/>
        </p:spPr>
        <p:txBody>
          <a:bodyPr/>
          <a:lstStyle/>
          <a:p>
            <a:pPr eaLnBrk="1" hangingPunct="1"/>
            <a:endParaRPr lang="en-US">
              <a:latin typeface="Times New Roman" charset="0"/>
            </a:endParaRPr>
          </a:p>
        </p:txBody>
      </p:sp>
    </p:spTree>
    <p:extLst>
      <p:ext uri="{BB962C8B-B14F-4D97-AF65-F5344CB8AC3E}">
        <p14:creationId xmlns:p14="http://schemas.microsoft.com/office/powerpoint/2010/main" val="838443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p:spPr>
        <p:txBody>
          <a:bodyPr/>
          <a:lstStyle/>
          <a:p>
            <a:endParaRPr lang="en-US">
              <a:latin typeface="Times New Roman" charset="0"/>
            </a:endParaRPr>
          </a:p>
        </p:txBody>
      </p:sp>
      <p:sp>
        <p:nvSpPr>
          <p:cNvPr id="78852" name="Slide Number Placeholder 3"/>
          <p:cNvSpPr>
            <a:spLocks noGrp="1"/>
          </p:cNvSpPr>
          <p:nvPr>
            <p:ph type="sldNum" sz="quarter" idx="5"/>
          </p:nvPr>
        </p:nvSpPr>
        <p:spPr>
          <a:noFill/>
        </p:spPr>
        <p:txBody>
          <a:bodyPr/>
          <a:lstStyle/>
          <a:p>
            <a:fld id="{1E081509-FC65-43B4-AA71-403258B96DBF}" type="slidenum">
              <a:rPr lang="en-GB"/>
              <a:pPr/>
              <a:t>19</a:t>
            </a:fld>
            <a:endParaRPr lang="en-GB"/>
          </a:p>
        </p:txBody>
      </p:sp>
    </p:spTree>
    <p:extLst>
      <p:ext uri="{BB962C8B-B14F-4D97-AF65-F5344CB8AC3E}">
        <p14:creationId xmlns:p14="http://schemas.microsoft.com/office/powerpoint/2010/main" val="3131421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a:ln/>
        </p:spPr>
      </p:sp>
      <p:sp>
        <p:nvSpPr>
          <p:cNvPr id="93187" name="Notes Placeholder 2"/>
          <p:cNvSpPr>
            <a:spLocks noGrp="1"/>
          </p:cNvSpPr>
          <p:nvPr>
            <p:ph type="body" idx="1"/>
          </p:nvPr>
        </p:nvSpPr>
        <p:spPr>
          <a:noFill/>
          <a:ln/>
        </p:spPr>
        <p:txBody>
          <a:bodyPr/>
          <a:lstStyle/>
          <a:p>
            <a:endParaRPr lang="en-US">
              <a:latin typeface="Times New Roman" charset="0"/>
            </a:endParaRPr>
          </a:p>
        </p:txBody>
      </p:sp>
      <p:sp>
        <p:nvSpPr>
          <p:cNvPr id="93188" name="Slide Number Placeholder 3"/>
          <p:cNvSpPr>
            <a:spLocks noGrp="1"/>
          </p:cNvSpPr>
          <p:nvPr>
            <p:ph type="sldNum" sz="quarter" idx="5"/>
          </p:nvPr>
        </p:nvSpPr>
        <p:spPr>
          <a:noFill/>
        </p:spPr>
        <p:txBody>
          <a:bodyPr/>
          <a:lstStyle/>
          <a:p>
            <a:fld id="{9A95ACCD-467F-469D-A29C-AB467D1B2D82}" type="slidenum">
              <a:rPr lang="en-GB"/>
              <a:pPr/>
              <a:t>23</a:t>
            </a:fld>
            <a:endParaRPr lang="en-GB"/>
          </a:p>
        </p:txBody>
      </p:sp>
    </p:spTree>
    <p:extLst>
      <p:ext uri="{BB962C8B-B14F-4D97-AF65-F5344CB8AC3E}">
        <p14:creationId xmlns:p14="http://schemas.microsoft.com/office/powerpoint/2010/main" val="8968062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a:ln/>
        </p:spPr>
      </p:sp>
      <p:sp>
        <p:nvSpPr>
          <p:cNvPr id="94211" name="Notes Placeholder 2"/>
          <p:cNvSpPr>
            <a:spLocks noGrp="1"/>
          </p:cNvSpPr>
          <p:nvPr>
            <p:ph type="body" idx="1"/>
          </p:nvPr>
        </p:nvSpPr>
        <p:spPr>
          <a:noFill/>
          <a:ln/>
        </p:spPr>
        <p:txBody>
          <a:bodyPr/>
          <a:lstStyle/>
          <a:p>
            <a:endParaRPr lang="en-US">
              <a:latin typeface="Times New Roman" charset="0"/>
            </a:endParaRPr>
          </a:p>
        </p:txBody>
      </p:sp>
      <p:sp>
        <p:nvSpPr>
          <p:cNvPr id="94212" name="Slide Number Placeholder 3"/>
          <p:cNvSpPr>
            <a:spLocks noGrp="1"/>
          </p:cNvSpPr>
          <p:nvPr>
            <p:ph type="sldNum" sz="quarter" idx="5"/>
          </p:nvPr>
        </p:nvSpPr>
        <p:spPr>
          <a:noFill/>
        </p:spPr>
        <p:txBody>
          <a:bodyPr/>
          <a:lstStyle/>
          <a:p>
            <a:fld id="{458CE193-64BF-42CB-B0D7-ECA7D5A315BB}" type="slidenum">
              <a:rPr lang="en-GB"/>
              <a:pPr/>
              <a:t>24</a:t>
            </a:fld>
            <a:endParaRPr lang="en-GB"/>
          </a:p>
        </p:txBody>
      </p:sp>
    </p:spTree>
    <p:extLst>
      <p:ext uri="{BB962C8B-B14F-4D97-AF65-F5344CB8AC3E}">
        <p14:creationId xmlns:p14="http://schemas.microsoft.com/office/powerpoint/2010/main" val="7261237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a:ln/>
        </p:spPr>
      </p:sp>
      <p:sp>
        <p:nvSpPr>
          <p:cNvPr id="94211" name="Notes Placeholder 2"/>
          <p:cNvSpPr>
            <a:spLocks noGrp="1"/>
          </p:cNvSpPr>
          <p:nvPr>
            <p:ph type="body" idx="1"/>
          </p:nvPr>
        </p:nvSpPr>
        <p:spPr>
          <a:noFill/>
          <a:ln/>
        </p:spPr>
        <p:txBody>
          <a:bodyPr/>
          <a:lstStyle/>
          <a:p>
            <a:endParaRPr lang="en-US">
              <a:latin typeface="Times New Roman" charset="0"/>
            </a:endParaRPr>
          </a:p>
        </p:txBody>
      </p:sp>
      <p:sp>
        <p:nvSpPr>
          <p:cNvPr id="94212" name="Slide Number Placeholder 3"/>
          <p:cNvSpPr>
            <a:spLocks noGrp="1"/>
          </p:cNvSpPr>
          <p:nvPr>
            <p:ph type="sldNum" sz="quarter" idx="5"/>
          </p:nvPr>
        </p:nvSpPr>
        <p:spPr>
          <a:noFill/>
        </p:spPr>
        <p:txBody>
          <a:bodyPr/>
          <a:lstStyle/>
          <a:p>
            <a:fld id="{458CE193-64BF-42CB-B0D7-ECA7D5A315BB}" type="slidenum">
              <a:rPr lang="en-GB"/>
              <a:pPr/>
              <a:t>25</a:t>
            </a:fld>
            <a:endParaRPr lang="en-GB"/>
          </a:p>
        </p:txBody>
      </p:sp>
    </p:spTree>
    <p:extLst>
      <p:ext uri="{BB962C8B-B14F-4D97-AF65-F5344CB8AC3E}">
        <p14:creationId xmlns:p14="http://schemas.microsoft.com/office/powerpoint/2010/main" val="31901035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0.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1308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3280217D-976E-4701-B677-C6175AAE263B}" type="datetime1">
              <a:rPr lang="en-GB" smtClean="0"/>
              <a:t>31/08/2023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1123089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1C1C87BB-82AB-48EA-82AC-8E1C827E2A7F}" type="datetime1">
              <a:rPr lang="en-GB" smtClean="0"/>
              <a:t>31/08/2023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2844651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840280D5-0835-452F-BCC2-487F54756822}" type="datetime1">
              <a:rPr lang="en-GB" smtClean="0"/>
              <a:t>31/08/2023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833721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3156C5D7-7866-404F-82ED-F8BA470F1151}" type="datetime1">
              <a:rPr lang="en-GB" smtClean="0"/>
              <a:t>31/08/2023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3899161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B990BEFA-853F-4ADB-8261-B9DF19173941}" type="datetime1">
              <a:rPr lang="en-GB" smtClean="0"/>
              <a:t>31/08/2023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1858001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5589CA98-A964-4AD3-A673-FCBF05CA4D26}" type="datetime1">
              <a:rPr lang="en-GB" smtClean="0"/>
              <a:t>31/08/2023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3863886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023CD21B-0839-4E99-8AA7-C391B9A66DF3}" type="datetime1">
              <a:rPr lang="en-GB" smtClean="0"/>
              <a:t>31/08/2023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2587333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067F16A8-215C-42C8-89FA-D2C0F30BF846}" type="datetime1">
              <a:rPr lang="en-GB" smtClean="0"/>
              <a:t>31/08/2023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3569762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9344E236-80B5-4DAD-B96A-79D6D50208A4}" type="datetime1">
              <a:rPr lang="en-GB" smtClean="0"/>
              <a:t>31/08/2023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1334481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C0E0DA29-1DC4-4385-8A99-4F45290ACCCC}" type="datetime1">
              <a:rPr lang="en-GB" smtClean="0"/>
              <a:t>31/08/2023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28426731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31/08/2023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56022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31/08/2023</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31/08/2023</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3325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31/08/2023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979845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28323698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86003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2250891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473110"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7457568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042901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5394489" y="1470581"/>
            <a:ext cx="3181546"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1646649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362563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161234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9113426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4608496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54678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414157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321699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309879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8923759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90098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983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7424086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555555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808812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748229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8141884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57472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752804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2852552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00312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1519096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3525874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762742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791614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3711828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0734503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4"/>
            <a:ext cx="2057400" cy="365125"/>
          </a:xfrm>
          <a:prstGeom prst="rect">
            <a:avLst/>
          </a:prstGeom>
        </p:spPr>
        <p:txBody>
          <a:bodyPr/>
          <a:lstStyle/>
          <a:p>
            <a:pPr>
              <a:defRPr/>
            </a:pPr>
            <a:fld id="{3280217D-976E-4701-B677-C6175AAE263B}" type="datetime1">
              <a:rPr lang="en-GB" smtClean="0"/>
              <a:t>31/08/2023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4"/>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4"/>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280948234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22393755-8389-4062-B063-7163EBFCD922}" type="datetimeFigureOut">
              <a:rPr lang="en-GB" smtClean="0"/>
              <a:t>31/08/2023</a:t>
            </a:fld>
            <a:endParaRPr lang="en-GB"/>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413157673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22393755-8389-4062-B063-7163EBFCD922}" type="datetimeFigureOut">
              <a:rPr lang="en-GB" smtClean="0"/>
              <a:t>31/08/2023</a:t>
            </a:fld>
            <a:endParaRPr lang="en-GB"/>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2991046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jp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3.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20.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21.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22.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23.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24.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25.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6.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8.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9.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0.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1.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2.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3.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34.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5" Type="http://schemas.openxmlformats.org/officeDocument/2006/relationships/slideLayout" Target="../slideLayouts/slideLayout39.xml"/><Relationship Id="rId4" Type="http://schemas.openxmlformats.org/officeDocument/2006/relationships/slideLayout" Target="../slideLayouts/slideLayout38.xml"/><Relationship Id="rId9" Type="http://schemas.openxmlformats.org/officeDocument/2006/relationships/theme" Target="../theme/theme20.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21.xml"/><Relationship Id="rId1" Type="http://schemas.openxmlformats.org/officeDocument/2006/relationships/slideLayout" Target="../slideLayouts/slideLayout43.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44.xml"/></Relationships>
</file>

<file path=ppt/slideMasters/_rels/slideMaster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theme" Target="../theme/theme23.xml"/><Relationship Id="rId1" Type="http://schemas.openxmlformats.org/officeDocument/2006/relationships/slideLayout" Target="../slideLayouts/slideLayout45.xml"/></Relationships>
</file>

<file path=ppt/slideMasters/_rels/slideMaster24.xml.rels><?xml version="1.0" encoding="UTF-8" standalone="yes"?>
<Relationships xmlns="http://schemas.openxmlformats.org/package/2006/relationships"><Relationship Id="rId3" Type="http://schemas.openxmlformats.org/officeDocument/2006/relationships/theme" Target="../theme/theme24.xml"/><Relationship Id="rId2" Type="http://schemas.openxmlformats.org/officeDocument/2006/relationships/slideLayout" Target="../slideLayouts/slideLayout47.xml"/><Relationship Id="rId1" Type="http://schemas.openxmlformats.org/officeDocument/2006/relationships/slideLayout" Target="../slideLayouts/slideLayout46.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5.xml"/><Relationship Id="rId1" Type="http://schemas.openxmlformats.org/officeDocument/2006/relationships/slideLayout" Target="../slideLayouts/slideLayout48.xml"/></Relationships>
</file>

<file path=ppt/slideMasters/_rels/slideMaster26.xml.rels><?xml version="1.0" encoding="UTF-8" standalone="yes"?>
<Relationships xmlns="http://schemas.openxmlformats.org/package/2006/relationships"><Relationship Id="rId3" Type="http://schemas.openxmlformats.org/officeDocument/2006/relationships/slideLayout" Target="../slideLayouts/slideLayout51.xml"/><Relationship Id="rId2" Type="http://schemas.openxmlformats.org/officeDocument/2006/relationships/slideLayout" Target="../slideLayouts/slideLayout50.xml"/><Relationship Id="rId1" Type="http://schemas.openxmlformats.org/officeDocument/2006/relationships/slideLayout" Target="../slideLayouts/slideLayout49.xml"/><Relationship Id="rId5" Type="http://schemas.openxmlformats.org/officeDocument/2006/relationships/image" Target="../media/image1.jpg"/><Relationship Id="rId4" Type="http://schemas.openxmlformats.org/officeDocument/2006/relationships/theme" Target="../theme/theme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9905241"/>
      </p:ext>
    </p:extLst>
  </p:cSld>
  <p:clrMap bg1="lt1" tx1="dk1" bg2="lt2" tx2="dk2" accent1="accent1" accent2="accent2" accent3="accent3" accent4="accent4" accent5="accent5" accent6="accent6" hlink="hlink" folHlink="folHlink"/>
  <p:sldLayoutIdLst>
    <p:sldLayoutId id="2147484244" r:id="rId1"/>
    <p:sldLayoutId id="2147484245" r:id="rId2"/>
    <p:sldLayoutId id="2147484246" r:id="rId3"/>
    <p:sldLayoutId id="2147484247" r:id="rId4"/>
    <p:sldLayoutId id="2147484248" r:id="rId5"/>
    <p:sldLayoutId id="2147484249" r:id="rId6"/>
    <p:sldLayoutId id="2147484250" r:id="rId7"/>
    <p:sldLayoutId id="2147484251" r:id="rId8"/>
    <p:sldLayoutId id="2147484252" r:id="rId9"/>
    <p:sldLayoutId id="2147484253" r:id="rId10"/>
    <p:sldLayoutId id="214748425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0" r:id="rId1"/>
    <p:sldLayoutId id="2147484261" r:id="rId2"/>
    <p:sldLayoutId id="2147484262" r:id="rId3"/>
    <p:sldLayoutId id="2147484263" r:id="rId4"/>
    <p:sldLayoutId id="2147484264"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15411911"/>
      </p:ext>
    </p:extLst>
  </p:cSld>
  <p:clrMap bg1="lt1" tx1="dk1" bg2="lt2" tx2="dk2" accent1="accent1" accent2="accent2" accent3="accent3" accent4="accent4" accent5="accent5" accent6="accent6" hlink="hlink" folHlink="folHlink"/>
  <p:sldLayoutIdLst>
    <p:sldLayoutId id="2147484266" r:id="rId1"/>
    <p:sldLayoutId id="2147484267"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4280725710"/>
      </p:ext>
    </p:extLst>
  </p:cSld>
  <p:clrMap bg1="lt1" tx1="dk1" bg2="lt2" tx2="dk2" accent1="accent1" accent2="accent2" accent3="accent3" accent4="accent4" accent5="accent5" accent6="accent6" hlink="hlink" folHlink="folHlink"/>
  <p:sldLayoutIdLst>
    <p:sldLayoutId id="214748426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Arial" panose="020B0604020202020204" pitchFamily="34" charset="0"/>
          <a:ea typeface="+mn-ea"/>
          <a:cs typeface="Arial" panose="020B0604020202020204" pitchFamily="34" charset="0"/>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1032051809"/>
      </p:ext>
    </p:extLst>
  </p:cSld>
  <p:clrMap bg1="lt1" tx1="dk1" bg2="lt2" tx2="dk2" accent1="accent1" accent2="accent2" accent3="accent3" accent4="accent4" accent5="accent5" accent6="accent6" hlink="hlink" folHlink="folHlink"/>
  <p:sldLayoutIdLst>
    <p:sldLayoutId id="214748427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20264899"/>
      </p:ext>
    </p:extLst>
  </p:cSld>
  <p:clrMap bg1="lt1" tx1="dk1" bg2="lt2" tx2="dk2" accent1="accent1" accent2="accent2" accent3="accent3" accent4="accent4" accent5="accent5" accent6="accent6" hlink="hlink" folHlink="folHlink"/>
  <p:sldLayoutIdLst>
    <p:sldLayoutId id="214748427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932507098"/>
      </p:ext>
    </p:extLst>
  </p:cSld>
  <p:clrMap bg1="lt1" tx1="dk1" bg2="lt2" tx2="dk2" accent1="accent1" accent2="accent2" accent3="accent3" accent4="accent4" accent5="accent5" accent6="accent6" hlink="hlink" folHlink="folHlink"/>
  <p:sldLayoutIdLst>
    <p:sldLayoutId id="214748427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11317157"/>
      </p:ext>
    </p:extLst>
  </p:cSld>
  <p:clrMap bg1="lt1" tx1="dk1" bg2="lt2" tx2="dk2" accent1="accent1" accent2="accent2" accent3="accent3" accent4="accent4" accent5="accent5" accent6="accent6" hlink="hlink" folHlink="folHlink"/>
  <p:sldLayoutIdLst>
    <p:sldLayoutId id="214748427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879220125"/>
      </p:ext>
    </p:extLst>
  </p:cSld>
  <p:clrMap bg1="lt1" tx1="dk1" bg2="lt2" tx2="dk2" accent1="accent1" accent2="accent2" accent3="accent3" accent4="accent4" accent5="accent5" accent6="accent6" hlink="hlink" folHlink="folHlink"/>
  <p:sldLayoutIdLst>
    <p:sldLayoutId id="214748427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871630725"/>
      </p:ext>
    </p:extLst>
  </p:cSld>
  <p:clrMap bg1="lt1" tx1="dk1" bg2="lt2" tx2="dk2" accent1="accent1" accent2="accent2" accent3="accent3" accent4="accent4" accent5="accent5" accent6="accent6" hlink="hlink" folHlink="folHlink"/>
  <p:sldLayoutIdLst>
    <p:sldLayoutId id="214748428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8777179"/>
      </p:ext>
    </p:extLst>
  </p:cSld>
  <p:clrMap bg1="lt1" tx1="dk1" bg2="lt2" tx2="dk2" accent1="accent1" accent2="accent2" accent3="accent3" accent4="accent4" accent5="accent5" accent6="accent6" hlink="hlink" folHlink="folHlink"/>
  <p:sldLayoutIdLst>
    <p:sldLayoutId id="214748428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240385" y="365129"/>
            <a:ext cx="86679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240385" y="1825625"/>
            <a:ext cx="86679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4199680"/>
      </p:ext>
    </p:extLst>
  </p:cSld>
  <p:clrMap bg1="lt1" tx1="dk1" bg2="lt2" tx2="dk2" accent1="accent1" accent2="accent2" accent3="accent3" accent4="accent4" accent5="accent5" accent6="accent6" hlink="hlink" folHlink="folHlink"/>
  <p:sldLayoutIdLst>
    <p:sldLayoutId id="214748428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239796" y="1383220"/>
            <a:ext cx="866853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239796" y="2843720"/>
            <a:ext cx="8668535" cy="36984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17638538"/>
      </p:ext>
    </p:extLst>
  </p:cSld>
  <p:clrMap bg1="lt1" tx1="dk1" bg2="lt2" tx2="dk2" accent1="accent1" accent2="accent2" accent3="accent3" accent4="accent4" accent5="accent5" accent6="accent6" hlink="hlink" folHlink="folHlink"/>
  <p:sldLayoutIdLst>
    <p:sldLayoutId id="214748428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p:nvPicPr>
        <p:blipFill>
          <a:blip r:embed="rId3"/>
          <a:stretch>
            <a:fillRect/>
          </a:stretch>
        </p:blipFill>
        <p:spPr>
          <a:xfrm>
            <a:off x="0" y="9427"/>
            <a:ext cx="9144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58459209"/>
      </p:ext>
    </p:extLst>
  </p:cSld>
  <p:clrMap bg1="lt1" tx1="dk1" bg2="lt2" tx2="dk2" accent1="accent1" accent2="accent2" accent3="accent3" accent4="accent4" accent5="accent5" accent6="accent6" hlink="hlink" folHlink="folHlink"/>
  <p:sldLayoutIdLst>
    <p:sldLayoutId id="214748428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5137414"/>
      </p:ext>
    </p:extLst>
  </p:cSld>
  <p:clrMap bg1="lt1" tx1="dk1" bg2="lt2" tx2="dk2" accent1="accent1" accent2="accent2" accent3="accent3" accent4="accent4" accent5="accent5" accent6="accent6" hlink="hlink" folHlink="folHlink"/>
  <p:sldLayoutIdLst>
    <p:sldLayoutId id="214748429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2278563"/>
      </p:ext>
    </p:extLst>
  </p:cSld>
  <p:clrMap bg1="lt1" tx1="dk1" bg2="lt2" tx2="dk2" accent1="accent1" accent2="accent2" accent3="accent3" accent4="accent4" accent5="accent5" accent6="accent6" hlink="hlink" folHlink="folHlink"/>
  <p:sldLayoutIdLst>
    <p:sldLayoutId id="214748429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42331975"/>
      </p:ext>
    </p:extLst>
  </p:cSld>
  <p:clrMap bg1="lt1" tx1="dk1" bg2="lt2" tx2="dk2" accent1="accent1" accent2="accent2" accent3="accent3" accent4="accent4" accent5="accent5" accent6="accent6" hlink="hlink" folHlink="folHlink"/>
  <p:sldLayoutIdLst>
    <p:sldLayoutId id="214748429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34775076"/>
      </p:ext>
    </p:extLst>
  </p:cSld>
  <p:clrMap bg1="lt1" tx1="dk1" bg2="lt2" tx2="dk2" accent1="accent1" accent2="accent2" accent3="accent3" accent4="accent4" accent5="accent5" accent6="accent6" hlink="hlink" folHlink="folHlink"/>
  <p:sldLayoutIdLst>
    <p:sldLayoutId id="214748429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2332935"/>
      </p:ext>
    </p:extLst>
  </p:cSld>
  <p:clrMap bg1="lt1" tx1="dk1" bg2="lt2" tx2="dk2" accent1="accent1" accent2="accent2" accent3="accent3" accent4="accent4" accent5="accent5" accent6="accent6" hlink="hlink" folHlink="folHlink"/>
  <p:sldLayoutIdLst>
    <p:sldLayoutId id="2147484299" r:id="rId1"/>
    <p:sldLayoutId id="2147484300" r:id="rId2"/>
    <p:sldLayoutId id="2147484301" r:id="rId3"/>
    <p:sldLayoutId id="2147484302" r:id="rId4"/>
    <p:sldLayoutId id="2147484303" r:id="rId5"/>
    <p:sldLayoutId id="2147484304" r:id="rId6"/>
    <p:sldLayoutId id="2147484305" r:id="rId7"/>
    <p:sldLayoutId id="2147484306" r:id="rId8"/>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5695891"/>
      </p:ext>
    </p:extLst>
  </p:cSld>
  <p:clrMap bg1="lt1" tx1="dk1" bg2="lt2" tx2="dk2" accent1="accent1" accent2="accent2" accent3="accent3" accent4="accent4" accent5="accent5" accent6="accent6" hlink="hlink" folHlink="folHlink"/>
  <p:sldLayoutIdLst>
    <p:sldLayoutId id="2147484308"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82959315"/>
      </p:ext>
    </p:extLst>
  </p:cSld>
  <p:clrMap bg1="lt1" tx1="dk1" bg2="lt2" tx2="dk2" accent1="accent1" accent2="accent2" accent3="accent3" accent4="accent4" accent5="accent5" accent6="accent6" hlink="hlink" folHlink="folHlink"/>
  <p:sldLayoutIdLst>
    <p:sldLayoutId id="2147484310"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6074763"/>
      </p:ext>
    </p:extLst>
  </p:cSld>
  <p:clrMap bg1="lt1" tx1="dk1" bg2="lt2" tx2="dk2" accent1="accent1" accent2="accent2" accent3="accent3" accent4="accent4" accent5="accent5" accent6="accent6" hlink="hlink" folHlink="folHlink"/>
  <p:sldLayoutIdLst>
    <p:sldLayoutId id="2147484312"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312440825"/>
      </p:ext>
    </p:extLst>
  </p:cSld>
  <p:clrMap bg1="lt1" tx1="dk1" bg2="lt2" tx2="dk2" accent1="accent1" accent2="accent2" accent3="accent3" accent4="accent4" accent5="accent5" accent6="accent6" hlink="hlink" folHlink="folHlink"/>
  <p:sldLayoutIdLst>
    <p:sldLayoutId id="2147484314" r:id="rId1"/>
    <p:sldLayoutId id="2147484315"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69204074"/>
      </p:ext>
    </p:extLst>
  </p:cSld>
  <p:clrMap bg1="lt1" tx1="dk1" bg2="lt2" tx2="dk2" accent1="accent1" accent2="accent2" accent3="accent3" accent4="accent4" accent5="accent5" accent6="accent6" hlink="hlink" folHlink="folHlink"/>
  <p:sldLayoutIdLst>
    <p:sldLayoutId id="214748431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3073646"/>
      </p:ext>
    </p:extLst>
  </p:cSld>
  <p:clrMap bg1="lt1" tx1="dk1" bg2="lt2" tx2="dk2" accent1="accent1" accent2="accent2" accent3="accent3" accent4="accent4" accent5="accent5" accent6="accent6" hlink="hlink" folHlink="folHlink"/>
  <p:sldLayoutIdLst>
    <p:sldLayoutId id="2147484319" r:id="rId1"/>
    <p:sldLayoutId id="2147484320" r:id="rId2"/>
    <p:sldLayoutId id="2147484321" r:id="rId3"/>
  </p:sldLayoutIdLst>
  <p:hf hdr="0" ftr="0" dt="0"/>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8.png"/><Relationship Id="rId1" Type="http://schemas.openxmlformats.org/officeDocument/2006/relationships/slideLayout" Target="../slideLayouts/slideLayout13.xml"/><Relationship Id="rId4" Type="http://schemas.openxmlformats.org/officeDocument/2006/relationships/image" Target="../media/image2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31.png"/></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oleObject" Target="../embeddings/oleObject1.bin"/><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oleObject" Target="../embeddings/oleObject2.bin"/><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image" Target="../media/image36.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hyperlink" Target="https://tradingeconomics.com/world/population-female-percent-of-total-wb-data.html"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eaLnBrk="1" hangingPunct="1">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BMSK4015 </a:t>
            </a:r>
            <a:br>
              <a:rPr lang="en-GB" altLang="en-US" sz="1800" dirty="0"/>
            </a:br>
            <a:r>
              <a:rPr lang="en-GB" sz="1800" dirty="0"/>
              <a:t>Academic and Research Skills</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8</a:t>
            </a:r>
            <a:r>
              <a:rPr lang="en-GB" sz="3300" dirty="0">
                <a:solidFill>
                  <a:srgbClr val="000000"/>
                </a:solidFill>
                <a:latin typeface="Calibri Light" panose="020F0302020204030204" pitchFamily="34" charset="0"/>
              </a:rPr>
              <a:t> </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5DC93-ABC4-9DF9-E31A-095D434281F3}"/>
              </a:ext>
            </a:extLst>
          </p:cNvPr>
          <p:cNvSpPr>
            <a:spLocks noGrp="1"/>
          </p:cNvSpPr>
          <p:nvPr>
            <p:ph type="title"/>
          </p:nvPr>
        </p:nvSpPr>
        <p:spPr/>
        <p:txBody>
          <a:bodyPr/>
          <a:lstStyle/>
          <a:p>
            <a:pPr algn="l"/>
            <a:r>
              <a:rPr lang="en-GB" sz="3600" dirty="0">
                <a:latin typeface="Arial Rounded MT Bold" charset="0"/>
                <a:ea typeface="Arial Rounded MT Bold" charset="0"/>
                <a:cs typeface="Arial Rounded MT Bold" charset="0"/>
              </a:rPr>
              <a:t>Today’s Session</a:t>
            </a:r>
            <a:br>
              <a:rPr lang="en-GB" sz="4400" dirty="0">
                <a:latin typeface="Arial Rounded MT Bold" charset="0"/>
                <a:ea typeface="Arial Rounded MT Bold" charset="0"/>
                <a:cs typeface="Arial Rounded MT Bold" charset="0"/>
              </a:rPr>
            </a:br>
            <a:endParaRPr lang="en-GB" dirty="0"/>
          </a:p>
        </p:txBody>
      </p:sp>
      <p:sp>
        <p:nvSpPr>
          <p:cNvPr id="3" name="Content Placeholder 2">
            <a:extLst>
              <a:ext uri="{FF2B5EF4-FFF2-40B4-BE49-F238E27FC236}">
                <a16:creationId xmlns:a16="http://schemas.microsoft.com/office/drawing/2014/main" id="{9B7CEAB4-0475-EACC-D8F3-3E5299852B91}"/>
              </a:ext>
            </a:extLst>
          </p:cNvPr>
          <p:cNvSpPr>
            <a:spLocks noGrp="1"/>
          </p:cNvSpPr>
          <p:nvPr>
            <p:ph idx="1"/>
          </p:nvPr>
        </p:nvSpPr>
        <p:spPr>
          <a:xfrm>
            <a:off x="628650" y="1825625"/>
            <a:ext cx="7886700" cy="3598631"/>
          </a:xfrm>
        </p:spPr>
        <p:txBody>
          <a:bodyPr/>
          <a:lstStyle/>
          <a:p>
            <a:pPr>
              <a:defRPr/>
            </a:pPr>
            <a:r>
              <a:rPr lang="en-GB" sz="3200">
                <a:latin typeface="Arial Rounded MT Bold" charset="0"/>
                <a:ea typeface="Arial Rounded MT Bold" charset="0"/>
                <a:cs typeface="Arial Rounded MT Bold" charset="0"/>
              </a:rPr>
              <a:t>Intro to Statistics</a:t>
            </a:r>
            <a:endParaRPr lang="en-GB" sz="3200" dirty="0">
              <a:latin typeface="Arial Rounded MT Bold" charset="0"/>
              <a:ea typeface="Arial Rounded MT Bold" charset="0"/>
              <a:cs typeface="Arial Rounded MT Bold" charset="0"/>
            </a:endParaRPr>
          </a:p>
          <a:p>
            <a:pPr>
              <a:defRPr/>
            </a:pPr>
            <a:r>
              <a:rPr lang="en-GB" sz="3200" dirty="0">
                <a:latin typeface="Arial Rounded MT Bold" charset="0"/>
              </a:rPr>
              <a:t>Frequency table</a:t>
            </a:r>
          </a:p>
          <a:p>
            <a:pPr>
              <a:defRPr/>
            </a:pPr>
            <a:r>
              <a:rPr lang="en-GB" sz="3200" dirty="0">
                <a:latin typeface="Arial Rounded MT Bold" charset="0"/>
              </a:rPr>
              <a:t>Graphs and Charts</a:t>
            </a:r>
          </a:p>
          <a:p>
            <a:endParaRPr lang="en-GB" dirty="0"/>
          </a:p>
        </p:txBody>
      </p:sp>
      <p:sp>
        <p:nvSpPr>
          <p:cNvPr id="4" name="Slide Number Placeholder 3">
            <a:extLst>
              <a:ext uri="{FF2B5EF4-FFF2-40B4-BE49-F238E27FC236}">
                <a16:creationId xmlns:a16="http://schemas.microsoft.com/office/drawing/2014/main" id="{7DF7123E-EEA1-04A4-8ECF-2283CE0BD08B}"/>
              </a:ext>
            </a:extLst>
          </p:cNvPr>
          <p:cNvSpPr>
            <a:spLocks noGrp="1"/>
          </p:cNvSpPr>
          <p:nvPr>
            <p:ph type="sldNum" sz="quarter" idx="12"/>
          </p:nvPr>
        </p:nvSpPr>
        <p:spPr/>
        <p:txBody>
          <a:bodyPr/>
          <a:lstStyle/>
          <a:p>
            <a:pPr>
              <a:defRPr/>
            </a:pPr>
            <a:fld id="{198FFD23-A562-4633-A2B6-B3E5DF7E1AF8}" type="slidenum">
              <a:rPr lang="en-GB" smtClean="0"/>
              <a:pPr>
                <a:defRPr/>
              </a:pPr>
              <a:t>3</a:t>
            </a:fld>
            <a:endParaRPr lang="en-GB"/>
          </a:p>
        </p:txBody>
      </p:sp>
    </p:spTree>
    <p:extLst>
      <p:ext uri="{BB962C8B-B14F-4D97-AF65-F5344CB8AC3E}">
        <p14:creationId xmlns:p14="http://schemas.microsoft.com/office/powerpoint/2010/main" val="308625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95536" y="325309"/>
            <a:ext cx="8229600" cy="805914"/>
          </a:xfrm>
        </p:spPr>
        <p:txBody>
          <a:bodyPr>
            <a:normAutofit/>
          </a:bodyPr>
          <a:lstStyle/>
          <a:p>
            <a:pPr algn="l"/>
            <a:r>
              <a:rPr lang="en-GB" sz="3600" dirty="0">
                <a:effectLst>
                  <a:outerShdw blurRad="38100" dist="38100" dir="2700000" algn="tl">
                    <a:srgbClr val="000000">
                      <a:alpha val="43137"/>
                    </a:srgbClr>
                  </a:outerShdw>
                </a:effectLst>
                <a:latin typeface="Arial Rounded MT Bold" panose="020F0704030504030204" pitchFamily="34" charset="0"/>
              </a:rPr>
              <a:t>Statistics</a:t>
            </a: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107576" y="1414239"/>
            <a:ext cx="8579224" cy="4082552"/>
          </a:xfrm>
        </p:spPr>
        <p:txBody>
          <a:bodyPr>
            <a:normAutofit fontScale="85000" lnSpcReduction="10000"/>
          </a:bodyPr>
          <a:lstStyle/>
          <a:p>
            <a:pPr marL="0" indent="0">
              <a:lnSpc>
                <a:spcPct val="150000"/>
              </a:lnSpc>
              <a:buNone/>
            </a:pPr>
            <a:r>
              <a:rPr lang="en-US" sz="2400" dirty="0">
                <a:latin typeface="Calibri" panose="020F0502020204030204" pitchFamily="34" charset="0"/>
                <a:cs typeface="Calibri" panose="020F0502020204030204" pitchFamily="34" charset="0"/>
              </a:rPr>
              <a:t>Statistics can seem rather daunting at first - and indeed one can do a lot with them, including </a:t>
            </a:r>
            <a:r>
              <a:rPr lang="en-US" sz="2400" i="1" dirty="0">
                <a:latin typeface="Calibri" panose="020F0502020204030204" pitchFamily="34" charset="0"/>
                <a:cs typeface="Calibri" panose="020F0502020204030204" pitchFamily="34" charset="0"/>
              </a:rPr>
              <a:t>manipulating*</a:t>
            </a:r>
            <a:r>
              <a:rPr lang="en-US" sz="2400" dirty="0">
                <a:latin typeface="Calibri" panose="020F0502020204030204" pitchFamily="34" charset="0"/>
                <a:cs typeface="Calibri" panose="020F0502020204030204" pitchFamily="34" charset="0"/>
              </a:rPr>
              <a:t> them by extracting one small statistic from a data set, which - when taken ‘out of context’ of the bigger picture - appears to point to something very different (sometimes almost opposite) from that of the data set as a whole. </a:t>
            </a:r>
          </a:p>
          <a:p>
            <a:pPr marL="0" indent="0">
              <a:lnSpc>
                <a:spcPct val="150000"/>
              </a:lnSpc>
              <a:buNone/>
            </a:pPr>
            <a:endParaRPr lang="en-US" sz="2400" dirty="0">
              <a:latin typeface="Calibri" panose="020F0502020204030204" pitchFamily="34" charset="0"/>
              <a:cs typeface="Calibri" panose="020F0502020204030204" pitchFamily="34" charset="0"/>
            </a:endParaRPr>
          </a:p>
          <a:p>
            <a:pPr marL="0" indent="0">
              <a:lnSpc>
                <a:spcPct val="150000"/>
              </a:lnSpc>
              <a:buNone/>
            </a:pPr>
            <a:endParaRPr lang="en-US" sz="2400" dirty="0">
              <a:latin typeface="Calibri" panose="020F0502020204030204" pitchFamily="34" charset="0"/>
              <a:cs typeface="Calibri" panose="020F0502020204030204" pitchFamily="34" charset="0"/>
            </a:endParaRPr>
          </a:p>
          <a:p>
            <a:pPr marL="0" indent="0">
              <a:lnSpc>
                <a:spcPct val="150000"/>
              </a:lnSpc>
              <a:buNone/>
            </a:pPr>
            <a:r>
              <a:rPr lang="en-US" sz="2400" b="1" dirty="0">
                <a:latin typeface="Calibri" panose="020F0502020204030204" pitchFamily="34" charset="0"/>
                <a:cs typeface="Calibri" panose="020F0502020204030204" pitchFamily="34" charset="0"/>
              </a:rPr>
              <a:t>*</a:t>
            </a:r>
            <a:r>
              <a:rPr lang="en-GB" sz="2400" b="1" dirty="0">
                <a:latin typeface="Calibri" panose="020F0502020204030204" pitchFamily="34" charset="0"/>
                <a:cs typeface="Calibri" panose="020F0502020204030204" pitchFamily="34" charset="0"/>
              </a:rPr>
              <a:t>“There are three kinds of lies: lies, damned lies, and statistics.” Twain (1907)</a:t>
            </a:r>
            <a:endParaRPr lang="en-US"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03102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95536" y="240566"/>
            <a:ext cx="8229600" cy="805914"/>
          </a:xfrm>
        </p:spPr>
        <p:txBody>
          <a:bodyPr>
            <a:normAutofit/>
          </a:bodyPr>
          <a:lstStyle/>
          <a:p>
            <a:pPr algn="l"/>
            <a:r>
              <a:rPr lang="en-GB" sz="3600" dirty="0">
                <a:effectLst>
                  <a:outerShdw blurRad="38100" dist="38100" dir="2700000" algn="tl">
                    <a:srgbClr val="000000">
                      <a:alpha val="43137"/>
                    </a:srgbClr>
                  </a:outerShdw>
                </a:effectLst>
                <a:latin typeface="Arial Rounded MT Bold" panose="020F0704030504030204" pitchFamily="34" charset="0"/>
              </a:rPr>
              <a:t>Statistics</a:t>
            </a: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959" y="908464"/>
            <a:ext cx="8624177" cy="4277591"/>
          </a:xfrm>
        </p:spPr>
        <p:txBody>
          <a:bodyPr>
            <a:noAutofit/>
          </a:bodyPr>
          <a:lstStyle/>
          <a:p>
            <a:pPr marL="0" indent="0">
              <a:buNone/>
            </a:pPr>
            <a:r>
              <a:rPr lang="en-US" sz="2400" dirty="0">
                <a:cs typeface="Calibri" panose="020F0502020204030204" pitchFamily="34" charset="0"/>
              </a:rPr>
              <a:t>However, one of the reasons we are briefly looking at statistics in this module is that if you understand broadly what you are looking at, you will be able to:</a:t>
            </a:r>
          </a:p>
          <a:p>
            <a:pPr marL="0" indent="0">
              <a:buNone/>
            </a:pPr>
            <a:endParaRPr lang="en-US" sz="2400" dirty="0">
              <a:cs typeface="Calibri" panose="020F0502020204030204" pitchFamily="34" charset="0"/>
            </a:endParaRPr>
          </a:p>
          <a:p>
            <a:r>
              <a:rPr lang="en-GB" sz="2400" dirty="0">
                <a:solidFill>
                  <a:schemeClr val="tx2"/>
                </a:solidFill>
              </a:rPr>
              <a:t>Examine</a:t>
            </a:r>
            <a:r>
              <a:rPr lang="en-GB" sz="2400" dirty="0"/>
              <a:t> Raw </a:t>
            </a:r>
            <a:r>
              <a:rPr lang="en-GB" sz="2400" b="1" dirty="0"/>
              <a:t>Data</a:t>
            </a:r>
            <a:r>
              <a:rPr lang="en-GB" sz="2400" dirty="0"/>
              <a:t>, extract useful </a:t>
            </a:r>
            <a:r>
              <a:rPr lang="en-GB" sz="2400" b="1" dirty="0"/>
              <a:t>Information</a:t>
            </a:r>
            <a:r>
              <a:rPr lang="en-GB" sz="2400" dirty="0"/>
              <a:t> from it and turn it into </a:t>
            </a:r>
            <a:r>
              <a:rPr lang="en-GB" sz="2400" b="1" dirty="0"/>
              <a:t>Knowledge</a:t>
            </a:r>
          </a:p>
          <a:p>
            <a:endParaRPr lang="en-GB" sz="2400" b="1" dirty="0"/>
          </a:p>
          <a:p>
            <a:r>
              <a:rPr lang="en-GB" sz="2400" dirty="0">
                <a:solidFill>
                  <a:schemeClr val="tx2"/>
                </a:solidFill>
              </a:rPr>
              <a:t>Be discerning -</a:t>
            </a:r>
            <a:r>
              <a:rPr lang="en-GB" sz="2400" dirty="0"/>
              <a:t> which basically means you can ‘</a:t>
            </a:r>
            <a:r>
              <a:rPr lang="en-GB" sz="2400" i="1" dirty="0"/>
              <a:t>sort the wheat from the chaff’ or ‘see the wood for the trees’ </a:t>
            </a:r>
            <a:r>
              <a:rPr lang="en-GB" sz="2400" dirty="0"/>
              <a:t>and make judgements on the data or information before you.</a:t>
            </a:r>
          </a:p>
          <a:p>
            <a:endParaRPr lang="en-GB" sz="2400" dirty="0"/>
          </a:p>
          <a:p>
            <a:pPr marL="0" indent="0">
              <a:buNone/>
            </a:pPr>
            <a:r>
              <a:rPr lang="en-GB" sz="2400" dirty="0"/>
              <a:t>These skills will enable you to </a:t>
            </a:r>
            <a:r>
              <a:rPr lang="en-GB" sz="2400" dirty="0">
                <a:solidFill>
                  <a:schemeClr val="tx2"/>
                </a:solidFill>
              </a:rPr>
              <a:t>Evaluate</a:t>
            </a:r>
            <a:r>
              <a:rPr lang="en-GB" sz="2400" dirty="0"/>
              <a:t> the information and make informed decisions on when and how to apply it.</a:t>
            </a:r>
            <a:br>
              <a:rPr lang="en-GB" sz="2400" dirty="0"/>
            </a:br>
            <a:endParaRPr lang="en-GB" sz="2400" dirty="0"/>
          </a:p>
          <a:p>
            <a:pPr marL="0" indent="0">
              <a:buNone/>
            </a:pPr>
            <a:endParaRPr lang="en-GB" sz="2000" i="1" dirty="0">
              <a:cs typeface="Calibri" panose="020F0502020204030204" pitchFamily="34" charset="0"/>
            </a:endParaRPr>
          </a:p>
          <a:p>
            <a:pPr marL="0" indent="0" algn="ctr">
              <a:buNone/>
            </a:pPr>
            <a:r>
              <a:rPr lang="en-GB" sz="2000" i="1" dirty="0">
                <a:cs typeface="Calibri" panose="020F0502020204030204" pitchFamily="34" charset="0"/>
              </a:rPr>
              <a:t> </a:t>
            </a:r>
          </a:p>
        </p:txBody>
      </p:sp>
    </p:spTree>
    <p:extLst>
      <p:ext uri="{BB962C8B-B14F-4D97-AF65-F5344CB8AC3E}">
        <p14:creationId xmlns:p14="http://schemas.microsoft.com/office/powerpoint/2010/main" val="2984591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95536" y="240566"/>
            <a:ext cx="8229600" cy="805914"/>
          </a:xfrm>
        </p:spPr>
        <p:txBody>
          <a:bodyPr>
            <a:normAutofit/>
          </a:bodyPr>
          <a:lstStyle/>
          <a:p>
            <a:pPr algn="l"/>
            <a:r>
              <a:rPr lang="en-GB" sz="3600" dirty="0">
                <a:effectLst>
                  <a:outerShdw blurRad="38100" dist="38100" dir="2700000" algn="tl">
                    <a:srgbClr val="000000">
                      <a:alpha val="43137"/>
                    </a:srgbClr>
                  </a:outerShdw>
                </a:effectLst>
                <a:latin typeface="Arial Rounded MT Bold" panose="020F0704030504030204" pitchFamily="34" charset="0"/>
              </a:rPr>
              <a:t>Statistics</a:t>
            </a: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198247" y="880237"/>
            <a:ext cx="8624177" cy="4819227"/>
          </a:xfrm>
        </p:spPr>
        <p:txBody>
          <a:bodyPr>
            <a:noAutofit/>
          </a:bodyPr>
          <a:lstStyle/>
          <a:p>
            <a:pPr marL="0" indent="0">
              <a:buNone/>
            </a:pPr>
            <a:r>
              <a:rPr lang="en-GB" sz="2400" dirty="0">
                <a:cs typeface="Calibri" panose="020F0502020204030204" pitchFamily="34" charset="0"/>
              </a:rPr>
              <a:t>It is important to be discerning and evaluate in order to get the true picture.</a:t>
            </a:r>
            <a:endParaRPr lang="en-GB" sz="2400" b="1" dirty="0"/>
          </a:p>
          <a:p>
            <a:pPr marL="0" indent="0">
              <a:buNone/>
            </a:pPr>
            <a:r>
              <a:rPr lang="en-GB" sz="2400" b="1" dirty="0"/>
              <a:t>Example 1:</a:t>
            </a:r>
          </a:p>
          <a:p>
            <a:pPr marL="0" indent="0">
              <a:buNone/>
            </a:pPr>
            <a:r>
              <a:rPr lang="en-GB" sz="2000" i="1" dirty="0">
                <a:latin typeface="Arial" panose="020B0604020202020204" pitchFamily="34" charset="0"/>
                <a:cs typeface="Arial" panose="020B0604020202020204" pitchFamily="34" charset="0"/>
              </a:rPr>
              <a:t>Johnson &amp; Johnson's sales pitch for </a:t>
            </a:r>
            <a:r>
              <a:rPr lang="en-GB" sz="2000" i="1" dirty="0" err="1">
                <a:latin typeface="Arial" panose="020B0604020202020204" pitchFamily="34" charset="0"/>
                <a:cs typeface="Arial" panose="020B0604020202020204" pitchFamily="34" charset="0"/>
              </a:rPr>
              <a:t>RoC</a:t>
            </a:r>
            <a:r>
              <a:rPr lang="en-GB" sz="2000" i="1" dirty="0">
                <a:latin typeface="Arial" panose="020B0604020202020204" pitchFamily="34" charset="0"/>
                <a:cs typeface="Arial" panose="020B0604020202020204" pitchFamily="34" charset="0"/>
              </a:rPr>
              <a:t> Complete Lift claims that the anti-ageing cream was: “</a:t>
            </a:r>
            <a:r>
              <a:rPr lang="en-GB" sz="2000" b="1" i="0" dirty="0">
                <a:solidFill>
                  <a:schemeClr val="bg2">
                    <a:lumMod val="50000"/>
                  </a:schemeClr>
                </a:solidFill>
                <a:effectLst/>
                <a:latin typeface="Arial" panose="020B0604020202020204" pitchFamily="34" charset="0"/>
                <a:cs typeface="Arial" panose="020B0604020202020204" pitchFamily="34" charset="0"/>
              </a:rPr>
              <a:t>clinically proven to work </a:t>
            </a:r>
            <a:r>
              <a:rPr lang="en-GB" sz="2000" i="0" dirty="0">
                <a:solidFill>
                  <a:schemeClr val="bg2">
                    <a:lumMod val="50000"/>
                  </a:schemeClr>
                </a:solidFill>
                <a:effectLst/>
                <a:latin typeface="Arial" panose="020B0604020202020204" pitchFamily="34" charset="0"/>
                <a:cs typeface="Arial" panose="020B0604020202020204" pitchFamily="34" charset="0"/>
              </a:rPr>
              <a:t>in just 8 weeks </a:t>
            </a:r>
            <a:r>
              <a:rPr lang="en-GB" sz="2000" b="0" i="0" dirty="0">
                <a:solidFill>
                  <a:schemeClr val="bg2">
                    <a:lumMod val="50000"/>
                  </a:schemeClr>
                </a:solidFill>
                <a:effectLst/>
                <a:latin typeface="Arial" panose="020B0604020202020204" pitchFamily="34" charset="0"/>
                <a:cs typeface="Arial" panose="020B0604020202020204" pitchFamily="34" charset="0"/>
              </a:rPr>
              <a:t>of use</a:t>
            </a:r>
            <a:r>
              <a:rPr lang="en-GB" sz="2000" b="0" i="0" dirty="0">
                <a:solidFill>
                  <a:srgbClr val="222222"/>
                </a:solidFill>
                <a:effectLst/>
                <a:latin typeface="Arial" panose="020B0604020202020204" pitchFamily="34" charset="0"/>
                <a:cs typeface="Arial" panose="020B0604020202020204" pitchFamily="34" charset="0"/>
              </a:rPr>
              <a:t>“  however,</a:t>
            </a:r>
          </a:p>
          <a:p>
            <a:pPr marL="0" indent="0">
              <a:buNone/>
            </a:pPr>
            <a:r>
              <a:rPr lang="en-GB" sz="2000" b="0" i="0" dirty="0">
                <a:solidFill>
                  <a:srgbClr val="222222"/>
                </a:solidFill>
                <a:effectLst/>
                <a:latin typeface="Arial" panose="020B0604020202020204" pitchFamily="34" charset="0"/>
                <a:cs typeface="Arial" panose="020B0604020202020204" pitchFamily="34" charset="0"/>
              </a:rPr>
              <a:t>A footnote explained that this claim was made on the basis of : "Clinical study, </a:t>
            </a:r>
            <a:r>
              <a:rPr lang="en-GB" sz="2000" b="1" i="0" dirty="0">
                <a:solidFill>
                  <a:srgbClr val="222222"/>
                </a:solidFill>
                <a:effectLst/>
                <a:latin typeface="Arial" panose="020B0604020202020204" pitchFamily="34" charset="0"/>
                <a:cs typeface="Arial" panose="020B0604020202020204" pitchFamily="34" charset="0"/>
              </a:rPr>
              <a:t>41 women</a:t>
            </a:r>
            <a:r>
              <a:rPr lang="en-GB" sz="2000" b="0" i="0" dirty="0">
                <a:solidFill>
                  <a:srgbClr val="222222"/>
                </a:solidFill>
                <a:effectLst/>
                <a:latin typeface="Arial" panose="020B0604020202020204" pitchFamily="34" charset="0"/>
                <a:cs typeface="Arial" panose="020B0604020202020204" pitchFamily="34" charset="0"/>
              </a:rPr>
              <a:t>, 8 weeks of use."</a:t>
            </a:r>
            <a:endParaRPr lang="en-GB" sz="2000" i="1" dirty="0">
              <a:latin typeface="Arial" panose="020B0604020202020204" pitchFamily="34" charset="0"/>
              <a:cs typeface="Arial" panose="020B0604020202020204" pitchFamily="34" charset="0"/>
            </a:endParaRPr>
          </a:p>
          <a:p>
            <a:pPr marL="0" indent="0" algn="ctr">
              <a:buNone/>
            </a:pPr>
            <a:endParaRPr lang="en-GB" sz="2000" i="1" dirty="0">
              <a:cs typeface="Calibri" panose="020F0502020204030204" pitchFamily="34" charset="0"/>
            </a:endParaRPr>
          </a:p>
          <a:p>
            <a:pPr marL="0" indent="0" algn="ctr">
              <a:buNone/>
            </a:pPr>
            <a:endParaRPr lang="en-GB" sz="2000" i="1" dirty="0">
              <a:cs typeface="Calibri" panose="020F0502020204030204" pitchFamily="34" charset="0"/>
            </a:endParaRPr>
          </a:p>
          <a:p>
            <a:pPr marL="0" indent="0" algn="ctr">
              <a:buNone/>
            </a:pPr>
            <a:endParaRPr lang="en-GB" sz="2000" i="1" dirty="0">
              <a:cs typeface="Calibri" panose="020F0502020204030204" pitchFamily="34" charset="0"/>
            </a:endParaRPr>
          </a:p>
          <a:p>
            <a:pPr marL="0" indent="0" algn="ctr">
              <a:buNone/>
            </a:pPr>
            <a:endParaRPr lang="en-GB" sz="2000" i="1" dirty="0">
              <a:cs typeface="Calibri" panose="020F0502020204030204" pitchFamily="34" charset="0"/>
            </a:endParaRPr>
          </a:p>
          <a:p>
            <a:pPr marL="0" indent="0" algn="ctr">
              <a:buNone/>
            </a:pPr>
            <a:endParaRPr lang="en-GB" sz="2000" i="1" dirty="0">
              <a:cs typeface="Calibri" panose="020F0502020204030204" pitchFamily="34" charset="0"/>
            </a:endParaRPr>
          </a:p>
          <a:p>
            <a:pPr marL="0" indent="0" algn="ctr">
              <a:buNone/>
            </a:pPr>
            <a:endParaRPr lang="en-GB" sz="2000" i="1" dirty="0">
              <a:cs typeface="Calibri" panose="020F0502020204030204" pitchFamily="34" charset="0"/>
            </a:endParaRPr>
          </a:p>
          <a:p>
            <a:pPr marL="0" indent="0" algn="r">
              <a:buNone/>
            </a:pPr>
            <a:r>
              <a:rPr lang="en-GB" sz="1200" i="1" dirty="0">
                <a:cs typeface="Calibri" panose="020F0502020204030204" pitchFamily="34" charset="0"/>
              </a:rPr>
              <a:t>Trading Economics (2023)  </a:t>
            </a:r>
          </a:p>
        </p:txBody>
      </p:sp>
      <p:pic>
        <p:nvPicPr>
          <p:cNvPr id="5" name="Picture 4">
            <a:extLst>
              <a:ext uri="{FF2B5EF4-FFF2-40B4-BE49-F238E27FC236}">
                <a16:creationId xmlns:a16="http://schemas.microsoft.com/office/drawing/2014/main" id="{B2D9AD4D-A637-F62D-B33D-D8EBA84FC565}"/>
              </a:ext>
            </a:extLst>
          </p:cNvPr>
          <p:cNvPicPr>
            <a:picLocks noChangeAspect="1"/>
          </p:cNvPicPr>
          <p:nvPr/>
        </p:nvPicPr>
        <p:blipFill>
          <a:blip r:embed="rId2"/>
          <a:stretch>
            <a:fillRect/>
          </a:stretch>
        </p:blipFill>
        <p:spPr>
          <a:xfrm>
            <a:off x="2667185" y="4233726"/>
            <a:ext cx="5372100" cy="109537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16A55519-DDDD-AE95-085C-08ED6FCB584D}"/>
                  </a:ext>
                </a:extLst>
              </p14:cNvPr>
              <p14:cNvContentPartPr/>
              <p14:nvPr/>
            </p14:nvContentPartPr>
            <p14:xfrm>
              <a:off x="2519725" y="4995531"/>
              <a:ext cx="1193040" cy="436320"/>
            </p14:xfrm>
          </p:contentPart>
        </mc:Choice>
        <mc:Fallback xmlns="">
          <p:pic>
            <p:nvPicPr>
              <p:cNvPr id="6" name="Ink 5">
                <a:extLst>
                  <a:ext uri="{FF2B5EF4-FFF2-40B4-BE49-F238E27FC236}">
                    <a16:creationId xmlns:a16="http://schemas.microsoft.com/office/drawing/2014/main" id="{16A55519-DDDD-AE95-085C-08ED6FCB584D}"/>
                  </a:ext>
                </a:extLst>
              </p:cNvPr>
              <p:cNvPicPr/>
              <p:nvPr/>
            </p:nvPicPr>
            <p:blipFill>
              <a:blip r:embed="rId4"/>
              <a:stretch>
                <a:fillRect/>
              </a:stretch>
            </p:blipFill>
            <p:spPr>
              <a:xfrm>
                <a:off x="2510725" y="4986891"/>
                <a:ext cx="1210680" cy="453960"/>
              </a:xfrm>
              <a:prstGeom prst="rect">
                <a:avLst/>
              </a:prstGeom>
            </p:spPr>
          </p:pic>
        </mc:Fallback>
      </mc:AlternateContent>
    </p:spTree>
    <p:extLst>
      <p:ext uri="{BB962C8B-B14F-4D97-AF65-F5344CB8AC3E}">
        <p14:creationId xmlns:p14="http://schemas.microsoft.com/office/powerpoint/2010/main" val="196356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95536" y="240566"/>
            <a:ext cx="8229600" cy="805914"/>
          </a:xfrm>
        </p:spPr>
        <p:txBody>
          <a:bodyPr>
            <a:normAutofit/>
          </a:bodyPr>
          <a:lstStyle/>
          <a:p>
            <a:pPr algn="l"/>
            <a:r>
              <a:rPr lang="en-GB" sz="3600" dirty="0">
                <a:effectLst>
                  <a:outerShdw blurRad="38100" dist="38100" dir="2700000" algn="tl">
                    <a:srgbClr val="000000">
                      <a:alpha val="43137"/>
                    </a:srgbClr>
                  </a:outerShdw>
                </a:effectLst>
                <a:latin typeface="Arial Rounded MT Bold" panose="020F0704030504030204" pitchFamily="34" charset="0"/>
              </a:rPr>
              <a:t>Statistics</a:t>
            </a: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198247" y="880237"/>
            <a:ext cx="8624177" cy="4819227"/>
          </a:xfrm>
        </p:spPr>
        <p:txBody>
          <a:bodyPr>
            <a:noAutofit/>
          </a:bodyPr>
          <a:lstStyle/>
          <a:p>
            <a:pPr marL="0" indent="0">
              <a:buNone/>
            </a:pPr>
            <a:r>
              <a:rPr lang="en-GB" sz="2400" b="1" dirty="0"/>
              <a:t>Example 2:</a:t>
            </a:r>
          </a:p>
          <a:p>
            <a:pPr marL="0" indent="0">
              <a:buNone/>
            </a:pPr>
            <a:r>
              <a:rPr lang="en-GB" sz="2400" dirty="0">
                <a:cs typeface="Calibri" panose="020F0502020204030204" pitchFamily="34" charset="0"/>
              </a:rPr>
              <a:t>Colgate toothpaste claim that: </a:t>
            </a:r>
          </a:p>
          <a:p>
            <a:pPr marL="0" indent="0">
              <a:buNone/>
            </a:pPr>
            <a:r>
              <a:rPr lang="en-GB" sz="1800" b="0" i="0" dirty="0">
                <a:solidFill>
                  <a:srgbClr val="555555"/>
                </a:solidFill>
                <a:effectLst/>
                <a:latin typeface="Proxima Nova"/>
              </a:rPr>
              <a:t>“More than 80% of Dentists recommend Colgat</a:t>
            </a:r>
            <a:r>
              <a:rPr lang="en-GB" sz="1800" b="0" i="0" dirty="0">
                <a:solidFill>
                  <a:srgbClr val="555555"/>
                </a:solidFill>
                <a:effectLst/>
                <a:latin typeface="Proxima Nova"/>
                <a:cs typeface="Calibri" panose="020F0502020204030204" pitchFamily="34" charset="0"/>
              </a:rPr>
              <a:t>e”</a:t>
            </a:r>
          </a:p>
          <a:p>
            <a:pPr marL="0" indent="0">
              <a:buNone/>
            </a:pPr>
            <a:endParaRPr lang="en-GB" sz="1800" b="1" dirty="0"/>
          </a:p>
          <a:p>
            <a:pPr marL="0" indent="0">
              <a:buNone/>
            </a:pPr>
            <a:r>
              <a:rPr lang="en-GB" sz="2400" dirty="0">
                <a:cs typeface="Calibri" panose="020F0502020204030204" pitchFamily="34" charset="0"/>
              </a:rPr>
              <a:t>In 2007, Advertising Standard Agency found this to be misleading</a:t>
            </a:r>
            <a:r>
              <a:rPr lang="en-GB" sz="2000" dirty="0">
                <a:cs typeface="Calibri" panose="020F0502020204030204" pitchFamily="34" charset="0"/>
              </a:rPr>
              <a:t>: </a:t>
            </a:r>
          </a:p>
          <a:p>
            <a:pPr marL="0" indent="0">
              <a:buNone/>
            </a:pPr>
            <a:endParaRPr lang="en-GB" sz="2000" dirty="0">
              <a:cs typeface="Calibri" panose="020F0502020204030204" pitchFamily="34" charset="0"/>
            </a:endParaRPr>
          </a:p>
          <a:p>
            <a:pPr marL="0" indent="0">
              <a:buNone/>
            </a:pPr>
            <a:r>
              <a:rPr lang="en-GB" sz="2000" b="0" i="0" dirty="0">
                <a:solidFill>
                  <a:srgbClr val="555555"/>
                </a:solidFill>
                <a:effectLst/>
                <a:latin typeface="Proxima Nova"/>
              </a:rPr>
              <a:t>“Because we understood that another competitor’s brand was recommended almost as much as the Colgate brand by the dentists surveyed, we concluded that the claim misleadingly implied 80 percent of dentists recommend Colgate toothpaste in preference to all other brands.” </a:t>
            </a:r>
            <a:endParaRPr lang="en-GB" sz="2000" b="1" dirty="0"/>
          </a:p>
          <a:p>
            <a:pPr marL="0" indent="0" algn="ctr">
              <a:buNone/>
            </a:pPr>
            <a:endParaRPr lang="en-GB" sz="2000" i="1" dirty="0">
              <a:cs typeface="Calibri" panose="020F0502020204030204" pitchFamily="34" charset="0"/>
            </a:endParaRPr>
          </a:p>
          <a:p>
            <a:pPr marL="0" indent="0" algn="ctr">
              <a:buNone/>
            </a:pPr>
            <a:r>
              <a:rPr lang="en-GB" sz="2400" b="0" i="0" dirty="0">
                <a:effectLst/>
                <a:latin typeface="Arial" panose="020B0604020202020204" pitchFamily="34" charset="0"/>
                <a:cs typeface="Arial" panose="020B0604020202020204" pitchFamily="34" charset="0"/>
              </a:rPr>
              <a:t>Colgate was ordered by the Advertising Standards Authority (ASA) of the U.K. to abandon their claim.</a:t>
            </a:r>
            <a:endParaRPr lang="en-GB" sz="2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68284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95536" y="240566"/>
            <a:ext cx="8229600" cy="805914"/>
          </a:xfrm>
        </p:spPr>
        <p:txBody>
          <a:bodyPr>
            <a:normAutofit/>
          </a:bodyPr>
          <a:lstStyle/>
          <a:p>
            <a:pPr algn="l"/>
            <a:r>
              <a:rPr lang="en-GB" sz="3600" dirty="0">
                <a:effectLst>
                  <a:outerShdw blurRad="38100" dist="38100" dir="2700000" algn="tl">
                    <a:srgbClr val="000000">
                      <a:alpha val="43137"/>
                    </a:srgbClr>
                  </a:outerShdw>
                </a:effectLst>
                <a:latin typeface="Arial Rounded MT Bold" panose="020F0704030504030204" pitchFamily="34" charset="0"/>
              </a:rPr>
              <a:t>Statistics</a:t>
            </a: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198247" y="880237"/>
            <a:ext cx="8624177" cy="4819227"/>
          </a:xfrm>
        </p:spPr>
        <p:txBody>
          <a:bodyPr>
            <a:noAutofit/>
          </a:bodyPr>
          <a:lstStyle/>
          <a:p>
            <a:pPr marL="0" indent="0">
              <a:buNone/>
            </a:pPr>
            <a:r>
              <a:rPr lang="en-GB" sz="2400" b="1" dirty="0"/>
              <a:t>Example 3:</a:t>
            </a:r>
          </a:p>
          <a:p>
            <a:pPr marL="0" indent="0">
              <a:buNone/>
            </a:pPr>
            <a:r>
              <a:rPr lang="en-GB" sz="2400" b="0" i="0" dirty="0">
                <a:effectLst/>
                <a:latin typeface="Helvetica" panose="020B0604020202020204" pitchFamily="34" charset="0"/>
              </a:rPr>
              <a:t>In 2009 and 2010, Reebok made the following claims about its </a:t>
            </a:r>
            <a:r>
              <a:rPr lang="en-GB" sz="2400" b="0" i="0" dirty="0" err="1">
                <a:effectLst/>
                <a:latin typeface="Helvetica" panose="020B0604020202020204" pitchFamily="34" charset="0"/>
              </a:rPr>
              <a:t>EasyTone</a:t>
            </a:r>
            <a:r>
              <a:rPr lang="en-GB" sz="2400" b="0" i="0" dirty="0">
                <a:effectLst/>
                <a:latin typeface="Helvetica" panose="020B0604020202020204" pitchFamily="34" charset="0"/>
              </a:rPr>
              <a:t> and </a:t>
            </a:r>
            <a:r>
              <a:rPr lang="en-GB" sz="2400" b="0" i="0" dirty="0" err="1">
                <a:effectLst/>
                <a:latin typeface="Helvetica" panose="020B0604020202020204" pitchFamily="34" charset="0"/>
              </a:rPr>
              <a:t>RunTone</a:t>
            </a:r>
            <a:r>
              <a:rPr lang="en-GB" sz="2400" b="0" i="0" dirty="0">
                <a:effectLst/>
                <a:latin typeface="Helvetica" panose="020B0604020202020204" pitchFamily="34" charset="0"/>
              </a:rPr>
              <a:t> shoes:</a:t>
            </a:r>
            <a:r>
              <a:rPr lang="en-GB" sz="2400" b="0" i="0" dirty="0">
                <a:solidFill>
                  <a:srgbClr val="575760"/>
                </a:solidFill>
                <a:effectLst/>
                <a:latin typeface="Helvetica" panose="020B0604020202020204" pitchFamily="34" charset="0"/>
              </a:rPr>
              <a:t> </a:t>
            </a:r>
          </a:p>
          <a:p>
            <a:pPr marL="0" indent="0">
              <a:buNone/>
            </a:pPr>
            <a:endParaRPr lang="en-GB" sz="2400" b="0" i="0" dirty="0">
              <a:solidFill>
                <a:srgbClr val="575760"/>
              </a:solidFill>
              <a:effectLst/>
              <a:latin typeface="Helvetica" panose="020B0604020202020204" pitchFamily="34" charset="0"/>
            </a:endParaRPr>
          </a:p>
          <a:p>
            <a:pPr marL="0" indent="0">
              <a:buNone/>
            </a:pPr>
            <a:r>
              <a:rPr lang="en-GB" sz="2400" b="0" i="0" dirty="0">
                <a:solidFill>
                  <a:srgbClr val="575760"/>
                </a:solidFill>
                <a:effectLst/>
                <a:latin typeface="Helvetica" panose="020B0604020202020204" pitchFamily="34" charset="0"/>
              </a:rPr>
              <a:t>Lab tests “proved” that the shoes work “your hamstrings and calves up to 11% harder and tone your butt up to 28% more than regular sneakers … just by walking!”</a:t>
            </a:r>
          </a:p>
          <a:p>
            <a:pPr marL="0" indent="0">
              <a:buNone/>
            </a:pPr>
            <a:endParaRPr lang="en-GB" sz="2400" dirty="0">
              <a:solidFill>
                <a:srgbClr val="575760"/>
              </a:solidFill>
              <a:latin typeface="Helvetica" panose="020B0604020202020204" pitchFamily="34" charset="0"/>
            </a:endParaRPr>
          </a:p>
          <a:p>
            <a:pPr marL="0" indent="0">
              <a:buNone/>
            </a:pPr>
            <a:r>
              <a:rPr lang="en-GB" sz="2400" b="0" i="0" dirty="0">
                <a:effectLst/>
                <a:latin typeface="arial" panose="020B0604020202020204" pitchFamily="34" charset="0"/>
              </a:rPr>
              <a:t>The Federal Trade Commission</a:t>
            </a:r>
            <a:r>
              <a:rPr lang="en-GB" sz="2400" b="0" i="0" dirty="0">
                <a:effectLst/>
                <a:latin typeface="Helvetica" panose="020B0604020202020204" pitchFamily="34" charset="0"/>
              </a:rPr>
              <a:t> (FTC) </a:t>
            </a:r>
            <a:r>
              <a:rPr lang="en-GB" sz="2400" dirty="0">
                <a:latin typeface="Helvetica" panose="020B0604020202020204" pitchFamily="34" charset="0"/>
              </a:rPr>
              <a:t>ordered </a:t>
            </a:r>
            <a:r>
              <a:rPr lang="en-GB" sz="2400" b="0" i="0" dirty="0">
                <a:effectLst/>
                <a:latin typeface="Helvetica" panose="020B0604020202020204" pitchFamily="34" charset="0"/>
              </a:rPr>
              <a:t>Reebok to pay a settlement of $25 million for deceptive advertising.</a:t>
            </a:r>
            <a:endParaRPr lang="en-GB" sz="2400" b="1" dirty="0"/>
          </a:p>
        </p:txBody>
      </p:sp>
    </p:spTree>
    <p:extLst>
      <p:ext uri="{BB962C8B-B14F-4D97-AF65-F5344CB8AC3E}">
        <p14:creationId xmlns:p14="http://schemas.microsoft.com/office/powerpoint/2010/main" val="1799439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95536" y="169446"/>
            <a:ext cx="8229600" cy="1152128"/>
          </a:xfrm>
        </p:spPr>
        <p:txBody>
          <a:bodyPr>
            <a:normAutofit/>
          </a:bodyPr>
          <a:lstStyle/>
          <a:p>
            <a:pPr algn="l"/>
            <a:r>
              <a:rPr lang="en-GB" sz="3600" dirty="0">
                <a:effectLst>
                  <a:outerShdw blurRad="38100" dist="38100" dir="2700000" algn="tl">
                    <a:srgbClr val="000000">
                      <a:alpha val="43137"/>
                    </a:srgbClr>
                  </a:outerShdw>
                </a:effectLst>
                <a:latin typeface="Arial Rounded MT Bold" panose="020F0704030504030204" pitchFamily="34" charset="0"/>
              </a:rPr>
              <a:t>Statistics</a:t>
            </a: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457200" y="1425322"/>
            <a:ext cx="8229600" cy="4020438"/>
          </a:xfrm>
        </p:spPr>
        <p:txBody>
          <a:bodyPr>
            <a:normAutofit fontScale="92500"/>
          </a:bodyPr>
          <a:lstStyle/>
          <a:p>
            <a:pPr marL="0" indent="0">
              <a:lnSpc>
                <a:spcPct val="120000"/>
              </a:lnSpc>
              <a:buNone/>
            </a:pPr>
            <a:r>
              <a:rPr lang="en-US" sz="2600" dirty="0">
                <a:latin typeface="Calibri" panose="020F0502020204030204" pitchFamily="34" charset="0"/>
                <a:cs typeface="Calibri" panose="020F0502020204030204" pitchFamily="34" charset="0"/>
              </a:rPr>
              <a:t>The purpose of </a:t>
            </a:r>
            <a:r>
              <a:rPr lang="en-US" sz="2600" u="sng" dirty="0">
                <a:solidFill>
                  <a:schemeClr val="tx2"/>
                </a:solidFill>
                <a:latin typeface="Calibri" panose="020F0502020204030204" pitchFamily="34" charset="0"/>
                <a:cs typeface="Calibri" panose="020F0502020204030204" pitchFamily="34" charset="0"/>
              </a:rPr>
              <a:t>descriptive statistics </a:t>
            </a:r>
            <a:r>
              <a:rPr lang="en-US" sz="2600" dirty="0">
                <a:latin typeface="Calibri" panose="020F0502020204030204" pitchFamily="34" charset="0"/>
                <a:cs typeface="Calibri" panose="020F0502020204030204" pitchFamily="34" charset="0"/>
              </a:rPr>
              <a:t>is to summarise or display data so we can quickly obtain an overview.</a:t>
            </a:r>
          </a:p>
          <a:p>
            <a:pPr marL="0" indent="0">
              <a:lnSpc>
                <a:spcPct val="120000"/>
              </a:lnSpc>
              <a:buNone/>
            </a:pPr>
            <a:r>
              <a:rPr lang="en-US" sz="2600" dirty="0">
                <a:latin typeface="Calibri" panose="020F0502020204030204" pitchFamily="34" charset="0"/>
                <a:cs typeface="Calibri" panose="020F0502020204030204" pitchFamily="34" charset="0"/>
              </a:rPr>
              <a:t>Descriptive statistics play an important role today because of the vast amount of data readily available at our fingertips.</a:t>
            </a:r>
          </a:p>
          <a:p>
            <a:pPr marL="0" indent="0">
              <a:lnSpc>
                <a:spcPct val="120000"/>
              </a:lnSpc>
              <a:buNone/>
            </a:pPr>
            <a:r>
              <a:rPr lang="en-US" sz="2600" dirty="0">
                <a:latin typeface="Calibri" panose="020F0502020204030204" pitchFamily="34" charset="0"/>
                <a:cs typeface="Calibri" panose="020F0502020204030204" pitchFamily="34" charset="0"/>
              </a:rPr>
              <a:t>Descriptive Statistics enable us to accurately summarise data to obtain the “big picture” - either graphically or numerically.</a:t>
            </a:r>
          </a:p>
          <a:p>
            <a:pPr marL="0" indent="0">
              <a:lnSpc>
                <a:spcPct val="120000"/>
              </a:lnSpc>
              <a:buNone/>
            </a:pPr>
            <a:endParaRPr lang="en-US" sz="2600" dirty="0">
              <a:latin typeface="Calibri" panose="020F0502020204030204" pitchFamily="34" charset="0"/>
              <a:cs typeface="Calibri" panose="020F0502020204030204" pitchFamily="34" charset="0"/>
            </a:endParaRPr>
          </a:p>
          <a:p>
            <a:pPr marL="0" indent="0">
              <a:lnSpc>
                <a:spcPct val="120000"/>
              </a:lnSpc>
              <a:buNone/>
            </a:pPr>
            <a:r>
              <a:rPr lang="en-US" sz="2600" dirty="0">
                <a:latin typeface="Calibri" panose="020F0502020204030204" pitchFamily="34" charset="0"/>
                <a:cs typeface="Calibri" panose="020F0502020204030204" pitchFamily="34" charset="0"/>
              </a:rPr>
              <a:t>The most common descriptive statistic is the </a:t>
            </a:r>
            <a:r>
              <a:rPr lang="en-US" sz="2600" dirty="0">
                <a:solidFill>
                  <a:schemeClr val="tx2"/>
                </a:solidFill>
                <a:latin typeface="Calibri" panose="020F0502020204030204" pitchFamily="34" charset="0"/>
                <a:cs typeface="Calibri" panose="020F0502020204030204" pitchFamily="34" charset="0"/>
              </a:rPr>
              <a:t>average</a:t>
            </a:r>
            <a:r>
              <a:rPr lang="en-US" dirty="0">
                <a:solidFill>
                  <a:schemeClr val="tx2"/>
                </a:solidFill>
                <a:latin typeface="Calibri" panose="020F0502020204030204" pitchFamily="34" charset="0"/>
                <a:cs typeface="Calibri" panose="020F0502020204030204" pitchFamily="34" charset="0"/>
              </a:rPr>
              <a:t>.</a:t>
            </a:r>
            <a:endParaRPr lang="en-US" dirty="0">
              <a:latin typeface="Calibri" panose="020F0502020204030204" pitchFamily="34" charset="0"/>
              <a:cs typeface="Calibri" panose="020F0502020204030204" pitchFamily="34" charset="0"/>
            </a:endParaRPr>
          </a:p>
          <a:p>
            <a:pPr marL="0" indent="0">
              <a:lnSpc>
                <a:spcPct val="150000"/>
              </a:lnSpc>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98414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457200" y="169446"/>
            <a:ext cx="8229600" cy="1152128"/>
          </a:xfrm>
        </p:spPr>
        <p:txBody>
          <a:bodyPr>
            <a:normAutofit/>
          </a:bodyPr>
          <a:lstStyle/>
          <a:p>
            <a:pPr algn="l"/>
            <a:r>
              <a:rPr lang="en-GB" sz="3600" dirty="0">
                <a:effectLst>
                  <a:outerShdw blurRad="38100" dist="38100" dir="2700000" algn="tl">
                    <a:srgbClr val="000000">
                      <a:alpha val="43137"/>
                    </a:srgbClr>
                  </a:outerShdw>
                </a:effectLst>
                <a:latin typeface="Arial Rounded MT Bold" panose="020F0704030504030204" pitchFamily="34" charset="0"/>
              </a:rPr>
              <a:t>Statistics</a:t>
            </a: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139849" y="1492059"/>
            <a:ext cx="8853544" cy="3873881"/>
          </a:xfrm>
        </p:spPr>
        <p:txBody>
          <a:bodyPr>
            <a:noAutofit/>
          </a:bodyPr>
          <a:lstStyle/>
          <a:p>
            <a:pPr marL="0" indent="0">
              <a:buNone/>
            </a:pPr>
            <a:r>
              <a:rPr lang="en-US" sz="2400" u="sng" dirty="0">
                <a:solidFill>
                  <a:schemeClr val="tx2"/>
                </a:solidFill>
                <a:latin typeface="Calibri" panose="020F0502020204030204" pitchFamily="34" charset="0"/>
                <a:cs typeface="Calibri" panose="020F0502020204030204" pitchFamily="34" charset="0"/>
              </a:rPr>
              <a:t>Inferential statistics</a:t>
            </a:r>
            <a:r>
              <a:rPr lang="en-US" sz="2400" u="sng" dirty="0">
                <a:solidFill>
                  <a:srgbClr val="FF0000"/>
                </a:solidFill>
                <a:latin typeface="Calibri" panose="020F0502020204030204" pitchFamily="34" charset="0"/>
                <a:cs typeface="Calibri" panose="020F0502020204030204" pitchFamily="34" charset="0"/>
              </a:rPr>
              <a:t> </a:t>
            </a:r>
            <a:r>
              <a:rPr lang="en-US" sz="2400" dirty="0">
                <a:latin typeface="Calibri" panose="020F0502020204030204" pitchFamily="34" charset="0"/>
                <a:cs typeface="Calibri" panose="020F0502020204030204" pitchFamily="34" charset="0"/>
              </a:rPr>
              <a:t>allow us to make claims (draw inferences) or form conclusions about a population, based on a sample of data from that population.</a:t>
            </a:r>
          </a:p>
          <a:p>
            <a:r>
              <a:rPr lang="en-US" sz="2400" dirty="0">
                <a:latin typeface="Calibri" panose="020F0502020204030204" pitchFamily="34" charset="0"/>
                <a:cs typeface="Calibri" panose="020F0502020204030204" pitchFamily="34" charset="0"/>
              </a:rPr>
              <a:t>They cover a large variety of techniques that allow us to make actual claims about a population based on a sample of data.</a:t>
            </a:r>
          </a:p>
          <a:p>
            <a:r>
              <a:rPr lang="en-US" sz="2400" dirty="0">
                <a:latin typeface="Calibri" panose="020F0502020204030204" pitchFamily="34" charset="0"/>
                <a:cs typeface="Calibri" panose="020F0502020204030204" pitchFamily="34" charset="0"/>
              </a:rPr>
              <a:t>A </a:t>
            </a:r>
            <a:r>
              <a:rPr lang="en-US" sz="2400" u="sng" dirty="0">
                <a:solidFill>
                  <a:schemeClr val="tx2"/>
                </a:solidFill>
                <a:latin typeface="Calibri" panose="020F0502020204030204" pitchFamily="34" charset="0"/>
                <a:cs typeface="Calibri" panose="020F0502020204030204" pitchFamily="34" charset="0"/>
              </a:rPr>
              <a:t>population</a:t>
            </a:r>
            <a:r>
              <a:rPr lang="en-US" sz="2400" dirty="0">
                <a:latin typeface="Calibri" panose="020F0502020204030204" pitchFamily="34" charset="0"/>
                <a:cs typeface="Calibri" panose="020F0502020204030204" pitchFamily="34" charset="0"/>
              </a:rPr>
              <a:t> in statistics represents all possible measurements or outcomes. </a:t>
            </a:r>
          </a:p>
          <a:p>
            <a:r>
              <a:rPr lang="en-US" sz="2400" dirty="0">
                <a:latin typeface="Calibri" panose="020F0502020204030204" pitchFamily="34" charset="0"/>
                <a:cs typeface="Calibri" panose="020F0502020204030204" pitchFamily="34" charset="0"/>
              </a:rPr>
              <a:t>A </a:t>
            </a:r>
            <a:r>
              <a:rPr lang="en-US" sz="2400" u="sng" dirty="0">
                <a:solidFill>
                  <a:schemeClr val="tx2"/>
                </a:solidFill>
                <a:latin typeface="Calibri" panose="020F0502020204030204" pitchFamily="34" charset="0"/>
                <a:cs typeface="Calibri" panose="020F0502020204030204" pitchFamily="34" charset="0"/>
              </a:rPr>
              <a:t>sample</a:t>
            </a:r>
            <a:r>
              <a:rPr lang="en-US" sz="2400" dirty="0">
                <a:latin typeface="Calibri" panose="020F0502020204030204" pitchFamily="34" charset="0"/>
                <a:cs typeface="Calibri" panose="020F0502020204030204" pitchFamily="34" charset="0"/>
              </a:rPr>
              <a:t> refers to a portion of the population that is representative of the population from which it was selected</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58266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204186" y="151118"/>
            <a:ext cx="8229600" cy="994102"/>
          </a:xfrm>
        </p:spPr>
        <p:txBody>
          <a:bodyPr>
            <a:normAutofit/>
          </a:bodyPr>
          <a:lstStyle/>
          <a:p>
            <a:pPr algn="l"/>
            <a:r>
              <a:rPr lang="en-GB" sz="3600" dirty="0">
                <a:effectLst>
                  <a:outerShdw blurRad="38100" dist="38100" dir="2700000" algn="tl">
                    <a:srgbClr val="000000">
                      <a:alpha val="43137"/>
                    </a:srgbClr>
                  </a:outerShdw>
                </a:effectLst>
                <a:latin typeface="Arial Rounded MT Bold" panose="020F0704030504030204" pitchFamily="34" charset="0"/>
              </a:rPr>
              <a:t>Sampling</a:t>
            </a: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204186" y="1484784"/>
            <a:ext cx="8564966" cy="3859376"/>
          </a:xfrm>
        </p:spPr>
        <p:txBody>
          <a:bodyPr>
            <a:normAutofit lnSpcReduction="10000"/>
          </a:bodyPr>
          <a:lstStyle/>
          <a:p>
            <a:pPr marL="0" indent="0">
              <a:buNone/>
            </a:pPr>
            <a:r>
              <a:rPr lang="en-GB" sz="2400" dirty="0">
                <a:latin typeface="Calibri" panose="020F0502020204030204" pitchFamily="34" charset="0"/>
                <a:cs typeface="Calibri" panose="020F0502020204030204" pitchFamily="34" charset="0"/>
              </a:rPr>
              <a:t>Virtually all statistical results are based on the measurements of a sample drawn from a population. </a:t>
            </a:r>
          </a:p>
          <a:p>
            <a:pPr marL="457200" lvl="1" indent="0">
              <a:buNone/>
            </a:pPr>
            <a:r>
              <a:rPr lang="en-GB" sz="2400" dirty="0">
                <a:latin typeface="Calibri" panose="020F0502020204030204" pitchFamily="34" charset="0"/>
                <a:cs typeface="Calibri" panose="020F0502020204030204" pitchFamily="34" charset="0"/>
              </a:rPr>
              <a:t>E.g. *Nielsen ratings gather information on a small sample of homes for TV ratings</a:t>
            </a:r>
            <a:br>
              <a:rPr lang="en-GB" sz="2400" dirty="0">
                <a:latin typeface="Calibri" panose="020F0502020204030204" pitchFamily="34" charset="0"/>
                <a:cs typeface="Calibri" panose="020F0502020204030204" pitchFamily="34" charset="0"/>
              </a:rPr>
            </a:br>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Measuring the entire population could be very expensive or even impossible</a:t>
            </a:r>
          </a:p>
          <a:p>
            <a:pPr marL="0" indent="0">
              <a:buNone/>
            </a:pPr>
            <a:r>
              <a:rPr lang="en-GB" sz="2400" dirty="0">
                <a:latin typeface="Calibri" panose="020F0502020204030204" pitchFamily="34" charset="0"/>
                <a:cs typeface="Calibri" panose="020F0502020204030204" pitchFamily="34" charset="0"/>
              </a:rPr>
              <a:t>We can get very accurate information from samples</a:t>
            </a: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 Nielsen rating provides audience measurements</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32038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457200" y="169446"/>
            <a:ext cx="8229600" cy="1152128"/>
          </a:xfrm>
        </p:spPr>
        <p:txBody>
          <a:bodyPr>
            <a:normAutofit/>
          </a:bodyPr>
          <a:lstStyle/>
          <a:p>
            <a:pPr algn="l"/>
            <a:r>
              <a:rPr lang="en-GB" sz="3600" dirty="0">
                <a:effectLst>
                  <a:outerShdw blurRad="38100" dist="38100" dir="2700000" algn="tl">
                    <a:srgbClr val="000000">
                      <a:alpha val="43137"/>
                    </a:srgbClr>
                  </a:outerShdw>
                </a:effectLst>
                <a:latin typeface="Arial Rounded MT Bold" panose="020F0704030504030204" pitchFamily="34" charset="0"/>
              </a:rPr>
              <a:t>Presenting</a:t>
            </a:r>
            <a:r>
              <a:rPr lang="en-GB" dirty="0">
                <a:effectLst>
                  <a:outerShdw blurRad="38100" dist="38100" dir="2700000" algn="tl">
                    <a:srgbClr val="000000">
                      <a:alpha val="43137"/>
                    </a:srgbClr>
                  </a:outerShdw>
                </a:effectLst>
                <a:latin typeface="Arial Rounded MT Bold" panose="020F0704030504030204" pitchFamily="34" charset="0"/>
              </a:rPr>
              <a:t> </a:t>
            </a:r>
            <a:r>
              <a:rPr lang="en-GB" sz="3600" dirty="0">
                <a:effectLst>
                  <a:outerShdw blurRad="38100" dist="38100" dir="2700000" algn="tl">
                    <a:srgbClr val="000000">
                      <a:alpha val="43137"/>
                    </a:srgbClr>
                  </a:outerShdw>
                </a:effectLst>
                <a:latin typeface="Arial Rounded MT Bold" panose="020F0704030504030204" pitchFamily="34" charset="0"/>
              </a:rPr>
              <a:t>Data</a:t>
            </a: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121920" y="1656854"/>
            <a:ext cx="8229600" cy="3158986"/>
          </a:xfrm>
        </p:spPr>
        <p:txBody>
          <a:bodyPr>
            <a:normAutofit/>
          </a:bodyPr>
          <a:lstStyle/>
          <a:p>
            <a:pPr marL="0" indent="0">
              <a:buNone/>
            </a:pPr>
            <a:r>
              <a:rPr lang="en-US" sz="2400" dirty="0">
                <a:latin typeface="Calibri" panose="020F0502020204030204" pitchFamily="34" charset="0"/>
                <a:cs typeface="Calibri" panose="020F0502020204030204" pitchFamily="34" charset="0"/>
              </a:rPr>
              <a:t>Once data has been collected, it must be organised and summarised numerically. </a:t>
            </a:r>
          </a:p>
          <a:p>
            <a:pPr marL="0" indent="0">
              <a:buNone/>
            </a:pPr>
            <a:endParaRPr lang="en-US" sz="2400" dirty="0">
              <a:latin typeface="Calibri" panose="020F0502020204030204" pitchFamily="34" charset="0"/>
              <a:cs typeface="Calibri" panose="020F0502020204030204" pitchFamily="34" charset="0"/>
            </a:endParaRPr>
          </a:p>
          <a:p>
            <a:pPr>
              <a:buFont typeface="Wingdings" charset="2"/>
              <a:buNone/>
            </a:pPr>
            <a:r>
              <a:rPr lang="en-GB" sz="2400" dirty="0">
                <a:latin typeface="Calibri" panose="020F0502020204030204" pitchFamily="34" charset="0"/>
                <a:cs typeface="Calibri" panose="020F0502020204030204" pitchFamily="34" charset="0"/>
              </a:rPr>
              <a:t>Remember that the objective of </a:t>
            </a:r>
            <a:r>
              <a:rPr lang="en-GB" sz="2400" dirty="0">
                <a:solidFill>
                  <a:schemeClr val="tx2"/>
                </a:solidFill>
                <a:latin typeface="Calibri" panose="020F0502020204030204" pitchFamily="34" charset="0"/>
                <a:cs typeface="Calibri" panose="020F0502020204030204" pitchFamily="34" charset="0"/>
              </a:rPr>
              <a:t>tabulation (using tables)</a:t>
            </a:r>
          </a:p>
          <a:p>
            <a:pPr marL="0" indent="0">
              <a:buFont typeface="Wingdings" charset="2"/>
              <a:buNone/>
            </a:pPr>
            <a:r>
              <a:rPr lang="en-GB" sz="2400" dirty="0">
                <a:latin typeface="Calibri" panose="020F0502020204030204" pitchFamily="34" charset="0"/>
                <a:cs typeface="Calibri" panose="020F0502020204030204" pitchFamily="34" charset="0"/>
              </a:rPr>
              <a:t>and the use of graphs and charts is to summarise information in such a way as to create a simplified and clear picture of the data.</a:t>
            </a:r>
          </a:p>
          <a:p>
            <a:pPr marL="0" indent="0">
              <a:lnSpc>
                <a:spcPct val="150000"/>
              </a:lnSpc>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07047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95536" y="162208"/>
            <a:ext cx="8229600" cy="1152128"/>
          </a:xfrm>
        </p:spPr>
        <p:txBody>
          <a:bodyPr>
            <a:normAutofit/>
          </a:bodyPr>
          <a:lstStyle/>
          <a:p>
            <a:pPr algn="l"/>
            <a:r>
              <a:rPr lang="en-GB" sz="3600" dirty="0">
                <a:effectLst>
                  <a:outerShdw blurRad="38100" dist="38100" dir="2700000" algn="tl">
                    <a:srgbClr val="000000">
                      <a:alpha val="43137"/>
                    </a:srgbClr>
                  </a:outerShdw>
                </a:effectLst>
                <a:latin typeface="Arial Rounded MT Bold" panose="020F0704030504030204" pitchFamily="34" charset="0"/>
              </a:rPr>
              <a:t>Presenting</a:t>
            </a:r>
            <a:r>
              <a:rPr lang="en-GB" dirty="0">
                <a:effectLst>
                  <a:outerShdw blurRad="38100" dist="38100" dir="2700000" algn="tl">
                    <a:srgbClr val="000000">
                      <a:alpha val="43137"/>
                    </a:srgbClr>
                  </a:outerShdw>
                </a:effectLst>
                <a:latin typeface="Arial Rounded MT Bold" panose="020F0704030504030204" pitchFamily="34" charset="0"/>
              </a:rPr>
              <a:t> </a:t>
            </a:r>
            <a:r>
              <a:rPr lang="en-GB" sz="3600" dirty="0">
                <a:effectLst>
                  <a:outerShdw blurRad="38100" dist="38100" dir="2700000" algn="tl">
                    <a:srgbClr val="000000">
                      <a:alpha val="43137"/>
                    </a:srgbClr>
                  </a:outerShdw>
                </a:effectLst>
                <a:latin typeface="Arial Rounded MT Bold" panose="020F0704030504030204" pitchFamily="34" charset="0"/>
              </a:rPr>
              <a:t>Data</a:t>
            </a: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230819" y="1709802"/>
            <a:ext cx="8691239" cy="3512438"/>
          </a:xfrm>
        </p:spPr>
        <p:txBody>
          <a:bodyPr>
            <a:normAutofit/>
          </a:bodyPr>
          <a:lstStyle/>
          <a:p>
            <a:pPr>
              <a:lnSpc>
                <a:spcPct val="110000"/>
              </a:lnSpc>
              <a:buFont typeface="Wingdings" pitchFamily="2" charset="2"/>
              <a:buChar char="Ø"/>
            </a:pPr>
            <a:r>
              <a:rPr lang="en-GB" sz="2400" dirty="0">
                <a:solidFill>
                  <a:schemeClr val="tx2"/>
                </a:solidFill>
                <a:latin typeface="Calibri" panose="020F0502020204030204" pitchFamily="34" charset="0"/>
                <a:cs typeface="Calibri" panose="020F0502020204030204" pitchFamily="34" charset="0"/>
              </a:rPr>
              <a:t>A</a:t>
            </a:r>
            <a:r>
              <a:rPr lang="en-GB" sz="2400" dirty="0">
                <a:solidFill>
                  <a:schemeClr val="tx2">
                    <a:satMod val="200000"/>
                  </a:schemeClr>
                </a:solidFill>
                <a:latin typeface="Calibri" panose="020F0502020204030204" pitchFamily="34" charset="0"/>
                <a:cs typeface="Calibri" panose="020F0502020204030204" pitchFamily="34" charset="0"/>
              </a:rPr>
              <a:t> </a:t>
            </a:r>
            <a:r>
              <a:rPr lang="en-GB" sz="2400" dirty="0">
                <a:solidFill>
                  <a:schemeClr val="tx2"/>
                </a:solidFill>
                <a:latin typeface="Calibri" panose="020F0502020204030204" pitchFamily="34" charset="0"/>
                <a:cs typeface="Calibri" panose="020F0502020204030204" pitchFamily="34" charset="0"/>
              </a:rPr>
              <a:t>Frequency table </a:t>
            </a:r>
            <a:r>
              <a:rPr lang="en-GB" sz="2400" dirty="0">
                <a:latin typeface="Calibri" panose="020F0502020204030204" pitchFamily="34" charset="0"/>
                <a:cs typeface="Calibri" panose="020F0502020204030204" pitchFamily="34" charset="0"/>
              </a:rPr>
              <a:t>is simply a table that organises numerical data values (numbers) into intervals.</a:t>
            </a:r>
          </a:p>
          <a:p>
            <a:pPr>
              <a:lnSpc>
                <a:spcPct val="110000"/>
              </a:lnSpc>
              <a:buFont typeface="Wingdings" pitchFamily="2" charset="2"/>
              <a:buChar char="Ø"/>
            </a:pPr>
            <a:r>
              <a:rPr lang="en-GB" sz="2400" dirty="0">
                <a:latin typeface="Calibri" panose="020F0502020204030204" pitchFamily="34" charset="0"/>
                <a:cs typeface="Calibri" panose="020F0502020204030204" pitchFamily="34" charset="0"/>
              </a:rPr>
              <a:t>A frequency table is a useful way to indicate how many units fall into different groupings.</a:t>
            </a:r>
          </a:p>
          <a:p>
            <a:pPr>
              <a:lnSpc>
                <a:spcPct val="110000"/>
              </a:lnSpc>
              <a:buFont typeface="Wingdings" pitchFamily="2" charset="2"/>
              <a:buChar char="Ø"/>
            </a:pPr>
            <a:r>
              <a:rPr lang="en-GB" sz="2400" dirty="0">
                <a:latin typeface="Calibri" panose="020F0502020204030204" pitchFamily="34" charset="0"/>
                <a:cs typeface="Calibri" panose="020F0502020204030204" pitchFamily="34" charset="0"/>
              </a:rPr>
              <a:t>To make a frequency table, first determine the groupings, then count how many values fall in each group.</a:t>
            </a:r>
          </a:p>
          <a:p>
            <a:pPr marL="0" indent="0">
              <a:lnSpc>
                <a:spcPct val="150000"/>
              </a:lnSpc>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090794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7924800" cy="936104"/>
          </a:xfrm>
        </p:spPr>
        <p:txBody>
          <a:bodyPr>
            <a:normAutofit/>
          </a:bodyPr>
          <a:lstStyle/>
          <a:p>
            <a:pPr algn="ctr"/>
            <a:br>
              <a:rPr lang="en-GB" cap="none" dirty="0">
                <a:solidFill>
                  <a:schemeClr val="tx2"/>
                </a:solidFill>
              </a:rPr>
            </a:br>
            <a:endParaRPr lang="en-GB" cap="none" dirty="0">
              <a:solidFill>
                <a:schemeClr val="tx2"/>
              </a:solidFill>
            </a:endParaRPr>
          </a:p>
        </p:txBody>
      </p:sp>
      <p:sp>
        <p:nvSpPr>
          <p:cNvPr id="5" name="Rectangle 4"/>
          <p:cNvSpPr/>
          <p:nvPr/>
        </p:nvSpPr>
        <p:spPr>
          <a:xfrm>
            <a:off x="683568" y="245129"/>
            <a:ext cx="7632848" cy="1015663"/>
          </a:xfrm>
          <a:prstGeom prst="rect">
            <a:avLst/>
          </a:prstGeom>
        </p:spPr>
        <p:txBody>
          <a:bodyPr wrap="square">
            <a:spAutoFit/>
          </a:bodyPr>
          <a:lstStyle/>
          <a:p>
            <a:r>
              <a:rPr lang="en-GB" sz="3600" dirty="0">
                <a:effectLst>
                  <a:outerShdw blurRad="38100" dist="38100" dir="2700000" algn="tl">
                    <a:srgbClr val="000000">
                      <a:alpha val="43137"/>
                    </a:srgbClr>
                  </a:outerShdw>
                </a:effectLst>
                <a:latin typeface="+mj-lt"/>
              </a:rPr>
              <a:t>Frequency Table Example </a:t>
            </a:r>
            <a:br>
              <a:rPr lang="en-GB" sz="2400" dirty="0">
                <a:solidFill>
                  <a:schemeClr val="tx2"/>
                </a:solidFill>
                <a:latin typeface="+mj-lt"/>
              </a:rPr>
            </a:br>
            <a:endParaRPr lang="en-GB" sz="2400" dirty="0">
              <a:latin typeface="+mj-lt"/>
            </a:endParaRPr>
          </a:p>
        </p:txBody>
      </p:sp>
      <p:graphicFrame>
        <p:nvGraphicFramePr>
          <p:cNvPr id="10" name="Content Placeholder 9"/>
          <p:cNvGraphicFramePr>
            <a:graphicFrameLocks noGrp="1"/>
          </p:cNvGraphicFramePr>
          <p:nvPr>
            <p:ph sz="quarter" idx="13"/>
          </p:nvPr>
        </p:nvGraphicFramePr>
        <p:xfrm>
          <a:off x="535630" y="1181232"/>
          <a:ext cx="7924801" cy="4325487"/>
        </p:xfrm>
        <a:graphic>
          <a:graphicData uri="http://schemas.openxmlformats.org/drawingml/2006/table">
            <a:tbl>
              <a:tblPr firstRow="1" firstCol="1" bandRow="1">
                <a:tableStyleId>{5940675A-B579-460E-94D1-54222C63F5DA}</a:tableStyleId>
              </a:tblPr>
              <a:tblGrid>
                <a:gridCol w="1093405">
                  <a:extLst>
                    <a:ext uri="{9D8B030D-6E8A-4147-A177-3AD203B41FA5}">
                      <a16:colId xmlns:a16="http://schemas.microsoft.com/office/drawing/2014/main" val="20000"/>
                    </a:ext>
                  </a:extLst>
                </a:gridCol>
                <a:gridCol w="560132">
                  <a:extLst>
                    <a:ext uri="{9D8B030D-6E8A-4147-A177-3AD203B41FA5}">
                      <a16:colId xmlns:a16="http://schemas.microsoft.com/office/drawing/2014/main" val="20001"/>
                    </a:ext>
                  </a:extLst>
                </a:gridCol>
                <a:gridCol w="671526">
                  <a:extLst>
                    <a:ext uri="{9D8B030D-6E8A-4147-A177-3AD203B41FA5}">
                      <a16:colId xmlns:a16="http://schemas.microsoft.com/office/drawing/2014/main" val="20002"/>
                    </a:ext>
                  </a:extLst>
                </a:gridCol>
                <a:gridCol w="560132">
                  <a:extLst>
                    <a:ext uri="{9D8B030D-6E8A-4147-A177-3AD203B41FA5}">
                      <a16:colId xmlns:a16="http://schemas.microsoft.com/office/drawing/2014/main" val="20003"/>
                    </a:ext>
                  </a:extLst>
                </a:gridCol>
                <a:gridCol w="560132">
                  <a:extLst>
                    <a:ext uri="{9D8B030D-6E8A-4147-A177-3AD203B41FA5}">
                      <a16:colId xmlns:a16="http://schemas.microsoft.com/office/drawing/2014/main" val="20004"/>
                    </a:ext>
                  </a:extLst>
                </a:gridCol>
                <a:gridCol w="560132">
                  <a:extLst>
                    <a:ext uri="{9D8B030D-6E8A-4147-A177-3AD203B41FA5}">
                      <a16:colId xmlns:a16="http://schemas.microsoft.com/office/drawing/2014/main" val="20005"/>
                    </a:ext>
                  </a:extLst>
                </a:gridCol>
                <a:gridCol w="671526">
                  <a:extLst>
                    <a:ext uri="{9D8B030D-6E8A-4147-A177-3AD203B41FA5}">
                      <a16:colId xmlns:a16="http://schemas.microsoft.com/office/drawing/2014/main" val="20006"/>
                    </a:ext>
                  </a:extLst>
                </a:gridCol>
                <a:gridCol w="560132">
                  <a:extLst>
                    <a:ext uri="{9D8B030D-6E8A-4147-A177-3AD203B41FA5}">
                      <a16:colId xmlns:a16="http://schemas.microsoft.com/office/drawing/2014/main" val="20007"/>
                    </a:ext>
                  </a:extLst>
                </a:gridCol>
                <a:gridCol w="671526">
                  <a:extLst>
                    <a:ext uri="{9D8B030D-6E8A-4147-A177-3AD203B41FA5}">
                      <a16:colId xmlns:a16="http://schemas.microsoft.com/office/drawing/2014/main" val="20008"/>
                    </a:ext>
                  </a:extLst>
                </a:gridCol>
                <a:gridCol w="672316">
                  <a:extLst>
                    <a:ext uri="{9D8B030D-6E8A-4147-A177-3AD203B41FA5}">
                      <a16:colId xmlns:a16="http://schemas.microsoft.com/office/drawing/2014/main" val="20009"/>
                    </a:ext>
                  </a:extLst>
                </a:gridCol>
                <a:gridCol w="671526">
                  <a:extLst>
                    <a:ext uri="{9D8B030D-6E8A-4147-A177-3AD203B41FA5}">
                      <a16:colId xmlns:a16="http://schemas.microsoft.com/office/drawing/2014/main" val="20010"/>
                    </a:ext>
                  </a:extLst>
                </a:gridCol>
                <a:gridCol w="672316">
                  <a:extLst>
                    <a:ext uri="{9D8B030D-6E8A-4147-A177-3AD203B41FA5}">
                      <a16:colId xmlns:a16="http://schemas.microsoft.com/office/drawing/2014/main" val="20011"/>
                    </a:ext>
                  </a:extLst>
                </a:gridCol>
              </a:tblGrid>
              <a:tr h="445716">
                <a:tc>
                  <a:txBody>
                    <a:bodyPr/>
                    <a:lstStyle/>
                    <a:p>
                      <a:pPr>
                        <a:lnSpc>
                          <a:spcPct val="120000"/>
                        </a:lnSpc>
                        <a:spcAft>
                          <a:spcPts val="1000"/>
                        </a:spcAft>
                      </a:pPr>
                      <a:r>
                        <a:rPr lang="en-GB" sz="1200" dirty="0">
                          <a:effectLst/>
                        </a:rPr>
                        <a:t>Responses</a:t>
                      </a:r>
                      <a:endParaRPr lang="en-GB" sz="1200" dirty="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dirty="0">
                          <a:effectLst/>
                        </a:rPr>
                        <a:t>1.1</a:t>
                      </a:r>
                      <a:endParaRPr lang="en-GB" sz="1200" dirty="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1.2.1</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1.2.2</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1.2.3</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1.2.4</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1.2.5</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1.2.6</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1.3.1</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1.3.2</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1.3.3</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Freq.</a:t>
                      </a:r>
                      <a:endParaRPr lang="en-GB" sz="1200">
                        <a:effectLst/>
                        <a:latin typeface="Calibri"/>
                        <a:ea typeface="Times New Roman"/>
                        <a:cs typeface="Times New Roman"/>
                      </a:endParaRPr>
                    </a:p>
                  </a:txBody>
                  <a:tcPr marL="68580" marR="68580" marT="0" marB="0"/>
                </a:tc>
                <a:extLst>
                  <a:ext uri="{0D108BD9-81ED-4DB2-BD59-A6C34878D82A}">
                    <a16:rowId xmlns:a16="http://schemas.microsoft.com/office/drawing/2014/main" val="10000"/>
                  </a:ext>
                </a:extLst>
              </a:tr>
              <a:tr h="651690">
                <a:tc>
                  <a:txBody>
                    <a:bodyPr/>
                    <a:lstStyle/>
                    <a:p>
                      <a:pPr>
                        <a:lnSpc>
                          <a:spcPct val="120000"/>
                        </a:lnSpc>
                        <a:spcAft>
                          <a:spcPts val="1000"/>
                        </a:spcAft>
                      </a:pPr>
                      <a:r>
                        <a:rPr lang="en-GB" sz="1200">
                          <a:effectLst/>
                        </a:rPr>
                        <a:t>Excellent</a:t>
                      </a:r>
                    </a:p>
                    <a:p>
                      <a:pPr>
                        <a:lnSpc>
                          <a:spcPct val="120000"/>
                        </a:lnSpc>
                        <a:spcAft>
                          <a:spcPts val="1000"/>
                        </a:spcAft>
                      </a:pPr>
                      <a:r>
                        <a:rPr lang="en-GB" sz="1200">
                          <a:effectLst/>
                        </a:rPr>
                        <a:t>5</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2</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4</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3</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4</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2</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2</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dirty="0">
                          <a:effectLst/>
                        </a:rPr>
                        <a:t>4</a:t>
                      </a:r>
                      <a:endParaRPr lang="en-GB" sz="1200" dirty="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1</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2</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0</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dirty="0">
                          <a:solidFill>
                            <a:schemeClr val="tx2"/>
                          </a:solidFill>
                          <a:effectLst/>
                        </a:rPr>
                        <a:t>23</a:t>
                      </a:r>
                      <a:endParaRPr lang="en-GB" sz="1200" dirty="0">
                        <a:solidFill>
                          <a:schemeClr val="tx2"/>
                        </a:solidFill>
                        <a:effectLst/>
                        <a:latin typeface="Calibri"/>
                        <a:ea typeface="Times New Roman"/>
                        <a:cs typeface="Times New Roman"/>
                      </a:endParaRPr>
                    </a:p>
                  </a:txBody>
                  <a:tcPr marL="68580" marR="68580" marT="0" marB="0"/>
                </a:tc>
                <a:extLst>
                  <a:ext uri="{0D108BD9-81ED-4DB2-BD59-A6C34878D82A}">
                    <a16:rowId xmlns:a16="http://schemas.microsoft.com/office/drawing/2014/main" val="10001"/>
                  </a:ext>
                </a:extLst>
              </a:tr>
              <a:tr h="651690">
                <a:tc>
                  <a:txBody>
                    <a:bodyPr/>
                    <a:lstStyle/>
                    <a:p>
                      <a:pPr>
                        <a:lnSpc>
                          <a:spcPct val="120000"/>
                        </a:lnSpc>
                        <a:spcAft>
                          <a:spcPts val="1000"/>
                        </a:spcAft>
                      </a:pPr>
                      <a:r>
                        <a:rPr lang="en-GB" sz="1200">
                          <a:effectLst/>
                        </a:rPr>
                        <a:t>Good</a:t>
                      </a:r>
                    </a:p>
                    <a:p>
                      <a:pPr>
                        <a:lnSpc>
                          <a:spcPct val="120000"/>
                        </a:lnSpc>
                        <a:spcAft>
                          <a:spcPts val="1000"/>
                        </a:spcAft>
                      </a:pPr>
                      <a:r>
                        <a:rPr lang="en-GB" sz="1200">
                          <a:effectLst/>
                        </a:rPr>
                        <a:t>4</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3</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2</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4</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2</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4</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3</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3</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3</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4</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2</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dirty="0">
                          <a:solidFill>
                            <a:schemeClr val="tx2"/>
                          </a:solidFill>
                          <a:effectLst/>
                        </a:rPr>
                        <a:t>30</a:t>
                      </a:r>
                      <a:endParaRPr lang="en-GB" sz="1200" dirty="0">
                        <a:solidFill>
                          <a:schemeClr val="tx2"/>
                        </a:solidFill>
                        <a:effectLst/>
                        <a:latin typeface="Calibri"/>
                        <a:ea typeface="Times New Roman"/>
                        <a:cs typeface="Times New Roman"/>
                      </a:endParaRPr>
                    </a:p>
                  </a:txBody>
                  <a:tcPr marL="68580" marR="68580" marT="0" marB="0"/>
                </a:tc>
                <a:extLst>
                  <a:ext uri="{0D108BD9-81ED-4DB2-BD59-A6C34878D82A}">
                    <a16:rowId xmlns:a16="http://schemas.microsoft.com/office/drawing/2014/main" val="10002"/>
                  </a:ext>
                </a:extLst>
              </a:tr>
              <a:tr h="651690">
                <a:tc>
                  <a:txBody>
                    <a:bodyPr/>
                    <a:lstStyle/>
                    <a:p>
                      <a:pPr>
                        <a:lnSpc>
                          <a:spcPct val="120000"/>
                        </a:lnSpc>
                        <a:spcAft>
                          <a:spcPts val="1000"/>
                        </a:spcAft>
                      </a:pPr>
                      <a:r>
                        <a:rPr lang="en-GB" sz="1200">
                          <a:effectLst/>
                        </a:rPr>
                        <a:t>OK</a:t>
                      </a:r>
                    </a:p>
                    <a:p>
                      <a:pPr>
                        <a:lnSpc>
                          <a:spcPct val="120000"/>
                        </a:lnSpc>
                        <a:spcAft>
                          <a:spcPts val="1000"/>
                        </a:spcAft>
                      </a:pPr>
                      <a:r>
                        <a:rPr lang="en-GB" sz="1200">
                          <a:effectLst/>
                        </a:rPr>
                        <a:t>3</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4</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3</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2</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3</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4</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4</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1</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dirty="0">
                          <a:effectLst/>
                        </a:rPr>
                        <a:t>4</a:t>
                      </a:r>
                      <a:endParaRPr lang="en-GB" sz="1200" dirty="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3</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3</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dirty="0">
                          <a:solidFill>
                            <a:schemeClr val="tx2"/>
                          </a:solidFill>
                          <a:effectLst/>
                        </a:rPr>
                        <a:t>31</a:t>
                      </a:r>
                      <a:endParaRPr lang="en-GB" sz="1200" dirty="0">
                        <a:solidFill>
                          <a:schemeClr val="tx2"/>
                        </a:solidFill>
                        <a:effectLst/>
                        <a:latin typeface="Calibri"/>
                        <a:ea typeface="Times New Roman"/>
                        <a:cs typeface="Times New Roman"/>
                      </a:endParaRPr>
                    </a:p>
                  </a:txBody>
                  <a:tcPr marL="68580" marR="68580" marT="0" marB="0"/>
                </a:tc>
                <a:extLst>
                  <a:ext uri="{0D108BD9-81ED-4DB2-BD59-A6C34878D82A}">
                    <a16:rowId xmlns:a16="http://schemas.microsoft.com/office/drawing/2014/main" val="10003"/>
                  </a:ext>
                </a:extLst>
              </a:tr>
              <a:tr h="651690">
                <a:tc>
                  <a:txBody>
                    <a:bodyPr/>
                    <a:lstStyle/>
                    <a:p>
                      <a:pPr>
                        <a:lnSpc>
                          <a:spcPct val="120000"/>
                        </a:lnSpc>
                        <a:spcAft>
                          <a:spcPts val="1000"/>
                        </a:spcAft>
                      </a:pPr>
                      <a:r>
                        <a:rPr lang="en-GB" sz="1200">
                          <a:effectLst/>
                        </a:rPr>
                        <a:t>Poor</a:t>
                      </a:r>
                    </a:p>
                    <a:p>
                      <a:pPr>
                        <a:lnSpc>
                          <a:spcPct val="120000"/>
                        </a:lnSpc>
                        <a:spcAft>
                          <a:spcPts val="1000"/>
                        </a:spcAft>
                      </a:pPr>
                      <a:r>
                        <a:rPr lang="en-GB" sz="1200">
                          <a:effectLst/>
                        </a:rPr>
                        <a:t>2</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1</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2</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2</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2</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1</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1</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dirty="0">
                          <a:effectLst/>
                        </a:rPr>
                        <a:t>2</a:t>
                      </a:r>
                      <a:endParaRPr lang="en-GB" sz="1200" dirty="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2</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dirty="0">
                          <a:effectLst/>
                        </a:rPr>
                        <a:t>1</a:t>
                      </a:r>
                      <a:endParaRPr lang="en-GB" sz="1200" dirty="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4</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dirty="0">
                          <a:solidFill>
                            <a:schemeClr val="tx2"/>
                          </a:solidFill>
                          <a:effectLst/>
                        </a:rPr>
                        <a:t>18</a:t>
                      </a:r>
                      <a:endParaRPr lang="en-GB" sz="1200" dirty="0">
                        <a:solidFill>
                          <a:schemeClr val="tx2"/>
                        </a:solidFill>
                        <a:effectLst/>
                        <a:latin typeface="Calibri"/>
                        <a:ea typeface="Times New Roman"/>
                        <a:cs typeface="Times New Roman"/>
                      </a:endParaRPr>
                    </a:p>
                  </a:txBody>
                  <a:tcPr marL="68580" marR="68580" marT="0" marB="0"/>
                </a:tc>
                <a:extLst>
                  <a:ext uri="{0D108BD9-81ED-4DB2-BD59-A6C34878D82A}">
                    <a16:rowId xmlns:a16="http://schemas.microsoft.com/office/drawing/2014/main" val="10004"/>
                  </a:ext>
                </a:extLst>
              </a:tr>
              <a:tr h="651690">
                <a:tc>
                  <a:txBody>
                    <a:bodyPr/>
                    <a:lstStyle/>
                    <a:p>
                      <a:pPr>
                        <a:lnSpc>
                          <a:spcPct val="120000"/>
                        </a:lnSpc>
                        <a:spcAft>
                          <a:spcPts val="1000"/>
                        </a:spcAft>
                      </a:pPr>
                      <a:r>
                        <a:rPr lang="en-GB" sz="1200">
                          <a:effectLst/>
                        </a:rPr>
                        <a:t>Very Poor</a:t>
                      </a:r>
                    </a:p>
                    <a:p>
                      <a:pPr>
                        <a:lnSpc>
                          <a:spcPct val="120000"/>
                        </a:lnSpc>
                        <a:spcAft>
                          <a:spcPts val="1000"/>
                        </a:spcAft>
                      </a:pPr>
                      <a:r>
                        <a:rPr lang="en-GB" sz="1200">
                          <a:effectLst/>
                        </a:rPr>
                        <a:t>1</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1</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0</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0</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0</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0</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1</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1</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1</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1</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a:effectLst/>
                        </a:rPr>
                        <a:t>2</a:t>
                      </a:r>
                      <a:endParaRPr lang="en-GB" sz="1200">
                        <a:effectLst/>
                        <a:latin typeface="Calibri"/>
                        <a:ea typeface="Times New Roman"/>
                        <a:cs typeface="Times New Roman"/>
                      </a:endParaRPr>
                    </a:p>
                  </a:txBody>
                  <a:tcPr marL="68580" marR="68580" marT="0" marB="0"/>
                </a:tc>
                <a:tc>
                  <a:txBody>
                    <a:bodyPr/>
                    <a:lstStyle/>
                    <a:p>
                      <a:pPr>
                        <a:lnSpc>
                          <a:spcPct val="120000"/>
                        </a:lnSpc>
                        <a:spcAft>
                          <a:spcPts val="1000"/>
                        </a:spcAft>
                      </a:pPr>
                      <a:r>
                        <a:rPr lang="en-GB" sz="1200" dirty="0">
                          <a:solidFill>
                            <a:schemeClr val="tx2"/>
                          </a:solidFill>
                          <a:effectLst/>
                        </a:rPr>
                        <a:t>7</a:t>
                      </a:r>
                      <a:endParaRPr lang="en-GB" sz="1200" dirty="0">
                        <a:solidFill>
                          <a:schemeClr val="tx2"/>
                        </a:solidFill>
                        <a:effectLst/>
                        <a:latin typeface="Calibri"/>
                        <a:ea typeface="Times New Roman"/>
                        <a:cs typeface="Times New Roman"/>
                      </a:endParaRPr>
                    </a:p>
                  </a:txBody>
                  <a:tcPr marL="68580" marR="68580" marT="0" marB="0"/>
                </a:tc>
                <a:extLst>
                  <a:ext uri="{0D108BD9-81ED-4DB2-BD59-A6C34878D82A}">
                    <a16:rowId xmlns:a16="http://schemas.microsoft.com/office/drawing/2014/main" val="10005"/>
                  </a:ext>
                </a:extLst>
              </a:tr>
              <a:tr h="621321">
                <a:tc>
                  <a:txBody>
                    <a:bodyPr/>
                    <a:lstStyle/>
                    <a:p>
                      <a:pPr>
                        <a:lnSpc>
                          <a:spcPct val="120000"/>
                        </a:lnSpc>
                        <a:spcAft>
                          <a:spcPts val="0"/>
                        </a:spcAft>
                      </a:pPr>
                      <a:r>
                        <a:rPr lang="en-GB" sz="1200">
                          <a:effectLst/>
                        </a:rPr>
                        <a:t>Total Responses</a:t>
                      </a:r>
                      <a:endParaRPr lang="en-GB" sz="1200">
                        <a:effectLst/>
                        <a:latin typeface="Calibri"/>
                        <a:ea typeface="Times New Roman"/>
                        <a:cs typeface="Times New Roman"/>
                      </a:endParaRPr>
                    </a:p>
                  </a:txBody>
                  <a:tcPr marL="68580" marR="68580" marT="0" marB="0"/>
                </a:tc>
                <a:tc>
                  <a:txBody>
                    <a:bodyPr/>
                    <a:lstStyle/>
                    <a:p>
                      <a:pPr>
                        <a:lnSpc>
                          <a:spcPct val="120000"/>
                        </a:lnSpc>
                        <a:spcAft>
                          <a:spcPts val="0"/>
                        </a:spcAft>
                      </a:pPr>
                      <a:r>
                        <a:rPr lang="en-GB" sz="1200">
                          <a:effectLst/>
                        </a:rPr>
                        <a:t>11</a:t>
                      </a:r>
                      <a:endParaRPr lang="en-GB" sz="1200">
                        <a:effectLst/>
                        <a:latin typeface="Calibri"/>
                        <a:ea typeface="Times New Roman"/>
                        <a:cs typeface="Times New Roman"/>
                      </a:endParaRPr>
                    </a:p>
                  </a:txBody>
                  <a:tcPr marL="68580" marR="68580" marT="0" marB="0"/>
                </a:tc>
                <a:tc>
                  <a:txBody>
                    <a:bodyPr/>
                    <a:lstStyle/>
                    <a:p>
                      <a:pPr>
                        <a:lnSpc>
                          <a:spcPct val="120000"/>
                        </a:lnSpc>
                        <a:spcAft>
                          <a:spcPts val="0"/>
                        </a:spcAft>
                      </a:pPr>
                      <a:r>
                        <a:rPr lang="en-GB" sz="1200">
                          <a:effectLst/>
                        </a:rPr>
                        <a:t>11</a:t>
                      </a:r>
                      <a:endParaRPr lang="en-GB" sz="1200">
                        <a:effectLst/>
                        <a:latin typeface="Calibri"/>
                        <a:ea typeface="Times New Roman"/>
                        <a:cs typeface="Times New Roman"/>
                      </a:endParaRPr>
                    </a:p>
                  </a:txBody>
                  <a:tcPr marL="68580" marR="68580" marT="0" marB="0"/>
                </a:tc>
                <a:tc>
                  <a:txBody>
                    <a:bodyPr/>
                    <a:lstStyle/>
                    <a:p>
                      <a:pPr>
                        <a:lnSpc>
                          <a:spcPct val="120000"/>
                        </a:lnSpc>
                        <a:spcAft>
                          <a:spcPts val="0"/>
                        </a:spcAft>
                      </a:pPr>
                      <a:r>
                        <a:rPr lang="en-GB" sz="1200">
                          <a:effectLst/>
                        </a:rPr>
                        <a:t>11</a:t>
                      </a:r>
                      <a:endParaRPr lang="en-GB" sz="1200">
                        <a:effectLst/>
                        <a:latin typeface="Calibri"/>
                        <a:ea typeface="Times New Roman"/>
                        <a:cs typeface="Times New Roman"/>
                      </a:endParaRPr>
                    </a:p>
                  </a:txBody>
                  <a:tcPr marL="68580" marR="68580" marT="0" marB="0"/>
                </a:tc>
                <a:tc>
                  <a:txBody>
                    <a:bodyPr/>
                    <a:lstStyle/>
                    <a:p>
                      <a:pPr>
                        <a:lnSpc>
                          <a:spcPct val="120000"/>
                        </a:lnSpc>
                        <a:spcAft>
                          <a:spcPts val="0"/>
                        </a:spcAft>
                      </a:pPr>
                      <a:r>
                        <a:rPr lang="en-GB" sz="1200">
                          <a:effectLst/>
                        </a:rPr>
                        <a:t>11</a:t>
                      </a:r>
                      <a:endParaRPr lang="en-GB" sz="1200">
                        <a:effectLst/>
                        <a:latin typeface="Calibri"/>
                        <a:ea typeface="Times New Roman"/>
                        <a:cs typeface="Times New Roman"/>
                      </a:endParaRPr>
                    </a:p>
                  </a:txBody>
                  <a:tcPr marL="68580" marR="68580" marT="0" marB="0"/>
                </a:tc>
                <a:tc>
                  <a:txBody>
                    <a:bodyPr/>
                    <a:lstStyle/>
                    <a:p>
                      <a:pPr>
                        <a:lnSpc>
                          <a:spcPct val="120000"/>
                        </a:lnSpc>
                        <a:spcAft>
                          <a:spcPts val="0"/>
                        </a:spcAft>
                      </a:pPr>
                      <a:r>
                        <a:rPr lang="en-GB" sz="1200">
                          <a:effectLst/>
                        </a:rPr>
                        <a:t>11</a:t>
                      </a:r>
                      <a:endParaRPr lang="en-GB" sz="1200">
                        <a:effectLst/>
                        <a:latin typeface="Calibri"/>
                        <a:ea typeface="Times New Roman"/>
                        <a:cs typeface="Times New Roman"/>
                      </a:endParaRPr>
                    </a:p>
                  </a:txBody>
                  <a:tcPr marL="68580" marR="68580" marT="0" marB="0"/>
                </a:tc>
                <a:tc>
                  <a:txBody>
                    <a:bodyPr/>
                    <a:lstStyle/>
                    <a:p>
                      <a:pPr>
                        <a:lnSpc>
                          <a:spcPct val="120000"/>
                        </a:lnSpc>
                        <a:spcAft>
                          <a:spcPts val="0"/>
                        </a:spcAft>
                      </a:pPr>
                      <a:r>
                        <a:rPr lang="en-GB" sz="1200">
                          <a:effectLst/>
                        </a:rPr>
                        <a:t>11</a:t>
                      </a:r>
                      <a:endParaRPr lang="en-GB" sz="1200">
                        <a:effectLst/>
                        <a:latin typeface="Calibri"/>
                        <a:ea typeface="Times New Roman"/>
                        <a:cs typeface="Times New Roman"/>
                      </a:endParaRPr>
                    </a:p>
                  </a:txBody>
                  <a:tcPr marL="68580" marR="68580" marT="0" marB="0"/>
                </a:tc>
                <a:tc>
                  <a:txBody>
                    <a:bodyPr/>
                    <a:lstStyle/>
                    <a:p>
                      <a:pPr>
                        <a:lnSpc>
                          <a:spcPct val="120000"/>
                        </a:lnSpc>
                        <a:spcAft>
                          <a:spcPts val="0"/>
                        </a:spcAft>
                      </a:pPr>
                      <a:r>
                        <a:rPr lang="en-GB" sz="1200">
                          <a:effectLst/>
                        </a:rPr>
                        <a:t>11</a:t>
                      </a:r>
                      <a:endParaRPr lang="en-GB" sz="1200">
                        <a:effectLst/>
                        <a:latin typeface="Calibri"/>
                        <a:ea typeface="Times New Roman"/>
                        <a:cs typeface="Times New Roman"/>
                      </a:endParaRPr>
                    </a:p>
                  </a:txBody>
                  <a:tcPr marL="68580" marR="68580" marT="0" marB="0"/>
                </a:tc>
                <a:tc>
                  <a:txBody>
                    <a:bodyPr/>
                    <a:lstStyle/>
                    <a:p>
                      <a:pPr>
                        <a:lnSpc>
                          <a:spcPct val="120000"/>
                        </a:lnSpc>
                        <a:spcAft>
                          <a:spcPts val="0"/>
                        </a:spcAft>
                      </a:pPr>
                      <a:r>
                        <a:rPr lang="en-GB" sz="1200">
                          <a:effectLst/>
                        </a:rPr>
                        <a:t>11</a:t>
                      </a:r>
                      <a:endParaRPr lang="en-GB" sz="1200">
                        <a:effectLst/>
                        <a:latin typeface="Calibri"/>
                        <a:ea typeface="Times New Roman"/>
                        <a:cs typeface="Times New Roman"/>
                      </a:endParaRPr>
                    </a:p>
                  </a:txBody>
                  <a:tcPr marL="68580" marR="68580" marT="0" marB="0"/>
                </a:tc>
                <a:tc>
                  <a:txBody>
                    <a:bodyPr/>
                    <a:lstStyle/>
                    <a:p>
                      <a:pPr>
                        <a:lnSpc>
                          <a:spcPct val="120000"/>
                        </a:lnSpc>
                        <a:spcAft>
                          <a:spcPts val="0"/>
                        </a:spcAft>
                      </a:pPr>
                      <a:r>
                        <a:rPr lang="en-GB" sz="1200">
                          <a:effectLst/>
                        </a:rPr>
                        <a:t>11</a:t>
                      </a:r>
                      <a:endParaRPr lang="en-GB" sz="1200">
                        <a:effectLst/>
                        <a:latin typeface="Calibri"/>
                        <a:ea typeface="Times New Roman"/>
                        <a:cs typeface="Times New Roman"/>
                      </a:endParaRPr>
                    </a:p>
                  </a:txBody>
                  <a:tcPr marL="68580" marR="68580" marT="0" marB="0"/>
                </a:tc>
                <a:tc>
                  <a:txBody>
                    <a:bodyPr/>
                    <a:lstStyle/>
                    <a:p>
                      <a:pPr>
                        <a:lnSpc>
                          <a:spcPct val="120000"/>
                        </a:lnSpc>
                        <a:spcAft>
                          <a:spcPts val="0"/>
                        </a:spcAft>
                      </a:pPr>
                      <a:r>
                        <a:rPr lang="en-GB" sz="1200">
                          <a:effectLst/>
                        </a:rPr>
                        <a:t>11</a:t>
                      </a:r>
                      <a:endParaRPr lang="en-GB" sz="1200">
                        <a:effectLst/>
                        <a:latin typeface="Calibri"/>
                        <a:ea typeface="Times New Roman"/>
                        <a:cs typeface="Times New Roman"/>
                      </a:endParaRPr>
                    </a:p>
                  </a:txBody>
                  <a:tcPr marL="68580" marR="68580" marT="0" marB="0"/>
                </a:tc>
                <a:tc>
                  <a:txBody>
                    <a:bodyPr/>
                    <a:lstStyle/>
                    <a:p>
                      <a:pPr>
                        <a:lnSpc>
                          <a:spcPct val="120000"/>
                        </a:lnSpc>
                        <a:spcAft>
                          <a:spcPts val="0"/>
                        </a:spcAft>
                      </a:pPr>
                      <a:r>
                        <a:rPr lang="en-GB" sz="1200" dirty="0">
                          <a:effectLst/>
                        </a:rPr>
                        <a:t> </a:t>
                      </a:r>
                      <a:endParaRPr lang="en-GB" sz="1200" dirty="0">
                        <a:effectLst/>
                        <a:latin typeface="Calibri"/>
                        <a:ea typeface="Times New Roman"/>
                        <a:cs typeface="Times New Roman"/>
                      </a:endParaRPr>
                    </a:p>
                  </a:txBody>
                  <a:tcPr marL="68580" marR="68580" marT="0" marB="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3519518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562074"/>
          </a:xfrm>
        </p:spPr>
        <p:txBody>
          <a:bodyPr>
            <a:noAutofit/>
          </a:bodyPr>
          <a:lstStyle/>
          <a:p>
            <a:pPr algn="l"/>
            <a:r>
              <a:rPr lang="en-GB" sz="3600" cap="none" dirty="0">
                <a:effectLst>
                  <a:outerShdw blurRad="38100" dist="38100" dir="2700000" algn="tl">
                    <a:srgbClr val="000000">
                      <a:alpha val="43137"/>
                    </a:srgbClr>
                  </a:outerShdw>
                </a:effectLst>
                <a:latin typeface="Arial Rounded MT Bold" panose="020F0704030504030204" pitchFamily="34" charset="0"/>
              </a:rPr>
              <a:t>Creating a graph from the data</a:t>
            </a:r>
          </a:p>
        </p:txBody>
      </p:sp>
      <p:graphicFrame>
        <p:nvGraphicFramePr>
          <p:cNvPr id="4" name="Content Placeholder 3"/>
          <p:cNvGraphicFramePr>
            <a:graphicFrameLocks noGrp="1"/>
          </p:cNvGraphicFramePr>
          <p:nvPr>
            <p:ph sz="quarter" idx="13"/>
          </p:nvPr>
        </p:nvGraphicFramePr>
        <p:xfrm>
          <a:off x="2215860" y="1689006"/>
          <a:ext cx="4536504" cy="2194560"/>
        </p:xfrm>
        <a:graphic>
          <a:graphicData uri="http://schemas.openxmlformats.org/drawingml/2006/table">
            <a:tbl>
              <a:tblPr firstRow="1" bandRow="1">
                <a:tableStyleId>{5940675A-B579-460E-94D1-54222C63F5DA}</a:tableStyleId>
              </a:tblPr>
              <a:tblGrid>
                <a:gridCol w="2268252">
                  <a:extLst>
                    <a:ext uri="{9D8B030D-6E8A-4147-A177-3AD203B41FA5}">
                      <a16:colId xmlns:a16="http://schemas.microsoft.com/office/drawing/2014/main" val="20000"/>
                    </a:ext>
                  </a:extLst>
                </a:gridCol>
                <a:gridCol w="2268252">
                  <a:extLst>
                    <a:ext uri="{9D8B030D-6E8A-4147-A177-3AD203B41FA5}">
                      <a16:colId xmlns:a16="http://schemas.microsoft.com/office/drawing/2014/main" val="20001"/>
                    </a:ext>
                  </a:extLst>
                </a:gridCol>
              </a:tblGrid>
              <a:tr h="300033">
                <a:tc>
                  <a:txBody>
                    <a:bodyPr/>
                    <a:lstStyle/>
                    <a:p>
                      <a:pPr algn="ctr"/>
                      <a:r>
                        <a:rPr lang="en-GB" dirty="0">
                          <a:solidFill>
                            <a:schemeClr val="tx2"/>
                          </a:solidFill>
                        </a:rPr>
                        <a:t>Response</a:t>
                      </a:r>
                    </a:p>
                  </a:txBody>
                  <a:tcPr/>
                </a:tc>
                <a:tc>
                  <a:txBody>
                    <a:bodyPr/>
                    <a:lstStyle/>
                    <a:p>
                      <a:pPr algn="ctr"/>
                      <a:r>
                        <a:rPr lang="en-GB" dirty="0">
                          <a:solidFill>
                            <a:schemeClr val="tx2"/>
                          </a:solidFill>
                        </a:rPr>
                        <a:t>Frequency</a:t>
                      </a:r>
                    </a:p>
                  </a:txBody>
                  <a:tcPr/>
                </a:tc>
                <a:extLst>
                  <a:ext uri="{0D108BD9-81ED-4DB2-BD59-A6C34878D82A}">
                    <a16:rowId xmlns:a16="http://schemas.microsoft.com/office/drawing/2014/main" val="10000"/>
                  </a:ext>
                </a:extLst>
              </a:tr>
              <a:tr h="300033">
                <a:tc>
                  <a:txBody>
                    <a:bodyPr/>
                    <a:lstStyle/>
                    <a:p>
                      <a:pPr algn="ctr"/>
                      <a:r>
                        <a:rPr lang="en-GB" dirty="0"/>
                        <a:t>Very Poor</a:t>
                      </a:r>
                    </a:p>
                  </a:txBody>
                  <a:tcPr/>
                </a:tc>
                <a:tc>
                  <a:txBody>
                    <a:bodyPr/>
                    <a:lstStyle/>
                    <a:p>
                      <a:pPr algn="ctr"/>
                      <a:r>
                        <a:rPr lang="en-GB" dirty="0"/>
                        <a:t>7</a:t>
                      </a:r>
                    </a:p>
                  </a:txBody>
                  <a:tcPr/>
                </a:tc>
                <a:extLst>
                  <a:ext uri="{0D108BD9-81ED-4DB2-BD59-A6C34878D82A}">
                    <a16:rowId xmlns:a16="http://schemas.microsoft.com/office/drawing/2014/main" val="10001"/>
                  </a:ext>
                </a:extLst>
              </a:tr>
              <a:tr h="300033">
                <a:tc>
                  <a:txBody>
                    <a:bodyPr/>
                    <a:lstStyle/>
                    <a:p>
                      <a:pPr algn="ctr"/>
                      <a:r>
                        <a:rPr lang="en-GB" dirty="0"/>
                        <a:t>Poor</a:t>
                      </a:r>
                    </a:p>
                  </a:txBody>
                  <a:tcPr/>
                </a:tc>
                <a:tc>
                  <a:txBody>
                    <a:bodyPr/>
                    <a:lstStyle/>
                    <a:p>
                      <a:pPr algn="ctr"/>
                      <a:r>
                        <a:rPr lang="en-GB" dirty="0"/>
                        <a:t>18</a:t>
                      </a:r>
                    </a:p>
                  </a:txBody>
                  <a:tcPr/>
                </a:tc>
                <a:extLst>
                  <a:ext uri="{0D108BD9-81ED-4DB2-BD59-A6C34878D82A}">
                    <a16:rowId xmlns:a16="http://schemas.microsoft.com/office/drawing/2014/main" val="10002"/>
                  </a:ext>
                </a:extLst>
              </a:tr>
              <a:tr h="300033">
                <a:tc>
                  <a:txBody>
                    <a:bodyPr/>
                    <a:lstStyle/>
                    <a:p>
                      <a:pPr algn="ctr"/>
                      <a:r>
                        <a:rPr lang="en-GB" dirty="0"/>
                        <a:t>OK</a:t>
                      </a:r>
                    </a:p>
                  </a:txBody>
                  <a:tcPr/>
                </a:tc>
                <a:tc>
                  <a:txBody>
                    <a:bodyPr/>
                    <a:lstStyle/>
                    <a:p>
                      <a:pPr algn="ctr"/>
                      <a:r>
                        <a:rPr lang="en-GB" dirty="0"/>
                        <a:t>31</a:t>
                      </a:r>
                    </a:p>
                  </a:txBody>
                  <a:tcPr/>
                </a:tc>
                <a:extLst>
                  <a:ext uri="{0D108BD9-81ED-4DB2-BD59-A6C34878D82A}">
                    <a16:rowId xmlns:a16="http://schemas.microsoft.com/office/drawing/2014/main" val="10003"/>
                  </a:ext>
                </a:extLst>
              </a:tr>
              <a:tr h="300033">
                <a:tc>
                  <a:txBody>
                    <a:bodyPr/>
                    <a:lstStyle/>
                    <a:p>
                      <a:pPr algn="ctr"/>
                      <a:r>
                        <a:rPr lang="en-GB" dirty="0"/>
                        <a:t>Good</a:t>
                      </a:r>
                    </a:p>
                  </a:txBody>
                  <a:tcPr/>
                </a:tc>
                <a:tc>
                  <a:txBody>
                    <a:bodyPr/>
                    <a:lstStyle/>
                    <a:p>
                      <a:pPr algn="ctr"/>
                      <a:r>
                        <a:rPr lang="en-GB" dirty="0"/>
                        <a:t>30</a:t>
                      </a:r>
                    </a:p>
                  </a:txBody>
                  <a:tcPr/>
                </a:tc>
                <a:extLst>
                  <a:ext uri="{0D108BD9-81ED-4DB2-BD59-A6C34878D82A}">
                    <a16:rowId xmlns:a16="http://schemas.microsoft.com/office/drawing/2014/main" val="10004"/>
                  </a:ext>
                </a:extLst>
              </a:tr>
              <a:tr h="300033">
                <a:tc>
                  <a:txBody>
                    <a:bodyPr/>
                    <a:lstStyle/>
                    <a:p>
                      <a:pPr algn="ctr"/>
                      <a:r>
                        <a:rPr lang="en-GB" dirty="0"/>
                        <a:t>Excellent</a:t>
                      </a:r>
                    </a:p>
                  </a:txBody>
                  <a:tcPr/>
                </a:tc>
                <a:tc>
                  <a:txBody>
                    <a:bodyPr/>
                    <a:lstStyle/>
                    <a:p>
                      <a:pPr algn="ctr"/>
                      <a:r>
                        <a:rPr lang="en-GB" dirty="0"/>
                        <a:t>23</a:t>
                      </a:r>
                    </a:p>
                  </a:txBody>
                  <a:tcPr/>
                </a:tc>
                <a:extLst>
                  <a:ext uri="{0D108BD9-81ED-4DB2-BD59-A6C34878D82A}">
                    <a16:rowId xmlns:a16="http://schemas.microsoft.com/office/drawing/2014/main" val="10005"/>
                  </a:ext>
                </a:extLst>
              </a:tr>
            </a:tbl>
          </a:graphicData>
        </a:graphic>
      </p:graphicFrame>
      <p:sp>
        <p:nvSpPr>
          <p:cNvPr id="5" name="TextBox 4"/>
          <p:cNvSpPr txBox="1"/>
          <p:nvPr/>
        </p:nvSpPr>
        <p:spPr>
          <a:xfrm>
            <a:off x="683568" y="1052736"/>
            <a:ext cx="7352992" cy="1812384"/>
          </a:xfrm>
          <a:prstGeom prst="rect">
            <a:avLst/>
          </a:prstGeom>
          <a:noFill/>
        </p:spPr>
        <p:txBody>
          <a:bodyPr wrap="square" rtlCol="0">
            <a:spAutoFit/>
          </a:bodyPr>
          <a:lstStyle/>
          <a:p>
            <a:pPr marL="285750" indent="-285750" algn="l">
              <a:buFont typeface="Arial" pitchFamily="34" charset="0"/>
              <a:buChar char="•"/>
            </a:pPr>
            <a:r>
              <a:rPr lang="en-GB" dirty="0">
                <a:latin typeface="Calibri" panose="020F0502020204030204" pitchFamily="34" charset="0"/>
                <a:cs typeface="Calibri" panose="020F0502020204030204" pitchFamily="34" charset="0"/>
              </a:rPr>
              <a:t>Create a table of the responses and the frequency (how often they occur) and add these into two columns in Excel.</a:t>
            </a:r>
          </a:p>
          <a:p>
            <a:pPr algn="l"/>
            <a:br>
              <a:rPr lang="en-GB" dirty="0"/>
            </a:br>
            <a:br>
              <a:rPr lang="en-GB" dirty="0"/>
            </a:br>
            <a:br>
              <a:rPr lang="en-GB" dirty="0"/>
            </a:br>
            <a:endParaRPr lang="en-GB" dirty="0"/>
          </a:p>
        </p:txBody>
      </p:sp>
      <p:graphicFrame>
        <p:nvGraphicFramePr>
          <p:cNvPr id="6" name="Table 5"/>
          <p:cNvGraphicFramePr>
            <a:graphicFrameLocks noGrp="1"/>
          </p:cNvGraphicFramePr>
          <p:nvPr/>
        </p:nvGraphicFramePr>
        <p:xfrm>
          <a:off x="3567440" y="3992881"/>
          <a:ext cx="2009120" cy="1599244"/>
        </p:xfrm>
        <a:graphic>
          <a:graphicData uri="http://schemas.openxmlformats.org/drawingml/2006/table">
            <a:tbl>
              <a:tblPr>
                <a:tableStyleId>{306799F8-075E-4A3A-A7F6-7FBC6576F1A4}</a:tableStyleId>
              </a:tblPr>
              <a:tblGrid>
                <a:gridCol w="1033262">
                  <a:extLst>
                    <a:ext uri="{9D8B030D-6E8A-4147-A177-3AD203B41FA5}">
                      <a16:colId xmlns:a16="http://schemas.microsoft.com/office/drawing/2014/main" val="20000"/>
                    </a:ext>
                  </a:extLst>
                </a:gridCol>
                <a:gridCol w="975858">
                  <a:extLst>
                    <a:ext uri="{9D8B030D-6E8A-4147-A177-3AD203B41FA5}">
                      <a16:colId xmlns:a16="http://schemas.microsoft.com/office/drawing/2014/main" val="20001"/>
                    </a:ext>
                  </a:extLst>
                </a:gridCol>
              </a:tblGrid>
              <a:tr h="511816">
                <a:tc>
                  <a:txBody>
                    <a:bodyPr/>
                    <a:lstStyle/>
                    <a:p>
                      <a:pPr algn="l" fontAlgn="b"/>
                      <a:r>
                        <a:rPr lang="en-GB" sz="1100" u="none" strike="noStrike" dirty="0">
                          <a:effectLst/>
                        </a:rPr>
                        <a:t>Response</a:t>
                      </a:r>
                      <a:endParaRPr lang="en-GB" sz="1100" b="0" i="0" u="none" strike="noStrike" dirty="0">
                        <a:solidFill>
                          <a:srgbClr val="000000"/>
                        </a:solidFill>
                        <a:effectLst/>
                        <a:latin typeface="Calibri"/>
                      </a:endParaRPr>
                    </a:p>
                  </a:txBody>
                  <a:tcPr marL="9525" marR="9525" marT="9525" marB="0" anchor="b"/>
                </a:tc>
                <a:tc>
                  <a:txBody>
                    <a:bodyPr/>
                    <a:lstStyle/>
                    <a:p>
                      <a:pPr algn="l" fontAlgn="b"/>
                      <a:r>
                        <a:rPr lang="en-GB" sz="1100" u="none" strike="noStrike">
                          <a:effectLst/>
                        </a:rPr>
                        <a:t>Frequency</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0"/>
                  </a:ext>
                </a:extLst>
              </a:tr>
              <a:tr h="268092">
                <a:tc>
                  <a:txBody>
                    <a:bodyPr/>
                    <a:lstStyle/>
                    <a:p>
                      <a:pPr algn="l" fontAlgn="b"/>
                      <a:r>
                        <a:rPr lang="en-GB" sz="1100" u="none" strike="noStrike" dirty="0">
                          <a:effectLst/>
                        </a:rPr>
                        <a:t>Very Poor</a:t>
                      </a:r>
                      <a:endParaRPr lang="en-GB" sz="1100" b="0" i="0" u="none" strike="noStrike" dirty="0">
                        <a:solidFill>
                          <a:srgbClr val="000000"/>
                        </a:solidFill>
                        <a:effectLst/>
                        <a:latin typeface="Calibri"/>
                      </a:endParaRPr>
                    </a:p>
                  </a:txBody>
                  <a:tcPr marL="9525" marR="9525" marT="9525" marB="0" anchor="b"/>
                </a:tc>
                <a:tc>
                  <a:txBody>
                    <a:bodyPr/>
                    <a:lstStyle/>
                    <a:p>
                      <a:pPr algn="ctr" fontAlgn="b"/>
                      <a:r>
                        <a:rPr lang="en-GB" sz="1100" u="none" strike="noStrike" dirty="0">
                          <a:effectLst/>
                        </a:rPr>
                        <a:t>7</a:t>
                      </a:r>
                      <a:endParaRPr lang="en-GB" sz="11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1"/>
                  </a:ext>
                </a:extLst>
              </a:tr>
              <a:tr h="204834">
                <a:tc>
                  <a:txBody>
                    <a:bodyPr/>
                    <a:lstStyle/>
                    <a:p>
                      <a:pPr algn="l" fontAlgn="b"/>
                      <a:r>
                        <a:rPr lang="en-GB" sz="1100" u="none" strike="noStrike" dirty="0">
                          <a:effectLst/>
                        </a:rPr>
                        <a:t>Poor</a:t>
                      </a:r>
                      <a:endParaRPr lang="en-GB" sz="1100" b="0" i="0" u="none" strike="noStrike" dirty="0">
                        <a:solidFill>
                          <a:srgbClr val="000000"/>
                        </a:solidFill>
                        <a:effectLst/>
                        <a:latin typeface="Calibri"/>
                      </a:endParaRPr>
                    </a:p>
                  </a:txBody>
                  <a:tcPr marL="9525" marR="9525" marT="9525" marB="0" anchor="b"/>
                </a:tc>
                <a:tc>
                  <a:txBody>
                    <a:bodyPr/>
                    <a:lstStyle/>
                    <a:p>
                      <a:pPr algn="ctr" fontAlgn="b"/>
                      <a:r>
                        <a:rPr lang="en-GB" sz="1100" u="none" strike="noStrike" dirty="0">
                          <a:effectLst/>
                        </a:rPr>
                        <a:t>18</a:t>
                      </a:r>
                      <a:endParaRPr lang="en-GB" sz="11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2"/>
                  </a:ext>
                </a:extLst>
              </a:tr>
              <a:tr h="204834">
                <a:tc>
                  <a:txBody>
                    <a:bodyPr/>
                    <a:lstStyle/>
                    <a:p>
                      <a:pPr algn="l" fontAlgn="b"/>
                      <a:r>
                        <a:rPr lang="en-GB" sz="1100" u="none" strike="noStrike" dirty="0">
                          <a:effectLst/>
                        </a:rPr>
                        <a:t>OK</a:t>
                      </a:r>
                      <a:endParaRPr lang="en-GB" sz="1100" b="0" i="0" u="none" strike="noStrike" dirty="0">
                        <a:solidFill>
                          <a:srgbClr val="000000"/>
                        </a:solidFill>
                        <a:effectLst/>
                        <a:latin typeface="Calibri"/>
                      </a:endParaRPr>
                    </a:p>
                  </a:txBody>
                  <a:tcPr marL="9525" marR="9525" marT="9525" marB="0" anchor="b"/>
                </a:tc>
                <a:tc>
                  <a:txBody>
                    <a:bodyPr/>
                    <a:lstStyle/>
                    <a:p>
                      <a:pPr algn="ctr" fontAlgn="b"/>
                      <a:r>
                        <a:rPr lang="en-GB" sz="1100" u="none" strike="noStrike" dirty="0">
                          <a:effectLst/>
                        </a:rPr>
                        <a:t>31</a:t>
                      </a:r>
                      <a:endParaRPr lang="en-GB" sz="11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3"/>
                  </a:ext>
                </a:extLst>
              </a:tr>
              <a:tr h="204834">
                <a:tc>
                  <a:txBody>
                    <a:bodyPr/>
                    <a:lstStyle/>
                    <a:p>
                      <a:pPr algn="l" fontAlgn="b"/>
                      <a:r>
                        <a:rPr lang="en-GB" sz="1100" u="none" strike="noStrike" dirty="0">
                          <a:effectLst/>
                        </a:rPr>
                        <a:t>Good</a:t>
                      </a:r>
                      <a:endParaRPr lang="en-GB" sz="1100" b="0" i="0" u="none" strike="noStrike" dirty="0">
                        <a:solidFill>
                          <a:srgbClr val="000000"/>
                        </a:solidFill>
                        <a:effectLst/>
                        <a:latin typeface="Calibri"/>
                      </a:endParaRPr>
                    </a:p>
                  </a:txBody>
                  <a:tcPr marL="9525" marR="9525" marT="9525" marB="0" anchor="b"/>
                </a:tc>
                <a:tc>
                  <a:txBody>
                    <a:bodyPr/>
                    <a:lstStyle/>
                    <a:p>
                      <a:pPr algn="ctr" fontAlgn="b"/>
                      <a:r>
                        <a:rPr lang="en-GB" sz="1100" u="none" strike="noStrike" dirty="0">
                          <a:effectLst/>
                        </a:rPr>
                        <a:t>30</a:t>
                      </a:r>
                      <a:endParaRPr lang="en-GB" sz="11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4"/>
                  </a:ext>
                </a:extLst>
              </a:tr>
              <a:tr h="204834">
                <a:tc>
                  <a:txBody>
                    <a:bodyPr/>
                    <a:lstStyle/>
                    <a:p>
                      <a:pPr algn="l" fontAlgn="b"/>
                      <a:r>
                        <a:rPr lang="en-GB" sz="1100" u="none" strike="noStrike" dirty="0">
                          <a:effectLst/>
                        </a:rPr>
                        <a:t>Very Good</a:t>
                      </a:r>
                      <a:endParaRPr lang="en-GB" sz="1100" b="0" i="0" u="none" strike="noStrike" dirty="0">
                        <a:solidFill>
                          <a:srgbClr val="000000"/>
                        </a:solidFill>
                        <a:effectLst/>
                        <a:latin typeface="Calibri"/>
                      </a:endParaRPr>
                    </a:p>
                  </a:txBody>
                  <a:tcPr marL="9525" marR="9525" marT="9525" marB="0" anchor="b"/>
                </a:tc>
                <a:tc>
                  <a:txBody>
                    <a:bodyPr/>
                    <a:lstStyle/>
                    <a:p>
                      <a:pPr algn="ctr" fontAlgn="b"/>
                      <a:r>
                        <a:rPr lang="en-GB" sz="1100" u="none" strike="noStrike" dirty="0">
                          <a:effectLst/>
                        </a:rPr>
                        <a:t>23</a:t>
                      </a:r>
                      <a:endParaRPr lang="en-GB" sz="11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0462497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085" y="274638"/>
            <a:ext cx="8250315" cy="706090"/>
          </a:xfrm>
        </p:spPr>
        <p:txBody>
          <a:bodyPr>
            <a:normAutofit/>
          </a:bodyPr>
          <a:lstStyle/>
          <a:p>
            <a:pPr algn="l"/>
            <a:r>
              <a:rPr lang="en-GB" sz="3600" cap="none" dirty="0">
                <a:effectLst>
                  <a:outerShdw blurRad="38100" dist="38100" dir="2700000" algn="tl">
                    <a:srgbClr val="000000">
                      <a:alpha val="43137"/>
                    </a:srgbClr>
                  </a:outerShdw>
                </a:effectLst>
              </a:rPr>
              <a:t>A Column Chart of the Frequency</a:t>
            </a:r>
          </a:p>
        </p:txBody>
      </p:sp>
      <p:sp>
        <p:nvSpPr>
          <p:cNvPr id="3" name="Content Placeholder 2"/>
          <p:cNvSpPr>
            <a:spLocks noGrp="1"/>
          </p:cNvSpPr>
          <p:nvPr>
            <p:ph sz="quarter" idx="13"/>
          </p:nvPr>
        </p:nvSpPr>
        <p:spPr>
          <a:xfrm>
            <a:off x="467544" y="1196752"/>
            <a:ext cx="7920880" cy="4464496"/>
          </a:xfrm>
        </p:spPr>
        <p:txBody>
          <a:bodyPr/>
          <a:lstStyle/>
          <a:p>
            <a:pPr marL="285750" indent="-285750"/>
            <a:r>
              <a:rPr lang="en-GB" sz="2400" dirty="0">
                <a:latin typeface="Calibri" panose="020F0502020204030204" pitchFamily="34" charset="0"/>
                <a:cs typeface="Calibri" panose="020F0502020204030204" pitchFamily="34" charset="0"/>
              </a:rPr>
              <a:t>Select the data in the two columns, </a:t>
            </a:r>
          </a:p>
          <a:p>
            <a:pPr marL="285750" indent="-285750"/>
            <a:r>
              <a:rPr lang="en-GB" sz="2400" dirty="0">
                <a:latin typeface="Calibri" panose="020F0502020204030204" pitchFamily="34" charset="0"/>
                <a:cs typeface="Calibri" panose="020F0502020204030204" pitchFamily="34" charset="0"/>
              </a:rPr>
              <a:t>Click on Insert: Charts: Column and choose a type of Column.</a:t>
            </a:r>
          </a:p>
          <a:p>
            <a:pPr marL="285750" indent="-285750"/>
            <a:endParaRPr lang="en-GB" dirty="0"/>
          </a:p>
          <a:p>
            <a:endParaRPr lang="en-GB" dirty="0"/>
          </a:p>
        </p:txBody>
      </p:sp>
      <p:graphicFrame>
        <p:nvGraphicFramePr>
          <p:cNvPr id="4" name="Chart 3"/>
          <p:cNvGraphicFramePr>
            <a:graphicFrameLocks/>
          </p:cNvGraphicFramePr>
          <p:nvPr/>
        </p:nvGraphicFramePr>
        <p:xfrm>
          <a:off x="1867230" y="2276872"/>
          <a:ext cx="5513082" cy="331236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6855855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AutoShape 2"/>
          <p:cNvSpPr>
            <a:spLocks noGrp="1" noChangeArrowheads="1"/>
          </p:cNvSpPr>
          <p:nvPr>
            <p:ph type="title"/>
          </p:nvPr>
        </p:nvSpPr>
        <p:spPr>
          <a:xfrm>
            <a:off x="263370" y="256882"/>
            <a:ext cx="7924800" cy="634082"/>
          </a:xfrm>
        </p:spPr>
        <p:txBody>
          <a:bodyPr>
            <a:noAutofit/>
          </a:bodyPr>
          <a:lstStyle/>
          <a:p>
            <a:pPr algn="l" eaLnBrk="1" fontAlgn="auto" hangingPunct="1">
              <a:spcAft>
                <a:spcPts val="0"/>
              </a:spcAft>
              <a:defRPr/>
            </a:pPr>
            <a:r>
              <a:rPr lang="en-GB" sz="3600" cap="none" dirty="0">
                <a:effectLst>
                  <a:outerShdw blurRad="38100" dist="38100" dir="2700000" algn="tl">
                    <a:srgbClr val="000000">
                      <a:alpha val="43137"/>
                    </a:srgbClr>
                  </a:outerShdw>
                </a:effectLst>
                <a:latin typeface="Arial Rounded MT Bold" panose="020F0704030504030204" pitchFamily="34" charset="0"/>
                <a:ea typeface="Arial" charset="0"/>
                <a:cs typeface="Arial" charset="0"/>
              </a:rPr>
              <a:t>Types of Charts</a:t>
            </a:r>
          </a:p>
        </p:txBody>
      </p:sp>
      <p:sp>
        <p:nvSpPr>
          <p:cNvPr id="27651" name="Rectangle 3"/>
          <p:cNvSpPr>
            <a:spLocks noGrp="1" noChangeArrowheads="1"/>
          </p:cNvSpPr>
          <p:nvPr>
            <p:ph sz="quarter" idx="13"/>
          </p:nvPr>
        </p:nvSpPr>
        <p:spPr>
          <a:xfrm>
            <a:off x="408373" y="1394009"/>
            <a:ext cx="7350710" cy="4041591"/>
          </a:xfrm>
        </p:spPr>
        <p:txBody>
          <a:bodyPr>
            <a:normAutofit/>
          </a:bodyPr>
          <a:lstStyle/>
          <a:p>
            <a:pPr eaLnBrk="1" hangingPunct="1">
              <a:buFont typeface="Wingdings" charset="2"/>
              <a:buChar char="Ø"/>
            </a:pPr>
            <a:r>
              <a:rPr lang="en-US" sz="2800" dirty="0">
                <a:latin typeface="Calibri" panose="020F0502020204030204" pitchFamily="34" charset="0"/>
                <a:cs typeface="Calibri" panose="020F0502020204030204" pitchFamily="34" charset="0"/>
              </a:rPr>
              <a:t>Histo</a:t>
            </a:r>
            <a:r>
              <a:rPr lang="en-GB" sz="2800" dirty="0">
                <a:latin typeface="Calibri" panose="020F0502020204030204" pitchFamily="34" charset="0"/>
                <a:cs typeface="Calibri" panose="020F0502020204030204" pitchFamily="34" charset="0"/>
              </a:rPr>
              <a:t>grams </a:t>
            </a:r>
          </a:p>
          <a:p>
            <a:pPr eaLnBrk="1" hangingPunct="1">
              <a:buFont typeface="Wingdings" charset="2"/>
              <a:buChar char="Ø"/>
            </a:pPr>
            <a:r>
              <a:rPr lang="en-GB" sz="2800" dirty="0">
                <a:latin typeface="Calibri" panose="020F0502020204030204" pitchFamily="34" charset="0"/>
                <a:cs typeface="Calibri" panose="020F0502020204030204" pitchFamily="34" charset="0"/>
              </a:rPr>
              <a:t>Bar charts	</a:t>
            </a:r>
          </a:p>
          <a:p>
            <a:pPr lvl="1" eaLnBrk="1" hangingPunct="1">
              <a:buFont typeface="Wingdings" charset="2"/>
              <a:buNone/>
            </a:pPr>
            <a:r>
              <a:rPr lang="en-GB" sz="2800" dirty="0">
                <a:latin typeface="Calibri" panose="020F0502020204030204" pitchFamily="34" charset="0"/>
                <a:cs typeface="Calibri" panose="020F0502020204030204" pitchFamily="34" charset="0"/>
              </a:rPr>
              <a:t>	Simple</a:t>
            </a:r>
          </a:p>
          <a:p>
            <a:pPr lvl="1" eaLnBrk="1" hangingPunct="1">
              <a:buFont typeface="Wingdings" charset="2"/>
              <a:buNone/>
            </a:pPr>
            <a:r>
              <a:rPr lang="en-GB" sz="2800" dirty="0">
                <a:latin typeface="Calibri" panose="020F0502020204030204" pitchFamily="34" charset="0"/>
                <a:cs typeface="Calibri" panose="020F0502020204030204" pitchFamily="34" charset="0"/>
              </a:rPr>
              <a:t>	Stacked</a:t>
            </a:r>
          </a:p>
          <a:p>
            <a:pPr lvl="1" eaLnBrk="1" hangingPunct="1">
              <a:buFont typeface="Wingdings" charset="2"/>
              <a:buNone/>
            </a:pPr>
            <a:r>
              <a:rPr lang="en-GB" sz="2800" dirty="0">
                <a:latin typeface="Calibri" panose="020F0502020204030204" pitchFamily="34" charset="0"/>
                <a:cs typeface="Calibri" panose="020F0502020204030204" pitchFamily="34" charset="0"/>
              </a:rPr>
              <a:t>	Clustered	</a:t>
            </a:r>
          </a:p>
          <a:p>
            <a:pPr eaLnBrk="1" hangingPunct="1">
              <a:buFont typeface="Wingdings" charset="2"/>
              <a:buChar char="Ø"/>
            </a:pPr>
            <a:r>
              <a:rPr lang="en-GB" sz="2800" dirty="0">
                <a:latin typeface="Calibri" panose="020F0502020204030204" pitchFamily="34" charset="0"/>
                <a:cs typeface="Calibri" panose="020F0502020204030204" pitchFamily="34" charset="0"/>
              </a:rPr>
              <a:t>Pie charts </a:t>
            </a:r>
          </a:p>
          <a:p>
            <a:pPr eaLnBrk="1" hangingPunct="1">
              <a:buFont typeface="Wingdings" charset="2"/>
              <a:buChar char="Ø"/>
            </a:pPr>
            <a:r>
              <a:rPr lang="en-GB" sz="2800" dirty="0">
                <a:latin typeface="Calibri" panose="020F0502020204030204" pitchFamily="34" charset="0"/>
                <a:cs typeface="Calibri" panose="020F0502020204030204" pitchFamily="34" charset="0"/>
              </a:rPr>
              <a:t>Scatter Diagrams</a:t>
            </a:r>
          </a:p>
        </p:txBody>
      </p:sp>
    </p:spTree>
    <p:extLst>
      <p:ext uri="{BB962C8B-B14F-4D97-AF65-F5344CB8AC3E}">
        <p14:creationId xmlns:p14="http://schemas.microsoft.com/office/powerpoint/2010/main" val="7811168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AutoShape 2"/>
          <p:cNvSpPr>
            <a:spLocks noGrp="1" noChangeArrowheads="1"/>
          </p:cNvSpPr>
          <p:nvPr>
            <p:ph type="title"/>
          </p:nvPr>
        </p:nvSpPr>
        <p:spPr>
          <a:xfrm>
            <a:off x="275208" y="236905"/>
            <a:ext cx="8259192" cy="716488"/>
          </a:xfrm>
        </p:spPr>
        <p:txBody>
          <a:bodyPr>
            <a:noAutofit/>
          </a:bodyPr>
          <a:lstStyle/>
          <a:p>
            <a:pPr algn="l">
              <a:defRPr/>
            </a:pPr>
            <a:br>
              <a:rPr lang="en-GB" sz="3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br>
            <a:r>
              <a:rPr lang="en-GB" sz="3600" dirty="0">
                <a:effectLst>
                  <a:outerShdw blurRad="38100" dist="38100" dir="2700000" algn="tl">
                    <a:srgbClr val="000000">
                      <a:alpha val="43137"/>
                    </a:srgbClr>
                  </a:outerShdw>
                </a:effectLst>
                <a:latin typeface="Arial Rounded MT Bold" panose="020F0704030504030204" pitchFamily="34" charset="0"/>
                <a:cs typeface="Calibri" panose="020F0502020204030204" pitchFamily="34" charset="0"/>
              </a:rPr>
              <a:t>Bar charts</a:t>
            </a:r>
            <a:br>
              <a:rPr lang="en-GB" sz="3600" dirty="0">
                <a:solidFill>
                  <a:schemeClr val="tx2"/>
                </a:solidFill>
                <a:cs typeface="Arial" charset="0"/>
              </a:rPr>
            </a:br>
            <a:endParaRPr lang="en-GB" sz="3600" cap="none" dirty="0">
              <a:solidFill>
                <a:schemeClr val="tx2"/>
              </a:solidFill>
              <a:cs typeface="Times New Roman" charset="0"/>
            </a:endParaRPr>
          </a:p>
        </p:txBody>
      </p:sp>
      <p:sp>
        <p:nvSpPr>
          <p:cNvPr id="35843" name="Rectangle 3"/>
          <p:cNvSpPr>
            <a:spLocks noGrp="1" noChangeArrowheads="1"/>
          </p:cNvSpPr>
          <p:nvPr>
            <p:ph sz="quarter" idx="13"/>
          </p:nvPr>
        </p:nvSpPr>
        <p:spPr>
          <a:xfrm>
            <a:off x="124287" y="1083826"/>
            <a:ext cx="8410113" cy="4341614"/>
          </a:xfrm>
        </p:spPr>
        <p:txBody>
          <a:bodyPr>
            <a:normAutofit/>
          </a:bodyPr>
          <a:lstStyle/>
          <a:p>
            <a:pPr marL="0" indent="0" eaLnBrk="1" hangingPunct="1">
              <a:lnSpc>
                <a:spcPct val="160000"/>
              </a:lnSpc>
              <a:buNone/>
            </a:pPr>
            <a:r>
              <a:rPr lang="en-GB" sz="2400" b="1" dirty="0">
                <a:cs typeface="Times New Roman" charset="0"/>
              </a:rPr>
              <a:t>Clustered</a:t>
            </a:r>
            <a:r>
              <a:rPr lang="en-GB" sz="2400" dirty="0">
                <a:cs typeface="Times New Roman" charset="0"/>
              </a:rPr>
              <a:t> bars allow several sets of data to be presented side-by-side for comparative purposes.</a:t>
            </a:r>
          </a:p>
          <a:p>
            <a:pPr marL="0" indent="0" eaLnBrk="1" hangingPunct="1">
              <a:lnSpc>
                <a:spcPct val="160000"/>
              </a:lnSpc>
              <a:buNone/>
            </a:pPr>
            <a:endParaRPr lang="en-GB" sz="2400" dirty="0">
              <a:cs typeface="Times New Roman" charset="0"/>
            </a:endParaRPr>
          </a:p>
          <a:p>
            <a:pPr marL="0" indent="0" eaLnBrk="1" hangingPunct="1">
              <a:spcBef>
                <a:spcPct val="55000"/>
              </a:spcBef>
              <a:buNone/>
            </a:pPr>
            <a:endParaRPr lang="en-GB" sz="2400" b="1" dirty="0">
              <a:cs typeface="Times New Roman" charset="0"/>
            </a:endParaRPr>
          </a:p>
          <a:p>
            <a:pPr marL="0" indent="0" eaLnBrk="1" hangingPunct="1">
              <a:spcBef>
                <a:spcPct val="55000"/>
              </a:spcBef>
              <a:buNone/>
            </a:pPr>
            <a:r>
              <a:rPr lang="en-GB" sz="2400" b="1" dirty="0">
                <a:cs typeface="Times New Roman" charset="0"/>
              </a:rPr>
              <a:t>Stacked</a:t>
            </a:r>
            <a:r>
              <a:rPr lang="en-GB" sz="2400" dirty="0">
                <a:cs typeface="Times New Roman" charset="0"/>
              </a:rPr>
              <a:t> bars allow two or more sets of related data to be aggregated to show both individual trends </a:t>
            </a:r>
          </a:p>
          <a:p>
            <a:pPr marL="0" indent="0" eaLnBrk="1" hangingPunct="1">
              <a:spcBef>
                <a:spcPct val="55000"/>
              </a:spcBef>
              <a:buNone/>
            </a:pPr>
            <a:r>
              <a:rPr lang="en-GB" sz="2400" dirty="0">
                <a:cs typeface="Times New Roman" charset="0"/>
              </a:rPr>
              <a:t>and collective trends.</a:t>
            </a:r>
          </a:p>
          <a:p>
            <a:pPr marL="0" indent="0" eaLnBrk="1" hangingPunct="1">
              <a:lnSpc>
                <a:spcPct val="160000"/>
              </a:lnSpc>
              <a:spcBef>
                <a:spcPct val="55000"/>
              </a:spcBef>
              <a:buNone/>
            </a:pPr>
            <a:endParaRPr lang="en-GB" sz="2400" dirty="0">
              <a:cs typeface="Times New Roman" charset="0"/>
            </a:endParaRPr>
          </a:p>
          <a:p>
            <a:pPr marL="0" indent="0" eaLnBrk="1" hangingPunct="1">
              <a:lnSpc>
                <a:spcPct val="160000"/>
              </a:lnSpc>
              <a:spcBef>
                <a:spcPct val="55000"/>
              </a:spcBef>
              <a:buNone/>
            </a:pPr>
            <a:endParaRPr lang="en-GB" sz="2400" dirty="0">
              <a:cs typeface="Times New Roman" charset="0"/>
            </a:endParaRPr>
          </a:p>
          <a:p>
            <a:pPr eaLnBrk="1" hangingPunct="1">
              <a:spcBef>
                <a:spcPct val="55000"/>
              </a:spcBef>
              <a:buFont typeface="Wingdings" charset="2"/>
              <a:buChar char="§"/>
            </a:pPr>
            <a:endParaRPr lang="en-GB" sz="2400" dirty="0">
              <a:latin typeface="Calibri" pitchFamily="34" charset="0"/>
              <a:cs typeface="Times New Roman" charset="0"/>
            </a:endParaRPr>
          </a:p>
        </p:txBody>
      </p:sp>
      <p:pic>
        <p:nvPicPr>
          <p:cNvPr id="3" name="Picture 2">
            <a:extLst>
              <a:ext uri="{FF2B5EF4-FFF2-40B4-BE49-F238E27FC236}">
                <a16:creationId xmlns:a16="http://schemas.microsoft.com/office/drawing/2014/main" id="{CDD2C80A-211B-0A98-780B-08DDA6D3E185}"/>
              </a:ext>
            </a:extLst>
          </p:cNvPr>
          <p:cNvPicPr>
            <a:picLocks noChangeAspect="1"/>
          </p:cNvPicPr>
          <p:nvPr/>
        </p:nvPicPr>
        <p:blipFill rotWithShape="1">
          <a:blip r:embed="rId3"/>
          <a:srcRect r="2892"/>
          <a:stretch/>
        </p:blipFill>
        <p:spPr>
          <a:xfrm>
            <a:off x="5906239" y="4154824"/>
            <a:ext cx="1701924" cy="1485900"/>
          </a:xfrm>
          <a:prstGeom prst="rect">
            <a:avLst/>
          </a:prstGeom>
        </p:spPr>
      </p:pic>
      <p:pic>
        <p:nvPicPr>
          <p:cNvPr id="7" name="Picture 6">
            <a:extLst>
              <a:ext uri="{FF2B5EF4-FFF2-40B4-BE49-F238E27FC236}">
                <a16:creationId xmlns:a16="http://schemas.microsoft.com/office/drawing/2014/main" id="{76A9AC05-1AA6-1B0F-89E3-8C16A4400C55}"/>
              </a:ext>
            </a:extLst>
          </p:cNvPr>
          <p:cNvPicPr>
            <a:picLocks noChangeAspect="1"/>
          </p:cNvPicPr>
          <p:nvPr/>
        </p:nvPicPr>
        <p:blipFill rotWithShape="1">
          <a:blip r:embed="rId4"/>
          <a:srcRect r="2673"/>
          <a:stretch/>
        </p:blipFill>
        <p:spPr>
          <a:xfrm>
            <a:off x="4329343" y="1710153"/>
            <a:ext cx="1956047" cy="1466850"/>
          </a:xfrm>
          <a:prstGeom prst="rect">
            <a:avLst/>
          </a:prstGeom>
        </p:spPr>
      </p:pic>
    </p:spTree>
    <p:extLst>
      <p:ext uri="{BB962C8B-B14F-4D97-AF65-F5344CB8AC3E}">
        <p14:creationId xmlns:p14="http://schemas.microsoft.com/office/powerpoint/2010/main" val="34620623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AutoShape 2"/>
          <p:cNvSpPr>
            <a:spLocks noGrp="1" noChangeArrowheads="1"/>
          </p:cNvSpPr>
          <p:nvPr>
            <p:ph type="title"/>
          </p:nvPr>
        </p:nvSpPr>
        <p:spPr>
          <a:xfrm>
            <a:off x="300842" y="218965"/>
            <a:ext cx="7924800" cy="576064"/>
          </a:xfrm>
        </p:spPr>
        <p:txBody>
          <a:bodyPr>
            <a:noAutofit/>
          </a:bodyPr>
          <a:lstStyle/>
          <a:p>
            <a:pPr algn="l" eaLnBrk="1" hangingPunct="1">
              <a:defRPr/>
            </a:pPr>
            <a:r>
              <a:rPr lang="en-GB" sz="3600" cap="none" dirty="0">
                <a:effectLst>
                  <a:outerShdw blurRad="38100" dist="38100" dir="2700000" algn="tl">
                    <a:srgbClr val="000000">
                      <a:alpha val="43137"/>
                    </a:srgbClr>
                  </a:outerShdw>
                </a:effectLst>
                <a:latin typeface="Arial Rounded MT Bold" panose="020F0704030504030204" pitchFamily="34" charset="0"/>
                <a:cs typeface="Times New Roman" charset="0"/>
              </a:rPr>
              <a:t>Pie Charts</a:t>
            </a:r>
          </a:p>
        </p:txBody>
      </p:sp>
      <p:sp>
        <p:nvSpPr>
          <p:cNvPr id="37891" name="Rectangle 3"/>
          <p:cNvSpPr>
            <a:spLocks noGrp="1" noChangeArrowheads="1"/>
          </p:cNvSpPr>
          <p:nvPr>
            <p:ph sz="quarter" idx="13"/>
          </p:nvPr>
        </p:nvSpPr>
        <p:spPr>
          <a:xfrm>
            <a:off x="0" y="908720"/>
            <a:ext cx="9144000" cy="5112568"/>
          </a:xfrm>
        </p:spPr>
        <p:txBody>
          <a:bodyPr>
            <a:normAutofit/>
          </a:bodyPr>
          <a:lstStyle/>
          <a:p>
            <a:pPr>
              <a:lnSpc>
                <a:spcPct val="110000"/>
              </a:lnSpc>
              <a:buFont typeface="Wingdings" charset="2"/>
              <a:buChar char="Ø"/>
            </a:pPr>
            <a:r>
              <a:rPr lang="en-GB" sz="2500" dirty="0">
                <a:latin typeface="Calibri" panose="020F0502020204030204" pitchFamily="34" charset="0"/>
                <a:cs typeface="Calibri" panose="020F0502020204030204" pitchFamily="34" charset="0"/>
              </a:rPr>
              <a:t>Pie charts use simple data to </a:t>
            </a:r>
            <a:r>
              <a:rPr lang="en-US" sz="2500" dirty="0">
                <a:latin typeface="Calibri" panose="020F0502020204030204" pitchFamily="34" charset="0"/>
                <a:cs typeface="Calibri" panose="020F0502020204030204" pitchFamily="34" charset="0"/>
              </a:rPr>
              <a:t>emphasise</a:t>
            </a:r>
            <a:r>
              <a:rPr lang="en-GB" sz="2500" dirty="0">
                <a:latin typeface="Calibri" panose="020F0502020204030204" pitchFamily="34" charset="0"/>
                <a:cs typeface="Calibri" panose="020F0502020204030204" pitchFamily="34" charset="0"/>
              </a:rPr>
              <a:t> differences or similarities.</a:t>
            </a:r>
          </a:p>
          <a:p>
            <a:pPr>
              <a:lnSpc>
                <a:spcPct val="110000"/>
              </a:lnSpc>
              <a:buFont typeface="Wingdings" charset="2"/>
              <a:buChar char="Ø"/>
            </a:pPr>
            <a:r>
              <a:rPr lang="en-GB" sz="2500" dirty="0">
                <a:latin typeface="Calibri" panose="020F0502020204030204" pitchFamily="34" charset="0"/>
                <a:cs typeface="Calibri" panose="020F0502020204030204" pitchFamily="34" charset="0"/>
              </a:rPr>
              <a:t>Data must first be converted to degrees of a full circle.</a:t>
            </a:r>
          </a:p>
          <a:p>
            <a:pPr>
              <a:lnSpc>
                <a:spcPct val="110000"/>
              </a:lnSpc>
              <a:buFont typeface="Wingdings" charset="2"/>
              <a:buChar char="Ø"/>
            </a:pPr>
            <a:r>
              <a:rPr lang="en-GB" sz="2500" dirty="0">
                <a:latin typeface="Calibri" panose="020F0502020204030204" pitchFamily="34" charset="0"/>
                <a:cs typeface="Calibri" panose="020F0502020204030204" pitchFamily="34" charset="0"/>
              </a:rPr>
              <a:t>Full circle = 360 degrees</a:t>
            </a:r>
          </a:p>
          <a:p>
            <a:pPr marL="0" indent="0">
              <a:lnSpc>
                <a:spcPct val="110000"/>
              </a:lnSpc>
              <a:buNone/>
            </a:pPr>
            <a:endParaRPr lang="en-GB" sz="2500" dirty="0">
              <a:latin typeface="Calibri" panose="020F0502020204030204" pitchFamily="34" charset="0"/>
              <a:cs typeface="Calibri" panose="020F0502020204030204" pitchFamily="34" charset="0"/>
            </a:endParaRPr>
          </a:p>
          <a:p>
            <a:pPr marL="0" indent="0">
              <a:lnSpc>
                <a:spcPct val="110000"/>
              </a:lnSpc>
              <a:buNone/>
            </a:pPr>
            <a:endParaRPr lang="en-GB" sz="2500" dirty="0">
              <a:latin typeface="Calibri" panose="020F0502020204030204" pitchFamily="34" charset="0"/>
              <a:cs typeface="Calibri" panose="020F0502020204030204" pitchFamily="34" charset="0"/>
            </a:endParaRPr>
          </a:p>
          <a:p>
            <a:pPr>
              <a:lnSpc>
                <a:spcPct val="110000"/>
              </a:lnSpc>
              <a:buFont typeface="Wingdings" charset="2"/>
              <a:buChar char="Ø"/>
            </a:pPr>
            <a:endParaRPr lang="en-GB" sz="2500" dirty="0">
              <a:latin typeface="Calibri" panose="020F0502020204030204" pitchFamily="34" charset="0"/>
              <a:cs typeface="Calibri" panose="020F0502020204030204" pitchFamily="34" charset="0"/>
            </a:endParaRPr>
          </a:p>
          <a:p>
            <a:pPr>
              <a:lnSpc>
                <a:spcPct val="110000"/>
              </a:lnSpc>
              <a:buFont typeface="Wingdings" charset="2"/>
              <a:buChar char="Ø"/>
            </a:pPr>
            <a:r>
              <a:rPr lang="en-GB" sz="2500" dirty="0">
                <a:latin typeface="Calibri" panose="020F0502020204030204" pitchFamily="34" charset="0"/>
                <a:cs typeface="Calibri" panose="020F0502020204030204" pitchFamily="34" charset="0"/>
              </a:rPr>
              <a:t>Exploded pie charts allow you to </a:t>
            </a:r>
          </a:p>
          <a:p>
            <a:pPr marL="0" indent="0">
              <a:lnSpc>
                <a:spcPct val="110000"/>
              </a:lnSpc>
              <a:buNone/>
            </a:pPr>
            <a:r>
              <a:rPr lang="en-GB" sz="2500" dirty="0">
                <a:latin typeface="Calibri" panose="020F0502020204030204" pitchFamily="34" charset="0"/>
                <a:cs typeface="Calibri" panose="020F0502020204030204" pitchFamily="34" charset="0"/>
              </a:rPr>
              <a:t>emphasise particular elements</a:t>
            </a:r>
          </a:p>
          <a:p>
            <a:pPr eaLnBrk="1" hangingPunct="1">
              <a:buFont typeface="Wingdings" charset="2"/>
              <a:buNone/>
            </a:pPr>
            <a:endParaRPr lang="en-GB" sz="2400" dirty="0">
              <a:latin typeface="Calibri" pitchFamily="34" charset="0"/>
              <a:cs typeface="Times New Roman" charset="0"/>
            </a:endParaRPr>
          </a:p>
          <a:p>
            <a:pPr eaLnBrk="1" hangingPunct="1">
              <a:buFont typeface="Wingdings" charset="2"/>
              <a:buNone/>
            </a:pPr>
            <a:endParaRPr lang="en-GB" sz="2400" dirty="0">
              <a:latin typeface="Calibri" pitchFamily="34" charset="0"/>
              <a:cs typeface="Times New Roman" charset="0"/>
            </a:endParaRPr>
          </a:p>
          <a:p>
            <a:pPr eaLnBrk="1" hangingPunct="1">
              <a:buFont typeface="Wingdings" charset="2"/>
              <a:buNone/>
            </a:pPr>
            <a:endParaRPr lang="en-GB" sz="2400" dirty="0">
              <a:latin typeface="Calibri" pitchFamily="34" charset="0"/>
              <a:cs typeface="Arial" charset="0"/>
            </a:endParaRPr>
          </a:p>
        </p:txBody>
      </p:sp>
      <p:pic>
        <p:nvPicPr>
          <p:cNvPr id="5" name="Picture 4">
            <a:extLst>
              <a:ext uri="{FF2B5EF4-FFF2-40B4-BE49-F238E27FC236}">
                <a16:creationId xmlns:a16="http://schemas.microsoft.com/office/drawing/2014/main" id="{8759CAFD-876B-9EDB-F66D-1BFBA4C7AF8F}"/>
              </a:ext>
            </a:extLst>
          </p:cNvPr>
          <p:cNvPicPr>
            <a:picLocks noChangeAspect="1"/>
          </p:cNvPicPr>
          <p:nvPr/>
        </p:nvPicPr>
        <p:blipFill>
          <a:blip r:embed="rId3"/>
          <a:stretch>
            <a:fillRect/>
          </a:stretch>
        </p:blipFill>
        <p:spPr>
          <a:xfrm>
            <a:off x="4878048" y="3726866"/>
            <a:ext cx="2655573" cy="1892699"/>
          </a:xfrm>
          <a:prstGeom prst="rect">
            <a:avLst/>
          </a:prstGeom>
        </p:spPr>
      </p:pic>
      <p:pic>
        <p:nvPicPr>
          <p:cNvPr id="7" name="Picture 6">
            <a:extLst>
              <a:ext uri="{FF2B5EF4-FFF2-40B4-BE49-F238E27FC236}">
                <a16:creationId xmlns:a16="http://schemas.microsoft.com/office/drawing/2014/main" id="{0C3AF925-7E40-29D2-36D3-6A7CD527B258}"/>
              </a:ext>
            </a:extLst>
          </p:cNvPr>
          <p:cNvPicPr>
            <a:picLocks noChangeAspect="1"/>
          </p:cNvPicPr>
          <p:nvPr/>
        </p:nvPicPr>
        <p:blipFill rotWithShape="1">
          <a:blip r:embed="rId4"/>
          <a:srcRect t="6866" b="4717"/>
          <a:stretch/>
        </p:blipFill>
        <p:spPr>
          <a:xfrm>
            <a:off x="3969034" y="1853459"/>
            <a:ext cx="1969424" cy="1873407"/>
          </a:xfrm>
          <a:prstGeom prst="rect">
            <a:avLst/>
          </a:prstGeom>
        </p:spPr>
      </p:pic>
    </p:spTree>
    <p:extLst>
      <p:ext uri="{BB962C8B-B14F-4D97-AF65-F5344CB8AC3E}">
        <p14:creationId xmlns:p14="http://schemas.microsoft.com/office/powerpoint/2010/main" val="270896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1A25F4-9F3B-FACF-FB98-4FE1B89FF6A9}"/>
              </a:ext>
            </a:extLst>
          </p:cNvPr>
          <p:cNvSpPr txBox="1">
            <a:spLocks noGrp="1"/>
          </p:cNvSpPr>
          <p:nvPr>
            <p:ph type="title"/>
          </p:nvPr>
        </p:nvSpPr>
        <p:spPr>
          <a:xfrm>
            <a:off x="326809" y="205327"/>
            <a:ext cx="7886700" cy="1325563"/>
          </a:xfrm>
          <a:prstGeom prst="rect">
            <a:avLst/>
          </a:prstGeom>
          <a:noFill/>
        </p:spPr>
        <p:txBody>
          <a:bodyPr wrap="square" rtlCol="0">
            <a:sp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Exploded Pie Chart</a:t>
            </a:r>
          </a:p>
        </p:txBody>
      </p:sp>
      <p:sp>
        <p:nvSpPr>
          <p:cNvPr id="5" name="Rectangle 2">
            <a:extLst>
              <a:ext uri="{FF2B5EF4-FFF2-40B4-BE49-F238E27FC236}">
                <a16:creationId xmlns:a16="http://schemas.microsoft.com/office/drawing/2014/main" id="{9A0F3CBD-247F-7FAE-D47B-2213BA6AC3D8}"/>
              </a:ext>
            </a:extLst>
          </p:cNvPr>
          <p:cNvSpPr>
            <a:spLocks noGrp="1" noChangeArrowheads="1"/>
          </p:cNvSpPr>
          <p:nvPr>
            <p:ph idx="1"/>
          </p:nvPr>
        </p:nvSpPr>
        <p:spPr bwMode="auto">
          <a:xfrm>
            <a:off x="326809" y="1026635"/>
            <a:ext cx="7886700" cy="4351338"/>
          </a:xfrm>
          <a:prstGeom prst="rect">
            <a:avLst/>
          </a:prstGeom>
          <a:noFill/>
          <a:ln w="9525">
            <a:noFill/>
            <a:miter lim="800000"/>
            <a:headEnd/>
            <a:tailEnd/>
          </a:ln>
        </p:spPr>
        <p:txBody>
          <a:bodyPr wrap="square">
            <a:spAutoFit/>
          </a:bodyPr>
          <a:lstStyle/>
          <a:p>
            <a:pPr algn="just"/>
            <a:r>
              <a:rPr lang="en-GB" sz="2000" b="1" dirty="0">
                <a:latin typeface="Calibri" pitchFamily="34" charset="0"/>
                <a:cs typeface="Times New Roman" charset="0"/>
              </a:rPr>
              <a:t>Region:      North      </a:t>
            </a:r>
            <a:r>
              <a:rPr lang="en-US" sz="2000" b="1" dirty="0">
                <a:latin typeface="Calibri" pitchFamily="34" charset="0"/>
                <a:cs typeface="Times New Roman" charset="0"/>
              </a:rPr>
              <a:t>   </a:t>
            </a:r>
            <a:r>
              <a:rPr lang="en-GB" sz="2000" b="1" dirty="0">
                <a:latin typeface="Calibri" pitchFamily="34" charset="0"/>
                <a:cs typeface="Times New Roman" charset="0"/>
              </a:rPr>
              <a:t> South               East                 West</a:t>
            </a:r>
          </a:p>
          <a:p>
            <a:pPr algn="just"/>
            <a:endParaRPr lang="en-US" sz="2000" b="1" dirty="0">
              <a:latin typeface="Calibri" pitchFamily="34" charset="0"/>
              <a:cs typeface="Times New Roman" charset="0"/>
            </a:endParaRPr>
          </a:p>
          <a:p>
            <a:pPr algn="just"/>
            <a:r>
              <a:rPr lang="en-GB" sz="2000" b="1" dirty="0">
                <a:latin typeface="Calibri" pitchFamily="34" charset="0"/>
                <a:cs typeface="Times New Roman" charset="0"/>
              </a:rPr>
              <a:t>Sales:            25             </a:t>
            </a:r>
            <a:r>
              <a:rPr lang="en-US" sz="2000" b="1" dirty="0">
                <a:latin typeface="Calibri" pitchFamily="34" charset="0"/>
                <a:cs typeface="Times New Roman" charset="0"/>
              </a:rPr>
              <a:t> </a:t>
            </a:r>
            <a:r>
              <a:rPr lang="en-GB" sz="2000" b="1" dirty="0">
                <a:latin typeface="Calibri" pitchFamily="34" charset="0"/>
                <a:cs typeface="Times New Roman" charset="0"/>
              </a:rPr>
              <a:t> 10 </a:t>
            </a:r>
            <a:r>
              <a:rPr lang="en-US" sz="2000" b="1" dirty="0">
                <a:latin typeface="Calibri" pitchFamily="34" charset="0"/>
                <a:cs typeface="Times New Roman" charset="0"/>
              </a:rPr>
              <a:t>   </a:t>
            </a:r>
            <a:r>
              <a:rPr lang="en-GB" sz="2000" b="1" dirty="0">
                <a:latin typeface="Calibri" pitchFamily="34" charset="0"/>
                <a:cs typeface="Times New Roman" charset="0"/>
              </a:rPr>
              <a:t>                 45                     25 </a:t>
            </a:r>
          </a:p>
        </p:txBody>
      </p:sp>
      <p:graphicFrame>
        <p:nvGraphicFramePr>
          <p:cNvPr id="6" name="Object 3">
            <a:extLst>
              <a:ext uri="{FF2B5EF4-FFF2-40B4-BE49-F238E27FC236}">
                <a16:creationId xmlns:a16="http://schemas.microsoft.com/office/drawing/2014/main" id="{7C55FEC8-E683-BBB4-EB5A-C65229A67C34}"/>
              </a:ext>
            </a:extLst>
          </p:cNvPr>
          <p:cNvGraphicFramePr>
            <a:graphicFrameLocks noChangeAspect="1"/>
          </p:cNvGraphicFramePr>
          <p:nvPr>
            <p:extLst>
              <p:ext uri="{D42A27DB-BD31-4B8C-83A1-F6EECF244321}">
                <p14:modId xmlns:p14="http://schemas.microsoft.com/office/powerpoint/2010/main" val="1953771526"/>
              </p:ext>
            </p:extLst>
          </p:nvPr>
        </p:nvGraphicFramePr>
        <p:xfrm>
          <a:off x="1009650" y="1974850"/>
          <a:ext cx="6521450" cy="3757613"/>
        </p:xfrm>
        <a:graphic>
          <a:graphicData uri="http://schemas.openxmlformats.org/presentationml/2006/ole">
            <mc:AlternateContent xmlns:mc="http://schemas.openxmlformats.org/markup-compatibility/2006">
              <mc:Choice xmlns:v="urn:schemas-microsoft-com:vml" Requires="v">
                <p:oleObj name="Worksheet" r:id="rId2" imgW="4248302" imgH="2066849" progId="Excel.Sheet.8">
                  <p:embed/>
                </p:oleObj>
              </mc:Choice>
              <mc:Fallback>
                <p:oleObj name="Worksheet" r:id="rId2" imgW="4248302" imgH="2066849" progId="Excel.Sheet.8">
                  <p:embed/>
                  <p:pic>
                    <p:nvPicPr>
                      <p:cNvPr id="9218"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9650" y="1974850"/>
                        <a:ext cx="6521450" cy="37576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38685877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249A833-1FBB-F766-203A-49AC75F9A0EF}"/>
              </a:ext>
            </a:extLst>
          </p:cNvPr>
          <p:cNvSpPr txBox="1">
            <a:spLocks noGrp="1"/>
          </p:cNvSpPr>
          <p:nvPr>
            <p:ph type="title"/>
          </p:nvPr>
        </p:nvSpPr>
        <p:spPr>
          <a:xfrm>
            <a:off x="175889" y="143183"/>
            <a:ext cx="7886700" cy="1325563"/>
          </a:xfrm>
          <a:prstGeom prst="rect">
            <a:avLst/>
          </a:prstGeom>
          <a:noFill/>
        </p:spPr>
        <p:txBody>
          <a:bodyPr wrap="square" rtlCol="0">
            <a:sp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Line Graphs</a:t>
            </a:r>
          </a:p>
        </p:txBody>
      </p:sp>
      <p:sp>
        <p:nvSpPr>
          <p:cNvPr id="5" name="Rectangle 2">
            <a:extLst>
              <a:ext uri="{FF2B5EF4-FFF2-40B4-BE49-F238E27FC236}">
                <a16:creationId xmlns:a16="http://schemas.microsoft.com/office/drawing/2014/main" id="{F450490E-2BE2-2E7E-14AC-90F0B6BC7D96}"/>
              </a:ext>
            </a:extLst>
          </p:cNvPr>
          <p:cNvSpPr>
            <a:spLocks noGrp="1" noChangeArrowheads="1"/>
          </p:cNvSpPr>
          <p:nvPr>
            <p:ph idx="1"/>
          </p:nvPr>
        </p:nvSpPr>
        <p:spPr bwMode="auto">
          <a:xfrm>
            <a:off x="264666" y="1035512"/>
            <a:ext cx="7886700" cy="1021818"/>
          </a:xfrm>
          <a:prstGeom prst="rect">
            <a:avLst/>
          </a:prstGeom>
          <a:noFill/>
          <a:ln w="9525">
            <a:noFill/>
            <a:miter lim="800000"/>
            <a:headEnd/>
            <a:tailEnd/>
          </a:ln>
        </p:spPr>
        <p:txBody>
          <a:bodyPr>
            <a:spAutoFit/>
          </a:bodyPr>
          <a:lstStyle/>
          <a:p>
            <a:pPr algn="just"/>
            <a:r>
              <a:rPr lang="en-GB" sz="1400" b="1"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                                           </a:t>
            </a:r>
            <a:r>
              <a:rPr lang="en-GB" sz="1400" b="1" u="sng" dirty="0">
                <a:latin typeface="Arial" panose="020B0604020202020204" pitchFamily="34" charset="0"/>
                <a:cs typeface="Arial" panose="020B0604020202020204" pitchFamily="34" charset="0"/>
              </a:rPr>
              <a:t>Number of employees</a:t>
            </a:r>
            <a:endParaRPr lang="en-US" sz="1400" b="1" u="sng" dirty="0">
              <a:latin typeface="Arial" panose="020B0604020202020204" pitchFamily="34" charset="0"/>
              <a:cs typeface="Arial" panose="020B0604020202020204" pitchFamily="34" charset="0"/>
            </a:endParaRPr>
          </a:p>
          <a:p>
            <a:pPr algn="just"/>
            <a:r>
              <a:rPr lang="en-GB" sz="1400" b="1" dirty="0">
                <a:latin typeface="Arial" panose="020B0604020202020204" pitchFamily="34" charset="0"/>
                <a:cs typeface="Arial" panose="020B0604020202020204" pitchFamily="34" charset="0"/>
              </a:rPr>
              <a:t>Weekly </a:t>
            </a:r>
            <a:r>
              <a:rPr lang="en-US" sz="1400" b="1" dirty="0">
                <a:latin typeface="Arial" panose="020B0604020202020204" pitchFamily="34" charset="0"/>
                <a:cs typeface="Arial" panose="020B0604020202020204" pitchFamily="34" charset="0"/>
              </a:rPr>
              <a:t>earnings</a:t>
            </a:r>
            <a:r>
              <a:rPr lang="en-GB" sz="1400" b="1" dirty="0">
                <a:latin typeface="Arial" panose="020B0604020202020204" pitchFamily="34" charset="0"/>
                <a:cs typeface="Arial" panose="020B0604020202020204" pitchFamily="34" charset="0"/>
              </a:rPr>
              <a:t> (£)  </a:t>
            </a:r>
            <a:r>
              <a:rPr lang="en-US" sz="1400" b="1"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300    400     500      600     700     800</a:t>
            </a:r>
          </a:p>
          <a:p>
            <a:pPr algn="just"/>
            <a:r>
              <a:rPr lang="en-GB" sz="1400" b="1" dirty="0">
                <a:latin typeface="Arial" panose="020B0604020202020204" pitchFamily="34" charset="0"/>
                <a:cs typeface="Arial" panose="020B0604020202020204" pitchFamily="34" charset="0"/>
              </a:rPr>
              <a:t>Company a                    </a:t>
            </a:r>
            <a:r>
              <a:rPr lang="en-US" sz="1400" b="1"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 2         5         9  </a:t>
            </a:r>
            <a:r>
              <a:rPr lang="en-US" sz="1400" b="1"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      12        8        4</a:t>
            </a:r>
          </a:p>
          <a:p>
            <a:pPr algn="l"/>
            <a:r>
              <a:rPr lang="en-GB" sz="1400" b="1" dirty="0">
                <a:latin typeface="Arial" panose="020B0604020202020204" pitchFamily="34" charset="0"/>
                <a:cs typeface="Arial" panose="020B0604020202020204" pitchFamily="34" charset="0"/>
              </a:rPr>
              <a:t>Company b                    </a:t>
            </a:r>
            <a:r>
              <a:rPr lang="en-US" sz="1400" b="1"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  7    </a:t>
            </a:r>
            <a:r>
              <a:rPr lang="en-US" sz="1400" b="1"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  14         8          7         3  </a:t>
            </a:r>
            <a:r>
              <a:rPr lang="en-US" sz="1400" b="1"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     1 </a:t>
            </a:r>
          </a:p>
        </p:txBody>
      </p:sp>
      <p:graphicFrame>
        <p:nvGraphicFramePr>
          <p:cNvPr id="6" name="Object 3">
            <a:extLst>
              <a:ext uri="{FF2B5EF4-FFF2-40B4-BE49-F238E27FC236}">
                <a16:creationId xmlns:a16="http://schemas.microsoft.com/office/drawing/2014/main" id="{CF3CF9DB-F478-57F6-BD87-C838865B0462}"/>
              </a:ext>
            </a:extLst>
          </p:cNvPr>
          <p:cNvGraphicFramePr>
            <a:graphicFrameLocks noChangeAspect="1"/>
          </p:cNvGraphicFramePr>
          <p:nvPr>
            <p:extLst>
              <p:ext uri="{D42A27DB-BD31-4B8C-83A1-F6EECF244321}">
                <p14:modId xmlns:p14="http://schemas.microsoft.com/office/powerpoint/2010/main" val="3338003700"/>
              </p:ext>
            </p:extLst>
          </p:nvPr>
        </p:nvGraphicFramePr>
        <p:xfrm>
          <a:off x="1439652" y="2057330"/>
          <a:ext cx="6264696" cy="3496282"/>
        </p:xfrm>
        <a:graphic>
          <a:graphicData uri="http://schemas.openxmlformats.org/presentationml/2006/ole">
            <mc:AlternateContent xmlns:mc="http://schemas.openxmlformats.org/markup-compatibility/2006">
              <mc:Choice xmlns:v="urn:schemas-microsoft-com:vml" Requires="v">
                <p:oleObj name="Worksheet" r:id="rId2" imgW="3676802" imgH="1819351" progId="Excel.Sheet.8">
                  <p:embed/>
                </p:oleObj>
              </mc:Choice>
              <mc:Fallback>
                <p:oleObj name="Worksheet" r:id="rId2" imgW="3676802" imgH="1819351" progId="Excel.Sheet.8">
                  <p:embed/>
                  <p:pic>
                    <p:nvPicPr>
                      <p:cNvPr id="10242" name="Object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9652" y="2057330"/>
                        <a:ext cx="6264696" cy="3496282"/>
                      </a:xfrm>
                      <a:prstGeom prst="rect">
                        <a:avLst/>
                      </a:prstGeom>
                      <a:noFill/>
                    </p:spPr>
                  </p:pic>
                </p:oleObj>
              </mc:Fallback>
            </mc:AlternateContent>
          </a:graphicData>
        </a:graphic>
      </p:graphicFrame>
    </p:spTree>
    <p:extLst>
      <p:ext uri="{BB962C8B-B14F-4D97-AF65-F5344CB8AC3E}">
        <p14:creationId xmlns:p14="http://schemas.microsoft.com/office/powerpoint/2010/main" val="29331222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B4AE5E55-A501-8903-1D2D-6547031A068B}"/>
              </a:ext>
            </a:extLst>
          </p:cNvPr>
          <p:cNvSpPr>
            <a:spLocks noGrp="1" noChangeArrowheads="1"/>
          </p:cNvSpPr>
          <p:nvPr>
            <p:ph type="title"/>
          </p:nvPr>
        </p:nvSpPr>
        <p:spPr>
          <a:xfrm>
            <a:off x="131500" y="187572"/>
            <a:ext cx="7886700" cy="1325563"/>
          </a:xfrm>
        </p:spPr>
        <p:txBody>
          <a:bodyPr>
            <a:noAutofit/>
          </a:bodyPr>
          <a:lstStyle/>
          <a:p>
            <a:pPr algn="l">
              <a:lnSpc>
                <a:spcPct val="80000"/>
              </a:lnSpc>
              <a:defRPr/>
            </a:pPr>
            <a:r>
              <a:rPr lang="en-US" sz="3600" cap="none" dirty="0">
                <a:effectLst>
                  <a:outerShdw blurRad="38100" dist="38100" dir="2700000" algn="tl">
                    <a:srgbClr val="000000">
                      <a:alpha val="43137"/>
                    </a:srgbClr>
                  </a:outerShdw>
                </a:effectLst>
                <a:latin typeface="Arial Rounded MT Bold" panose="020F0704030504030204" pitchFamily="34" charset="0"/>
              </a:rPr>
              <a:t>Scatter Diagram - Example</a:t>
            </a:r>
          </a:p>
        </p:txBody>
      </p:sp>
      <p:pic>
        <p:nvPicPr>
          <p:cNvPr id="6" name="Picture 5">
            <a:extLst>
              <a:ext uri="{FF2B5EF4-FFF2-40B4-BE49-F238E27FC236}">
                <a16:creationId xmlns:a16="http://schemas.microsoft.com/office/drawing/2014/main" id="{8B477542-F823-01D0-E56B-AC02D0CF4F57}"/>
              </a:ext>
            </a:extLst>
          </p:cNvPr>
          <p:cNvPicPr>
            <a:picLocks noChangeAspect="1"/>
          </p:cNvPicPr>
          <p:nvPr/>
        </p:nvPicPr>
        <p:blipFill>
          <a:blip r:embed="rId2"/>
          <a:stretch>
            <a:fillRect/>
          </a:stretch>
        </p:blipFill>
        <p:spPr>
          <a:xfrm>
            <a:off x="198655" y="1184299"/>
            <a:ext cx="1999661" cy="4365114"/>
          </a:xfrm>
          <a:prstGeom prst="rect">
            <a:avLst/>
          </a:prstGeom>
        </p:spPr>
      </p:pic>
      <p:pic>
        <p:nvPicPr>
          <p:cNvPr id="7" name="Picture 6">
            <a:extLst>
              <a:ext uri="{FF2B5EF4-FFF2-40B4-BE49-F238E27FC236}">
                <a16:creationId xmlns:a16="http://schemas.microsoft.com/office/drawing/2014/main" id="{E4C45205-020C-095A-D9A9-D44D0478E93F}"/>
              </a:ext>
            </a:extLst>
          </p:cNvPr>
          <p:cNvPicPr>
            <a:picLocks noChangeAspect="1"/>
          </p:cNvPicPr>
          <p:nvPr/>
        </p:nvPicPr>
        <p:blipFill>
          <a:blip r:embed="rId3"/>
          <a:stretch>
            <a:fillRect/>
          </a:stretch>
        </p:blipFill>
        <p:spPr>
          <a:xfrm>
            <a:off x="2374915" y="2150569"/>
            <a:ext cx="5743575" cy="3267075"/>
          </a:xfrm>
          <a:prstGeom prst="rect">
            <a:avLst/>
          </a:prstGeom>
        </p:spPr>
      </p:pic>
    </p:spTree>
    <p:extLst>
      <p:ext uri="{BB962C8B-B14F-4D97-AF65-F5344CB8AC3E}">
        <p14:creationId xmlns:p14="http://schemas.microsoft.com/office/powerpoint/2010/main" val="22186213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AutoShape 2"/>
          <p:cNvSpPr>
            <a:spLocks noGrp="1" noChangeArrowheads="1"/>
          </p:cNvSpPr>
          <p:nvPr>
            <p:ph type="title"/>
          </p:nvPr>
        </p:nvSpPr>
        <p:spPr>
          <a:xfrm>
            <a:off x="396198" y="221372"/>
            <a:ext cx="7924800" cy="706090"/>
          </a:xfrm>
        </p:spPr>
        <p:txBody>
          <a:bodyPr>
            <a:noAutofit/>
          </a:bodyPr>
          <a:lstStyle/>
          <a:p>
            <a:pPr algn="l" eaLnBrk="1" fontAlgn="auto" hangingPunct="1">
              <a:spcAft>
                <a:spcPts val="0"/>
              </a:spcAft>
              <a:defRPr/>
            </a:pPr>
            <a:r>
              <a:rPr lang="en-GB" sz="3600" cap="none" dirty="0">
                <a:effectLst>
                  <a:outerShdw blurRad="38100" dist="38100" dir="2700000" algn="tl">
                    <a:srgbClr val="000000">
                      <a:alpha val="43137"/>
                    </a:srgbClr>
                  </a:outerShdw>
                </a:effectLst>
                <a:latin typeface="Arial Rounded MT Bold" panose="020F0704030504030204" pitchFamily="34" charset="0"/>
              </a:rPr>
              <a:t>Graphs</a:t>
            </a:r>
          </a:p>
        </p:txBody>
      </p:sp>
      <p:sp>
        <p:nvSpPr>
          <p:cNvPr id="45059" name="Rectangle 3"/>
          <p:cNvSpPr>
            <a:spLocks noGrp="1" noChangeArrowheads="1"/>
          </p:cNvSpPr>
          <p:nvPr>
            <p:ph sz="quarter" idx="13"/>
          </p:nvPr>
        </p:nvSpPr>
        <p:spPr>
          <a:xfrm>
            <a:off x="186432" y="1136342"/>
            <a:ext cx="8957568" cy="4350058"/>
          </a:xfrm>
        </p:spPr>
        <p:txBody>
          <a:bodyPr/>
          <a:lstStyle/>
          <a:p>
            <a:pPr eaLnBrk="1" hangingPunct="1">
              <a:buFont typeface="Wingdings" charset="2"/>
              <a:buNone/>
            </a:pPr>
            <a:r>
              <a:rPr lang="en-GB" sz="2800" dirty="0">
                <a:latin typeface="Calibri" panose="020F0502020204030204" pitchFamily="34" charset="0"/>
                <a:cs typeface="Calibri" panose="020F0502020204030204" pitchFamily="34" charset="0"/>
              </a:rPr>
              <a:t>All graphs  have a common structure:</a:t>
            </a:r>
          </a:p>
          <a:p>
            <a:pPr eaLnBrk="1" hangingPunct="1">
              <a:buFont typeface="Wingdings" charset="2"/>
              <a:buChar char="§"/>
            </a:pPr>
            <a:r>
              <a:rPr lang="en-GB" sz="2800" dirty="0">
                <a:latin typeface="Calibri" panose="020F0502020204030204" pitchFamily="34" charset="0"/>
                <a:cs typeface="Calibri" panose="020F0502020204030204" pitchFamily="34" charset="0"/>
              </a:rPr>
              <a:t>A framework </a:t>
            </a:r>
          </a:p>
          <a:p>
            <a:pPr eaLnBrk="1" hangingPunct="1">
              <a:buFont typeface="Wingdings" charset="2"/>
              <a:buChar char="§"/>
            </a:pPr>
            <a:r>
              <a:rPr lang="en-GB" sz="2800" dirty="0">
                <a:latin typeface="Calibri" panose="020F0502020204030204" pitchFamily="34" charset="0"/>
                <a:cs typeface="Calibri" panose="020F0502020204030204" pitchFamily="34" charset="0"/>
              </a:rPr>
              <a:t>Content</a:t>
            </a:r>
          </a:p>
          <a:p>
            <a:pPr eaLnBrk="1" hangingPunct="1">
              <a:buFont typeface="Wingdings" charset="2"/>
              <a:buChar char="§"/>
            </a:pPr>
            <a:r>
              <a:rPr lang="en-GB" sz="2800" dirty="0">
                <a:latin typeface="Calibri" panose="020F0502020204030204" pitchFamily="34" charset="0"/>
                <a:cs typeface="Calibri" panose="020F0502020204030204" pitchFamily="34" charset="0"/>
              </a:rPr>
              <a:t>Labels (title, axis labels, legend)</a:t>
            </a:r>
          </a:p>
          <a:p>
            <a:pPr eaLnBrk="1" hangingPunct="1">
              <a:buFont typeface="Wingdings" charset="2"/>
              <a:buNone/>
            </a:pPr>
            <a:endParaRPr lang="en-GB" sz="2800" dirty="0">
              <a:latin typeface="Calibri" panose="020F0502020204030204" pitchFamily="34" charset="0"/>
              <a:cs typeface="Calibri" panose="020F0502020204030204" pitchFamily="34" charset="0"/>
            </a:endParaRPr>
          </a:p>
          <a:p>
            <a:pPr eaLnBrk="1" hangingPunct="1">
              <a:buFont typeface="Wingdings" charset="2"/>
              <a:buNone/>
            </a:pPr>
            <a:r>
              <a:rPr lang="en-GB" sz="2800" dirty="0">
                <a:latin typeface="Calibri" panose="020F0502020204030204" pitchFamily="34" charset="0"/>
                <a:cs typeface="Calibri" panose="020F0502020204030204" pitchFamily="34" charset="0"/>
              </a:rPr>
              <a:t>All are equally important </a:t>
            </a:r>
          </a:p>
        </p:txBody>
      </p:sp>
    </p:spTree>
    <p:extLst>
      <p:ext uri="{BB962C8B-B14F-4D97-AF65-F5344CB8AC3E}">
        <p14:creationId xmlns:p14="http://schemas.microsoft.com/office/powerpoint/2010/main" val="13289083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AutoShape 2"/>
          <p:cNvSpPr>
            <a:spLocks noGrp="1" noChangeArrowheads="1"/>
          </p:cNvSpPr>
          <p:nvPr>
            <p:ph type="title"/>
          </p:nvPr>
        </p:nvSpPr>
        <p:spPr>
          <a:xfrm>
            <a:off x="291963" y="268539"/>
            <a:ext cx="7924800" cy="504056"/>
          </a:xfrm>
        </p:spPr>
        <p:txBody>
          <a:bodyPr>
            <a:noAutofit/>
          </a:bodyPr>
          <a:lstStyle/>
          <a:p>
            <a:pPr algn="l" eaLnBrk="1" fontAlgn="auto" hangingPunct="1">
              <a:spcAft>
                <a:spcPts val="0"/>
              </a:spcAft>
              <a:defRPr/>
            </a:pPr>
            <a:r>
              <a:rPr lang="en-GB" sz="3600" cap="none" dirty="0">
                <a:effectLst>
                  <a:outerShdw blurRad="38100" dist="38100" dir="2700000" algn="tl">
                    <a:srgbClr val="000000">
                      <a:alpha val="43137"/>
                    </a:srgbClr>
                  </a:outerShdw>
                </a:effectLst>
                <a:latin typeface="Arial Rounded MT Bold" panose="020F0704030504030204" pitchFamily="34" charset="0"/>
              </a:rPr>
              <a:t>Graphs</a:t>
            </a:r>
          </a:p>
        </p:txBody>
      </p:sp>
      <p:sp>
        <p:nvSpPr>
          <p:cNvPr id="46083" name="Rectangle 3"/>
          <p:cNvSpPr>
            <a:spLocks noGrp="1" noChangeArrowheads="1"/>
          </p:cNvSpPr>
          <p:nvPr>
            <p:ph sz="quarter" idx="13"/>
          </p:nvPr>
        </p:nvSpPr>
        <p:spPr>
          <a:xfrm>
            <a:off x="204186" y="836712"/>
            <a:ext cx="8492958" cy="5184575"/>
          </a:xfrm>
        </p:spPr>
        <p:txBody>
          <a:bodyPr>
            <a:normAutofit/>
          </a:bodyPr>
          <a:lstStyle/>
          <a:p>
            <a:pPr eaLnBrk="1" hangingPunct="1">
              <a:lnSpc>
                <a:spcPct val="150000"/>
              </a:lnSpc>
              <a:buFont typeface="Wingdings" charset="2"/>
              <a:buNone/>
            </a:pPr>
            <a:r>
              <a:rPr lang="en-GB" sz="2400" dirty="0">
                <a:latin typeface="Calibri" panose="020F0502020204030204" pitchFamily="34" charset="0"/>
                <a:cs typeface="Calibri" panose="020F0502020204030204" pitchFamily="34" charset="0"/>
              </a:rPr>
              <a:t>Framework: 	</a:t>
            </a:r>
          </a:p>
          <a:p>
            <a:pPr eaLnBrk="1" hangingPunct="1">
              <a:lnSpc>
                <a:spcPct val="150000"/>
              </a:lnSpc>
              <a:buFont typeface="Wingdings" charset="2"/>
              <a:buNone/>
            </a:pPr>
            <a:r>
              <a:rPr lang="en-GB" sz="2400" dirty="0">
                <a:latin typeface="Calibri" panose="020F0502020204030204" pitchFamily="34" charset="0"/>
                <a:cs typeface="Calibri" panose="020F0502020204030204" pitchFamily="34" charset="0"/>
              </a:rPr>
              <a:t>The framework sets the stage – it indicates the kind of measurements being used.  The framework consists of the </a:t>
            </a:r>
            <a:r>
              <a:rPr lang="en-GB" sz="2400" dirty="0">
                <a:solidFill>
                  <a:schemeClr val="tx2"/>
                </a:solidFill>
                <a:latin typeface="Calibri" panose="020F0502020204030204" pitchFamily="34" charset="0"/>
                <a:cs typeface="Calibri" panose="020F0502020204030204" pitchFamily="34" charset="0"/>
              </a:rPr>
              <a:t>axes</a:t>
            </a:r>
            <a:r>
              <a:rPr lang="en-GB" sz="2400" dirty="0">
                <a:latin typeface="Calibri" panose="020F0502020204030204" pitchFamily="34" charset="0"/>
                <a:cs typeface="Calibri" panose="020F0502020204030204" pitchFamily="34" charset="0"/>
              </a:rPr>
              <a:t>.  </a:t>
            </a:r>
          </a:p>
          <a:p>
            <a:pPr eaLnBrk="1" hangingPunct="1">
              <a:lnSpc>
                <a:spcPct val="150000"/>
              </a:lnSpc>
              <a:buFont typeface="Wingdings" charset="2"/>
              <a:buNone/>
            </a:pPr>
            <a:r>
              <a:rPr lang="en-GB" sz="2400" dirty="0">
                <a:latin typeface="Calibri" panose="020F0502020204030204" pitchFamily="34" charset="0"/>
                <a:cs typeface="Calibri" panose="020F0502020204030204" pitchFamily="34" charset="0"/>
              </a:rPr>
              <a:t>The </a:t>
            </a:r>
            <a:r>
              <a:rPr lang="en-GB" sz="2400" dirty="0">
                <a:solidFill>
                  <a:schemeClr val="tx2"/>
                </a:solidFill>
                <a:latin typeface="Calibri" panose="020F0502020204030204" pitchFamily="34" charset="0"/>
                <a:cs typeface="Calibri" panose="020F0502020204030204" pitchFamily="34" charset="0"/>
              </a:rPr>
              <a:t>y-axis</a:t>
            </a:r>
            <a:r>
              <a:rPr lang="en-GB" sz="2400" dirty="0">
                <a:latin typeface="Calibri" panose="020F0502020204030204" pitchFamily="34" charset="0"/>
                <a:cs typeface="Calibri" panose="020F0502020204030204" pitchFamily="34" charset="0"/>
              </a:rPr>
              <a:t> is vertical and represents measurements (the dependent variable)</a:t>
            </a:r>
          </a:p>
          <a:p>
            <a:pPr eaLnBrk="1" hangingPunct="1">
              <a:lnSpc>
                <a:spcPct val="150000"/>
              </a:lnSpc>
              <a:buFont typeface="Wingdings" charset="2"/>
              <a:buNone/>
            </a:pPr>
            <a:r>
              <a:rPr lang="en-GB" sz="2400" dirty="0">
                <a:latin typeface="Calibri" panose="020F0502020204030204" pitchFamily="34" charset="0"/>
                <a:cs typeface="Calibri" panose="020F0502020204030204" pitchFamily="34" charset="0"/>
              </a:rPr>
              <a:t>The </a:t>
            </a:r>
            <a:r>
              <a:rPr lang="en-GB" sz="2400" dirty="0">
                <a:solidFill>
                  <a:schemeClr val="tx2"/>
                </a:solidFill>
                <a:latin typeface="Calibri" panose="020F0502020204030204" pitchFamily="34" charset="0"/>
                <a:cs typeface="Calibri" panose="020F0502020204030204" pitchFamily="34" charset="0"/>
              </a:rPr>
              <a:t>x-axis</a:t>
            </a:r>
            <a:r>
              <a:rPr lang="en-GB" sz="2400" dirty="0">
                <a:latin typeface="Calibri" panose="020F0502020204030204" pitchFamily="34" charset="0"/>
                <a:cs typeface="Calibri" panose="020F0502020204030204" pitchFamily="34" charset="0"/>
              </a:rPr>
              <a:t> is horizontal and represents the things being measured (the independent variable).</a:t>
            </a:r>
          </a:p>
          <a:p>
            <a:pPr eaLnBrk="1" hangingPunct="1">
              <a:buFont typeface="Wingdings" charset="2"/>
              <a:buNone/>
            </a:pPr>
            <a:endParaRPr lang="en-GB" sz="2400" dirty="0">
              <a:latin typeface="Calibri" pitchFamily="34" charset="0"/>
            </a:endParaRPr>
          </a:p>
        </p:txBody>
      </p:sp>
    </p:spTree>
    <p:extLst>
      <p:ext uri="{BB962C8B-B14F-4D97-AF65-F5344CB8AC3E}">
        <p14:creationId xmlns:p14="http://schemas.microsoft.com/office/powerpoint/2010/main" val="15315827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AutoShape 2"/>
          <p:cNvSpPr>
            <a:spLocks noGrp="1" noChangeArrowheads="1"/>
          </p:cNvSpPr>
          <p:nvPr>
            <p:ph type="title"/>
          </p:nvPr>
        </p:nvSpPr>
        <p:spPr>
          <a:xfrm>
            <a:off x="204186" y="210449"/>
            <a:ext cx="7924800" cy="504056"/>
          </a:xfrm>
        </p:spPr>
        <p:txBody>
          <a:bodyPr>
            <a:noAutofit/>
          </a:bodyPr>
          <a:lstStyle/>
          <a:p>
            <a:pPr algn="l" eaLnBrk="1" fontAlgn="auto" hangingPunct="1">
              <a:spcAft>
                <a:spcPts val="0"/>
              </a:spcAft>
              <a:defRPr/>
            </a:pPr>
            <a:r>
              <a:rPr lang="en-GB" sz="3600" cap="none" dirty="0">
                <a:effectLst>
                  <a:outerShdw blurRad="38100" dist="38100" dir="2700000" algn="tl">
                    <a:srgbClr val="000000">
                      <a:alpha val="43137"/>
                    </a:srgbClr>
                  </a:outerShdw>
                </a:effectLst>
                <a:latin typeface="Arial Rounded MT Bold" panose="020F0704030504030204" pitchFamily="34" charset="0"/>
              </a:rPr>
              <a:t>Graphs</a:t>
            </a:r>
          </a:p>
        </p:txBody>
      </p:sp>
      <p:sp>
        <p:nvSpPr>
          <p:cNvPr id="46083" name="Rectangle 3"/>
          <p:cNvSpPr>
            <a:spLocks noGrp="1" noChangeArrowheads="1"/>
          </p:cNvSpPr>
          <p:nvPr>
            <p:ph sz="quarter" idx="13"/>
          </p:nvPr>
        </p:nvSpPr>
        <p:spPr>
          <a:xfrm>
            <a:off x="204186" y="836712"/>
            <a:ext cx="8492958" cy="5184575"/>
          </a:xfrm>
        </p:spPr>
        <p:txBody>
          <a:bodyPr>
            <a:normAutofit/>
          </a:bodyPr>
          <a:lstStyle/>
          <a:p>
            <a:pPr eaLnBrk="1" hangingPunct="1">
              <a:lnSpc>
                <a:spcPct val="150000"/>
              </a:lnSpc>
              <a:buFont typeface="Wingdings" charset="2"/>
              <a:buNone/>
            </a:pPr>
            <a:endParaRPr lang="en-GB" sz="2400" dirty="0">
              <a:latin typeface="Calibri" panose="020F0502020204030204" pitchFamily="34" charset="0"/>
              <a:cs typeface="Calibri" panose="020F0502020204030204" pitchFamily="34" charset="0"/>
            </a:endParaRPr>
          </a:p>
          <a:p>
            <a:pPr eaLnBrk="1" hangingPunct="1">
              <a:lnSpc>
                <a:spcPct val="150000"/>
              </a:lnSpc>
              <a:buFont typeface="Wingdings" charset="2"/>
              <a:buNone/>
            </a:pPr>
            <a:r>
              <a:rPr lang="en-GB" sz="2400" dirty="0">
                <a:latin typeface="Calibri" panose="020F0502020204030204" pitchFamily="34" charset="0"/>
                <a:cs typeface="Calibri" panose="020F0502020204030204" pitchFamily="34" charset="0"/>
              </a:rPr>
              <a:t> </a:t>
            </a:r>
            <a:r>
              <a:rPr lang="en-GB" sz="2400" dirty="0">
                <a:solidFill>
                  <a:schemeClr val="tx2"/>
                </a:solidFill>
                <a:latin typeface="Calibri" panose="020F0502020204030204" pitchFamily="34" charset="0"/>
                <a:cs typeface="Calibri" panose="020F0502020204030204" pitchFamily="34" charset="0"/>
              </a:rPr>
              <a:t>y-axis</a:t>
            </a:r>
            <a:r>
              <a:rPr lang="en-GB" sz="2400" dirty="0">
                <a:latin typeface="Calibri" panose="020F0502020204030204" pitchFamily="34" charset="0"/>
                <a:cs typeface="Calibri" panose="020F0502020204030204" pitchFamily="34" charset="0"/>
              </a:rPr>
              <a:t> </a:t>
            </a:r>
          </a:p>
          <a:p>
            <a:pPr eaLnBrk="1" hangingPunct="1">
              <a:lnSpc>
                <a:spcPct val="150000"/>
              </a:lnSpc>
              <a:buFont typeface="Wingdings" charset="2"/>
              <a:buNone/>
            </a:pPr>
            <a:endParaRPr lang="en-GB" sz="2400" dirty="0">
              <a:latin typeface="Calibri" panose="020F0502020204030204" pitchFamily="34" charset="0"/>
              <a:cs typeface="Calibri" panose="020F0502020204030204" pitchFamily="34" charset="0"/>
            </a:endParaRPr>
          </a:p>
          <a:p>
            <a:pPr eaLnBrk="1" hangingPunct="1">
              <a:lnSpc>
                <a:spcPct val="150000"/>
              </a:lnSpc>
              <a:buFont typeface="Wingdings" charset="2"/>
              <a:buNone/>
            </a:pPr>
            <a:endParaRPr lang="en-GB" sz="2400" dirty="0">
              <a:latin typeface="Calibri" panose="020F0502020204030204" pitchFamily="34" charset="0"/>
              <a:cs typeface="Calibri" panose="020F0502020204030204" pitchFamily="34" charset="0"/>
            </a:endParaRPr>
          </a:p>
          <a:p>
            <a:pPr eaLnBrk="1" hangingPunct="1">
              <a:lnSpc>
                <a:spcPct val="150000"/>
              </a:lnSpc>
              <a:buFont typeface="Wingdings" charset="2"/>
              <a:buNone/>
            </a:pPr>
            <a:endParaRPr lang="en-GB" sz="2400" dirty="0">
              <a:solidFill>
                <a:schemeClr val="tx2"/>
              </a:solidFill>
              <a:latin typeface="Calibri" panose="020F0502020204030204" pitchFamily="34" charset="0"/>
              <a:cs typeface="Calibri" panose="020F0502020204030204" pitchFamily="34" charset="0"/>
            </a:endParaRPr>
          </a:p>
          <a:p>
            <a:pPr eaLnBrk="1" hangingPunct="1">
              <a:lnSpc>
                <a:spcPct val="150000"/>
              </a:lnSpc>
              <a:buFont typeface="Wingdings" charset="2"/>
              <a:buNone/>
            </a:pPr>
            <a:endParaRPr lang="en-GB" sz="2400" dirty="0">
              <a:solidFill>
                <a:schemeClr val="tx2"/>
              </a:solidFill>
              <a:latin typeface="Calibri" panose="020F0502020204030204" pitchFamily="34" charset="0"/>
              <a:cs typeface="Calibri" panose="020F0502020204030204" pitchFamily="34" charset="0"/>
            </a:endParaRPr>
          </a:p>
          <a:p>
            <a:pPr eaLnBrk="1" hangingPunct="1">
              <a:lnSpc>
                <a:spcPct val="150000"/>
              </a:lnSpc>
              <a:buFont typeface="Wingdings" charset="2"/>
              <a:buNone/>
            </a:pPr>
            <a:endParaRPr lang="en-GB" sz="2400" dirty="0">
              <a:solidFill>
                <a:schemeClr val="tx2"/>
              </a:solidFill>
              <a:latin typeface="Calibri" panose="020F0502020204030204" pitchFamily="34" charset="0"/>
              <a:cs typeface="Calibri" panose="020F0502020204030204" pitchFamily="34" charset="0"/>
            </a:endParaRPr>
          </a:p>
          <a:p>
            <a:pPr eaLnBrk="1" hangingPunct="1">
              <a:lnSpc>
                <a:spcPct val="150000"/>
              </a:lnSpc>
              <a:buFont typeface="Wingdings" charset="2"/>
              <a:buNone/>
            </a:pPr>
            <a:r>
              <a:rPr lang="en-GB" sz="2400" dirty="0">
                <a:solidFill>
                  <a:schemeClr val="tx2"/>
                </a:solidFill>
                <a:latin typeface="Calibri" panose="020F0502020204030204" pitchFamily="34" charset="0"/>
                <a:cs typeface="Calibri" panose="020F0502020204030204" pitchFamily="34" charset="0"/>
              </a:rPr>
              <a:t>                              x-axis</a:t>
            </a:r>
            <a:endParaRPr lang="en-GB" sz="2400" dirty="0">
              <a:latin typeface="Calibri" panose="020F0502020204030204" pitchFamily="34" charset="0"/>
              <a:cs typeface="Calibri" panose="020F0502020204030204" pitchFamily="34" charset="0"/>
            </a:endParaRPr>
          </a:p>
          <a:p>
            <a:pPr eaLnBrk="1" hangingPunct="1">
              <a:buFont typeface="Wingdings" charset="2"/>
              <a:buNone/>
            </a:pPr>
            <a:endParaRPr lang="en-GB" sz="2400" dirty="0">
              <a:latin typeface="Calibri" pitchFamily="34" charset="0"/>
            </a:endParaRPr>
          </a:p>
        </p:txBody>
      </p:sp>
      <p:pic>
        <p:nvPicPr>
          <p:cNvPr id="5" name="Picture 4">
            <a:extLst>
              <a:ext uri="{FF2B5EF4-FFF2-40B4-BE49-F238E27FC236}">
                <a16:creationId xmlns:a16="http://schemas.microsoft.com/office/drawing/2014/main" id="{F14D8E60-8AA2-B265-2550-E23C7229CA0B}"/>
              </a:ext>
            </a:extLst>
          </p:cNvPr>
          <p:cNvPicPr>
            <a:picLocks noChangeAspect="1"/>
          </p:cNvPicPr>
          <p:nvPr/>
        </p:nvPicPr>
        <p:blipFill>
          <a:blip r:embed="rId3"/>
          <a:stretch>
            <a:fillRect/>
          </a:stretch>
        </p:blipFill>
        <p:spPr>
          <a:xfrm>
            <a:off x="1184335" y="790556"/>
            <a:ext cx="5900045" cy="4650624"/>
          </a:xfrm>
          <a:prstGeom prst="rect">
            <a:avLst/>
          </a:prstGeom>
        </p:spPr>
      </p:pic>
    </p:spTree>
    <p:extLst>
      <p:ext uri="{BB962C8B-B14F-4D97-AF65-F5344CB8AC3E}">
        <p14:creationId xmlns:p14="http://schemas.microsoft.com/office/powerpoint/2010/main" val="35066551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4638"/>
            <a:ext cx="8496944" cy="634082"/>
          </a:xfrm>
        </p:spPr>
        <p:txBody>
          <a:bodyPr/>
          <a:lstStyle/>
          <a:p>
            <a:pPr algn="l"/>
            <a:r>
              <a:rPr lang="en-GB" sz="3600" cap="none" dirty="0">
                <a:effectLst>
                  <a:outerShdw blurRad="38100" dist="38100" dir="2700000" algn="tl">
                    <a:srgbClr val="000000">
                      <a:alpha val="43137"/>
                    </a:srgbClr>
                  </a:outerShdw>
                </a:effectLst>
              </a:rPr>
              <a:t>References</a:t>
            </a:r>
          </a:p>
        </p:txBody>
      </p:sp>
      <p:sp>
        <p:nvSpPr>
          <p:cNvPr id="3" name="Content Placeholder 2"/>
          <p:cNvSpPr>
            <a:spLocks noGrp="1"/>
          </p:cNvSpPr>
          <p:nvPr>
            <p:ph idx="1"/>
          </p:nvPr>
        </p:nvSpPr>
        <p:spPr>
          <a:xfrm>
            <a:off x="257452" y="1464816"/>
            <a:ext cx="8348956" cy="3657902"/>
          </a:xfrm>
        </p:spPr>
        <p:txBody>
          <a:bodyPr>
            <a:normAutofit fontScale="32500" lnSpcReduction="20000"/>
          </a:bodyPr>
          <a:lstStyle/>
          <a:p>
            <a:pPr>
              <a:lnSpc>
                <a:spcPct val="150000"/>
              </a:lnSpc>
            </a:pPr>
            <a:r>
              <a:rPr lang="en-GB" sz="7200" dirty="0"/>
              <a:t>Maund, et al. (2017) </a:t>
            </a:r>
            <a:r>
              <a:rPr lang="en-GB" sz="7200" i="1" dirty="0"/>
              <a:t>Certificate in Higher Education: Skills for the Workplace Student Yearbook. </a:t>
            </a:r>
            <a:r>
              <a:rPr lang="en-GB" sz="7200" dirty="0"/>
              <a:t>Sage Publications Ltd. </a:t>
            </a:r>
          </a:p>
          <a:p>
            <a:pPr>
              <a:lnSpc>
                <a:spcPct val="150000"/>
              </a:lnSpc>
            </a:pPr>
            <a:r>
              <a:rPr lang="en-GB" sz="7200" dirty="0"/>
              <a:t>Morgan, P. (2017) </a:t>
            </a:r>
            <a:r>
              <a:rPr lang="en-GB" sz="7200" i="1" dirty="0"/>
              <a:t>The Business Student’s Guide to Employability. </a:t>
            </a:r>
            <a:r>
              <a:rPr lang="en-GB" sz="7200" dirty="0"/>
              <a:t>Sage Publications Ltd. </a:t>
            </a:r>
          </a:p>
          <a:p>
            <a:pPr>
              <a:lnSpc>
                <a:spcPct val="150000"/>
              </a:lnSpc>
            </a:pPr>
            <a:r>
              <a:rPr lang="en-GB" sz="7200" dirty="0"/>
              <a:t>Trading Economics (2023) Available at: </a:t>
            </a:r>
            <a:r>
              <a:rPr lang="en-GB" sz="7200" dirty="0">
                <a:hlinkClick r:id="rId2"/>
              </a:rPr>
              <a:t>https://tradingeconomics.com/world/population-female-percent-of-total-wb-data.html</a:t>
            </a:r>
            <a:r>
              <a:rPr lang="en-GB" sz="7200" dirty="0"/>
              <a:t>  [Accessed Aug 23]</a:t>
            </a:r>
          </a:p>
          <a:p>
            <a:pPr marL="0" indent="0">
              <a:lnSpc>
                <a:spcPct val="150000"/>
              </a:lnSpc>
              <a:buNone/>
            </a:pPr>
            <a:endParaRPr lang="en-GB" dirty="0"/>
          </a:p>
        </p:txBody>
      </p:sp>
    </p:spTree>
    <p:extLst>
      <p:ext uri="{BB962C8B-B14F-4D97-AF65-F5344CB8AC3E}">
        <p14:creationId xmlns:p14="http://schemas.microsoft.com/office/powerpoint/2010/main" val="980783563"/>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3.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4.xml><?xml version="1.0" encoding="utf-8"?>
<a:theme xmlns:a="http://schemas.openxmlformats.org/drawingml/2006/main" name="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6A8FE98-FF6C-475E-94CA-3BA9A63EDF5B}"/>
    </a:ext>
  </a:extLst>
</a:theme>
</file>

<file path=ppt/theme/theme5.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62F7B1-3927-4412-B171-25F0FF9275F7}"/>
    </a:ext>
  </a:extLst>
</a:theme>
</file>

<file path=ppt/theme/theme6.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CBC8F18B-41A6-4910-AB76-8675AB6E98C7}"/>
    </a:ext>
  </a:extLst>
</a:theme>
</file>

<file path=ppt/theme/theme7.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828311-B975-4355-BFCD-B05A6FB29FA0}"/>
    </a:ext>
  </a:extLst>
</a:theme>
</file>

<file path=ppt/theme/theme8.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794EB92-8D0D-43AA-AAAD-249488228168}"/>
    </a:ext>
  </a:extLst>
</a:theme>
</file>

<file path=ppt/theme/theme9.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9871499-27EA-4CEF-A02B-FFA2E2B501E8}"/>
    </a:ext>
  </a:extLst>
</a:theme>
</file>

<file path=ppt/theme/theme10.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B9D28B7-04D4-4AF1-9C9D-DD645BC31060}"/>
    </a:ext>
  </a:extLst>
</a:theme>
</file>

<file path=ppt/theme/theme11.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7DA7D5-1B0A-42A3-A57E-E01793A83371}"/>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85A30FF-9BC5-4C46-B975-F5B812B4F479}"/>
    </a:ext>
  </a:extLst>
</a:theme>
</file>

<file path=ppt/theme/theme13.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DA8328B-53F9-4D67-8EE1-84C7CEB163A3}"/>
    </a:ext>
  </a:extLst>
</a:theme>
</file>

<file path=ppt/theme/theme14.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7563635-AE95-4FA6-9D39-1AB4B21BCA6A}"/>
    </a:ext>
  </a:extLst>
</a:theme>
</file>

<file path=ppt/theme/theme15.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2682DBB-B926-4909-8108-4B7AF58A5022}"/>
    </a:ext>
  </a:extLst>
</a:theme>
</file>

<file path=ppt/theme/theme16.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C0F4A4C-FEC9-46BC-88ED-BEBBA97D8E67}"/>
    </a:ext>
  </a:extLst>
</a:theme>
</file>

<file path=ppt/theme/theme17.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FD38BA4-4303-4C66-B01C-18BED6A430D3}"/>
    </a:ext>
  </a:extLst>
</a:theme>
</file>

<file path=ppt/theme/theme18.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BE50AA2-7213-4FA0-8548-A20D28C5D7DC}"/>
    </a:ext>
  </a:extLst>
</a:theme>
</file>

<file path=ppt/theme/theme19.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841DF2-491F-432F-8337-838DFE1CDB6B}"/>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5331DA1-BBB3-495E-A628-A7C5407EC64E}"/>
    </a:ext>
  </a:extLst>
</a:theme>
</file>

<file path=ppt/theme/theme21.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C611292-EA29-4344-9304-36567BB53317}"/>
    </a:ext>
  </a:extLst>
</a:theme>
</file>

<file path=ppt/theme/theme22.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353E8B69-C6D9-4514-AD35-6C5F87F5419E}"/>
    </a:ext>
  </a:extLst>
</a:theme>
</file>

<file path=ppt/theme/theme23.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142B873-0B81-4976-9267-3EC02A72AB76}"/>
    </a:ext>
  </a:extLst>
</a:theme>
</file>

<file path=ppt/theme/theme24.xml><?xml version="1.0" encoding="utf-8"?>
<a:theme xmlns:a="http://schemas.openxmlformats.org/drawingml/2006/main" name="1_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42AC045E-0E28-43E1-886F-D7F0D5202CC3}"/>
    </a:ext>
  </a:extLst>
</a:theme>
</file>

<file path=ppt/theme/theme25.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FC3E67EB-E655-43EF-AF71-6FB3D831B4F7}"/>
    </a:ext>
  </a:extLst>
</a:theme>
</file>

<file path=ppt/theme/theme26.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F5700D4-ADA3-4DE5-B001-E5FF2DF5D9FB}"/>
    </a:ext>
  </a:extLst>
</a:theme>
</file>

<file path=ppt/theme/theme2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65184DA-0349-45D2-8DFF-557E329E9070}">
  <ds:schemaRefs>
    <ds:schemaRef ds:uri="http://purl.org/dc/terms/"/>
    <ds:schemaRef ds:uri="a908d394-d138-480e-87a3-ff44c37f991a"/>
    <ds:schemaRef ds:uri="http://schemas.microsoft.com/office/infopath/2007/PartnerControls"/>
    <ds:schemaRef ds:uri="http://schemas.microsoft.com/office/2006/metadata/properties"/>
    <ds:schemaRef ds:uri="http://purl.org/dc/dcmitype/"/>
    <ds:schemaRef ds:uri="http://schemas.microsoft.com/office/2006/documentManagement/types"/>
    <ds:schemaRef ds:uri="http://purl.org/dc/elements/1.1/"/>
    <ds:schemaRef ds:uri="http://schemas.openxmlformats.org/package/2006/metadata/core-properties"/>
    <ds:schemaRef ds:uri="f66716c4-314f-46c1-b01e-5a44c61897d8"/>
    <ds:schemaRef ds:uri="http://www.w3.org/XML/1998/namespace"/>
  </ds:schemaRefs>
</ds:datastoreItem>
</file>

<file path=customXml/itemProps3.xml><?xml version="1.0" encoding="utf-8"?>
<ds:datastoreItem xmlns:ds="http://schemas.openxmlformats.org/officeDocument/2006/customXml" ds:itemID="{03A411FC-49E2-4F2C-9E58-F1DF5DCE696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3870</TotalTime>
  <Words>1309</Words>
  <Application>Microsoft Office PowerPoint</Application>
  <PresentationFormat>On-screen Show (4:3)</PresentationFormat>
  <Paragraphs>267</Paragraphs>
  <Slides>26</Slides>
  <Notes>6</Notes>
  <HiddenSlides>0</HiddenSlides>
  <MMClips>0</MMClips>
  <ScaleCrop>false</ScaleCrop>
  <HeadingPairs>
    <vt:vector size="8" baseType="variant">
      <vt:variant>
        <vt:lpstr>Fonts Used</vt:lpstr>
      </vt:variant>
      <vt:variant>
        <vt:i4>10</vt:i4>
      </vt:variant>
      <vt:variant>
        <vt:lpstr>Theme</vt:lpstr>
      </vt:variant>
      <vt:variant>
        <vt:i4>26</vt:i4>
      </vt:variant>
      <vt:variant>
        <vt:lpstr>Embedded OLE Servers</vt:lpstr>
      </vt:variant>
      <vt:variant>
        <vt:i4>1</vt:i4>
      </vt:variant>
      <vt:variant>
        <vt:lpstr>Slide Titles</vt:lpstr>
      </vt:variant>
      <vt:variant>
        <vt:i4>26</vt:i4>
      </vt:variant>
    </vt:vector>
  </HeadingPairs>
  <TitlesOfParts>
    <vt:vector size="63" baseType="lpstr">
      <vt:lpstr>Proxima Nova</vt:lpstr>
      <vt:lpstr>Arial</vt:lpstr>
      <vt:lpstr>Arial</vt:lpstr>
      <vt:lpstr>Arial Rounded MT Bold</vt:lpstr>
      <vt:lpstr>Calibri</vt:lpstr>
      <vt:lpstr>Calibri Light</vt:lpstr>
      <vt:lpstr>Helvetica</vt:lpstr>
      <vt:lpstr>Times New Roman</vt:lpstr>
      <vt:lpstr>Trebuchet MS</vt:lpstr>
      <vt:lpstr>Wingdings</vt:lpstr>
      <vt:lpstr>Custom Design</vt:lpstr>
      <vt:lpstr>Title Slide 1</vt:lpstr>
      <vt:lpstr>ALAMO22</vt:lpstr>
      <vt:lpstr>UWTSD22</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1_UWTSD22</vt:lpstr>
      <vt:lpstr>1_Title Slide 1</vt:lpstr>
      <vt:lpstr>1_Custom Design</vt:lpstr>
      <vt:lpstr>Worksheet</vt:lpstr>
      <vt:lpstr>CertHE Applied Leadership and Management in the Workplace    Module: BMSK4015  Academic and Research Skills   </vt:lpstr>
      <vt:lpstr>PowerPoint Presentation</vt:lpstr>
      <vt:lpstr>Today’s Session </vt:lpstr>
      <vt:lpstr>Statistics</vt:lpstr>
      <vt:lpstr>Statistics</vt:lpstr>
      <vt:lpstr>Statistics</vt:lpstr>
      <vt:lpstr>Statistics</vt:lpstr>
      <vt:lpstr>Statistics</vt:lpstr>
      <vt:lpstr>Statistics</vt:lpstr>
      <vt:lpstr>Statistics</vt:lpstr>
      <vt:lpstr>Sampling</vt:lpstr>
      <vt:lpstr>Presenting Data</vt:lpstr>
      <vt:lpstr>Presenting Data</vt:lpstr>
      <vt:lpstr> </vt:lpstr>
      <vt:lpstr>Creating a graph from the data</vt:lpstr>
      <vt:lpstr>A Column Chart of the Frequency</vt:lpstr>
      <vt:lpstr>Types of Charts</vt:lpstr>
      <vt:lpstr> Bar charts </vt:lpstr>
      <vt:lpstr>Pie Charts</vt:lpstr>
      <vt:lpstr>Exploded Pie Chart</vt:lpstr>
      <vt:lpstr>Line Graphs</vt:lpstr>
      <vt:lpstr>Scatter Diagram - Example</vt:lpstr>
      <vt:lpstr>Graphs</vt:lpstr>
      <vt:lpstr>Graphs</vt:lpstr>
      <vt:lpstr>Graphs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BMSK4008 Session 4</dc:title>
  <dc:creator>Gavin Hill John;Julia Ault</dc:creator>
  <cp:lastModifiedBy>Michaela Schriek</cp:lastModifiedBy>
  <cp:revision>71</cp:revision>
  <cp:lastPrinted>2021-01-19T13:56:25Z</cp:lastPrinted>
  <dcterms:modified xsi:type="dcterms:W3CDTF">2023-08-31T10:55:03Z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