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56" r:id="rId2"/>
    <p:sldId id="257" r:id="rId3"/>
    <p:sldId id="258" r:id="rId4"/>
    <p:sldId id="268" r:id="rId5"/>
    <p:sldId id="269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0" r:id="rId15"/>
    <p:sldId id="271" r:id="rId16"/>
    <p:sldId id="272" r:id="rId17"/>
    <p:sldId id="273" r:id="rId18"/>
    <p:sldId id="267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23" d="100"/>
          <a:sy n="23" d="100"/>
        </p:scale>
        <p:origin x="67" y="10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6.svg"/><Relationship Id="rId1" Type="http://schemas.openxmlformats.org/officeDocument/2006/relationships/image" Target="../media/image12.sv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6.svg"/><Relationship Id="rId1" Type="http://schemas.openxmlformats.org/officeDocument/2006/relationships/image" Target="../media/image12.sv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3EDCCD-2BF1-4959-8A80-03634F035DE2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A168684-5F9B-4576-9F1F-F0B06EB80FA1}">
      <dgm:prSet/>
      <dgm:spPr/>
      <dgm:t>
        <a:bodyPr/>
        <a:lstStyle/>
        <a:p>
          <a:r>
            <a:rPr lang="en-US"/>
            <a:t>Instead of simply not being sick, health is described as the physical, mental and social wellbeing (Glasby, 2026).</a:t>
          </a:r>
        </a:p>
      </dgm:t>
    </dgm:pt>
    <dgm:pt modelId="{2104F999-517D-48EA-928B-F5EE287435B0}" type="parTrans" cxnId="{67DF3616-40BF-4190-9C99-010A19514873}">
      <dgm:prSet/>
      <dgm:spPr/>
      <dgm:t>
        <a:bodyPr/>
        <a:lstStyle/>
        <a:p>
          <a:endParaRPr lang="en-US"/>
        </a:p>
      </dgm:t>
    </dgm:pt>
    <dgm:pt modelId="{7650E1B6-10AC-4A40-AC89-3ED41A3C9079}" type="sibTrans" cxnId="{67DF3616-40BF-4190-9C99-010A19514873}">
      <dgm:prSet/>
      <dgm:spPr/>
      <dgm:t>
        <a:bodyPr/>
        <a:lstStyle/>
        <a:p>
          <a:endParaRPr lang="en-US"/>
        </a:p>
      </dgm:t>
    </dgm:pt>
    <dgm:pt modelId="{CA0A00BC-80E0-4E51-A828-AF38E1A4F769}">
      <dgm:prSet/>
      <dgm:spPr/>
      <dgm:t>
        <a:bodyPr/>
        <a:lstStyle/>
        <a:p>
          <a:r>
            <a:rPr lang="en-US"/>
            <a:t>In the field of modern healthcare, mental wellbeing is becoming identical in terms of the importance as the physical health outcome (Qureshi et al., 2023).</a:t>
          </a:r>
        </a:p>
      </dgm:t>
    </dgm:pt>
    <dgm:pt modelId="{08CC0306-C5A7-42A5-AD6A-EF40A38955DD}" type="parTrans" cxnId="{11B15472-DE41-4B4D-BF68-6472E8B75BD8}">
      <dgm:prSet/>
      <dgm:spPr/>
      <dgm:t>
        <a:bodyPr/>
        <a:lstStyle/>
        <a:p>
          <a:endParaRPr lang="en-US"/>
        </a:p>
      </dgm:t>
    </dgm:pt>
    <dgm:pt modelId="{405E6D07-FBA6-4738-816F-7B8039E8F553}" type="sibTrans" cxnId="{11B15472-DE41-4B4D-BF68-6472E8B75BD8}">
      <dgm:prSet/>
      <dgm:spPr/>
      <dgm:t>
        <a:bodyPr/>
        <a:lstStyle/>
        <a:p>
          <a:endParaRPr lang="en-US"/>
        </a:p>
      </dgm:t>
    </dgm:pt>
    <dgm:pt modelId="{0A791F30-E120-42F0-9373-5327A8916DE3}">
      <dgm:prSet/>
      <dgm:spPr/>
      <dgm:t>
        <a:bodyPr/>
        <a:lstStyle/>
        <a:p>
          <a:r>
            <a:rPr lang="en-US"/>
            <a:t>There are impacts of healthcare services on healthcare outcomes, such as social surroundings and economic circumstances (Vidovic, Reinhardt and Hammerton, 2021).</a:t>
          </a:r>
        </a:p>
      </dgm:t>
    </dgm:pt>
    <dgm:pt modelId="{6505533E-6B8F-4C72-9F53-10974C068784}" type="parTrans" cxnId="{2ACA972C-57F7-4B11-8505-121F2F4E357E}">
      <dgm:prSet/>
      <dgm:spPr/>
      <dgm:t>
        <a:bodyPr/>
        <a:lstStyle/>
        <a:p>
          <a:endParaRPr lang="en-US"/>
        </a:p>
      </dgm:t>
    </dgm:pt>
    <dgm:pt modelId="{EB76DE63-6F1D-40C8-98D5-7ECEB0AF4A81}" type="sibTrans" cxnId="{2ACA972C-57F7-4B11-8505-121F2F4E357E}">
      <dgm:prSet/>
      <dgm:spPr/>
      <dgm:t>
        <a:bodyPr/>
        <a:lstStyle/>
        <a:p>
          <a:endParaRPr lang="en-US"/>
        </a:p>
      </dgm:t>
    </dgm:pt>
    <dgm:pt modelId="{BFFA6740-F0F3-43B9-8B48-9419BE2175DF}">
      <dgm:prSet/>
      <dgm:spPr/>
      <dgm:t>
        <a:bodyPr/>
        <a:lstStyle/>
        <a:p>
          <a:r>
            <a:rPr lang="en-US"/>
            <a:t>Sustainable systems of health seek to enhance health outcomes, but at as low an environmental impact as possible (MacNeill, McGain and Sherman, 2021).</a:t>
          </a:r>
        </a:p>
      </dgm:t>
    </dgm:pt>
    <dgm:pt modelId="{D181D3F5-D4A1-49F9-B655-F57A542EB2D4}" type="parTrans" cxnId="{4AEE5B27-957D-40CB-B74B-A02ADB8C6D1D}">
      <dgm:prSet/>
      <dgm:spPr/>
      <dgm:t>
        <a:bodyPr/>
        <a:lstStyle/>
        <a:p>
          <a:endParaRPr lang="en-US"/>
        </a:p>
      </dgm:t>
    </dgm:pt>
    <dgm:pt modelId="{2138A015-6F64-4315-85E4-8F179651D1E5}" type="sibTrans" cxnId="{4AEE5B27-957D-40CB-B74B-A02ADB8C6D1D}">
      <dgm:prSet/>
      <dgm:spPr/>
      <dgm:t>
        <a:bodyPr/>
        <a:lstStyle/>
        <a:p>
          <a:endParaRPr lang="en-US"/>
        </a:p>
      </dgm:t>
    </dgm:pt>
    <dgm:pt modelId="{59F1F146-B35A-41BC-BCCC-25BCE982003F}" type="pres">
      <dgm:prSet presAssocID="{B13EDCCD-2BF1-4959-8A80-03634F035DE2}" presName="outerComposite" presStyleCnt="0">
        <dgm:presLayoutVars>
          <dgm:chMax val="5"/>
          <dgm:dir/>
          <dgm:resizeHandles val="exact"/>
        </dgm:presLayoutVars>
      </dgm:prSet>
      <dgm:spPr/>
    </dgm:pt>
    <dgm:pt modelId="{9B824AD0-C81E-49EC-878A-42BFF33C17C3}" type="pres">
      <dgm:prSet presAssocID="{B13EDCCD-2BF1-4959-8A80-03634F035DE2}" presName="dummyMaxCanvas" presStyleCnt="0">
        <dgm:presLayoutVars/>
      </dgm:prSet>
      <dgm:spPr/>
    </dgm:pt>
    <dgm:pt modelId="{3680B696-8FD7-49EA-9532-A8805BE4D464}" type="pres">
      <dgm:prSet presAssocID="{B13EDCCD-2BF1-4959-8A80-03634F035DE2}" presName="FourNodes_1" presStyleLbl="node1" presStyleIdx="0" presStyleCnt="4">
        <dgm:presLayoutVars>
          <dgm:bulletEnabled val="1"/>
        </dgm:presLayoutVars>
      </dgm:prSet>
      <dgm:spPr/>
    </dgm:pt>
    <dgm:pt modelId="{20379BCF-EDF3-4BC5-BB0D-EA0F695062F2}" type="pres">
      <dgm:prSet presAssocID="{B13EDCCD-2BF1-4959-8A80-03634F035DE2}" presName="FourNodes_2" presStyleLbl="node1" presStyleIdx="1" presStyleCnt="4">
        <dgm:presLayoutVars>
          <dgm:bulletEnabled val="1"/>
        </dgm:presLayoutVars>
      </dgm:prSet>
      <dgm:spPr/>
    </dgm:pt>
    <dgm:pt modelId="{9F61F7F7-B0A9-49DA-A328-E85F2030B30E}" type="pres">
      <dgm:prSet presAssocID="{B13EDCCD-2BF1-4959-8A80-03634F035DE2}" presName="FourNodes_3" presStyleLbl="node1" presStyleIdx="2" presStyleCnt="4">
        <dgm:presLayoutVars>
          <dgm:bulletEnabled val="1"/>
        </dgm:presLayoutVars>
      </dgm:prSet>
      <dgm:spPr/>
    </dgm:pt>
    <dgm:pt modelId="{D876BFB1-A734-4BFF-AE4B-A713404DAFDC}" type="pres">
      <dgm:prSet presAssocID="{B13EDCCD-2BF1-4959-8A80-03634F035DE2}" presName="FourNodes_4" presStyleLbl="node1" presStyleIdx="3" presStyleCnt="4">
        <dgm:presLayoutVars>
          <dgm:bulletEnabled val="1"/>
        </dgm:presLayoutVars>
      </dgm:prSet>
      <dgm:spPr/>
    </dgm:pt>
    <dgm:pt modelId="{3E4C3FA1-C3DF-4ED8-9ECB-B2DEE29A51A4}" type="pres">
      <dgm:prSet presAssocID="{B13EDCCD-2BF1-4959-8A80-03634F035DE2}" presName="FourConn_1-2" presStyleLbl="fgAccFollowNode1" presStyleIdx="0" presStyleCnt="3">
        <dgm:presLayoutVars>
          <dgm:bulletEnabled val="1"/>
        </dgm:presLayoutVars>
      </dgm:prSet>
      <dgm:spPr/>
    </dgm:pt>
    <dgm:pt modelId="{DF167AEE-187E-428A-82FB-84DDF32FE2D0}" type="pres">
      <dgm:prSet presAssocID="{B13EDCCD-2BF1-4959-8A80-03634F035DE2}" presName="FourConn_2-3" presStyleLbl="fgAccFollowNode1" presStyleIdx="1" presStyleCnt="3">
        <dgm:presLayoutVars>
          <dgm:bulletEnabled val="1"/>
        </dgm:presLayoutVars>
      </dgm:prSet>
      <dgm:spPr/>
    </dgm:pt>
    <dgm:pt modelId="{E24C726E-9F40-4497-B04F-6D09172769B2}" type="pres">
      <dgm:prSet presAssocID="{B13EDCCD-2BF1-4959-8A80-03634F035DE2}" presName="FourConn_3-4" presStyleLbl="fgAccFollowNode1" presStyleIdx="2" presStyleCnt="3">
        <dgm:presLayoutVars>
          <dgm:bulletEnabled val="1"/>
        </dgm:presLayoutVars>
      </dgm:prSet>
      <dgm:spPr/>
    </dgm:pt>
    <dgm:pt modelId="{5B8B678D-CC68-4CB3-80EE-653F96DE91B7}" type="pres">
      <dgm:prSet presAssocID="{B13EDCCD-2BF1-4959-8A80-03634F035DE2}" presName="FourNodes_1_text" presStyleLbl="node1" presStyleIdx="3" presStyleCnt="4">
        <dgm:presLayoutVars>
          <dgm:bulletEnabled val="1"/>
        </dgm:presLayoutVars>
      </dgm:prSet>
      <dgm:spPr/>
    </dgm:pt>
    <dgm:pt modelId="{88A1217C-2582-49A4-8155-2D4494A98D40}" type="pres">
      <dgm:prSet presAssocID="{B13EDCCD-2BF1-4959-8A80-03634F035DE2}" presName="FourNodes_2_text" presStyleLbl="node1" presStyleIdx="3" presStyleCnt="4">
        <dgm:presLayoutVars>
          <dgm:bulletEnabled val="1"/>
        </dgm:presLayoutVars>
      </dgm:prSet>
      <dgm:spPr/>
    </dgm:pt>
    <dgm:pt modelId="{F94CF190-0B73-43CE-B952-2E165F79EEAB}" type="pres">
      <dgm:prSet presAssocID="{B13EDCCD-2BF1-4959-8A80-03634F035DE2}" presName="FourNodes_3_text" presStyleLbl="node1" presStyleIdx="3" presStyleCnt="4">
        <dgm:presLayoutVars>
          <dgm:bulletEnabled val="1"/>
        </dgm:presLayoutVars>
      </dgm:prSet>
      <dgm:spPr/>
    </dgm:pt>
    <dgm:pt modelId="{8B7A1E32-38E0-43D1-9578-ACE1B21D70F1}" type="pres">
      <dgm:prSet presAssocID="{B13EDCCD-2BF1-4959-8A80-03634F035DE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FCB3F02-2948-416D-9274-CC4EC54EE69F}" type="presOf" srcId="{0A791F30-E120-42F0-9373-5327A8916DE3}" destId="{9F61F7F7-B0A9-49DA-A328-E85F2030B30E}" srcOrd="0" destOrd="0" presId="urn:microsoft.com/office/officeart/2005/8/layout/vProcess5"/>
    <dgm:cxn modelId="{425F4D03-E2B1-4B0C-B880-0B5CB95B86E7}" type="presOf" srcId="{BFFA6740-F0F3-43B9-8B48-9419BE2175DF}" destId="{8B7A1E32-38E0-43D1-9578-ACE1B21D70F1}" srcOrd="1" destOrd="0" presId="urn:microsoft.com/office/officeart/2005/8/layout/vProcess5"/>
    <dgm:cxn modelId="{E432780C-CD38-4571-A6B9-75AF1E57632A}" type="presOf" srcId="{EB76DE63-6F1D-40C8-98D5-7ECEB0AF4A81}" destId="{E24C726E-9F40-4497-B04F-6D09172769B2}" srcOrd="0" destOrd="0" presId="urn:microsoft.com/office/officeart/2005/8/layout/vProcess5"/>
    <dgm:cxn modelId="{67DF3616-40BF-4190-9C99-010A19514873}" srcId="{B13EDCCD-2BF1-4959-8A80-03634F035DE2}" destId="{BA168684-5F9B-4576-9F1F-F0B06EB80FA1}" srcOrd="0" destOrd="0" parTransId="{2104F999-517D-48EA-928B-F5EE287435B0}" sibTransId="{7650E1B6-10AC-4A40-AC89-3ED41A3C9079}"/>
    <dgm:cxn modelId="{4AEE5B27-957D-40CB-B74B-A02ADB8C6D1D}" srcId="{B13EDCCD-2BF1-4959-8A80-03634F035DE2}" destId="{BFFA6740-F0F3-43B9-8B48-9419BE2175DF}" srcOrd="3" destOrd="0" parTransId="{D181D3F5-D4A1-49F9-B655-F57A542EB2D4}" sibTransId="{2138A015-6F64-4315-85E4-8F179651D1E5}"/>
    <dgm:cxn modelId="{12A42B29-448F-426D-BB3C-8200945DF147}" type="presOf" srcId="{CA0A00BC-80E0-4E51-A828-AF38E1A4F769}" destId="{88A1217C-2582-49A4-8155-2D4494A98D40}" srcOrd="1" destOrd="0" presId="urn:microsoft.com/office/officeart/2005/8/layout/vProcess5"/>
    <dgm:cxn modelId="{2ACA972C-57F7-4B11-8505-121F2F4E357E}" srcId="{B13EDCCD-2BF1-4959-8A80-03634F035DE2}" destId="{0A791F30-E120-42F0-9373-5327A8916DE3}" srcOrd="2" destOrd="0" parTransId="{6505533E-6B8F-4C72-9F53-10974C068784}" sibTransId="{EB76DE63-6F1D-40C8-98D5-7ECEB0AF4A81}"/>
    <dgm:cxn modelId="{A9DBC965-742F-4EB7-A5F4-DC430242B2B2}" type="presOf" srcId="{0A791F30-E120-42F0-9373-5327A8916DE3}" destId="{F94CF190-0B73-43CE-B952-2E165F79EEAB}" srcOrd="1" destOrd="0" presId="urn:microsoft.com/office/officeart/2005/8/layout/vProcess5"/>
    <dgm:cxn modelId="{3E21AD69-CB91-4EC5-BF85-24C582819AB3}" type="presOf" srcId="{B13EDCCD-2BF1-4959-8A80-03634F035DE2}" destId="{59F1F146-B35A-41BC-BCCC-25BCE982003F}" srcOrd="0" destOrd="0" presId="urn:microsoft.com/office/officeart/2005/8/layout/vProcess5"/>
    <dgm:cxn modelId="{F93B794B-94C3-4226-A4C0-11EA617EF53D}" type="presOf" srcId="{405E6D07-FBA6-4738-816F-7B8039E8F553}" destId="{DF167AEE-187E-428A-82FB-84DDF32FE2D0}" srcOrd="0" destOrd="0" presId="urn:microsoft.com/office/officeart/2005/8/layout/vProcess5"/>
    <dgm:cxn modelId="{11B15472-DE41-4B4D-BF68-6472E8B75BD8}" srcId="{B13EDCCD-2BF1-4959-8A80-03634F035DE2}" destId="{CA0A00BC-80E0-4E51-A828-AF38E1A4F769}" srcOrd="1" destOrd="0" parTransId="{08CC0306-C5A7-42A5-AD6A-EF40A38955DD}" sibTransId="{405E6D07-FBA6-4738-816F-7B8039E8F553}"/>
    <dgm:cxn modelId="{D431697C-24BE-4BFA-9036-3C75F6FF5684}" type="presOf" srcId="{CA0A00BC-80E0-4E51-A828-AF38E1A4F769}" destId="{20379BCF-EDF3-4BC5-BB0D-EA0F695062F2}" srcOrd="0" destOrd="0" presId="urn:microsoft.com/office/officeart/2005/8/layout/vProcess5"/>
    <dgm:cxn modelId="{03A4D8C1-40C5-497B-A4AC-B90B72ABCCD3}" type="presOf" srcId="{7650E1B6-10AC-4A40-AC89-3ED41A3C9079}" destId="{3E4C3FA1-C3DF-4ED8-9ECB-B2DEE29A51A4}" srcOrd="0" destOrd="0" presId="urn:microsoft.com/office/officeart/2005/8/layout/vProcess5"/>
    <dgm:cxn modelId="{C5B0A5D1-CA49-4D70-B3AE-15816C99E756}" type="presOf" srcId="{BFFA6740-F0F3-43B9-8B48-9419BE2175DF}" destId="{D876BFB1-A734-4BFF-AE4B-A713404DAFDC}" srcOrd="0" destOrd="0" presId="urn:microsoft.com/office/officeart/2005/8/layout/vProcess5"/>
    <dgm:cxn modelId="{0A9948EB-151A-4A58-BCDA-83870E0EA71E}" type="presOf" srcId="{BA168684-5F9B-4576-9F1F-F0B06EB80FA1}" destId="{3680B696-8FD7-49EA-9532-A8805BE4D464}" srcOrd="0" destOrd="0" presId="urn:microsoft.com/office/officeart/2005/8/layout/vProcess5"/>
    <dgm:cxn modelId="{2876C4FB-A75B-4037-8949-0F666811A9A3}" type="presOf" srcId="{BA168684-5F9B-4576-9F1F-F0B06EB80FA1}" destId="{5B8B678D-CC68-4CB3-80EE-653F96DE91B7}" srcOrd="1" destOrd="0" presId="urn:microsoft.com/office/officeart/2005/8/layout/vProcess5"/>
    <dgm:cxn modelId="{7CAA9207-A260-4FE5-B3FC-1E6BC9EAC259}" type="presParOf" srcId="{59F1F146-B35A-41BC-BCCC-25BCE982003F}" destId="{9B824AD0-C81E-49EC-878A-42BFF33C17C3}" srcOrd="0" destOrd="0" presId="urn:microsoft.com/office/officeart/2005/8/layout/vProcess5"/>
    <dgm:cxn modelId="{5F68F090-1823-45A3-A21E-414449B789CB}" type="presParOf" srcId="{59F1F146-B35A-41BC-BCCC-25BCE982003F}" destId="{3680B696-8FD7-49EA-9532-A8805BE4D464}" srcOrd="1" destOrd="0" presId="urn:microsoft.com/office/officeart/2005/8/layout/vProcess5"/>
    <dgm:cxn modelId="{622C0334-BED2-42EF-A6EA-7688464C837E}" type="presParOf" srcId="{59F1F146-B35A-41BC-BCCC-25BCE982003F}" destId="{20379BCF-EDF3-4BC5-BB0D-EA0F695062F2}" srcOrd="2" destOrd="0" presId="urn:microsoft.com/office/officeart/2005/8/layout/vProcess5"/>
    <dgm:cxn modelId="{CD574227-CE7F-4C62-99A5-2CF93C56D906}" type="presParOf" srcId="{59F1F146-B35A-41BC-BCCC-25BCE982003F}" destId="{9F61F7F7-B0A9-49DA-A328-E85F2030B30E}" srcOrd="3" destOrd="0" presId="urn:microsoft.com/office/officeart/2005/8/layout/vProcess5"/>
    <dgm:cxn modelId="{70CDB084-06AC-44F8-AF81-10F67110B1BC}" type="presParOf" srcId="{59F1F146-B35A-41BC-BCCC-25BCE982003F}" destId="{D876BFB1-A734-4BFF-AE4B-A713404DAFDC}" srcOrd="4" destOrd="0" presId="urn:microsoft.com/office/officeart/2005/8/layout/vProcess5"/>
    <dgm:cxn modelId="{5BE4B713-B7B0-40D8-9226-330B3CFBEBEE}" type="presParOf" srcId="{59F1F146-B35A-41BC-BCCC-25BCE982003F}" destId="{3E4C3FA1-C3DF-4ED8-9ECB-B2DEE29A51A4}" srcOrd="5" destOrd="0" presId="urn:microsoft.com/office/officeart/2005/8/layout/vProcess5"/>
    <dgm:cxn modelId="{823D7BE8-4D17-43D1-9626-1D087E4C8AA4}" type="presParOf" srcId="{59F1F146-B35A-41BC-BCCC-25BCE982003F}" destId="{DF167AEE-187E-428A-82FB-84DDF32FE2D0}" srcOrd="6" destOrd="0" presId="urn:microsoft.com/office/officeart/2005/8/layout/vProcess5"/>
    <dgm:cxn modelId="{3186FDFC-CD14-47CE-9756-175CDD505E09}" type="presParOf" srcId="{59F1F146-B35A-41BC-BCCC-25BCE982003F}" destId="{E24C726E-9F40-4497-B04F-6D09172769B2}" srcOrd="7" destOrd="0" presId="urn:microsoft.com/office/officeart/2005/8/layout/vProcess5"/>
    <dgm:cxn modelId="{17DDF992-6797-4AE2-B390-788F4B366B0E}" type="presParOf" srcId="{59F1F146-B35A-41BC-BCCC-25BCE982003F}" destId="{5B8B678D-CC68-4CB3-80EE-653F96DE91B7}" srcOrd="8" destOrd="0" presId="urn:microsoft.com/office/officeart/2005/8/layout/vProcess5"/>
    <dgm:cxn modelId="{AD893ECA-B787-4F51-A702-8F335F649570}" type="presParOf" srcId="{59F1F146-B35A-41BC-BCCC-25BCE982003F}" destId="{88A1217C-2582-49A4-8155-2D4494A98D40}" srcOrd="9" destOrd="0" presId="urn:microsoft.com/office/officeart/2005/8/layout/vProcess5"/>
    <dgm:cxn modelId="{C5E61C50-AC61-4007-B599-1A2B830D1C6D}" type="presParOf" srcId="{59F1F146-B35A-41BC-BCCC-25BCE982003F}" destId="{F94CF190-0B73-43CE-B952-2E165F79EEAB}" srcOrd="10" destOrd="0" presId="urn:microsoft.com/office/officeart/2005/8/layout/vProcess5"/>
    <dgm:cxn modelId="{6AA036C8-96ED-4204-A751-F1396EC7A8A7}" type="presParOf" srcId="{59F1F146-B35A-41BC-BCCC-25BCE982003F}" destId="{8B7A1E32-38E0-43D1-9578-ACE1B21D70F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F9201B-E881-4A11-A77C-BE57D3D60BF9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8E326B45-3B08-41F8-9536-59E8311D595B}">
      <dgm:prSet/>
      <dgm:spPr/>
      <dgm:t>
        <a:bodyPr/>
        <a:lstStyle/>
        <a:p>
          <a:r>
            <a:rPr lang="en-US"/>
            <a:t>Wellbeing is a physical, emotional, psychological and social aspect of life (Glasby, 2026).</a:t>
          </a:r>
        </a:p>
      </dgm:t>
    </dgm:pt>
    <dgm:pt modelId="{6DB2D7BD-B2D4-4E32-91C4-9AB6A6421DD9}" type="parTrans" cxnId="{1EA2E565-3C45-4879-8881-DD206654D366}">
      <dgm:prSet/>
      <dgm:spPr/>
      <dgm:t>
        <a:bodyPr/>
        <a:lstStyle/>
        <a:p>
          <a:endParaRPr lang="en-US"/>
        </a:p>
      </dgm:t>
    </dgm:pt>
    <dgm:pt modelId="{4507F68F-F2C6-48CD-8292-72323A83D57A}" type="sibTrans" cxnId="{1EA2E565-3C45-4879-8881-DD206654D366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3811EEFB-076D-42CE-9C3F-7FCA260359B2}">
      <dgm:prSet/>
      <dgm:spPr/>
      <dgm:t>
        <a:bodyPr/>
        <a:lstStyle/>
        <a:p>
          <a:r>
            <a:rPr lang="en-US"/>
            <a:t>Social prescribing programs have shown the beneficial effects on the wellbeing of the individual and community relatedness (Vidovic, Reinhardt and Hammerton, 2021).</a:t>
          </a:r>
        </a:p>
      </dgm:t>
    </dgm:pt>
    <dgm:pt modelId="{BA6A486B-4ABE-4FC7-94DD-A44D4C5258CC}" type="parTrans" cxnId="{90B04ED4-2C85-4A14-B38E-DEF119087E47}">
      <dgm:prSet/>
      <dgm:spPr/>
      <dgm:t>
        <a:bodyPr/>
        <a:lstStyle/>
        <a:p>
          <a:endParaRPr lang="en-US"/>
        </a:p>
      </dgm:t>
    </dgm:pt>
    <dgm:pt modelId="{1D26DA33-EBBC-497C-88AD-0EF28A68E326}" type="sibTrans" cxnId="{90B04ED4-2C85-4A14-B38E-DEF119087E47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1E492623-A60F-471C-8AA5-C3BE26A52B2B}">
      <dgm:prSet/>
      <dgm:spPr/>
      <dgm:t>
        <a:bodyPr/>
        <a:lstStyle/>
        <a:p>
          <a:r>
            <a:rPr lang="en-US"/>
            <a:t>Higher wellbeing leads to reduced healthcare use and the better the quality of life (Vidovic, Reinhardt and Hammerton, 2021).</a:t>
          </a:r>
        </a:p>
      </dgm:t>
    </dgm:pt>
    <dgm:pt modelId="{CD15EB30-8D60-46B5-AF0E-3B284E564A30}" type="parTrans" cxnId="{D635DCBE-63FF-47B6-A3E8-0B0F4A163ED0}">
      <dgm:prSet/>
      <dgm:spPr/>
      <dgm:t>
        <a:bodyPr/>
        <a:lstStyle/>
        <a:p>
          <a:endParaRPr lang="en-US"/>
        </a:p>
      </dgm:t>
    </dgm:pt>
    <dgm:pt modelId="{A564BB70-6C63-445D-96CF-43C67601633C}" type="sibTrans" cxnId="{D635DCBE-63FF-47B6-A3E8-0B0F4A163ED0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9B35940E-5FC4-4776-8011-088527BA59BA}">
      <dgm:prSet/>
      <dgm:spPr/>
      <dgm:t>
        <a:bodyPr/>
        <a:lstStyle/>
        <a:p>
          <a:r>
            <a:rPr lang="en-US"/>
            <a:t>The pressures of the workforce that have existed post-COVID-19 have led to mental wellbeing benefits gaining additional significance (Qureshi et al., 2023).</a:t>
          </a:r>
        </a:p>
      </dgm:t>
    </dgm:pt>
    <dgm:pt modelId="{4D69C123-2157-4749-A4E4-0637DB1BF726}" type="parTrans" cxnId="{6705E688-65DB-47F5-BF8D-C61075DB0DC8}">
      <dgm:prSet/>
      <dgm:spPr/>
      <dgm:t>
        <a:bodyPr/>
        <a:lstStyle/>
        <a:p>
          <a:endParaRPr lang="en-US"/>
        </a:p>
      </dgm:t>
    </dgm:pt>
    <dgm:pt modelId="{B3745ADB-4F57-4CE3-8292-F1746399ED13}" type="sibTrans" cxnId="{6705E688-65DB-47F5-BF8D-C61075DB0DC8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8BD6CB52-51CE-4F4A-BC21-7A051DB3CF98}" type="pres">
      <dgm:prSet presAssocID="{C8F9201B-E881-4A11-A77C-BE57D3D60BF9}" presName="Name0" presStyleCnt="0">
        <dgm:presLayoutVars>
          <dgm:animLvl val="lvl"/>
          <dgm:resizeHandles val="exact"/>
        </dgm:presLayoutVars>
      </dgm:prSet>
      <dgm:spPr/>
    </dgm:pt>
    <dgm:pt modelId="{2BCCB5EB-CD33-49B0-BD98-3387A21E75D6}" type="pres">
      <dgm:prSet presAssocID="{8E326B45-3B08-41F8-9536-59E8311D595B}" presName="compositeNode" presStyleCnt="0">
        <dgm:presLayoutVars>
          <dgm:bulletEnabled val="1"/>
        </dgm:presLayoutVars>
      </dgm:prSet>
      <dgm:spPr/>
    </dgm:pt>
    <dgm:pt modelId="{E3BF3FCF-15DF-4309-B69D-6D143C042B82}" type="pres">
      <dgm:prSet presAssocID="{8E326B45-3B08-41F8-9536-59E8311D595B}" presName="bgRect" presStyleLbl="alignNode1" presStyleIdx="0" presStyleCnt="4"/>
      <dgm:spPr/>
    </dgm:pt>
    <dgm:pt modelId="{DD0AFA71-4C58-480B-B1CD-22C80720502B}" type="pres">
      <dgm:prSet presAssocID="{4507F68F-F2C6-48CD-8292-72323A83D57A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02E926C6-4131-4CDD-96BB-1F577F86DA28}" type="pres">
      <dgm:prSet presAssocID="{8E326B45-3B08-41F8-9536-59E8311D595B}" presName="nodeRect" presStyleLbl="alignNode1" presStyleIdx="0" presStyleCnt="4">
        <dgm:presLayoutVars>
          <dgm:bulletEnabled val="1"/>
        </dgm:presLayoutVars>
      </dgm:prSet>
      <dgm:spPr/>
    </dgm:pt>
    <dgm:pt modelId="{7CB82D7B-EC24-4583-A283-2FE326AF1C8A}" type="pres">
      <dgm:prSet presAssocID="{4507F68F-F2C6-48CD-8292-72323A83D57A}" presName="sibTrans" presStyleCnt="0"/>
      <dgm:spPr/>
    </dgm:pt>
    <dgm:pt modelId="{74A62445-B519-474F-B39D-8EE8E626BEEC}" type="pres">
      <dgm:prSet presAssocID="{3811EEFB-076D-42CE-9C3F-7FCA260359B2}" presName="compositeNode" presStyleCnt="0">
        <dgm:presLayoutVars>
          <dgm:bulletEnabled val="1"/>
        </dgm:presLayoutVars>
      </dgm:prSet>
      <dgm:spPr/>
    </dgm:pt>
    <dgm:pt modelId="{E0658870-A8E1-42A9-8ABD-119B552492CB}" type="pres">
      <dgm:prSet presAssocID="{3811EEFB-076D-42CE-9C3F-7FCA260359B2}" presName="bgRect" presStyleLbl="alignNode1" presStyleIdx="1" presStyleCnt="4"/>
      <dgm:spPr/>
    </dgm:pt>
    <dgm:pt modelId="{C643F5FC-201D-4B64-BD22-AD79E44FAECC}" type="pres">
      <dgm:prSet presAssocID="{1D26DA33-EBBC-497C-88AD-0EF28A68E326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E8404D96-459F-4715-9632-9A14D7DEE393}" type="pres">
      <dgm:prSet presAssocID="{3811EEFB-076D-42CE-9C3F-7FCA260359B2}" presName="nodeRect" presStyleLbl="alignNode1" presStyleIdx="1" presStyleCnt="4">
        <dgm:presLayoutVars>
          <dgm:bulletEnabled val="1"/>
        </dgm:presLayoutVars>
      </dgm:prSet>
      <dgm:spPr/>
    </dgm:pt>
    <dgm:pt modelId="{FE1F732C-FC9B-4C4C-A164-44D90559C914}" type="pres">
      <dgm:prSet presAssocID="{1D26DA33-EBBC-497C-88AD-0EF28A68E326}" presName="sibTrans" presStyleCnt="0"/>
      <dgm:spPr/>
    </dgm:pt>
    <dgm:pt modelId="{98929DEE-B47A-453D-BC13-FD2CC9C9C27F}" type="pres">
      <dgm:prSet presAssocID="{1E492623-A60F-471C-8AA5-C3BE26A52B2B}" presName="compositeNode" presStyleCnt="0">
        <dgm:presLayoutVars>
          <dgm:bulletEnabled val="1"/>
        </dgm:presLayoutVars>
      </dgm:prSet>
      <dgm:spPr/>
    </dgm:pt>
    <dgm:pt modelId="{9B995E8C-5E9C-4315-9695-D69C2B6331B4}" type="pres">
      <dgm:prSet presAssocID="{1E492623-A60F-471C-8AA5-C3BE26A52B2B}" presName="bgRect" presStyleLbl="alignNode1" presStyleIdx="2" presStyleCnt="4"/>
      <dgm:spPr/>
    </dgm:pt>
    <dgm:pt modelId="{F3938A77-98B0-424B-B1BF-5502B781002C}" type="pres">
      <dgm:prSet presAssocID="{A564BB70-6C63-445D-96CF-43C67601633C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78EE6AEB-FA92-4EEA-81BD-0DC4000A7A97}" type="pres">
      <dgm:prSet presAssocID="{1E492623-A60F-471C-8AA5-C3BE26A52B2B}" presName="nodeRect" presStyleLbl="alignNode1" presStyleIdx="2" presStyleCnt="4">
        <dgm:presLayoutVars>
          <dgm:bulletEnabled val="1"/>
        </dgm:presLayoutVars>
      </dgm:prSet>
      <dgm:spPr/>
    </dgm:pt>
    <dgm:pt modelId="{C476F5A8-628D-4D42-A274-FB40BED6A075}" type="pres">
      <dgm:prSet presAssocID="{A564BB70-6C63-445D-96CF-43C67601633C}" presName="sibTrans" presStyleCnt="0"/>
      <dgm:spPr/>
    </dgm:pt>
    <dgm:pt modelId="{1A741352-29FD-49A7-89D5-289D150EE7A8}" type="pres">
      <dgm:prSet presAssocID="{9B35940E-5FC4-4776-8011-088527BA59BA}" presName="compositeNode" presStyleCnt="0">
        <dgm:presLayoutVars>
          <dgm:bulletEnabled val="1"/>
        </dgm:presLayoutVars>
      </dgm:prSet>
      <dgm:spPr/>
    </dgm:pt>
    <dgm:pt modelId="{C8638005-9D55-475B-AE04-A1E5DB409E11}" type="pres">
      <dgm:prSet presAssocID="{9B35940E-5FC4-4776-8011-088527BA59BA}" presName="bgRect" presStyleLbl="alignNode1" presStyleIdx="3" presStyleCnt="4"/>
      <dgm:spPr/>
    </dgm:pt>
    <dgm:pt modelId="{351CB88E-DAE8-4F8E-9E70-8DE629537132}" type="pres">
      <dgm:prSet presAssocID="{B3745ADB-4F57-4CE3-8292-F1746399ED13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4800187A-A3FD-4647-A1AA-BA1E74167395}" type="pres">
      <dgm:prSet presAssocID="{9B35940E-5FC4-4776-8011-088527BA59BA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DFA13416-2D93-4A8B-B813-4E1785411D50}" type="presOf" srcId="{1E492623-A60F-471C-8AA5-C3BE26A52B2B}" destId="{78EE6AEB-FA92-4EEA-81BD-0DC4000A7A97}" srcOrd="1" destOrd="0" presId="urn:microsoft.com/office/officeart/2016/7/layout/LinearBlockProcessNumbered"/>
    <dgm:cxn modelId="{1672C619-7B9F-48DA-9F23-EFAE7AB6B00D}" type="presOf" srcId="{1D26DA33-EBBC-497C-88AD-0EF28A68E326}" destId="{C643F5FC-201D-4B64-BD22-AD79E44FAECC}" srcOrd="0" destOrd="0" presId="urn:microsoft.com/office/officeart/2016/7/layout/LinearBlockProcessNumbered"/>
    <dgm:cxn modelId="{6D722F1F-6082-4036-9C87-5E4972C0CA1A}" type="presOf" srcId="{8E326B45-3B08-41F8-9536-59E8311D595B}" destId="{02E926C6-4131-4CDD-96BB-1F577F86DA28}" srcOrd="1" destOrd="0" presId="urn:microsoft.com/office/officeart/2016/7/layout/LinearBlockProcessNumbered"/>
    <dgm:cxn modelId="{1EA2E565-3C45-4879-8881-DD206654D366}" srcId="{C8F9201B-E881-4A11-A77C-BE57D3D60BF9}" destId="{8E326B45-3B08-41F8-9536-59E8311D595B}" srcOrd="0" destOrd="0" parTransId="{6DB2D7BD-B2D4-4E32-91C4-9AB6A6421DD9}" sibTransId="{4507F68F-F2C6-48CD-8292-72323A83D57A}"/>
    <dgm:cxn modelId="{0CE95967-1662-4404-BF19-197FE239FC58}" type="presOf" srcId="{9B35940E-5FC4-4776-8011-088527BA59BA}" destId="{4800187A-A3FD-4647-A1AA-BA1E74167395}" srcOrd="1" destOrd="0" presId="urn:microsoft.com/office/officeart/2016/7/layout/LinearBlockProcessNumbered"/>
    <dgm:cxn modelId="{3C1CF46A-5F5E-4889-9E8A-8FCC9A99AFDF}" type="presOf" srcId="{B3745ADB-4F57-4CE3-8292-F1746399ED13}" destId="{351CB88E-DAE8-4F8E-9E70-8DE629537132}" srcOrd="0" destOrd="0" presId="urn:microsoft.com/office/officeart/2016/7/layout/LinearBlockProcessNumbered"/>
    <dgm:cxn modelId="{A50C6E6F-C33E-4E36-B9AB-A68ED9955B5F}" type="presOf" srcId="{A564BB70-6C63-445D-96CF-43C67601633C}" destId="{F3938A77-98B0-424B-B1BF-5502B781002C}" srcOrd="0" destOrd="0" presId="urn:microsoft.com/office/officeart/2016/7/layout/LinearBlockProcessNumbered"/>
    <dgm:cxn modelId="{019BC087-7BE9-4208-AB00-1BB2689FDF9B}" type="presOf" srcId="{C8F9201B-E881-4A11-A77C-BE57D3D60BF9}" destId="{8BD6CB52-51CE-4F4A-BC21-7A051DB3CF98}" srcOrd="0" destOrd="0" presId="urn:microsoft.com/office/officeart/2016/7/layout/LinearBlockProcessNumbered"/>
    <dgm:cxn modelId="{6705E688-65DB-47F5-BF8D-C61075DB0DC8}" srcId="{C8F9201B-E881-4A11-A77C-BE57D3D60BF9}" destId="{9B35940E-5FC4-4776-8011-088527BA59BA}" srcOrd="3" destOrd="0" parTransId="{4D69C123-2157-4749-A4E4-0637DB1BF726}" sibTransId="{B3745ADB-4F57-4CE3-8292-F1746399ED13}"/>
    <dgm:cxn modelId="{BEC97498-3A30-4E13-BC13-3E3EEF478B9E}" type="presOf" srcId="{3811EEFB-076D-42CE-9C3F-7FCA260359B2}" destId="{E0658870-A8E1-42A9-8ABD-119B552492CB}" srcOrd="0" destOrd="0" presId="urn:microsoft.com/office/officeart/2016/7/layout/LinearBlockProcessNumbered"/>
    <dgm:cxn modelId="{71AACB9E-9BC1-4043-953E-ACA0BCF20DD1}" type="presOf" srcId="{4507F68F-F2C6-48CD-8292-72323A83D57A}" destId="{DD0AFA71-4C58-480B-B1CD-22C80720502B}" srcOrd="0" destOrd="0" presId="urn:microsoft.com/office/officeart/2016/7/layout/LinearBlockProcessNumbered"/>
    <dgm:cxn modelId="{EFDF44B1-CFFB-405F-93A3-AADB4072CFAB}" type="presOf" srcId="{1E492623-A60F-471C-8AA5-C3BE26A52B2B}" destId="{9B995E8C-5E9C-4315-9695-D69C2B6331B4}" srcOrd="0" destOrd="0" presId="urn:microsoft.com/office/officeart/2016/7/layout/LinearBlockProcessNumbered"/>
    <dgm:cxn modelId="{D635DCBE-63FF-47B6-A3E8-0B0F4A163ED0}" srcId="{C8F9201B-E881-4A11-A77C-BE57D3D60BF9}" destId="{1E492623-A60F-471C-8AA5-C3BE26A52B2B}" srcOrd="2" destOrd="0" parTransId="{CD15EB30-8D60-46B5-AF0E-3B284E564A30}" sibTransId="{A564BB70-6C63-445D-96CF-43C67601633C}"/>
    <dgm:cxn modelId="{972253C8-1FE4-4796-90CF-0087E0688C04}" type="presOf" srcId="{9B35940E-5FC4-4776-8011-088527BA59BA}" destId="{C8638005-9D55-475B-AE04-A1E5DB409E11}" srcOrd="0" destOrd="0" presId="urn:microsoft.com/office/officeart/2016/7/layout/LinearBlockProcessNumbered"/>
    <dgm:cxn modelId="{B5E51CCF-8BCE-44FE-8962-E4CD728B0DEB}" type="presOf" srcId="{8E326B45-3B08-41F8-9536-59E8311D595B}" destId="{E3BF3FCF-15DF-4309-B69D-6D143C042B82}" srcOrd="0" destOrd="0" presId="urn:microsoft.com/office/officeart/2016/7/layout/LinearBlockProcessNumbered"/>
    <dgm:cxn modelId="{90B04ED4-2C85-4A14-B38E-DEF119087E47}" srcId="{C8F9201B-E881-4A11-A77C-BE57D3D60BF9}" destId="{3811EEFB-076D-42CE-9C3F-7FCA260359B2}" srcOrd="1" destOrd="0" parTransId="{BA6A486B-4ABE-4FC7-94DD-A44D4C5258CC}" sibTransId="{1D26DA33-EBBC-497C-88AD-0EF28A68E326}"/>
    <dgm:cxn modelId="{3A86D6FF-D5A7-4D7E-B16A-F4D300BF7F5F}" type="presOf" srcId="{3811EEFB-076D-42CE-9C3F-7FCA260359B2}" destId="{E8404D96-459F-4715-9632-9A14D7DEE393}" srcOrd="1" destOrd="0" presId="urn:microsoft.com/office/officeart/2016/7/layout/LinearBlockProcessNumbered"/>
    <dgm:cxn modelId="{4AF49224-5766-4616-B2E6-B889FF13756D}" type="presParOf" srcId="{8BD6CB52-51CE-4F4A-BC21-7A051DB3CF98}" destId="{2BCCB5EB-CD33-49B0-BD98-3387A21E75D6}" srcOrd="0" destOrd="0" presId="urn:microsoft.com/office/officeart/2016/7/layout/LinearBlockProcessNumbered"/>
    <dgm:cxn modelId="{2535AAE5-2722-4D61-87D8-2F2EEAE1DF4C}" type="presParOf" srcId="{2BCCB5EB-CD33-49B0-BD98-3387A21E75D6}" destId="{E3BF3FCF-15DF-4309-B69D-6D143C042B82}" srcOrd="0" destOrd="0" presId="urn:microsoft.com/office/officeart/2016/7/layout/LinearBlockProcessNumbered"/>
    <dgm:cxn modelId="{2CE3886E-41BA-4F12-A560-AC1DC09F8641}" type="presParOf" srcId="{2BCCB5EB-CD33-49B0-BD98-3387A21E75D6}" destId="{DD0AFA71-4C58-480B-B1CD-22C80720502B}" srcOrd="1" destOrd="0" presId="urn:microsoft.com/office/officeart/2016/7/layout/LinearBlockProcessNumbered"/>
    <dgm:cxn modelId="{42E9B3C5-4704-46F7-86B9-7B93D3156885}" type="presParOf" srcId="{2BCCB5EB-CD33-49B0-BD98-3387A21E75D6}" destId="{02E926C6-4131-4CDD-96BB-1F577F86DA28}" srcOrd="2" destOrd="0" presId="urn:microsoft.com/office/officeart/2016/7/layout/LinearBlockProcessNumbered"/>
    <dgm:cxn modelId="{7BB9EB4B-865B-4ACD-BEC4-3AD8120277F0}" type="presParOf" srcId="{8BD6CB52-51CE-4F4A-BC21-7A051DB3CF98}" destId="{7CB82D7B-EC24-4583-A283-2FE326AF1C8A}" srcOrd="1" destOrd="0" presId="urn:microsoft.com/office/officeart/2016/7/layout/LinearBlockProcessNumbered"/>
    <dgm:cxn modelId="{ADF3FACA-2516-49A1-AB62-6D60BB74A4E3}" type="presParOf" srcId="{8BD6CB52-51CE-4F4A-BC21-7A051DB3CF98}" destId="{74A62445-B519-474F-B39D-8EE8E626BEEC}" srcOrd="2" destOrd="0" presId="urn:microsoft.com/office/officeart/2016/7/layout/LinearBlockProcessNumbered"/>
    <dgm:cxn modelId="{D4DF28DA-C8FD-4B61-9E21-23CA915AC5DD}" type="presParOf" srcId="{74A62445-B519-474F-B39D-8EE8E626BEEC}" destId="{E0658870-A8E1-42A9-8ABD-119B552492CB}" srcOrd="0" destOrd="0" presId="urn:microsoft.com/office/officeart/2016/7/layout/LinearBlockProcessNumbered"/>
    <dgm:cxn modelId="{3504C1EE-6B3D-4C5D-A9FA-0FA06B20FFD1}" type="presParOf" srcId="{74A62445-B519-474F-B39D-8EE8E626BEEC}" destId="{C643F5FC-201D-4B64-BD22-AD79E44FAECC}" srcOrd="1" destOrd="0" presId="urn:microsoft.com/office/officeart/2016/7/layout/LinearBlockProcessNumbered"/>
    <dgm:cxn modelId="{65E017BF-2B46-4C01-8171-6307AE9286B8}" type="presParOf" srcId="{74A62445-B519-474F-B39D-8EE8E626BEEC}" destId="{E8404D96-459F-4715-9632-9A14D7DEE393}" srcOrd="2" destOrd="0" presId="urn:microsoft.com/office/officeart/2016/7/layout/LinearBlockProcessNumbered"/>
    <dgm:cxn modelId="{69D59CBD-08D2-4D27-BD4C-0DF14D452613}" type="presParOf" srcId="{8BD6CB52-51CE-4F4A-BC21-7A051DB3CF98}" destId="{FE1F732C-FC9B-4C4C-A164-44D90559C914}" srcOrd="3" destOrd="0" presId="urn:microsoft.com/office/officeart/2016/7/layout/LinearBlockProcessNumbered"/>
    <dgm:cxn modelId="{8159249D-9AAC-43C0-B0E6-BA3AA1071823}" type="presParOf" srcId="{8BD6CB52-51CE-4F4A-BC21-7A051DB3CF98}" destId="{98929DEE-B47A-453D-BC13-FD2CC9C9C27F}" srcOrd="4" destOrd="0" presId="urn:microsoft.com/office/officeart/2016/7/layout/LinearBlockProcessNumbered"/>
    <dgm:cxn modelId="{8815C50F-80DD-454C-8757-3735FCE8E1AE}" type="presParOf" srcId="{98929DEE-B47A-453D-BC13-FD2CC9C9C27F}" destId="{9B995E8C-5E9C-4315-9695-D69C2B6331B4}" srcOrd="0" destOrd="0" presId="urn:microsoft.com/office/officeart/2016/7/layout/LinearBlockProcessNumbered"/>
    <dgm:cxn modelId="{2F2A959A-A4F4-4C27-B164-94B0866DC4EC}" type="presParOf" srcId="{98929DEE-B47A-453D-BC13-FD2CC9C9C27F}" destId="{F3938A77-98B0-424B-B1BF-5502B781002C}" srcOrd="1" destOrd="0" presId="urn:microsoft.com/office/officeart/2016/7/layout/LinearBlockProcessNumbered"/>
    <dgm:cxn modelId="{9898B7EF-AACC-40A0-8ADD-C6E58674F152}" type="presParOf" srcId="{98929DEE-B47A-453D-BC13-FD2CC9C9C27F}" destId="{78EE6AEB-FA92-4EEA-81BD-0DC4000A7A97}" srcOrd="2" destOrd="0" presId="urn:microsoft.com/office/officeart/2016/7/layout/LinearBlockProcessNumbered"/>
    <dgm:cxn modelId="{6F0CDBBA-7612-4253-9D2D-C2FC62B964DC}" type="presParOf" srcId="{8BD6CB52-51CE-4F4A-BC21-7A051DB3CF98}" destId="{C476F5A8-628D-4D42-A274-FB40BED6A075}" srcOrd="5" destOrd="0" presId="urn:microsoft.com/office/officeart/2016/7/layout/LinearBlockProcessNumbered"/>
    <dgm:cxn modelId="{B32110EB-2917-428C-8CE0-A38DB2258B34}" type="presParOf" srcId="{8BD6CB52-51CE-4F4A-BC21-7A051DB3CF98}" destId="{1A741352-29FD-49A7-89D5-289D150EE7A8}" srcOrd="6" destOrd="0" presId="urn:microsoft.com/office/officeart/2016/7/layout/LinearBlockProcessNumbered"/>
    <dgm:cxn modelId="{C2907E7D-9AD2-4033-A74B-3C5B9DC24C85}" type="presParOf" srcId="{1A741352-29FD-49A7-89D5-289D150EE7A8}" destId="{C8638005-9D55-475B-AE04-A1E5DB409E11}" srcOrd="0" destOrd="0" presId="urn:microsoft.com/office/officeart/2016/7/layout/LinearBlockProcessNumbered"/>
    <dgm:cxn modelId="{87EBE03E-528D-48E5-88A7-D5C9FE412887}" type="presParOf" srcId="{1A741352-29FD-49A7-89D5-289D150EE7A8}" destId="{351CB88E-DAE8-4F8E-9E70-8DE629537132}" srcOrd="1" destOrd="0" presId="urn:microsoft.com/office/officeart/2016/7/layout/LinearBlockProcessNumbered"/>
    <dgm:cxn modelId="{C1D64BD8-28D0-48F7-89E6-26A061AA294F}" type="presParOf" srcId="{1A741352-29FD-49A7-89D5-289D150EE7A8}" destId="{4800187A-A3FD-4647-A1AA-BA1E74167395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C72586-1990-4387-9E8B-D46EDC48AFC3}" type="doc">
      <dgm:prSet loTypeId="urn:microsoft.com/office/officeart/2005/8/layout/matrix2" loCatId="matrix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CBB5FDA-A7C6-4746-86ED-F137FAA920D4}">
      <dgm:prSet/>
      <dgm:spPr/>
      <dgm:t>
        <a:bodyPr/>
        <a:lstStyle/>
        <a:p>
          <a:r>
            <a:rPr lang="en-US" baseline="0"/>
            <a:t>SDG 3 targets to keep people healthy and wellbeing at every age (Hewitt et al., 2018).</a:t>
          </a:r>
          <a:endParaRPr lang="en-US"/>
        </a:p>
      </dgm:t>
    </dgm:pt>
    <dgm:pt modelId="{25C9DF66-3ECF-437A-A0C5-9973BC793077}" type="parTrans" cxnId="{82F2A331-E1C9-4C24-AB43-D33D8A0754EA}">
      <dgm:prSet/>
      <dgm:spPr/>
      <dgm:t>
        <a:bodyPr/>
        <a:lstStyle/>
        <a:p>
          <a:endParaRPr lang="en-US"/>
        </a:p>
      </dgm:t>
    </dgm:pt>
    <dgm:pt modelId="{4289E2CB-EFC9-400E-8601-F971B353E30D}" type="sibTrans" cxnId="{82F2A331-E1C9-4C24-AB43-D33D8A0754EA}">
      <dgm:prSet/>
      <dgm:spPr/>
      <dgm:t>
        <a:bodyPr/>
        <a:lstStyle/>
        <a:p>
          <a:endParaRPr lang="en-US"/>
        </a:p>
      </dgm:t>
    </dgm:pt>
    <dgm:pt modelId="{ED49DC69-B035-48F2-A385-0E5CF01BB292}">
      <dgm:prSet/>
      <dgm:spPr/>
      <dgm:t>
        <a:bodyPr/>
        <a:lstStyle/>
        <a:p>
          <a:r>
            <a:rPr lang="en-US" baseline="0"/>
            <a:t>The key to the realization of sustainable healthcare lies in the balancing of the improvement of the health of the population with environmental sustainability (MacNeill, McGain, and Sherman, 2021).</a:t>
          </a:r>
          <a:endParaRPr lang="en-US"/>
        </a:p>
      </dgm:t>
    </dgm:pt>
    <dgm:pt modelId="{FBCD5F7A-C8B0-4C45-B3E2-700D2AA77C83}" type="parTrans" cxnId="{6B82B156-80EF-40C9-B7CC-1892DF684914}">
      <dgm:prSet/>
      <dgm:spPr/>
      <dgm:t>
        <a:bodyPr/>
        <a:lstStyle/>
        <a:p>
          <a:endParaRPr lang="en-US"/>
        </a:p>
      </dgm:t>
    </dgm:pt>
    <dgm:pt modelId="{36361B74-EC4F-404F-9953-4333CCFE2847}" type="sibTrans" cxnId="{6B82B156-80EF-40C9-B7CC-1892DF684914}">
      <dgm:prSet/>
      <dgm:spPr/>
      <dgm:t>
        <a:bodyPr/>
        <a:lstStyle/>
        <a:p>
          <a:endParaRPr lang="en-US"/>
        </a:p>
      </dgm:t>
    </dgm:pt>
    <dgm:pt modelId="{92D93B6E-E919-4F82-B2D6-59F00C10F108}">
      <dgm:prSet/>
      <dgm:spPr/>
      <dgm:t>
        <a:bodyPr/>
        <a:lstStyle/>
        <a:p>
          <a:r>
            <a:rPr lang="en-US" baseline="0"/>
            <a:t>The greenhouse gas emissions of healthcare systems are around 45%5% of the world emission levels, which explains why healthcare systems need sustainable reforms (MacNeill, McGain and Sherman, 2021).</a:t>
          </a:r>
          <a:endParaRPr lang="en-US"/>
        </a:p>
      </dgm:t>
    </dgm:pt>
    <dgm:pt modelId="{BD584695-897E-472D-BA4A-0F544A94DC4D}" type="parTrans" cxnId="{7B71A057-BEAF-458E-BA26-620FB30041E3}">
      <dgm:prSet/>
      <dgm:spPr/>
      <dgm:t>
        <a:bodyPr/>
        <a:lstStyle/>
        <a:p>
          <a:endParaRPr lang="en-US"/>
        </a:p>
      </dgm:t>
    </dgm:pt>
    <dgm:pt modelId="{E3103601-17FC-4F9E-ACDA-57B56DFB01C3}" type="sibTrans" cxnId="{7B71A057-BEAF-458E-BA26-620FB30041E3}">
      <dgm:prSet/>
      <dgm:spPr/>
      <dgm:t>
        <a:bodyPr/>
        <a:lstStyle/>
        <a:p>
          <a:endParaRPr lang="en-US"/>
        </a:p>
      </dgm:t>
    </dgm:pt>
    <dgm:pt modelId="{E4A1E0B2-0507-42D0-8DC7-A427CD23ACAB}">
      <dgm:prSet/>
      <dgm:spPr/>
      <dgm:t>
        <a:bodyPr/>
        <a:lstStyle/>
        <a:p>
          <a:r>
            <a:rPr lang="en-US" baseline="0"/>
            <a:t>Achieving SDG 3 promotes more sustainable development objectives on inequality, education and poverty reduction (Hewitt et al., 2018).</a:t>
          </a:r>
          <a:endParaRPr lang="en-US"/>
        </a:p>
      </dgm:t>
    </dgm:pt>
    <dgm:pt modelId="{314CA467-9862-400C-AD69-2EEFA3B0656F}" type="parTrans" cxnId="{E8A414FD-4C9D-4868-822E-CF0C32229A85}">
      <dgm:prSet/>
      <dgm:spPr/>
      <dgm:t>
        <a:bodyPr/>
        <a:lstStyle/>
        <a:p>
          <a:endParaRPr lang="en-US"/>
        </a:p>
      </dgm:t>
    </dgm:pt>
    <dgm:pt modelId="{FBEAEAF2-602D-4EAF-B63C-FA8744C2ADA8}" type="sibTrans" cxnId="{E8A414FD-4C9D-4868-822E-CF0C32229A85}">
      <dgm:prSet/>
      <dgm:spPr/>
      <dgm:t>
        <a:bodyPr/>
        <a:lstStyle/>
        <a:p>
          <a:endParaRPr lang="en-US"/>
        </a:p>
      </dgm:t>
    </dgm:pt>
    <dgm:pt modelId="{99476024-0DB3-436B-BC7E-C6E0938BA67D}" type="pres">
      <dgm:prSet presAssocID="{ABC72586-1990-4387-9E8B-D46EDC48AFC3}" presName="matrix" presStyleCnt="0">
        <dgm:presLayoutVars>
          <dgm:chMax val="1"/>
          <dgm:dir/>
          <dgm:resizeHandles val="exact"/>
        </dgm:presLayoutVars>
      </dgm:prSet>
      <dgm:spPr/>
    </dgm:pt>
    <dgm:pt modelId="{0B440E66-B52D-4D6D-A8B7-66B851770957}" type="pres">
      <dgm:prSet presAssocID="{ABC72586-1990-4387-9E8B-D46EDC48AFC3}" presName="axisShape" presStyleLbl="bgShp" presStyleIdx="0" presStyleCnt="1"/>
      <dgm:spPr/>
    </dgm:pt>
    <dgm:pt modelId="{F2AEF09E-6F0E-492B-BF67-BD9E11071DA5}" type="pres">
      <dgm:prSet presAssocID="{ABC72586-1990-4387-9E8B-D46EDC48AFC3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B8AE53F-9105-4DCD-872F-E6C48EB55EE7}" type="pres">
      <dgm:prSet presAssocID="{ABC72586-1990-4387-9E8B-D46EDC48AFC3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17D18F2-F0E0-45C9-92DF-8840ED154DCB}" type="pres">
      <dgm:prSet presAssocID="{ABC72586-1990-4387-9E8B-D46EDC48AFC3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F0841D4-E2FE-48D8-BFD9-64A2A2FEEDA8}" type="pres">
      <dgm:prSet presAssocID="{ABC72586-1990-4387-9E8B-D46EDC48AFC3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82F2A331-E1C9-4C24-AB43-D33D8A0754EA}" srcId="{ABC72586-1990-4387-9E8B-D46EDC48AFC3}" destId="{8CBB5FDA-A7C6-4746-86ED-F137FAA920D4}" srcOrd="0" destOrd="0" parTransId="{25C9DF66-3ECF-437A-A0C5-9973BC793077}" sibTransId="{4289E2CB-EFC9-400E-8601-F971B353E30D}"/>
    <dgm:cxn modelId="{12C1DD68-6C2D-4745-8DC9-368CF7B28662}" type="presOf" srcId="{8CBB5FDA-A7C6-4746-86ED-F137FAA920D4}" destId="{F2AEF09E-6F0E-492B-BF67-BD9E11071DA5}" srcOrd="0" destOrd="0" presId="urn:microsoft.com/office/officeart/2005/8/layout/matrix2"/>
    <dgm:cxn modelId="{9778B673-966F-4734-91D2-6601A9F3E5F3}" type="presOf" srcId="{92D93B6E-E919-4F82-B2D6-59F00C10F108}" destId="{417D18F2-F0E0-45C9-92DF-8840ED154DCB}" srcOrd="0" destOrd="0" presId="urn:microsoft.com/office/officeart/2005/8/layout/matrix2"/>
    <dgm:cxn modelId="{CD6A6F54-E380-4A62-8BA5-C030D20BA7C4}" type="presOf" srcId="{ED49DC69-B035-48F2-A385-0E5CF01BB292}" destId="{1B8AE53F-9105-4DCD-872F-E6C48EB55EE7}" srcOrd="0" destOrd="0" presId="urn:microsoft.com/office/officeart/2005/8/layout/matrix2"/>
    <dgm:cxn modelId="{6B82B156-80EF-40C9-B7CC-1892DF684914}" srcId="{ABC72586-1990-4387-9E8B-D46EDC48AFC3}" destId="{ED49DC69-B035-48F2-A385-0E5CF01BB292}" srcOrd="1" destOrd="0" parTransId="{FBCD5F7A-C8B0-4C45-B3E2-700D2AA77C83}" sibTransId="{36361B74-EC4F-404F-9953-4333CCFE2847}"/>
    <dgm:cxn modelId="{7B71A057-BEAF-458E-BA26-620FB30041E3}" srcId="{ABC72586-1990-4387-9E8B-D46EDC48AFC3}" destId="{92D93B6E-E919-4F82-B2D6-59F00C10F108}" srcOrd="2" destOrd="0" parTransId="{BD584695-897E-472D-BA4A-0F544A94DC4D}" sibTransId="{E3103601-17FC-4F9E-ACDA-57B56DFB01C3}"/>
    <dgm:cxn modelId="{3ED24CD0-83BA-4A4C-921A-D0D23D9ADBD4}" type="presOf" srcId="{ABC72586-1990-4387-9E8B-D46EDC48AFC3}" destId="{99476024-0DB3-436B-BC7E-C6E0938BA67D}" srcOrd="0" destOrd="0" presId="urn:microsoft.com/office/officeart/2005/8/layout/matrix2"/>
    <dgm:cxn modelId="{FB24D3F1-A811-4936-AB5A-B9DE325A3E9D}" type="presOf" srcId="{E4A1E0B2-0507-42D0-8DC7-A427CD23ACAB}" destId="{7F0841D4-E2FE-48D8-BFD9-64A2A2FEEDA8}" srcOrd="0" destOrd="0" presId="urn:microsoft.com/office/officeart/2005/8/layout/matrix2"/>
    <dgm:cxn modelId="{E8A414FD-4C9D-4868-822E-CF0C32229A85}" srcId="{ABC72586-1990-4387-9E8B-D46EDC48AFC3}" destId="{E4A1E0B2-0507-42D0-8DC7-A427CD23ACAB}" srcOrd="3" destOrd="0" parTransId="{314CA467-9862-400C-AD69-2EEFA3B0656F}" sibTransId="{FBEAEAF2-602D-4EAF-B63C-FA8744C2ADA8}"/>
    <dgm:cxn modelId="{DCB433A9-3932-4814-AC9A-449F89F9D7F3}" type="presParOf" srcId="{99476024-0DB3-436B-BC7E-C6E0938BA67D}" destId="{0B440E66-B52D-4D6D-A8B7-66B851770957}" srcOrd="0" destOrd="0" presId="urn:microsoft.com/office/officeart/2005/8/layout/matrix2"/>
    <dgm:cxn modelId="{FB41B70D-57A2-4417-8EE2-910D0273692C}" type="presParOf" srcId="{99476024-0DB3-436B-BC7E-C6E0938BA67D}" destId="{F2AEF09E-6F0E-492B-BF67-BD9E11071DA5}" srcOrd="1" destOrd="0" presId="urn:microsoft.com/office/officeart/2005/8/layout/matrix2"/>
    <dgm:cxn modelId="{D5A61303-9971-4E59-A04D-2B4B76E1CB34}" type="presParOf" srcId="{99476024-0DB3-436B-BC7E-C6E0938BA67D}" destId="{1B8AE53F-9105-4DCD-872F-E6C48EB55EE7}" srcOrd="2" destOrd="0" presId="urn:microsoft.com/office/officeart/2005/8/layout/matrix2"/>
    <dgm:cxn modelId="{086B9956-FBE7-46BB-8BBD-B369E9BC3845}" type="presParOf" srcId="{99476024-0DB3-436B-BC7E-C6E0938BA67D}" destId="{417D18F2-F0E0-45C9-92DF-8840ED154DCB}" srcOrd="3" destOrd="0" presId="urn:microsoft.com/office/officeart/2005/8/layout/matrix2"/>
    <dgm:cxn modelId="{B6C6D6ED-A6F1-4B41-85EA-C93903D1243E}" type="presParOf" srcId="{99476024-0DB3-436B-BC7E-C6E0938BA67D}" destId="{7F0841D4-E2FE-48D8-BFD9-64A2A2FEEDA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14BA530-7C91-4B32-957F-6CEDB15980DE}" type="doc">
      <dgm:prSet loTypeId="urn:microsoft.com/office/officeart/2008/layout/LinedList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0038350-8D17-4F8E-8F4E-522DEFD8AD33}">
      <dgm:prSet/>
      <dgm:spPr/>
      <dgm:t>
        <a:bodyPr/>
        <a:lstStyle/>
        <a:p>
          <a:r>
            <a:rPr lang="en-US" baseline="0"/>
            <a:t>The biomedical model is mainly a model that emphasizes treating and diagnosing disease via the intervention of medicine (Glasby, 2026).</a:t>
          </a:r>
          <a:endParaRPr lang="en-US"/>
        </a:p>
      </dgm:t>
    </dgm:pt>
    <dgm:pt modelId="{D36FE31D-E689-4814-AB03-CB50B19F2786}" type="parTrans" cxnId="{ABF2EC65-243F-49E7-AF3E-C174E52F1FE2}">
      <dgm:prSet/>
      <dgm:spPr/>
      <dgm:t>
        <a:bodyPr/>
        <a:lstStyle/>
        <a:p>
          <a:endParaRPr lang="en-US"/>
        </a:p>
      </dgm:t>
    </dgm:pt>
    <dgm:pt modelId="{CDFC4024-849B-46C9-9A42-70E89955687A}" type="sibTrans" cxnId="{ABF2EC65-243F-49E7-AF3E-C174E52F1FE2}">
      <dgm:prSet/>
      <dgm:spPr/>
      <dgm:t>
        <a:bodyPr/>
        <a:lstStyle/>
        <a:p>
          <a:endParaRPr lang="en-US"/>
        </a:p>
      </dgm:t>
    </dgm:pt>
    <dgm:pt modelId="{C700E220-B055-4C3A-9DE6-845B0EF94904}">
      <dgm:prSet/>
      <dgm:spPr/>
      <dgm:t>
        <a:bodyPr/>
        <a:lstStyle/>
        <a:p>
          <a:r>
            <a:rPr lang="en-US" baseline="0"/>
            <a:t>This model has been used to develop new treatment and prolonged life (Glasby, 2026).</a:t>
          </a:r>
          <a:endParaRPr lang="en-US"/>
        </a:p>
      </dgm:t>
    </dgm:pt>
    <dgm:pt modelId="{81A48AA6-0E65-4804-9B2D-D212AC33CC2A}" type="parTrans" cxnId="{7490ADF4-73B8-40EA-96AD-EC3045F51ED2}">
      <dgm:prSet/>
      <dgm:spPr/>
      <dgm:t>
        <a:bodyPr/>
        <a:lstStyle/>
        <a:p>
          <a:endParaRPr lang="en-US"/>
        </a:p>
      </dgm:t>
    </dgm:pt>
    <dgm:pt modelId="{CAD5E38E-AA3F-4E07-B999-4E7492E0FCBC}" type="sibTrans" cxnId="{7490ADF4-73B8-40EA-96AD-EC3045F51ED2}">
      <dgm:prSet/>
      <dgm:spPr/>
      <dgm:t>
        <a:bodyPr/>
        <a:lstStyle/>
        <a:p>
          <a:endParaRPr lang="en-US"/>
        </a:p>
      </dgm:t>
    </dgm:pt>
    <dgm:pt modelId="{9C1D9EA7-0B06-44A9-AA9E-073B1D45260B}">
      <dgm:prSet/>
      <dgm:spPr/>
      <dgm:t>
        <a:bodyPr/>
        <a:lstStyle/>
        <a:p>
          <a:r>
            <a:rPr lang="en-US" baseline="0"/>
            <a:t>It has a weakness in form of the tendency to disregard the psychological and social factors impacting health (Vidovic, Reinhardt and Hammerton, 2021).</a:t>
          </a:r>
          <a:endParaRPr lang="en-US"/>
        </a:p>
      </dgm:t>
    </dgm:pt>
    <dgm:pt modelId="{986C44E1-1DC3-41CD-A7FD-944D3EF2F9FD}" type="parTrans" cxnId="{FCCC0BB8-F13D-48ED-BAA9-450D25DD9261}">
      <dgm:prSet/>
      <dgm:spPr/>
      <dgm:t>
        <a:bodyPr/>
        <a:lstStyle/>
        <a:p>
          <a:endParaRPr lang="en-US"/>
        </a:p>
      </dgm:t>
    </dgm:pt>
    <dgm:pt modelId="{060208C7-9E3E-414D-872C-D860FBC8904B}" type="sibTrans" cxnId="{FCCC0BB8-F13D-48ED-BAA9-450D25DD9261}">
      <dgm:prSet/>
      <dgm:spPr/>
      <dgm:t>
        <a:bodyPr/>
        <a:lstStyle/>
        <a:p>
          <a:endParaRPr lang="en-US"/>
        </a:p>
      </dgm:t>
    </dgm:pt>
    <dgm:pt modelId="{1BE8C381-CD49-48E0-AE3D-B60B1DA8C7C7}">
      <dgm:prSet/>
      <dgm:spPr/>
      <dgm:t>
        <a:bodyPr/>
        <a:lstStyle/>
        <a:p>
          <a:r>
            <a:rPr lang="en-US" baseline="0"/>
            <a:t>Modern healthcare is progressively becoming conscious of the necessity to move on disease-oriented practices (Tun, 2019).</a:t>
          </a:r>
          <a:endParaRPr lang="en-US"/>
        </a:p>
      </dgm:t>
    </dgm:pt>
    <dgm:pt modelId="{648BFA47-D4F0-4F96-847F-43AE9548AB7D}" type="parTrans" cxnId="{C505A721-4938-442D-9275-CFB864D0CAB2}">
      <dgm:prSet/>
      <dgm:spPr/>
      <dgm:t>
        <a:bodyPr/>
        <a:lstStyle/>
        <a:p>
          <a:endParaRPr lang="en-US"/>
        </a:p>
      </dgm:t>
    </dgm:pt>
    <dgm:pt modelId="{899C1456-FFE3-4A52-A7A0-25D0225F4DCB}" type="sibTrans" cxnId="{C505A721-4938-442D-9275-CFB864D0CAB2}">
      <dgm:prSet/>
      <dgm:spPr/>
      <dgm:t>
        <a:bodyPr/>
        <a:lstStyle/>
        <a:p>
          <a:endParaRPr lang="en-US"/>
        </a:p>
      </dgm:t>
    </dgm:pt>
    <dgm:pt modelId="{064003E1-61B4-4A89-8C29-A867A166D565}" type="pres">
      <dgm:prSet presAssocID="{014BA530-7C91-4B32-957F-6CEDB15980DE}" presName="vert0" presStyleCnt="0">
        <dgm:presLayoutVars>
          <dgm:dir/>
          <dgm:animOne val="branch"/>
          <dgm:animLvl val="lvl"/>
        </dgm:presLayoutVars>
      </dgm:prSet>
      <dgm:spPr/>
    </dgm:pt>
    <dgm:pt modelId="{0C192B4F-B8EF-4592-B10D-1C3DA7133B9E}" type="pres">
      <dgm:prSet presAssocID="{20038350-8D17-4F8E-8F4E-522DEFD8AD33}" presName="thickLine" presStyleLbl="alignNode1" presStyleIdx="0" presStyleCnt="4"/>
      <dgm:spPr/>
    </dgm:pt>
    <dgm:pt modelId="{CBE37158-C10C-4157-97A3-BF9013062AE3}" type="pres">
      <dgm:prSet presAssocID="{20038350-8D17-4F8E-8F4E-522DEFD8AD33}" presName="horz1" presStyleCnt="0"/>
      <dgm:spPr/>
    </dgm:pt>
    <dgm:pt modelId="{81C61A44-E6ED-4C8D-9C73-FE745425DA9D}" type="pres">
      <dgm:prSet presAssocID="{20038350-8D17-4F8E-8F4E-522DEFD8AD33}" presName="tx1" presStyleLbl="revTx" presStyleIdx="0" presStyleCnt="4"/>
      <dgm:spPr/>
    </dgm:pt>
    <dgm:pt modelId="{B9FDE186-607E-4B17-8467-455327C6F4CC}" type="pres">
      <dgm:prSet presAssocID="{20038350-8D17-4F8E-8F4E-522DEFD8AD33}" presName="vert1" presStyleCnt="0"/>
      <dgm:spPr/>
    </dgm:pt>
    <dgm:pt modelId="{17263882-6C82-41B2-A5D8-72A2691BE7A5}" type="pres">
      <dgm:prSet presAssocID="{C700E220-B055-4C3A-9DE6-845B0EF94904}" presName="thickLine" presStyleLbl="alignNode1" presStyleIdx="1" presStyleCnt="4"/>
      <dgm:spPr/>
    </dgm:pt>
    <dgm:pt modelId="{243F617E-C63F-4791-84F1-42349829095A}" type="pres">
      <dgm:prSet presAssocID="{C700E220-B055-4C3A-9DE6-845B0EF94904}" presName="horz1" presStyleCnt="0"/>
      <dgm:spPr/>
    </dgm:pt>
    <dgm:pt modelId="{3AF61B94-EE4F-4709-A360-B85751F663FA}" type="pres">
      <dgm:prSet presAssocID="{C700E220-B055-4C3A-9DE6-845B0EF94904}" presName="tx1" presStyleLbl="revTx" presStyleIdx="1" presStyleCnt="4"/>
      <dgm:spPr/>
    </dgm:pt>
    <dgm:pt modelId="{86489F85-AC7E-404F-9EB9-298BEBC3518D}" type="pres">
      <dgm:prSet presAssocID="{C700E220-B055-4C3A-9DE6-845B0EF94904}" presName="vert1" presStyleCnt="0"/>
      <dgm:spPr/>
    </dgm:pt>
    <dgm:pt modelId="{7C0E999C-BD6F-4245-88A6-9AFF427909C9}" type="pres">
      <dgm:prSet presAssocID="{9C1D9EA7-0B06-44A9-AA9E-073B1D45260B}" presName="thickLine" presStyleLbl="alignNode1" presStyleIdx="2" presStyleCnt="4"/>
      <dgm:spPr/>
    </dgm:pt>
    <dgm:pt modelId="{6AB62D28-040B-4E4E-B2F9-40336E853A72}" type="pres">
      <dgm:prSet presAssocID="{9C1D9EA7-0B06-44A9-AA9E-073B1D45260B}" presName="horz1" presStyleCnt="0"/>
      <dgm:spPr/>
    </dgm:pt>
    <dgm:pt modelId="{E636DCA0-4285-4D68-91B0-80478C2266B3}" type="pres">
      <dgm:prSet presAssocID="{9C1D9EA7-0B06-44A9-AA9E-073B1D45260B}" presName="tx1" presStyleLbl="revTx" presStyleIdx="2" presStyleCnt="4"/>
      <dgm:spPr/>
    </dgm:pt>
    <dgm:pt modelId="{39CF9C9A-B24B-4E71-BA56-E289D72525E6}" type="pres">
      <dgm:prSet presAssocID="{9C1D9EA7-0B06-44A9-AA9E-073B1D45260B}" presName="vert1" presStyleCnt="0"/>
      <dgm:spPr/>
    </dgm:pt>
    <dgm:pt modelId="{AA3ED822-8C93-4BBF-9DB0-B49700312262}" type="pres">
      <dgm:prSet presAssocID="{1BE8C381-CD49-48E0-AE3D-B60B1DA8C7C7}" presName="thickLine" presStyleLbl="alignNode1" presStyleIdx="3" presStyleCnt="4"/>
      <dgm:spPr/>
    </dgm:pt>
    <dgm:pt modelId="{320B8313-48C2-41DE-89C4-3CBF196166F8}" type="pres">
      <dgm:prSet presAssocID="{1BE8C381-CD49-48E0-AE3D-B60B1DA8C7C7}" presName="horz1" presStyleCnt="0"/>
      <dgm:spPr/>
    </dgm:pt>
    <dgm:pt modelId="{EEAE4F5E-AF7B-451C-A18E-D90A9CF21D0C}" type="pres">
      <dgm:prSet presAssocID="{1BE8C381-CD49-48E0-AE3D-B60B1DA8C7C7}" presName="tx1" presStyleLbl="revTx" presStyleIdx="3" presStyleCnt="4"/>
      <dgm:spPr/>
    </dgm:pt>
    <dgm:pt modelId="{F2D7331C-D257-4C45-A096-3CDFF2EDF7E6}" type="pres">
      <dgm:prSet presAssocID="{1BE8C381-CD49-48E0-AE3D-B60B1DA8C7C7}" presName="vert1" presStyleCnt="0"/>
      <dgm:spPr/>
    </dgm:pt>
  </dgm:ptLst>
  <dgm:cxnLst>
    <dgm:cxn modelId="{94ED6214-B997-41ED-BA9F-E6134BFE3168}" type="presOf" srcId="{1BE8C381-CD49-48E0-AE3D-B60B1DA8C7C7}" destId="{EEAE4F5E-AF7B-451C-A18E-D90A9CF21D0C}" srcOrd="0" destOrd="0" presId="urn:microsoft.com/office/officeart/2008/layout/LinedList"/>
    <dgm:cxn modelId="{C505A721-4938-442D-9275-CFB864D0CAB2}" srcId="{014BA530-7C91-4B32-957F-6CEDB15980DE}" destId="{1BE8C381-CD49-48E0-AE3D-B60B1DA8C7C7}" srcOrd="3" destOrd="0" parTransId="{648BFA47-D4F0-4F96-847F-43AE9548AB7D}" sibTransId="{899C1456-FFE3-4A52-A7A0-25D0225F4DCB}"/>
    <dgm:cxn modelId="{ABF2EC65-243F-49E7-AF3E-C174E52F1FE2}" srcId="{014BA530-7C91-4B32-957F-6CEDB15980DE}" destId="{20038350-8D17-4F8E-8F4E-522DEFD8AD33}" srcOrd="0" destOrd="0" parTransId="{D36FE31D-E689-4814-AB03-CB50B19F2786}" sibTransId="{CDFC4024-849B-46C9-9A42-70E89955687A}"/>
    <dgm:cxn modelId="{7B0DB3AD-1758-4F3B-8714-8C37092E5A7D}" type="presOf" srcId="{C700E220-B055-4C3A-9DE6-845B0EF94904}" destId="{3AF61B94-EE4F-4709-A360-B85751F663FA}" srcOrd="0" destOrd="0" presId="urn:microsoft.com/office/officeart/2008/layout/LinedList"/>
    <dgm:cxn modelId="{FCCC0BB8-F13D-48ED-BAA9-450D25DD9261}" srcId="{014BA530-7C91-4B32-957F-6CEDB15980DE}" destId="{9C1D9EA7-0B06-44A9-AA9E-073B1D45260B}" srcOrd="2" destOrd="0" parTransId="{986C44E1-1DC3-41CD-A7FD-944D3EF2F9FD}" sibTransId="{060208C7-9E3E-414D-872C-D860FBC8904B}"/>
    <dgm:cxn modelId="{75F5F4BE-99C1-498A-B74B-0ED09FA9FE82}" type="presOf" srcId="{014BA530-7C91-4B32-957F-6CEDB15980DE}" destId="{064003E1-61B4-4A89-8C29-A867A166D565}" srcOrd="0" destOrd="0" presId="urn:microsoft.com/office/officeart/2008/layout/LinedList"/>
    <dgm:cxn modelId="{9C5F1EE9-8077-4C9C-8E96-8760EBC20F50}" type="presOf" srcId="{20038350-8D17-4F8E-8F4E-522DEFD8AD33}" destId="{81C61A44-E6ED-4C8D-9C73-FE745425DA9D}" srcOrd="0" destOrd="0" presId="urn:microsoft.com/office/officeart/2008/layout/LinedList"/>
    <dgm:cxn modelId="{17CEBAEC-0657-48C5-9647-B711D8BE85E4}" type="presOf" srcId="{9C1D9EA7-0B06-44A9-AA9E-073B1D45260B}" destId="{E636DCA0-4285-4D68-91B0-80478C2266B3}" srcOrd="0" destOrd="0" presId="urn:microsoft.com/office/officeart/2008/layout/LinedList"/>
    <dgm:cxn modelId="{7490ADF4-73B8-40EA-96AD-EC3045F51ED2}" srcId="{014BA530-7C91-4B32-957F-6CEDB15980DE}" destId="{C700E220-B055-4C3A-9DE6-845B0EF94904}" srcOrd="1" destOrd="0" parTransId="{81A48AA6-0E65-4804-9B2D-D212AC33CC2A}" sibTransId="{CAD5E38E-AA3F-4E07-B999-4E7492E0FCBC}"/>
    <dgm:cxn modelId="{FA8C072B-F5CD-4699-B9DC-0F8FDBE81915}" type="presParOf" srcId="{064003E1-61B4-4A89-8C29-A867A166D565}" destId="{0C192B4F-B8EF-4592-B10D-1C3DA7133B9E}" srcOrd="0" destOrd="0" presId="urn:microsoft.com/office/officeart/2008/layout/LinedList"/>
    <dgm:cxn modelId="{D197295F-6D3B-4337-AAB3-5E4B64E45D8E}" type="presParOf" srcId="{064003E1-61B4-4A89-8C29-A867A166D565}" destId="{CBE37158-C10C-4157-97A3-BF9013062AE3}" srcOrd="1" destOrd="0" presId="urn:microsoft.com/office/officeart/2008/layout/LinedList"/>
    <dgm:cxn modelId="{8EC0D40F-9600-4FD5-80E1-095059CC71DA}" type="presParOf" srcId="{CBE37158-C10C-4157-97A3-BF9013062AE3}" destId="{81C61A44-E6ED-4C8D-9C73-FE745425DA9D}" srcOrd="0" destOrd="0" presId="urn:microsoft.com/office/officeart/2008/layout/LinedList"/>
    <dgm:cxn modelId="{1DF066A0-50D3-49BA-A62D-D79D405C7934}" type="presParOf" srcId="{CBE37158-C10C-4157-97A3-BF9013062AE3}" destId="{B9FDE186-607E-4B17-8467-455327C6F4CC}" srcOrd="1" destOrd="0" presId="urn:microsoft.com/office/officeart/2008/layout/LinedList"/>
    <dgm:cxn modelId="{8CE551D1-CBB5-40AD-9D2A-846F300818E2}" type="presParOf" srcId="{064003E1-61B4-4A89-8C29-A867A166D565}" destId="{17263882-6C82-41B2-A5D8-72A2691BE7A5}" srcOrd="2" destOrd="0" presId="urn:microsoft.com/office/officeart/2008/layout/LinedList"/>
    <dgm:cxn modelId="{32ACB3D3-A6D8-4DED-B256-22F08AD4BB58}" type="presParOf" srcId="{064003E1-61B4-4A89-8C29-A867A166D565}" destId="{243F617E-C63F-4791-84F1-42349829095A}" srcOrd="3" destOrd="0" presId="urn:microsoft.com/office/officeart/2008/layout/LinedList"/>
    <dgm:cxn modelId="{45C3CC3E-F525-40C1-9A6D-7DDB1D7B7C4B}" type="presParOf" srcId="{243F617E-C63F-4791-84F1-42349829095A}" destId="{3AF61B94-EE4F-4709-A360-B85751F663FA}" srcOrd="0" destOrd="0" presId="urn:microsoft.com/office/officeart/2008/layout/LinedList"/>
    <dgm:cxn modelId="{F0188940-312B-48A1-8205-1979443AD671}" type="presParOf" srcId="{243F617E-C63F-4791-84F1-42349829095A}" destId="{86489F85-AC7E-404F-9EB9-298BEBC3518D}" srcOrd="1" destOrd="0" presId="urn:microsoft.com/office/officeart/2008/layout/LinedList"/>
    <dgm:cxn modelId="{588E7512-DACB-49EF-A062-C0F2E6841BBF}" type="presParOf" srcId="{064003E1-61B4-4A89-8C29-A867A166D565}" destId="{7C0E999C-BD6F-4245-88A6-9AFF427909C9}" srcOrd="4" destOrd="0" presId="urn:microsoft.com/office/officeart/2008/layout/LinedList"/>
    <dgm:cxn modelId="{3C542D97-5A9A-45FC-BB1E-2880C89190F1}" type="presParOf" srcId="{064003E1-61B4-4A89-8C29-A867A166D565}" destId="{6AB62D28-040B-4E4E-B2F9-40336E853A72}" srcOrd="5" destOrd="0" presId="urn:microsoft.com/office/officeart/2008/layout/LinedList"/>
    <dgm:cxn modelId="{301F140A-9E59-404E-B8BA-0D87E626B936}" type="presParOf" srcId="{6AB62D28-040B-4E4E-B2F9-40336E853A72}" destId="{E636DCA0-4285-4D68-91B0-80478C2266B3}" srcOrd="0" destOrd="0" presId="urn:microsoft.com/office/officeart/2008/layout/LinedList"/>
    <dgm:cxn modelId="{F93C40DD-D3E1-46A7-8FF4-8E2B12E9E625}" type="presParOf" srcId="{6AB62D28-040B-4E4E-B2F9-40336E853A72}" destId="{39CF9C9A-B24B-4E71-BA56-E289D72525E6}" srcOrd="1" destOrd="0" presId="urn:microsoft.com/office/officeart/2008/layout/LinedList"/>
    <dgm:cxn modelId="{0196D7B4-0FB6-4FE5-AE16-1F91E0C165C7}" type="presParOf" srcId="{064003E1-61B4-4A89-8C29-A867A166D565}" destId="{AA3ED822-8C93-4BBF-9DB0-B49700312262}" srcOrd="6" destOrd="0" presId="urn:microsoft.com/office/officeart/2008/layout/LinedList"/>
    <dgm:cxn modelId="{2E2621F6-1BAC-455E-B17F-0D8899B86602}" type="presParOf" srcId="{064003E1-61B4-4A89-8C29-A867A166D565}" destId="{320B8313-48C2-41DE-89C4-3CBF196166F8}" srcOrd="7" destOrd="0" presId="urn:microsoft.com/office/officeart/2008/layout/LinedList"/>
    <dgm:cxn modelId="{5DA73B1C-90DA-41EE-9E80-3505597A7419}" type="presParOf" srcId="{320B8313-48C2-41DE-89C4-3CBF196166F8}" destId="{EEAE4F5E-AF7B-451C-A18E-D90A9CF21D0C}" srcOrd="0" destOrd="0" presId="urn:microsoft.com/office/officeart/2008/layout/LinedList"/>
    <dgm:cxn modelId="{DD353A98-E1B7-4F26-A97C-B042F39F9C08}" type="presParOf" srcId="{320B8313-48C2-41DE-89C4-3CBF196166F8}" destId="{F2D7331C-D257-4C45-A096-3CDFF2EDF7E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B7689DB-7B4C-4C33-B030-6739D8E736B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688C76D-EB40-4DD2-8DA9-7E33F8661CC1}">
      <dgm:prSet/>
      <dgm:spPr/>
      <dgm:t>
        <a:bodyPr/>
        <a:lstStyle/>
        <a:p>
          <a:r>
            <a:rPr lang="en-US" baseline="0"/>
            <a:t>Integrated care refers to a combination of physical, mental, and social support to enhance outcomes (Glasby, 2026).</a:t>
          </a:r>
          <a:endParaRPr lang="en-US"/>
        </a:p>
      </dgm:t>
    </dgm:pt>
    <dgm:pt modelId="{F7EA5762-7AA4-4EF8-91E1-A2D5D5F07CF9}" type="parTrans" cxnId="{813E4DF2-AB55-46B6-A673-DE16C05DB8A5}">
      <dgm:prSet/>
      <dgm:spPr/>
      <dgm:t>
        <a:bodyPr/>
        <a:lstStyle/>
        <a:p>
          <a:endParaRPr lang="en-US"/>
        </a:p>
      </dgm:t>
    </dgm:pt>
    <dgm:pt modelId="{8118B8E7-77D1-4BAD-885B-529D35753140}" type="sibTrans" cxnId="{813E4DF2-AB55-46B6-A673-DE16C05DB8A5}">
      <dgm:prSet/>
      <dgm:spPr/>
      <dgm:t>
        <a:bodyPr/>
        <a:lstStyle/>
        <a:p>
          <a:endParaRPr lang="en-US"/>
        </a:p>
      </dgm:t>
    </dgm:pt>
    <dgm:pt modelId="{8017C2F6-2AB5-4C4D-B647-A3E5631EA5BC}">
      <dgm:prSet/>
      <dgm:spPr/>
      <dgm:t>
        <a:bodyPr/>
        <a:lstStyle/>
        <a:p>
          <a:r>
            <a:rPr lang="en-US" baseline="0"/>
            <a:t>Social prescribing programmes involve connecting users of healthcare with community resources to promote wellbeing (Vidovic, Reinhardt and Hammerton, 2021).</a:t>
          </a:r>
          <a:endParaRPr lang="en-US"/>
        </a:p>
      </dgm:t>
    </dgm:pt>
    <dgm:pt modelId="{9B609F1E-4636-4B6B-85A8-DB4E936D353F}" type="parTrans" cxnId="{462046C0-B0B8-4645-AD07-70805856577D}">
      <dgm:prSet/>
      <dgm:spPr/>
      <dgm:t>
        <a:bodyPr/>
        <a:lstStyle/>
        <a:p>
          <a:endParaRPr lang="en-US"/>
        </a:p>
      </dgm:t>
    </dgm:pt>
    <dgm:pt modelId="{211F0E24-BACF-4CF8-94BC-720B3B4BC0E9}" type="sibTrans" cxnId="{462046C0-B0B8-4645-AD07-70805856577D}">
      <dgm:prSet/>
      <dgm:spPr/>
      <dgm:t>
        <a:bodyPr/>
        <a:lstStyle/>
        <a:p>
          <a:endParaRPr lang="en-US"/>
        </a:p>
      </dgm:t>
    </dgm:pt>
    <dgm:pt modelId="{73F91D67-CEE1-4F7C-8851-8A0FBB922E29}">
      <dgm:prSet/>
      <dgm:spPr/>
      <dgm:t>
        <a:bodyPr/>
        <a:lstStyle/>
        <a:p>
          <a:r>
            <a:rPr lang="en-US" baseline="0"/>
            <a:t>The preventive strategies minimize the pressure of the healthcare services in the long term (Tun, 2019).</a:t>
          </a:r>
          <a:endParaRPr lang="en-US"/>
        </a:p>
      </dgm:t>
    </dgm:pt>
    <dgm:pt modelId="{0EC74A4B-500E-4EA7-A4A1-7BD200CAB785}" type="parTrans" cxnId="{65CDBD87-289F-4BBA-92C6-3993E2664095}">
      <dgm:prSet/>
      <dgm:spPr/>
      <dgm:t>
        <a:bodyPr/>
        <a:lstStyle/>
        <a:p>
          <a:endParaRPr lang="en-US"/>
        </a:p>
      </dgm:t>
    </dgm:pt>
    <dgm:pt modelId="{7628AFCF-0038-4907-A841-AC2BCF18ED40}" type="sibTrans" cxnId="{65CDBD87-289F-4BBA-92C6-3993E2664095}">
      <dgm:prSet/>
      <dgm:spPr/>
      <dgm:t>
        <a:bodyPr/>
        <a:lstStyle/>
        <a:p>
          <a:endParaRPr lang="en-US"/>
        </a:p>
      </dgm:t>
    </dgm:pt>
    <dgm:pt modelId="{6AA88E0F-8219-4A7C-9493-77DBF569AEEE}">
      <dgm:prSet/>
      <dgm:spPr/>
      <dgm:t>
        <a:bodyPr/>
        <a:lstStyle/>
        <a:p>
          <a:r>
            <a:rPr lang="en-US" baseline="0"/>
            <a:t>SDG 3 is supported through integrated models, which encourage healthy people and lessen inequalities (Hewitt et al., 2018).</a:t>
          </a:r>
          <a:endParaRPr lang="en-US"/>
        </a:p>
      </dgm:t>
    </dgm:pt>
    <dgm:pt modelId="{D53C2B99-1A60-4943-98F9-150175B84F8A}" type="parTrans" cxnId="{0EBEA9C9-B2F0-4ADC-907F-3EAA940C52A7}">
      <dgm:prSet/>
      <dgm:spPr/>
      <dgm:t>
        <a:bodyPr/>
        <a:lstStyle/>
        <a:p>
          <a:endParaRPr lang="en-US"/>
        </a:p>
      </dgm:t>
    </dgm:pt>
    <dgm:pt modelId="{8C3330BE-ABAA-429A-9293-29DBC6DA3F46}" type="sibTrans" cxnId="{0EBEA9C9-B2F0-4ADC-907F-3EAA940C52A7}">
      <dgm:prSet/>
      <dgm:spPr/>
      <dgm:t>
        <a:bodyPr/>
        <a:lstStyle/>
        <a:p>
          <a:endParaRPr lang="en-US"/>
        </a:p>
      </dgm:t>
    </dgm:pt>
    <dgm:pt modelId="{D46245D4-5307-4521-9161-55A939CEE58A}" type="pres">
      <dgm:prSet presAssocID="{FB7689DB-7B4C-4C33-B030-6739D8E736B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51334D0-E804-4156-AB82-16FF78CF8974}" type="pres">
      <dgm:prSet presAssocID="{A688C76D-EB40-4DD2-8DA9-7E33F8661CC1}" presName="hierRoot1" presStyleCnt="0"/>
      <dgm:spPr/>
    </dgm:pt>
    <dgm:pt modelId="{3DBCF011-295E-4566-BEE5-12AF44BF1CA7}" type="pres">
      <dgm:prSet presAssocID="{A688C76D-EB40-4DD2-8DA9-7E33F8661CC1}" presName="composite" presStyleCnt="0"/>
      <dgm:spPr/>
    </dgm:pt>
    <dgm:pt modelId="{03B0C654-EC93-4AD7-83B0-AE9E680C0C80}" type="pres">
      <dgm:prSet presAssocID="{A688C76D-EB40-4DD2-8DA9-7E33F8661CC1}" presName="background" presStyleLbl="node0" presStyleIdx="0" presStyleCnt="4"/>
      <dgm:spPr/>
    </dgm:pt>
    <dgm:pt modelId="{1650939A-A862-4FB8-8A05-49D1B20ABA62}" type="pres">
      <dgm:prSet presAssocID="{A688C76D-EB40-4DD2-8DA9-7E33F8661CC1}" presName="text" presStyleLbl="fgAcc0" presStyleIdx="0" presStyleCnt="4">
        <dgm:presLayoutVars>
          <dgm:chPref val="3"/>
        </dgm:presLayoutVars>
      </dgm:prSet>
      <dgm:spPr/>
    </dgm:pt>
    <dgm:pt modelId="{FF0C633B-60D8-4578-A74A-D6FC82E5F556}" type="pres">
      <dgm:prSet presAssocID="{A688C76D-EB40-4DD2-8DA9-7E33F8661CC1}" presName="hierChild2" presStyleCnt="0"/>
      <dgm:spPr/>
    </dgm:pt>
    <dgm:pt modelId="{7D02B31D-71DF-40A3-9D09-EBC8CC84F901}" type="pres">
      <dgm:prSet presAssocID="{8017C2F6-2AB5-4C4D-B647-A3E5631EA5BC}" presName="hierRoot1" presStyleCnt="0"/>
      <dgm:spPr/>
    </dgm:pt>
    <dgm:pt modelId="{CCA7DC78-6138-425A-877D-16A275AE9792}" type="pres">
      <dgm:prSet presAssocID="{8017C2F6-2AB5-4C4D-B647-A3E5631EA5BC}" presName="composite" presStyleCnt="0"/>
      <dgm:spPr/>
    </dgm:pt>
    <dgm:pt modelId="{A83FDF55-9010-46D8-9E0E-95B6B6893C3D}" type="pres">
      <dgm:prSet presAssocID="{8017C2F6-2AB5-4C4D-B647-A3E5631EA5BC}" presName="background" presStyleLbl="node0" presStyleIdx="1" presStyleCnt="4"/>
      <dgm:spPr/>
    </dgm:pt>
    <dgm:pt modelId="{D005F1EC-510E-4453-B2EF-5A54D0011A5F}" type="pres">
      <dgm:prSet presAssocID="{8017C2F6-2AB5-4C4D-B647-A3E5631EA5BC}" presName="text" presStyleLbl="fgAcc0" presStyleIdx="1" presStyleCnt="4">
        <dgm:presLayoutVars>
          <dgm:chPref val="3"/>
        </dgm:presLayoutVars>
      </dgm:prSet>
      <dgm:spPr/>
    </dgm:pt>
    <dgm:pt modelId="{3B3678EF-CCF8-4F93-9FA0-2F0E14CBC58B}" type="pres">
      <dgm:prSet presAssocID="{8017C2F6-2AB5-4C4D-B647-A3E5631EA5BC}" presName="hierChild2" presStyleCnt="0"/>
      <dgm:spPr/>
    </dgm:pt>
    <dgm:pt modelId="{48C0C1C0-927E-4BAF-8F3F-BD3B7E7CC809}" type="pres">
      <dgm:prSet presAssocID="{73F91D67-CEE1-4F7C-8851-8A0FBB922E29}" presName="hierRoot1" presStyleCnt="0"/>
      <dgm:spPr/>
    </dgm:pt>
    <dgm:pt modelId="{A6345A18-1C63-4700-865A-8D2FDF9B972A}" type="pres">
      <dgm:prSet presAssocID="{73F91D67-CEE1-4F7C-8851-8A0FBB922E29}" presName="composite" presStyleCnt="0"/>
      <dgm:spPr/>
    </dgm:pt>
    <dgm:pt modelId="{89EE4570-66B5-4E51-AD89-F3C87D38F5C9}" type="pres">
      <dgm:prSet presAssocID="{73F91D67-CEE1-4F7C-8851-8A0FBB922E29}" presName="background" presStyleLbl="node0" presStyleIdx="2" presStyleCnt="4"/>
      <dgm:spPr/>
    </dgm:pt>
    <dgm:pt modelId="{F30CC820-5A98-4A7B-A087-C4F15B3A2116}" type="pres">
      <dgm:prSet presAssocID="{73F91D67-CEE1-4F7C-8851-8A0FBB922E29}" presName="text" presStyleLbl="fgAcc0" presStyleIdx="2" presStyleCnt="4">
        <dgm:presLayoutVars>
          <dgm:chPref val="3"/>
        </dgm:presLayoutVars>
      </dgm:prSet>
      <dgm:spPr/>
    </dgm:pt>
    <dgm:pt modelId="{8A765335-C89F-4F3E-A5BF-902892BA1C7C}" type="pres">
      <dgm:prSet presAssocID="{73F91D67-CEE1-4F7C-8851-8A0FBB922E29}" presName="hierChild2" presStyleCnt="0"/>
      <dgm:spPr/>
    </dgm:pt>
    <dgm:pt modelId="{08729FFB-E362-4D1C-A778-F8435F508F9F}" type="pres">
      <dgm:prSet presAssocID="{6AA88E0F-8219-4A7C-9493-77DBF569AEEE}" presName="hierRoot1" presStyleCnt="0"/>
      <dgm:spPr/>
    </dgm:pt>
    <dgm:pt modelId="{41981240-8BCF-4F4D-82C7-3E3FFDD08A36}" type="pres">
      <dgm:prSet presAssocID="{6AA88E0F-8219-4A7C-9493-77DBF569AEEE}" presName="composite" presStyleCnt="0"/>
      <dgm:spPr/>
    </dgm:pt>
    <dgm:pt modelId="{E4A29EFD-93A9-4BA8-A3B1-982E920F829F}" type="pres">
      <dgm:prSet presAssocID="{6AA88E0F-8219-4A7C-9493-77DBF569AEEE}" presName="background" presStyleLbl="node0" presStyleIdx="3" presStyleCnt="4"/>
      <dgm:spPr/>
    </dgm:pt>
    <dgm:pt modelId="{504F501C-8C58-4C01-B48B-E52D5E3C786A}" type="pres">
      <dgm:prSet presAssocID="{6AA88E0F-8219-4A7C-9493-77DBF569AEEE}" presName="text" presStyleLbl="fgAcc0" presStyleIdx="3" presStyleCnt="4">
        <dgm:presLayoutVars>
          <dgm:chPref val="3"/>
        </dgm:presLayoutVars>
      </dgm:prSet>
      <dgm:spPr/>
    </dgm:pt>
    <dgm:pt modelId="{C9813492-FD9A-4F04-9CBD-16AF3DC317E1}" type="pres">
      <dgm:prSet presAssocID="{6AA88E0F-8219-4A7C-9493-77DBF569AEEE}" presName="hierChild2" presStyleCnt="0"/>
      <dgm:spPr/>
    </dgm:pt>
  </dgm:ptLst>
  <dgm:cxnLst>
    <dgm:cxn modelId="{0B15EB12-E6F0-4DFF-A5D7-9E2372997FC1}" type="presOf" srcId="{FB7689DB-7B4C-4C33-B030-6739D8E736BA}" destId="{D46245D4-5307-4521-9161-55A939CEE58A}" srcOrd="0" destOrd="0" presId="urn:microsoft.com/office/officeart/2005/8/layout/hierarchy1"/>
    <dgm:cxn modelId="{65CDBD87-289F-4BBA-92C6-3993E2664095}" srcId="{FB7689DB-7B4C-4C33-B030-6739D8E736BA}" destId="{73F91D67-CEE1-4F7C-8851-8A0FBB922E29}" srcOrd="2" destOrd="0" parTransId="{0EC74A4B-500E-4EA7-A4A1-7BD200CAB785}" sibTransId="{7628AFCF-0038-4907-A841-AC2BCF18ED40}"/>
    <dgm:cxn modelId="{462046C0-B0B8-4645-AD07-70805856577D}" srcId="{FB7689DB-7B4C-4C33-B030-6739D8E736BA}" destId="{8017C2F6-2AB5-4C4D-B647-A3E5631EA5BC}" srcOrd="1" destOrd="0" parTransId="{9B609F1E-4636-4B6B-85A8-DB4E936D353F}" sibTransId="{211F0E24-BACF-4CF8-94BC-720B3B4BC0E9}"/>
    <dgm:cxn modelId="{0EBEA9C9-B2F0-4ADC-907F-3EAA940C52A7}" srcId="{FB7689DB-7B4C-4C33-B030-6739D8E736BA}" destId="{6AA88E0F-8219-4A7C-9493-77DBF569AEEE}" srcOrd="3" destOrd="0" parTransId="{D53C2B99-1A60-4943-98F9-150175B84F8A}" sibTransId="{8C3330BE-ABAA-429A-9293-29DBC6DA3F46}"/>
    <dgm:cxn modelId="{616CC1CE-ADB6-43A0-A1A6-F963DFA661B7}" type="presOf" srcId="{6AA88E0F-8219-4A7C-9493-77DBF569AEEE}" destId="{504F501C-8C58-4C01-B48B-E52D5E3C786A}" srcOrd="0" destOrd="0" presId="urn:microsoft.com/office/officeart/2005/8/layout/hierarchy1"/>
    <dgm:cxn modelId="{2D705BDD-C5E9-4CA9-A0BB-A2000A6A30C4}" type="presOf" srcId="{8017C2F6-2AB5-4C4D-B647-A3E5631EA5BC}" destId="{D005F1EC-510E-4453-B2EF-5A54D0011A5F}" srcOrd="0" destOrd="0" presId="urn:microsoft.com/office/officeart/2005/8/layout/hierarchy1"/>
    <dgm:cxn modelId="{A1C90EE4-E48E-4E7C-BA5E-74975D0FBB76}" type="presOf" srcId="{73F91D67-CEE1-4F7C-8851-8A0FBB922E29}" destId="{F30CC820-5A98-4A7B-A087-C4F15B3A2116}" srcOrd="0" destOrd="0" presId="urn:microsoft.com/office/officeart/2005/8/layout/hierarchy1"/>
    <dgm:cxn modelId="{195981EC-BE13-449C-AE51-0306E4AC7B88}" type="presOf" srcId="{A688C76D-EB40-4DD2-8DA9-7E33F8661CC1}" destId="{1650939A-A862-4FB8-8A05-49D1B20ABA62}" srcOrd="0" destOrd="0" presId="urn:microsoft.com/office/officeart/2005/8/layout/hierarchy1"/>
    <dgm:cxn modelId="{813E4DF2-AB55-46B6-A673-DE16C05DB8A5}" srcId="{FB7689DB-7B4C-4C33-B030-6739D8E736BA}" destId="{A688C76D-EB40-4DD2-8DA9-7E33F8661CC1}" srcOrd="0" destOrd="0" parTransId="{F7EA5762-7AA4-4EF8-91E1-A2D5D5F07CF9}" sibTransId="{8118B8E7-77D1-4BAD-885B-529D35753140}"/>
    <dgm:cxn modelId="{B5F0CF76-7704-467A-8596-F45212DCBE4F}" type="presParOf" srcId="{D46245D4-5307-4521-9161-55A939CEE58A}" destId="{951334D0-E804-4156-AB82-16FF78CF8974}" srcOrd="0" destOrd="0" presId="urn:microsoft.com/office/officeart/2005/8/layout/hierarchy1"/>
    <dgm:cxn modelId="{A71606FC-A08C-463D-94F2-BC5720957A60}" type="presParOf" srcId="{951334D0-E804-4156-AB82-16FF78CF8974}" destId="{3DBCF011-295E-4566-BEE5-12AF44BF1CA7}" srcOrd="0" destOrd="0" presId="urn:microsoft.com/office/officeart/2005/8/layout/hierarchy1"/>
    <dgm:cxn modelId="{4F0A209C-A4CA-488E-A6FC-F6D170F47931}" type="presParOf" srcId="{3DBCF011-295E-4566-BEE5-12AF44BF1CA7}" destId="{03B0C654-EC93-4AD7-83B0-AE9E680C0C80}" srcOrd="0" destOrd="0" presId="urn:microsoft.com/office/officeart/2005/8/layout/hierarchy1"/>
    <dgm:cxn modelId="{CC2223F2-BF98-47A7-B3E1-22CF584B725F}" type="presParOf" srcId="{3DBCF011-295E-4566-BEE5-12AF44BF1CA7}" destId="{1650939A-A862-4FB8-8A05-49D1B20ABA62}" srcOrd="1" destOrd="0" presId="urn:microsoft.com/office/officeart/2005/8/layout/hierarchy1"/>
    <dgm:cxn modelId="{3EFBB0F4-B616-4C7B-8DC2-D229CBB77509}" type="presParOf" srcId="{951334D0-E804-4156-AB82-16FF78CF8974}" destId="{FF0C633B-60D8-4578-A74A-D6FC82E5F556}" srcOrd="1" destOrd="0" presId="urn:microsoft.com/office/officeart/2005/8/layout/hierarchy1"/>
    <dgm:cxn modelId="{C9D3BD01-3052-4C6F-ADBE-08FD317A81E8}" type="presParOf" srcId="{D46245D4-5307-4521-9161-55A939CEE58A}" destId="{7D02B31D-71DF-40A3-9D09-EBC8CC84F901}" srcOrd="1" destOrd="0" presId="urn:microsoft.com/office/officeart/2005/8/layout/hierarchy1"/>
    <dgm:cxn modelId="{5857D56B-2E03-4D31-9019-E221B1814B3A}" type="presParOf" srcId="{7D02B31D-71DF-40A3-9D09-EBC8CC84F901}" destId="{CCA7DC78-6138-425A-877D-16A275AE9792}" srcOrd="0" destOrd="0" presId="urn:microsoft.com/office/officeart/2005/8/layout/hierarchy1"/>
    <dgm:cxn modelId="{A6A31D1F-2E7B-4773-A8BA-79459269F2C0}" type="presParOf" srcId="{CCA7DC78-6138-425A-877D-16A275AE9792}" destId="{A83FDF55-9010-46D8-9E0E-95B6B6893C3D}" srcOrd="0" destOrd="0" presId="urn:microsoft.com/office/officeart/2005/8/layout/hierarchy1"/>
    <dgm:cxn modelId="{1A52495C-FD5E-4874-87DB-0741447B1720}" type="presParOf" srcId="{CCA7DC78-6138-425A-877D-16A275AE9792}" destId="{D005F1EC-510E-4453-B2EF-5A54D0011A5F}" srcOrd="1" destOrd="0" presId="urn:microsoft.com/office/officeart/2005/8/layout/hierarchy1"/>
    <dgm:cxn modelId="{4BEB3445-BD22-4197-A091-76FD8B7DBC89}" type="presParOf" srcId="{7D02B31D-71DF-40A3-9D09-EBC8CC84F901}" destId="{3B3678EF-CCF8-4F93-9FA0-2F0E14CBC58B}" srcOrd="1" destOrd="0" presId="urn:microsoft.com/office/officeart/2005/8/layout/hierarchy1"/>
    <dgm:cxn modelId="{09CB92EF-0097-49C0-97EF-F3E60CAA3963}" type="presParOf" srcId="{D46245D4-5307-4521-9161-55A939CEE58A}" destId="{48C0C1C0-927E-4BAF-8F3F-BD3B7E7CC809}" srcOrd="2" destOrd="0" presId="urn:microsoft.com/office/officeart/2005/8/layout/hierarchy1"/>
    <dgm:cxn modelId="{39E15E4E-9E05-4B29-9D27-0812CDF112AF}" type="presParOf" srcId="{48C0C1C0-927E-4BAF-8F3F-BD3B7E7CC809}" destId="{A6345A18-1C63-4700-865A-8D2FDF9B972A}" srcOrd="0" destOrd="0" presId="urn:microsoft.com/office/officeart/2005/8/layout/hierarchy1"/>
    <dgm:cxn modelId="{17878512-83F0-4E43-9473-5AFC072FB686}" type="presParOf" srcId="{A6345A18-1C63-4700-865A-8D2FDF9B972A}" destId="{89EE4570-66B5-4E51-AD89-F3C87D38F5C9}" srcOrd="0" destOrd="0" presId="urn:microsoft.com/office/officeart/2005/8/layout/hierarchy1"/>
    <dgm:cxn modelId="{D8AC19E2-5D77-4C53-A7DE-16499A760AF5}" type="presParOf" srcId="{A6345A18-1C63-4700-865A-8D2FDF9B972A}" destId="{F30CC820-5A98-4A7B-A087-C4F15B3A2116}" srcOrd="1" destOrd="0" presId="urn:microsoft.com/office/officeart/2005/8/layout/hierarchy1"/>
    <dgm:cxn modelId="{51E98964-10F8-44D3-8970-B60DDCA08BE0}" type="presParOf" srcId="{48C0C1C0-927E-4BAF-8F3F-BD3B7E7CC809}" destId="{8A765335-C89F-4F3E-A5BF-902892BA1C7C}" srcOrd="1" destOrd="0" presId="urn:microsoft.com/office/officeart/2005/8/layout/hierarchy1"/>
    <dgm:cxn modelId="{14A5E536-9710-4836-96B1-29CBC0C7BF69}" type="presParOf" srcId="{D46245D4-5307-4521-9161-55A939CEE58A}" destId="{08729FFB-E362-4D1C-A778-F8435F508F9F}" srcOrd="3" destOrd="0" presId="urn:microsoft.com/office/officeart/2005/8/layout/hierarchy1"/>
    <dgm:cxn modelId="{1842DF42-08FD-4229-B038-2AFA57277C7E}" type="presParOf" srcId="{08729FFB-E362-4D1C-A778-F8435F508F9F}" destId="{41981240-8BCF-4F4D-82C7-3E3FFDD08A36}" srcOrd="0" destOrd="0" presId="urn:microsoft.com/office/officeart/2005/8/layout/hierarchy1"/>
    <dgm:cxn modelId="{5D2B76F7-D164-4C4E-8A73-899F6CDB94D4}" type="presParOf" srcId="{41981240-8BCF-4F4D-82C7-3E3FFDD08A36}" destId="{E4A29EFD-93A9-4BA8-A3B1-982E920F829F}" srcOrd="0" destOrd="0" presId="urn:microsoft.com/office/officeart/2005/8/layout/hierarchy1"/>
    <dgm:cxn modelId="{D1C60CA9-1561-4D9B-8A3F-8DE006933CF4}" type="presParOf" srcId="{41981240-8BCF-4F4D-82C7-3E3FFDD08A36}" destId="{504F501C-8C58-4C01-B48B-E52D5E3C786A}" srcOrd="1" destOrd="0" presId="urn:microsoft.com/office/officeart/2005/8/layout/hierarchy1"/>
    <dgm:cxn modelId="{60084F9D-5AB8-450E-92EB-10F8BA7FFCAD}" type="presParOf" srcId="{08729FFB-E362-4D1C-A778-F8435F508F9F}" destId="{C9813492-FD9A-4F04-9CBD-16AF3DC317E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26C7045-CC44-47C2-A9DB-B14333AC8D7A}" type="doc">
      <dgm:prSet loTypeId="urn:microsoft.com/office/officeart/2005/8/layout/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7DD1EA7-3D97-466F-93A7-DE2F27C30EDE}">
      <dgm:prSet/>
      <dgm:spPr/>
      <dgm:t>
        <a:bodyPr/>
        <a:lstStyle/>
        <a:p>
          <a:r>
            <a:rPr lang="en-US" baseline="0"/>
            <a:t>The UK healthcare policies have started incorporating the idea of sustainability within the service planning (Hewitt et al., 2018).</a:t>
          </a:r>
          <a:endParaRPr lang="en-US"/>
        </a:p>
      </dgm:t>
    </dgm:pt>
    <dgm:pt modelId="{727F94F0-B066-4CC0-9084-13367FE943BD}" type="parTrans" cxnId="{BAA793B8-30AB-4D55-99CB-FF0C08513C1F}">
      <dgm:prSet/>
      <dgm:spPr/>
      <dgm:t>
        <a:bodyPr/>
        <a:lstStyle/>
        <a:p>
          <a:endParaRPr lang="en-US"/>
        </a:p>
      </dgm:t>
    </dgm:pt>
    <dgm:pt modelId="{882CAED8-5D28-49FD-AE99-BA68964E6627}" type="sibTrans" cxnId="{BAA793B8-30AB-4D55-99CB-FF0C08513C1F}">
      <dgm:prSet/>
      <dgm:spPr/>
      <dgm:t>
        <a:bodyPr/>
        <a:lstStyle/>
        <a:p>
          <a:endParaRPr lang="en-US"/>
        </a:p>
      </dgm:t>
    </dgm:pt>
    <dgm:pt modelId="{9ABF670D-BC51-4CD6-AB65-60885D845D8B}">
      <dgm:prSet/>
      <dgm:spPr/>
      <dgm:t>
        <a:bodyPr/>
        <a:lstStyle/>
        <a:p>
          <a:r>
            <a:rPr lang="en-US" baseline="0"/>
            <a:t>To aid in the implementation of SDGs in the health services context, the Sustainable Development Assessment Tool was launched (Hewitt et al., 2018).</a:t>
          </a:r>
          <a:endParaRPr lang="en-US"/>
        </a:p>
      </dgm:t>
    </dgm:pt>
    <dgm:pt modelId="{112DD059-18A7-4C79-9670-8D98C94A790B}" type="parTrans" cxnId="{6B77E61A-C43D-48E1-B3B5-7587162843ED}">
      <dgm:prSet/>
      <dgm:spPr/>
      <dgm:t>
        <a:bodyPr/>
        <a:lstStyle/>
        <a:p>
          <a:endParaRPr lang="en-US"/>
        </a:p>
      </dgm:t>
    </dgm:pt>
    <dgm:pt modelId="{162C849C-C7A1-461B-BDC5-514B43DD0648}" type="sibTrans" cxnId="{6B77E61A-C43D-48E1-B3B5-7587162843ED}">
      <dgm:prSet/>
      <dgm:spPr/>
      <dgm:t>
        <a:bodyPr/>
        <a:lstStyle/>
        <a:p>
          <a:endParaRPr lang="en-US"/>
        </a:p>
      </dgm:t>
    </dgm:pt>
    <dgm:pt modelId="{7ED6B65D-9B8C-4BFD-838A-90BB0D9DC54D}">
      <dgm:prSet/>
      <dgm:spPr/>
      <dgm:t>
        <a:bodyPr/>
        <a:lstStyle/>
        <a:p>
          <a:r>
            <a:rPr lang="en-US" baseline="0"/>
            <a:t>Good governance makes a difference in indentifying accountability, quality and equitable services (Glasby, 2026).</a:t>
          </a:r>
          <a:endParaRPr lang="en-US"/>
        </a:p>
      </dgm:t>
    </dgm:pt>
    <dgm:pt modelId="{D43EE993-00E6-42A0-A6A8-8E97FDC43A62}" type="parTrans" cxnId="{7B84F1AD-8601-4745-8A54-D74B37B507AA}">
      <dgm:prSet/>
      <dgm:spPr/>
      <dgm:t>
        <a:bodyPr/>
        <a:lstStyle/>
        <a:p>
          <a:endParaRPr lang="en-US"/>
        </a:p>
      </dgm:t>
    </dgm:pt>
    <dgm:pt modelId="{B4129ED7-8660-4E99-9CA8-EC2FB0402DDF}" type="sibTrans" cxnId="{7B84F1AD-8601-4745-8A54-D74B37B507AA}">
      <dgm:prSet/>
      <dgm:spPr/>
      <dgm:t>
        <a:bodyPr/>
        <a:lstStyle/>
        <a:p>
          <a:endParaRPr lang="en-US"/>
        </a:p>
      </dgm:t>
    </dgm:pt>
    <dgm:pt modelId="{FCFEA385-08BA-456F-AA2B-1C9644C7C128}">
      <dgm:prSet/>
      <dgm:spPr/>
      <dgm:t>
        <a:bodyPr/>
        <a:lstStyle/>
        <a:p>
          <a:r>
            <a:rPr lang="en-US" baseline="0"/>
            <a:t>The issues of funding are a serious obstacle to the sustainable healthcare change (Anderson et al., 2021).</a:t>
          </a:r>
          <a:endParaRPr lang="en-US"/>
        </a:p>
      </dgm:t>
    </dgm:pt>
    <dgm:pt modelId="{5C145233-FDDD-4ECA-AA2F-1EC8B3A8CC8E}" type="parTrans" cxnId="{0ECA537A-7FDB-4F22-8E94-B6CB3E30605B}">
      <dgm:prSet/>
      <dgm:spPr/>
      <dgm:t>
        <a:bodyPr/>
        <a:lstStyle/>
        <a:p>
          <a:endParaRPr lang="en-US"/>
        </a:p>
      </dgm:t>
    </dgm:pt>
    <dgm:pt modelId="{EDCA6B0C-0A47-4461-A21B-2AAD9827CCF2}" type="sibTrans" cxnId="{0ECA537A-7FDB-4F22-8E94-B6CB3E30605B}">
      <dgm:prSet/>
      <dgm:spPr/>
      <dgm:t>
        <a:bodyPr/>
        <a:lstStyle/>
        <a:p>
          <a:endParaRPr lang="en-US"/>
        </a:p>
      </dgm:t>
    </dgm:pt>
    <dgm:pt modelId="{AF62CC81-8BC4-4A3E-A2F0-EEB78BC19587}" type="pres">
      <dgm:prSet presAssocID="{026C7045-CC44-47C2-A9DB-B14333AC8D7A}" presName="diagram" presStyleCnt="0">
        <dgm:presLayoutVars>
          <dgm:dir/>
          <dgm:resizeHandles val="exact"/>
        </dgm:presLayoutVars>
      </dgm:prSet>
      <dgm:spPr/>
    </dgm:pt>
    <dgm:pt modelId="{18A60507-1553-49A6-8298-4E4C1A42804A}" type="pres">
      <dgm:prSet presAssocID="{A7DD1EA7-3D97-466F-93A7-DE2F27C30EDE}" presName="node" presStyleLbl="node1" presStyleIdx="0" presStyleCnt="4">
        <dgm:presLayoutVars>
          <dgm:bulletEnabled val="1"/>
        </dgm:presLayoutVars>
      </dgm:prSet>
      <dgm:spPr/>
    </dgm:pt>
    <dgm:pt modelId="{9DA860B8-A197-4CD1-922F-A924967F8358}" type="pres">
      <dgm:prSet presAssocID="{882CAED8-5D28-49FD-AE99-BA68964E6627}" presName="sibTrans" presStyleLbl="sibTrans2D1" presStyleIdx="0" presStyleCnt="3"/>
      <dgm:spPr/>
    </dgm:pt>
    <dgm:pt modelId="{DE748FCA-AB37-4F11-A846-865C50982D17}" type="pres">
      <dgm:prSet presAssocID="{882CAED8-5D28-49FD-AE99-BA68964E6627}" presName="connectorText" presStyleLbl="sibTrans2D1" presStyleIdx="0" presStyleCnt="3"/>
      <dgm:spPr/>
    </dgm:pt>
    <dgm:pt modelId="{75478E18-AB74-45DD-B177-3B1A82AA24BE}" type="pres">
      <dgm:prSet presAssocID="{9ABF670D-BC51-4CD6-AB65-60885D845D8B}" presName="node" presStyleLbl="node1" presStyleIdx="1" presStyleCnt="4">
        <dgm:presLayoutVars>
          <dgm:bulletEnabled val="1"/>
        </dgm:presLayoutVars>
      </dgm:prSet>
      <dgm:spPr/>
    </dgm:pt>
    <dgm:pt modelId="{B882381F-A764-4AB2-A4F3-B884E49556FC}" type="pres">
      <dgm:prSet presAssocID="{162C849C-C7A1-461B-BDC5-514B43DD0648}" presName="sibTrans" presStyleLbl="sibTrans2D1" presStyleIdx="1" presStyleCnt="3"/>
      <dgm:spPr/>
    </dgm:pt>
    <dgm:pt modelId="{0C5F352D-5A8B-4A07-A8C3-02C34A02A18A}" type="pres">
      <dgm:prSet presAssocID="{162C849C-C7A1-461B-BDC5-514B43DD0648}" presName="connectorText" presStyleLbl="sibTrans2D1" presStyleIdx="1" presStyleCnt="3"/>
      <dgm:spPr/>
    </dgm:pt>
    <dgm:pt modelId="{BC3E030C-5B0E-4B26-B670-DBD4D1127F22}" type="pres">
      <dgm:prSet presAssocID="{7ED6B65D-9B8C-4BFD-838A-90BB0D9DC54D}" presName="node" presStyleLbl="node1" presStyleIdx="2" presStyleCnt="4">
        <dgm:presLayoutVars>
          <dgm:bulletEnabled val="1"/>
        </dgm:presLayoutVars>
      </dgm:prSet>
      <dgm:spPr/>
    </dgm:pt>
    <dgm:pt modelId="{5595F1F2-AAE1-45F2-B297-05F362D88ED4}" type="pres">
      <dgm:prSet presAssocID="{B4129ED7-8660-4E99-9CA8-EC2FB0402DDF}" presName="sibTrans" presStyleLbl="sibTrans2D1" presStyleIdx="2" presStyleCnt="3"/>
      <dgm:spPr/>
    </dgm:pt>
    <dgm:pt modelId="{7EE67B42-5673-4731-B8F0-2E03B40CCDD0}" type="pres">
      <dgm:prSet presAssocID="{B4129ED7-8660-4E99-9CA8-EC2FB0402DDF}" presName="connectorText" presStyleLbl="sibTrans2D1" presStyleIdx="2" presStyleCnt="3"/>
      <dgm:spPr/>
    </dgm:pt>
    <dgm:pt modelId="{F7294D95-C16B-428C-93B3-1EE9F77E0E7B}" type="pres">
      <dgm:prSet presAssocID="{FCFEA385-08BA-456F-AA2B-1C9644C7C128}" presName="node" presStyleLbl="node1" presStyleIdx="3" presStyleCnt="4">
        <dgm:presLayoutVars>
          <dgm:bulletEnabled val="1"/>
        </dgm:presLayoutVars>
      </dgm:prSet>
      <dgm:spPr/>
    </dgm:pt>
  </dgm:ptLst>
  <dgm:cxnLst>
    <dgm:cxn modelId="{6B77E61A-C43D-48E1-B3B5-7587162843ED}" srcId="{026C7045-CC44-47C2-A9DB-B14333AC8D7A}" destId="{9ABF670D-BC51-4CD6-AB65-60885D845D8B}" srcOrd="1" destOrd="0" parTransId="{112DD059-18A7-4C79-9670-8D98C94A790B}" sibTransId="{162C849C-C7A1-461B-BDC5-514B43DD0648}"/>
    <dgm:cxn modelId="{BF7A0163-6F06-4EDF-820B-044858535EBF}" type="presOf" srcId="{B4129ED7-8660-4E99-9CA8-EC2FB0402DDF}" destId="{7EE67B42-5673-4731-B8F0-2E03B40CCDD0}" srcOrd="1" destOrd="0" presId="urn:microsoft.com/office/officeart/2005/8/layout/process5"/>
    <dgm:cxn modelId="{0AD5174A-F8AF-498B-B6FE-B76AF5FE70D5}" type="presOf" srcId="{882CAED8-5D28-49FD-AE99-BA68964E6627}" destId="{DE748FCA-AB37-4F11-A846-865C50982D17}" srcOrd="1" destOrd="0" presId="urn:microsoft.com/office/officeart/2005/8/layout/process5"/>
    <dgm:cxn modelId="{0ECA537A-7FDB-4F22-8E94-B6CB3E30605B}" srcId="{026C7045-CC44-47C2-A9DB-B14333AC8D7A}" destId="{FCFEA385-08BA-456F-AA2B-1C9644C7C128}" srcOrd="3" destOrd="0" parTransId="{5C145233-FDDD-4ECA-AA2F-1EC8B3A8CC8E}" sibTransId="{EDCA6B0C-0A47-4461-A21B-2AAD9827CCF2}"/>
    <dgm:cxn modelId="{48915A8C-C199-48A9-8691-DEDA6897F611}" type="presOf" srcId="{A7DD1EA7-3D97-466F-93A7-DE2F27C30EDE}" destId="{18A60507-1553-49A6-8298-4E4C1A42804A}" srcOrd="0" destOrd="0" presId="urn:microsoft.com/office/officeart/2005/8/layout/process5"/>
    <dgm:cxn modelId="{B519E391-E0E1-4EAF-A34D-FFB1FB93A39F}" type="presOf" srcId="{9ABF670D-BC51-4CD6-AB65-60885D845D8B}" destId="{75478E18-AB74-45DD-B177-3B1A82AA24BE}" srcOrd="0" destOrd="0" presId="urn:microsoft.com/office/officeart/2005/8/layout/process5"/>
    <dgm:cxn modelId="{0B7ED3A4-D28C-4A2C-A922-C0AF16B2BDBB}" type="presOf" srcId="{882CAED8-5D28-49FD-AE99-BA68964E6627}" destId="{9DA860B8-A197-4CD1-922F-A924967F8358}" srcOrd="0" destOrd="0" presId="urn:microsoft.com/office/officeart/2005/8/layout/process5"/>
    <dgm:cxn modelId="{15C1D1A6-7417-4421-82EE-9ACA8CB9DC19}" type="presOf" srcId="{162C849C-C7A1-461B-BDC5-514B43DD0648}" destId="{B882381F-A764-4AB2-A4F3-B884E49556FC}" srcOrd="0" destOrd="0" presId="urn:microsoft.com/office/officeart/2005/8/layout/process5"/>
    <dgm:cxn modelId="{7B84F1AD-8601-4745-8A54-D74B37B507AA}" srcId="{026C7045-CC44-47C2-A9DB-B14333AC8D7A}" destId="{7ED6B65D-9B8C-4BFD-838A-90BB0D9DC54D}" srcOrd="2" destOrd="0" parTransId="{D43EE993-00E6-42A0-A6A8-8E97FDC43A62}" sibTransId="{B4129ED7-8660-4E99-9CA8-EC2FB0402DDF}"/>
    <dgm:cxn modelId="{C78BD8AF-C00E-4B6C-9386-9B64C4DA78EC}" type="presOf" srcId="{7ED6B65D-9B8C-4BFD-838A-90BB0D9DC54D}" destId="{BC3E030C-5B0E-4B26-B670-DBD4D1127F22}" srcOrd="0" destOrd="0" presId="urn:microsoft.com/office/officeart/2005/8/layout/process5"/>
    <dgm:cxn modelId="{7A600EB1-9770-4622-A72F-48C1E89C1507}" type="presOf" srcId="{162C849C-C7A1-461B-BDC5-514B43DD0648}" destId="{0C5F352D-5A8B-4A07-A8C3-02C34A02A18A}" srcOrd="1" destOrd="0" presId="urn:microsoft.com/office/officeart/2005/8/layout/process5"/>
    <dgm:cxn modelId="{BAA793B8-30AB-4D55-99CB-FF0C08513C1F}" srcId="{026C7045-CC44-47C2-A9DB-B14333AC8D7A}" destId="{A7DD1EA7-3D97-466F-93A7-DE2F27C30EDE}" srcOrd="0" destOrd="0" parTransId="{727F94F0-B066-4CC0-9084-13367FE943BD}" sibTransId="{882CAED8-5D28-49FD-AE99-BA68964E6627}"/>
    <dgm:cxn modelId="{71ACA9BF-04BA-4E9B-B1E4-0E6791AFC0CC}" type="presOf" srcId="{B4129ED7-8660-4E99-9CA8-EC2FB0402DDF}" destId="{5595F1F2-AAE1-45F2-B297-05F362D88ED4}" srcOrd="0" destOrd="0" presId="urn:microsoft.com/office/officeart/2005/8/layout/process5"/>
    <dgm:cxn modelId="{861704E5-471C-4E8B-82EA-0C4CFB8E7611}" type="presOf" srcId="{026C7045-CC44-47C2-A9DB-B14333AC8D7A}" destId="{AF62CC81-8BC4-4A3E-A2F0-EEB78BC19587}" srcOrd="0" destOrd="0" presId="urn:microsoft.com/office/officeart/2005/8/layout/process5"/>
    <dgm:cxn modelId="{836BD4F1-7B11-43F7-B4A9-CEAF588F3DDF}" type="presOf" srcId="{FCFEA385-08BA-456F-AA2B-1C9644C7C128}" destId="{F7294D95-C16B-428C-93B3-1EE9F77E0E7B}" srcOrd="0" destOrd="0" presId="urn:microsoft.com/office/officeart/2005/8/layout/process5"/>
    <dgm:cxn modelId="{18ED2863-6E1B-46C5-8D8F-8D85A78DE724}" type="presParOf" srcId="{AF62CC81-8BC4-4A3E-A2F0-EEB78BC19587}" destId="{18A60507-1553-49A6-8298-4E4C1A42804A}" srcOrd="0" destOrd="0" presId="urn:microsoft.com/office/officeart/2005/8/layout/process5"/>
    <dgm:cxn modelId="{905951FC-95B0-4C71-8A63-3D5B03A33499}" type="presParOf" srcId="{AF62CC81-8BC4-4A3E-A2F0-EEB78BC19587}" destId="{9DA860B8-A197-4CD1-922F-A924967F8358}" srcOrd="1" destOrd="0" presId="urn:microsoft.com/office/officeart/2005/8/layout/process5"/>
    <dgm:cxn modelId="{03645F7D-BDD1-4633-B523-1353FF45D2BA}" type="presParOf" srcId="{9DA860B8-A197-4CD1-922F-A924967F8358}" destId="{DE748FCA-AB37-4F11-A846-865C50982D17}" srcOrd="0" destOrd="0" presId="urn:microsoft.com/office/officeart/2005/8/layout/process5"/>
    <dgm:cxn modelId="{7DF6F6C9-D9AD-4603-B151-026A09ED6418}" type="presParOf" srcId="{AF62CC81-8BC4-4A3E-A2F0-EEB78BC19587}" destId="{75478E18-AB74-45DD-B177-3B1A82AA24BE}" srcOrd="2" destOrd="0" presId="urn:microsoft.com/office/officeart/2005/8/layout/process5"/>
    <dgm:cxn modelId="{3E7E6100-400D-458A-BB23-CDE05F729096}" type="presParOf" srcId="{AF62CC81-8BC4-4A3E-A2F0-EEB78BC19587}" destId="{B882381F-A764-4AB2-A4F3-B884E49556FC}" srcOrd="3" destOrd="0" presId="urn:microsoft.com/office/officeart/2005/8/layout/process5"/>
    <dgm:cxn modelId="{83B2C9EF-6BF4-49B4-A126-10BA96F5683E}" type="presParOf" srcId="{B882381F-A764-4AB2-A4F3-B884E49556FC}" destId="{0C5F352D-5A8B-4A07-A8C3-02C34A02A18A}" srcOrd="0" destOrd="0" presId="urn:microsoft.com/office/officeart/2005/8/layout/process5"/>
    <dgm:cxn modelId="{5C3E5E85-C9CC-467C-A415-08FBC0C15A96}" type="presParOf" srcId="{AF62CC81-8BC4-4A3E-A2F0-EEB78BC19587}" destId="{BC3E030C-5B0E-4B26-B670-DBD4D1127F22}" srcOrd="4" destOrd="0" presId="urn:microsoft.com/office/officeart/2005/8/layout/process5"/>
    <dgm:cxn modelId="{AF51622A-60EA-4656-A80C-16EE1261D0CB}" type="presParOf" srcId="{AF62CC81-8BC4-4A3E-A2F0-EEB78BC19587}" destId="{5595F1F2-AAE1-45F2-B297-05F362D88ED4}" srcOrd="5" destOrd="0" presId="urn:microsoft.com/office/officeart/2005/8/layout/process5"/>
    <dgm:cxn modelId="{C34EFEA4-5D94-45A0-B435-6C898A87584D}" type="presParOf" srcId="{5595F1F2-AAE1-45F2-B297-05F362D88ED4}" destId="{7EE67B42-5673-4731-B8F0-2E03B40CCDD0}" srcOrd="0" destOrd="0" presId="urn:microsoft.com/office/officeart/2005/8/layout/process5"/>
    <dgm:cxn modelId="{52B086DC-2887-499A-AB42-140BA4F19B81}" type="presParOf" srcId="{AF62CC81-8BC4-4A3E-A2F0-EEB78BC19587}" destId="{F7294D95-C16B-428C-93B3-1EE9F77E0E7B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ED72F76-044F-41AF-AD36-4DE4C6BD7E7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B8E1D15-53D9-4D10-92C5-2EB7C16E9241}">
      <dgm:prSet/>
      <dgm:spPr/>
      <dgm:t>
        <a:bodyPr/>
        <a:lstStyle/>
        <a:p>
          <a:pPr>
            <a:defRPr cap="all"/>
          </a:pPr>
          <a:r>
            <a:rPr lang="en-US" baseline="0"/>
            <a:t>One of the biggest risks to sustainable healthcare provision in the UK is workforce shortage (Anderson et al., 2021).</a:t>
          </a:r>
          <a:endParaRPr lang="en-US"/>
        </a:p>
      </dgm:t>
    </dgm:pt>
    <dgm:pt modelId="{6E12329C-CF8A-4FE0-A911-8BA17C05A886}" type="parTrans" cxnId="{95BC4B7F-817A-4068-BF2E-3B8871589B6B}">
      <dgm:prSet/>
      <dgm:spPr/>
      <dgm:t>
        <a:bodyPr/>
        <a:lstStyle/>
        <a:p>
          <a:endParaRPr lang="en-US"/>
        </a:p>
      </dgm:t>
    </dgm:pt>
    <dgm:pt modelId="{2BD210C1-D941-4EEF-A86B-4B8921E0651D}" type="sibTrans" cxnId="{95BC4B7F-817A-4068-BF2E-3B8871589B6B}">
      <dgm:prSet/>
      <dgm:spPr/>
      <dgm:t>
        <a:bodyPr/>
        <a:lstStyle/>
        <a:p>
          <a:endParaRPr lang="en-US"/>
        </a:p>
      </dgm:t>
    </dgm:pt>
    <dgm:pt modelId="{F7725C39-0535-4C9B-A7A6-326207425B63}">
      <dgm:prSet/>
      <dgm:spPr/>
      <dgm:t>
        <a:bodyPr/>
        <a:lstStyle/>
        <a:p>
          <a:pPr>
            <a:defRPr cap="all"/>
          </a:pPr>
          <a:r>
            <a:rPr lang="en-US" baseline="0"/>
            <a:t>Anderson et al. (2021) calculated the NHS vacancies to be more than 100,000 posts which impacted on the quality and availability of services.</a:t>
          </a:r>
          <a:endParaRPr lang="en-US"/>
        </a:p>
      </dgm:t>
    </dgm:pt>
    <dgm:pt modelId="{BB6D2F8D-92D1-41BE-8F21-66293CB143F4}" type="parTrans" cxnId="{31E5050F-7C10-41C2-B05F-A93BCF16B1C6}">
      <dgm:prSet/>
      <dgm:spPr/>
      <dgm:t>
        <a:bodyPr/>
        <a:lstStyle/>
        <a:p>
          <a:endParaRPr lang="en-US"/>
        </a:p>
      </dgm:t>
    </dgm:pt>
    <dgm:pt modelId="{3755FE78-D10E-4925-96B1-A761E22DF1A9}" type="sibTrans" cxnId="{31E5050F-7C10-41C2-B05F-A93BCF16B1C6}">
      <dgm:prSet/>
      <dgm:spPr/>
      <dgm:t>
        <a:bodyPr/>
        <a:lstStyle/>
        <a:p>
          <a:endParaRPr lang="en-US"/>
        </a:p>
      </dgm:t>
    </dgm:pt>
    <dgm:pt modelId="{A72A14A7-437C-49B9-B49D-570BAE0779F6}">
      <dgm:prSet/>
      <dgm:spPr/>
      <dgm:t>
        <a:bodyPr/>
        <a:lstStyle/>
        <a:p>
          <a:pPr>
            <a:defRPr cap="all"/>
          </a:pPr>
          <a:r>
            <a:rPr lang="en-US" baseline="0"/>
            <a:t>To fulfill future health needs, sustainable workforce planning is necessary (Anderson et al., 2021).</a:t>
          </a:r>
          <a:endParaRPr lang="en-US"/>
        </a:p>
      </dgm:t>
    </dgm:pt>
    <dgm:pt modelId="{3DC6E29F-54C9-48E0-B189-D7C490A88560}" type="parTrans" cxnId="{30935A25-3B2D-4901-A25A-CECDFE8228E2}">
      <dgm:prSet/>
      <dgm:spPr/>
      <dgm:t>
        <a:bodyPr/>
        <a:lstStyle/>
        <a:p>
          <a:endParaRPr lang="en-US"/>
        </a:p>
      </dgm:t>
    </dgm:pt>
    <dgm:pt modelId="{BE6B633F-6190-4B14-A81D-0D9206D1DE4E}" type="sibTrans" cxnId="{30935A25-3B2D-4901-A25A-CECDFE8228E2}">
      <dgm:prSet/>
      <dgm:spPr/>
      <dgm:t>
        <a:bodyPr/>
        <a:lstStyle/>
        <a:p>
          <a:endParaRPr lang="en-US"/>
        </a:p>
      </dgm:t>
    </dgm:pt>
    <dgm:pt modelId="{B8789BDA-26D1-417F-9CF5-B8999BC39B43}">
      <dgm:prSet/>
      <dgm:spPr/>
      <dgm:t>
        <a:bodyPr/>
        <a:lstStyle/>
        <a:p>
          <a:pPr>
            <a:defRPr cap="all"/>
          </a:pPr>
          <a:r>
            <a:rPr lang="en-US" baseline="0"/>
            <a:t>Staff wellbeing enhances retention and quality care delivery (Qureshi et al., 2023).</a:t>
          </a:r>
          <a:endParaRPr lang="en-US"/>
        </a:p>
      </dgm:t>
    </dgm:pt>
    <dgm:pt modelId="{F807C23F-4CE4-40A9-A3C4-AF47DBB3468A}" type="parTrans" cxnId="{8979AA11-99C7-433D-9CD8-4AAB7D615065}">
      <dgm:prSet/>
      <dgm:spPr/>
      <dgm:t>
        <a:bodyPr/>
        <a:lstStyle/>
        <a:p>
          <a:endParaRPr lang="en-US"/>
        </a:p>
      </dgm:t>
    </dgm:pt>
    <dgm:pt modelId="{31B84300-7ABF-4E06-94FD-99CC26B08A85}" type="sibTrans" cxnId="{8979AA11-99C7-433D-9CD8-4AAB7D615065}">
      <dgm:prSet/>
      <dgm:spPr/>
      <dgm:t>
        <a:bodyPr/>
        <a:lstStyle/>
        <a:p>
          <a:endParaRPr lang="en-US"/>
        </a:p>
      </dgm:t>
    </dgm:pt>
    <dgm:pt modelId="{0B199AB6-B134-45DB-9315-BBB82B68B339}" type="pres">
      <dgm:prSet presAssocID="{EED72F76-044F-41AF-AD36-4DE4C6BD7E78}" presName="root" presStyleCnt="0">
        <dgm:presLayoutVars>
          <dgm:dir/>
          <dgm:resizeHandles val="exact"/>
        </dgm:presLayoutVars>
      </dgm:prSet>
      <dgm:spPr/>
    </dgm:pt>
    <dgm:pt modelId="{91745F40-4662-4D1F-96DD-40731FD8AF2D}" type="pres">
      <dgm:prSet presAssocID="{BB8E1D15-53D9-4D10-92C5-2EB7C16E9241}" presName="compNode" presStyleCnt="0"/>
      <dgm:spPr/>
    </dgm:pt>
    <dgm:pt modelId="{DD2D0E5B-D957-4B3B-A8B9-352E5FBCC72A}" type="pres">
      <dgm:prSet presAssocID="{BB8E1D15-53D9-4D10-92C5-2EB7C16E9241}" presName="iconBgRect" presStyleLbl="bgShp" presStyleIdx="0" presStyleCnt="4"/>
      <dgm:spPr/>
    </dgm:pt>
    <dgm:pt modelId="{63D0A3B1-E75F-4D13-92B5-C29BE77B3CD0}" type="pres">
      <dgm:prSet presAssocID="{BB8E1D15-53D9-4D10-92C5-2EB7C16E9241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95E1C50A-7472-4D4E-A1FF-1653973B53E1}" type="pres">
      <dgm:prSet presAssocID="{BB8E1D15-53D9-4D10-92C5-2EB7C16E9241}" presName="spaceRect" presStyleCnt="0"/>
      <dgm:spPr/>
    </dgm:pt>
    <dgm:pt modelId="{F491383E-3C3C-456D-9A82-72871AE1CEB8}" type="pres">
      <dgm:prSet presAssocID="{BB8E1D15-53D9-4D10-92C5-2EB7C16E9241}" presName="textRect" presStyleLbl="revTx" presStyleIdx="0" presStyleCnt="4">
        <dgm:presLayoutVars>
          <dgm:chMax val="1"/>
          <dgm:chPref val="1"/>
        </dgm:presLayoutVars>
      </dgm:prSet>
      <dgm:spPr/>
    </dgm:pt>
    <dgm:pt modelId="{2110D066-FB9E-413A-B58A-E2E257F7D564}" type="pres">
      <dgm:prSet presAssocID="{2BD210C1-D941-4EEF-A86B-4B8921E0651D}" presName="sibTrans" presStyleCnt="0"/>
      <dgm:spPr/>
    </dgm:pt>
    <dgm:pt modelId="{56ACB4AD-8977-4FB5-88D1-D0BDC278C9B8}" type="pres">
      <dgm:prSet presAssocID="{F7725C39-0535-4C9B-A7A6-326207425B63}" presName="compNode" presStyleCnt="0"/>
      <dgm:spPr/>
    </dgm:pt>
    <dgm:pt modelId="{7C6B1649-9690-4EBF-AAB1-3702CC400FCF}" type="pres">
      <dgm:prSet presAssocID="{F7725C39-0535-4C9B-A7A6-326207425B63}" presName="iconBgRect" presStyleLbl="bgShp" presStyleIdx="1" presStyleCnt="4"/>
      <dgm:spPr/>
    </dgm:pt>
    <dgm:pt modelId="{B692C2CA-3159-4AA9-8204-B1D364BA91A1}" type="pres">
      <dgm:prSet presAssocID="{F7725C39-0535-4C9B-A7A6-326207425B6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6856C3F6-48A9-4B35-8606-923FBB8C51E6}" type="pres">
      <dgm:prSet presAssocID="{F7725C39-0535-4C9B-A7A6-326207425B63}" presName="spaceRect" presStyleCnt="0"/>
      <dgm:spPr/>
    </dgm:pt>
    <dgm:pt modelId="{1847F58C-DC34-41F8-ABAC-0383BDBB0B7D}" type="pres">
      <dgm:prSet presAssocID="{F7725C39-0535-4C9B-A7A6-326207425B63}" presName="textRect" presStyleLbl="revTx" presStyleIdx="1" presStyleCnt="4">
        <dgm:presLayoutVars>
          <dgm:chMax val="1"/>
          <dgm:chPref val="1"/>
        </dgm:presLayoutVars>
      </dgm:prSet>
      <dgm:spPr/>
    </dgm:pt>
    <dgm:pt modelId="{21B6E1C4-EFC4-4E02-BEBD-EA1961FF77B3}" type="pres">
      <dgm:prSet presAssocID="{3755FE78-D10E-4925-96B1-A761E22DF1A9}" presName="sibTrans" presStyleCnt="0"/>
      <dgm:spPr/>
    </dgm:pt>
    <dgm:pt modelId="{A4E45381-595A-4055-8204-511F376F775C}" type="pres">
      <dgm:prSet presAssocID="{A72A14A7-437C-49B9-B49D-570BAE0779F6}" presName="compNode" presStyleCnt="0"/>
      <dgm:spPr/>
    </dgm:pt>
    <dgm:pt modelId="{89BE2477-C355-46CD-8F8D-C53869224BC9}" type="pres">
      <dgm:prSet presAssocID="{A72A14A7-437C-49B9-B49D-570BAE0779F6}" presName="iconBgRect" presStyleLbl="bgShp" presStyleIdx="2" presStyleCnt="4"/>
      <dgm:spPr/>
    </dgm:pt>
    <dgm:pt modelId="{F92C7F44-54AD-4092-8D9A-C78535CE0BD5}" type="pres">
      <dgm:prSet presAssocID="{A72A14A7-437C-49B9-B49D-570BAE0779F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BD3F330E-C795-4104-B1D2-70A61C82CBDD}" type="pres">
      <dgm:prSet presAssocID="{A72A14A7-437C-49B9-B49D-570BAE0779F6}" presName="spaceRect" presStyleCnt="0"/>
      <dgm:spPr/>
    </dgm:pt>
    <dgm:pt modelId="{7359B9FC-2110-4E1A-88FC-F91AA9877642}" type="pres">
      <dgm:prSet presAssocID="{A72A14A7-437C-49B9-B49D-570BAE0779F6}" presName="textRect" presStyleLbl="revTx" presStyleIdx="2" presStyleCnt="4">
        <dgm:presLayoutVars>
          <dgm:chMax val="1"/>
          <dgm:chPref val="1"/>
        </dgm:presLayoutVars>
      </dgm:prSet>
      <dgm:spPr/>
    </dgm:pt>
    <dgm:pt modelId="{CDCF8F95-EC17-46E8-A150-B905798769EC}" type="pres">
      <dgm:prSet presAssocID="{BE6B633F-6190-4B14-A81D-0D9206D1DE4E}" presName="sibTrans" presStyleCnt="0"/>
      <dgm:spPr/>
    </dgm:pt>
    <dgm:pt modelId="{CDB1B9DC-0276-4AB4-8F91-B001B638B8B2}" type="pres">
      <dgm:prSet presAssocID="{B8789BDA-26D1-417F-9CF5-B8999BC39B43}" presName="compNode" presStyleCnt="0"/>
      <dgm:spPr/>
    </dgm:pt>
    <dgm:pt modelId="{5F34C3C6-0FF8-432A-A42E-7CFD59557170}" type="pres">
      <dgm:prSet presAssocID="{B8789BDA-26D1-417F-9CF5-B8999BC39B43}" presName="iconBgRect" presStyleLbl="bgShp" presStyleIdx="3" presStyleCnt="4"/>
      <dgm:spPr/>
    </dgm:pt>
    <dgm:pt modelId="{68253972-F5EB-42B6-914E-4A4584656D44}" type="pres">
      <dgm:prSet presAssocID="{B8789BDA-26D1-417F-9CF5-B8999BC39B4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6EAD1508-B065-46A7-A4E3-8AFDF9F4A384}" type="pres">
      <dgm:prSet presAssocID="{B8789BDA-26D1-417F-9CF5-B8999BC39B43}" presName="spaceRect" presStyleCnt="0"/>
      <dgm:spPr/>
    </dgm:pt>
    <dgm:pt modelId="{F845FD0F-D054-4CBF-A5E9-95ECC6650A87}" type="pres">
      <dgm:prSet presAssocID="{B8789BDA-26D1-417F-9CF5-B8999BC39B4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1E5050F-7C10-41C2-B05F-A93BCF16B1C6}" srcId="{EED72F76-044F-41AF-AD36-4DE4C6BD7E78}" destId="{F7725C39-0535-4C9B-A7A6-326207425B63}" srcOrd="1" destOrd="0" parTransId="{BB6D2F8D-92D1-41BE-8F21-66293CB143F4}" sibTransId="{3755FE78-D10E-4925-96B1-A761E22DF1A9}"/>
    <dgm:cxn modelId="{8979AA11-99C7-433D-9CD8-4AAB7D615065}" srcId="{EED72F76-044F-41AF-AD36-4DE4C6BD7E78}" destId="{B8789BDA-26D1-417F-9CF5-B8999BC39B43}" srcOrd="3" destOrd="0" parTransId="{F807C23F-4CE4-40A9-A3C4-AF47DBB3468A}" sibTransId="{31B84300-7ABF-4E06-94FD-99CC26B08A85}"/>
    <dgm:cxn modelId="{30935A25-3B2D-4901-A25A-CECDFE8228E2}" srcId="{EED72F76-044F-41AF-AD36-4DE4C6BD7E78}" destId="{A72A14A7-437C-49B9-B49D-570BAE0779F6}" srcOrd="2" destOrd="0" parTransId="{3DC6E29F-54C9-48E0-B189-D7C490A88560}" sibTransId="{BE6B633F-6190-4B14-A81D-0D9206D1DE4E}"/>
    <dgm:cxn modelId="{B6DD5247-E41F-4B29-9E8B-0B04C8C43B64}" type="presOf" srcId="{B8789BDA-26D1-417F-9CF5-B8999BC39B43}" destId="{F845FD0F-D054-4CBF-A5E9-95ECC6650A87}" srcOrd="0" destOrd="0" presId="urn:microsoft.com/office/officeart/2018/5/layout/IconCircleLabelList"/>
    <dgm:cxn modelId="{A669F670-2559-4A97-B823-3AA277774DDB}" type="presOf" srcId="{BB8E1D15-53D9-4D10-92C5-2EB7C16E9241}" destId="{F491383E-3C3C-456D-9A82-72871AE1CEB8}" srcOrd="0" destOrd="0" presId="urn:microsoft.com/office/officeart/2018/5/layout/IconCircleLabelList"/>
    <dgm:cxn modelId="{95BC4B7F-817A-4068-BF2E-3B8871589B6B}" srcId="{EED72F76-044F-41AF-AD36-4DE4C6BD7E78}" destId="{BB8E1D15-53D9-4D10-92C5-2EB7C16E9241}" srcOrd="0" destOrd="0" parTransId="{6E12329C-CF8A-4FE0-A911-8BA17C05A886}" sibTransId="{2BD210C1-D941-4EEF-A86B-4B8921E0651D}"/>
    <dgm:cxn modelId="{51FDE1A8-1C17-436B-AA81-D13485ABECB8}" type="presOf" srcId="{A72A14A7-437C-49B9-B49D-570BAE0779F6}" destId="{7359B9FC-2110-4E1A-88FC-F91AA9877642}" srcOrd="0" destOrd="0" presId="urn:microsoft.com/office/officeart/2018/5/layout/IconCircleLabelList"/>
    <dgm:cxn modelId="{8F4AE2CE-B2BC-40F8-B937-3BE78F928E23}" type="presOf" srcId="{F7725C39-0535-4C9B-A7A6-326207425B63}" destId="{1847F58C-DC34-41F8-ABAC-0383BDBB0B7D}" srcOrd="0" destOrd="0" presId="urn:microsoft.com/office/officeart/2018/5/layout/IconCircleLabelList"/>
    <dgm:cxn modelId="{65EA13E1-D209-4569-9448-EEBCA2E018BE}" type="presOf" srcId="{EED72F76-044F-41AF-AD36-4DE4C6BD7E78}" destId="{0B199AB6-B134-45DB-9315-BBB82B68B339}" srcOrd="0" destOrd="0" presId="urn:microsoft.com/office/officeart/2018/5/layout/IconCircleLabelList"/>
    <dgm:cxn modelId="{261319CB-B3D6-495C-9847-E23267E50895}" type="presParOf" srcId="{0B199AB6-B134-45DB-9315-BBB82B68B339}" destId="{91745F40-4662-4D1F-96DD-40731FD8AF2D}" srcOrd="0" destOrd="0" presId="urn:microsoft.com/office/officeart/2018/5/layout/IconCircleLabelList"/>
    <dgm:cxn modelId="{9036CD91-BB9B-4BD0-A858-EB284D89E901}" type="presParOf" srcId="{91745F40-4662-4D1F-96DD-40731FD8AF2D}" destId="{DD2D0E5B-D957-4B3B-A8B9-352E5FBCC72A}" srcOrd="0" destOrd="0" presId="urn:microsoft.com/office/officeart/2018/5/layout/IconCircleLabelList"/>
    <dgm:cxn modelId="{8BEC27C6-5AC4-4734-8CF3-743CB056B85F}" type="presParOf" srcId="{91745F40-4662-4D1F-96DD-40731FD8AF2D}" destId="{63D0A3B1-E75F-4D13-92B5-C29BE77B3CD0}" srcOrd="1" destOrd="0" presId="urn:microsoft.com/office/officeart/2018/5/layout/IconCircleLabelList"/>
    <dgm:cxn modelId="{2336FD17-BE3C-48CC-AF36-051A873B8CFD}" type="presParOf" srcId="{91745F40-4662-4D1F-96DD-40731FD8AF2D}" destId="{95E1C50A-7472-4D4E-A1FF-1653973B53E1}" srcOrd="2" destOrd="0" presId="urn:microsoft.com/office/officeart/2018/5/layout/IconCircleLabelList"/>
    <dgm:cxn modelId="{47D416DC-51A5-48F5-B41B-B2982362675D}" type="presParOf" srcId="{91745F40-4662-4D1F-96DD-40731FD8AF2D}" destId="{F491383E-3C3C-456D-9A82-72871AE1CEB8}" srcOrd="3" destOrd="0" presId="urn:microsoft.com/office/officeart/2018/5/layout/IconCircleLabelList"/>
    <dgm:cxn modelId="{6FD2017F-103A-4ADA-9D7A-B9BA2FAA17E9}" type="presParOf" srcId="{0B199AB6-B134-45DB-9315-BBB82B68B339}" destId="{2110D066-FB9E-413A-B58A-E2E257F7D564}" srcOrd="1" destOrd="0" presId="urn:microsoft.com/office/officeart/2018/5/layout/IconCircleLabelList"/>
    <dgm:cxn modelId="{64C0994B-C4D9-4066-AB32-C29FFA281C3D}" type="presParOf" srcId="{0B199AB6-B134-45DB-9315-BBB82B68B339}" destId="{56ACB4AD-8977-4FB5-88D1-D0BDC278C9B8}" srcOrd="2" destOrd="0" presId="urn:microsoft.com/office/officeart/2018/5/layout/IconCircleLabelList"/>
    <dgm:cxn modelId="{28558737-CCF6-433F-8AD6-15F7428E31B5}" type="presParOf" srcId="{56ACB4AD-8977-4FB5-88D1-D0BDC278C9B8}" destId="{7C6B1649-9690-4EBF-AAB1-3702CC400FCF}" srcOrd="0" destOrd="0" presId="urn:microsoft.com/office/officeart/2018/5/layout/IconCircleLabelList"/>
    <dgm:cxn modelId="{61D30DE0-F885-42D8-8891-AA3C1A1E2F26}" type="presParOf" srcId="{56ACB4AD-8977-4FB5-88D1-D0BDC278C9B8}" destId="{B692C2CA-3159-4AA9-8204-B1D364BA91A1}" srcOrd="1" destOrd="0" presId="urn:microsoft.com/office/officeart/2018/5/layout/IconCircleLabelList"/>
    <dgm:cxn modelId="{D72DAB41-3E41-4A0C-BFD0-8E869FB8BF8A}" type="presParOf" srcId="{56ACB4AD-8977-4FB5-88D1-D0BDC278C9B8}" destId="{6856C3F6-48A9-4B35-8606-923FBB8C51E6}" srcOrd="2" destOrd="0" presId="urn:microsoft.com/office/officeart/2018/5/layout/IconCircleLabelList"/>
    <dgm:cxn modelId="{CADE40F7-ADFB-484B-AC79-03193FBD0514}" type="presParOf" srcId="{56ACB4AD-8977-4FB5-88D1-D0BDC278C9B8}" destId="{1847F58C-DC34-41F8-ABAC-0383BDBB0B7D}" srcOrd="3" destOrd="0" presId="urn:microsoft.com/office/officeart/2018/5/layout/IconCircleLabelList"/>
    <dgm:cxn modelId="{12E1F6A2-3966-461E-92CE-50B096A94331}" type="presParOf" srcId="{0B199AB6-B134-45DB-9315-BBB82B68B339}" destId="{21B6E1C4-EFC4-4E02-BEBD-EA1961FF77B3}" srcOrd="3" destOrd="0" presId="urn:microsoft.com/office/officeart/2018/5/layout/IconCircleLabelList"/>
    <dgm:cxn modelId="{F7C64FE2-7A5E-492F-9108-E34117324587}" type="presParOf" srcId="{0B199AB6-B134-45DB-9315-BBB82B68B339}" destId="{A4E45381-595A-4055-8204-511F376F775C}" srcOrd="4" destOrd="0" presId="urn:microsoft.com/office/officeart/2018/5/layout/IconCircleLabelList"/>
    <dgm:cxn modelId="{F7C70EBC-FBF3-4482-A07A-66B3030F67CF}" type="presParOf" srcId="{A4E45381-595A-4055-8204-511F376F775C}" destId="{89BE2477-C355-46CD-8F8D-C53869224BC9}" srcOrd="0" destOrd="0" presId="urn:microsoft.com/office/officeart/2018/5/layout/IconCircleLabelList"/>
    <dgm:cxn modelId="{C4EF7B3C-5CF8-43B6-9941-E326E0498DF5}" type="presParOf" srcId="{A4E45381-595A-4055-8204-511F376F775C}" destId="{F92C7F44-54AD-4092-8D9A-C78535CE0BD5}" srcOrd="1" destOrd="0" presId="urn:microsoft.com/office/officeart/2018/5/layout/IconCircleLabelList"/>
    <dgm:cxn modelId="{9ED2D5C2-8C2A-469C-B7F7-03D497629163}" type="presParOf" srcId="{A4E45381-595A-4055-8204-511F376F775C}" destId="{BD3F330E-C795-4104-B1D2-70A61C82CBDD}" srcOrd="2" destOrd="0" presId="urn:microsoft.com/office/officeart/2018/5/layout/IconCircleLabelList"/>
    <dgm:cxn modelId="{A3E9EC2D-07CE-4E25-B9B9-34836A282CEB}" type="presParOf" srcId="{A4E45381-595A-4055-8204-511F376F775C}" destId="{7359B9FC-2110-4E1A-88FC-F91AA9877642}" srcOrd="3" destOrd="0" presId="urn:microsoft.com/office/officeart/2018/5/layout/IconCircleLabelList"/>
    <dgm:cxn modelId="{623A44D3-1141-4396-A477-F1FC54C98E27}" type="presParOf" srcId="{0B199AB6-B134-45DB-9315-BBB82B68B339}" destId="{CDCF8F95-EC17-46E8-A150-B905798769EC}" srcOrd="5" destOrd="0" presId="urn:microsoft.com/office/officeart/2018/5/layout/IconCircleLabelList"/>
    <dgm:cxn modelId="{6CEF5698-D37B-463C-86AD-E9D3F859C6D4}" type="presParOf" srcId="{0B199AB6-B134-45DB-9315-BBB82B68B339}" destId="{CDB1B9DC-0276-4AB4-8F91-B001B638B8B2}" srcOrd="6" destOrd="0" presId="urn:microsoft.com/office/officeart/2018/5/layout/IconCircleLabelList"/>
    <dgm:cxn modelId="{AE09D9CC-A5DA-4DD5-BAF9-FB498FA8F9D8}" type="presParOf" srcId="{CDB1B9DC-0276-4AB4-8F91-B001B638B8B2}" destId="{5F34C3C6-0FF8-432A-A42E-7CFD59557170}" srcOrd="0" destOrd="0" presId="urn:microsoft.com/office/officeart/2018/5/layout/IconCircleLabelList"/>
    <dgm:cxn modelId="{9D3B0797-DF42-4C2D-A11E-89A6514DFBFD}" type="presParOf" srcId="{CDB1B9DC-0276-4AB4-8F91-B001B638B8B2}" destId="{68253972-F5EB-42B6-914E-4A4584656D44}" srcOrd="1" destOrd="0" presId="urn:microsoft.com/office/officeart/2018/5/layout/IconCircleLabelList"/>
    <dgm:cxn modelId="{E02FB3A4-4727-46EC-B112-F1FB08B2F190}" type="presParOf" srcId="{CDB1B9DC-0276-4AB4-8F91-B001B638B8B2}" destId="{6EAD1508-B065-46A7-A4E3-8AFDF9F4A384}" srcOrd="2" destOrd="0" presId="urn:microsoft.com/office/officeart/2018/5/layout/IconCircleLabelList"/>
    <dgm:cxn modelId="{456376B5-CA54-4945-BEEF-4A2CD3CBB4DA}" type="presParOf" srcId="{CDB1B9DC-0276-4AB4-8F91-B001B638B8B2}" destId="{F845FD0F-D054-4CBF-A5E9-95ECC6650A8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3157D23-CF3B-4E80-9741-B835CB6E5FB7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1D4D43C-8AB3-4DDD-A322-DB7104539688}">
      <dgm:prSet/>
      <dgm:spPr/>
      <dgm:t>
        <a:bodyPr/>
        <a:lstStyle/>
        <a:p>
          <a:r>
            <a:rPr lang="en-US" baseline="0"/>
            <a:t>Medical professionals are under a lot of stress, burnout and psychological distress as opposed to the general population (Qureshi et al., 2023).</a:t>
          </a:r>
          <a:endParaRPr lang="en-US"/>
        </a:p>
      </dgm:t>
    </dgm:pt>
    <dgm:pt modelId="{A85087AA-407C-42A9-81D9-ED774E22CB13}" type="parTrans" cxnId="{82EEE407-8E5B-4486-B4C2-2734FCF5BD84}">
      <dgm:prSet/>
      <dgm:spPr/>
      <dgm:t>
        <a:bodyPr/>
        <a:lstStyle/>
        <a:p>
          <a:endParaRPr lang="en-US"/>
        </a:p>
      </dgm:t>
    </dgm:pt>
    <dgm:pt modelId="{239CDE3E-694C-4400-A828-DAD340662E61}" type="sibTrans" cxnId="{82EEE407-8E5B-4486-B4C2-2734FCF5BD84}">
      <dgm:prSet/>
      <dgm:spPr/>
      <dgm:t>
        <a:bodyPr/>
        <a:lstStyle/>
        <a:p>
          <a:endParaRPr lang="en-US"/>
        </a:p>
      </dgm:t>
    </dgm:pt>
    <dgm:pt modelId="{505AC5FD-6044-4C59-9733-5B907E839180}">
      <dgm:prSet/>
      <dgm:spPr/>
      <dgm:t>
        <a:bodyPr/>
        <a:lstStyle/>
        <a:p>
          <a:r>
            <a:rPr lang="en-US" baseline="0"/>
            <a:t>To be resilient in the workforce, there are sustainable mental health support systems needed (Qureshi et al., 2023).</a:t>
          </a:r>
          <a:endParaRPr lang="en-US"/>
        </a:p>
      </dgm:t>
    </dgm:pt>
    <dgm:pt modelId="{B86D8354-2DF3-4B83-B102-4192C16B4B3F}" type="parTrans" cxnId="{1EB95D86-0747-4317-8495-0A1863F56C88}">
      <dgm:prSet/>
      <dgm:spPr/>
      <dgm:t>
        <a:bodyPr/>
        <a:lstStyle/>
        <a:p>
          <a:endParaRPr lang="en-US"/>
        </a:p>
      </dgm:t>
    </dgm:pt>
    <dgm:pt modelId="{FADBD6A5-DE17-4123-B66A-30392DCE9732}" type="sibTrans" cxnId="{1EB95D86-0747-4317-8495-0A1863F56C88}">
      <dgm:prSet/>
      <dgm:spPr/>
      <dgm:t>
        <a:bodyPr/>
        <a:lstStyle/>
        <a:p>
          <a:endParaRPr lang="en-US"/>
        </a:p>
      </dgm:t>
    </dgm:pt>
    <dgm:pt modelId="{ADC252A9-0F58-4125-976D-48EE90F68C3F}">
      <dgm:prSet/>
      <dgm:spPr/>
      <dgm:t>
        <a:bodyPr/>
        <a:lstStyle/>
        <a:p>
          <a:r>
            <a:rPr lang="en-US" baseline="0"/>
            <a:t>Low staff wellbeing has an adverse effect on patient outcomes as well as the organisational performance (Qureshi et al., 2023).</a:t>
          </a:r>
          <a:endParaRPr lang="en-US"/>
        </a:p>
      </dgm:t>
    </dgm:pt>
    <dgm:pt modelId="{F65459BD-3E30-48C5-A045-8686A2E01B79}" type="parTrans" cxnId="{0AABC559-30F9-4FF3-BBFB-E4E12D05E59E}">
      <dgm:prSet/>
      <dgm:spPr/>
      <dgm:t>
        <a:bodyPr/>
        <a:lstStyle/>
        <a:p>
          <a:endParaRPr lang="en-US"/>
        </a:p>
      </dgm:t>
    </dgm:pt>
    <dgm:pt modelId="{D57B64AE-7F51-4812-AAA8-CB5567AE8628}" type="sibTrans" cxnId="{0AABC559-30F9-4FF3-BBFB-E4E12D05E59E}">
      <dgm:prSet/>
      <dgm:spPr/>
      <dgm:t>
        <a:bodyPr/>
        <a:lstStyle/>
        <a:p>
          <a:endParaRPr lang="en-US"/>
        </a:p>
      </dgm:t>
    </dgm:pt>
    <dgm:pt modelId="{1DE2E62D-AE97-45D3-BACA-2FE9C7CC127B}">
      <dgm:prSet/>
      <dgm:spPr/>
      <dgm:t>
        <a:bodyPr/>
        <a:lstStyle/>
        <a:p>
          <a:r>
            <a:rPr lang="en-US" baseline="0"/>
            <a:t>Mental health investment has both a direct impact on SDG 3 targets regarding the promotion of wellbeing (Hewitt et al., 2018).</a:t>
          </a:r>
          <a:endParaRPr lang="en-US"/>
        </a:p>
      </dgm:t>
    </dgm:pt>
    <dgm:pt modelId="{CF7ED087-D469-4A21-8F5A-94F0F40F5A17}" type="parTrans" cxnId="{4A059C54-00B2-4C11-BF0B-3A46B0F90AC2}">
      <dgm:prSet/>
      <dgm:spPr/>
      <dgm:t>
        <a:bodyPr/>
        <a:lstStyle/>
        <a:p>
          <a:endParaRPr lang="en-US"/>
        </a:p>
      </dgm:t>
    </dgm:pt>
    <dgm:pt modelId="{A8BEAFE7-5F0C-4FB8-ADB2-9DF158728918}" type="sibTrans" cxnId="{4A059C54-00B2-4C11-BF0B-3A46B0F90AC2}">
      <dgm:prSet/>
      <dgm:spPr/>
      <dgm:t>
        <a:bodyPr/>
        <a:lstStyle/>
        <a:p>
          <a:endParaRPr lang="en-US"/>
        </a:p>
      </dgm:t>
    </dgm:pt>
    <dgm:pt modelId="{C7F7FA02-CB8A-45EA-A4C7-D7F04D925E32}" type="pres">
      <dgm:prSet presAssocID="{B3157D23-CF3B-4E80-9741-B835CB6E5FB7}" presName="linear" presStyleCnt="0">
        <dgm:presLayoutVars>
          <dgm:animLvl val="lvl"/>
          <dgm:resizeHandles val="exact"/>
        </dgm:presLayoutVars>
      </dgm:prSet>
      <dgm:spPr/>
    </dgm:pt>
    <dgm:pt modelId="{2C84F04D-B650-4294-9942-2280C40F3EDF}" type="pres">
      <dgm:prSet presAssocID="{61D4D43C-8AB3-4DDD-A322-DB710453968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630DBBA-4FAB-4F62-A945-07CF64D91801}" type="pres">
      <dgm:prSet presAssocID="{239CDE3E-694C-4400-A828-DAD340662E61}" presName="spacer" presStyleCnt="0"/>
      <dgm:spPr/>
    </dgm:pt>
    <dgm:pt modelId="{C55A0C87-1432-43F1-81E4-5489F5DEF68B}" type="pres">
      <dgm:prSet presAssocID="{505AC5FD-6044-4C59-9733-5B907E83918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4C64265-201D-435C-9A6C-BF94E563A92A}" type="pres">
      <dgm:prSet presAssocID="{FADBD6A5-DE17-4123-B66A-30392DCE9732}" presName="spacer" presStyleCnt="0"/>
      <dgm:spPr/>
    </dgm:pt>
    <dgm:pt modelId="{2682C13B-31A2-49C1-958B-4315AE83F2E6}" type="pres">
      <dgm:prSet presAssocID="{ADC252A9-0F58-4125-976D-48EE90F68C3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47CB2C3-CD73-4699-B0B1-EC9700524293}" type="pres">
      <dgm:prSet presAssocID="{D57B64AE-7F51-4812-AAA8-CB5567AE8628}" presName="spacer" presStyleCnt="0"/>
      <dgm:spPr/>
    </dgm:pt>
    <dgm:pt modelId="{202A833B-9438-4861-A5FC-686484959459}" type="pres">
      <dgm:prSet presAssocID="{1DE2E62D-AE97-45D3-BACA-2FE9C7CC127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2EEE407-8E5B-4486-B4C2-2734FCF5BD84}" srcId="{B3157D23-CF3B-4E80-9741-B835CB6E5FB7}" destId="{61D4D43C-8AB3-4DDD-A322-DB7104539688}" srcOrd="0" destOrd="0" parTransId="{A85087AA-407C-42A9-81D9-ED774E22CB13}" sibTransId="{239CDE3E-694C-4400-A828-DAD340662E61}"/>
    <dgm:cxn modelId="{50A04E41-FF5E-457C-8DB7-058E728468ED}" type="presOf" srcId="{61D4D43C-8AB3-4DDD-A322-DB7104539688}" destId="{2C84F04D-B650-4294-9942-2280C40F3EDF}" srcOrd="0" destOrd="0" presId="urn:microsoft.com/office/officeart/2005/8/layout/vList2"/>
    <dgm:cxn modelId="{9E1F6066-E21B-49EA-8630-772764C83FDB}" type="presOf" srcId="{505AC5FD-6044-4C59-9733-5B907E839180}" destId="{C55A0C87-1432-43F1-81E4-5489F5DEF68B}" srcOrd="0" destOrd="0" presId="urn:microsoft.com/office/officeart/2005/8/layout/vList2"/>
    <dgm:cxn modelId="{A9998348-46E2-4FF3-92CB-E42FA20B2D22}" type="presOf" srcId="{1DE2E62D-AE97-45D3-BACA-2FE9C7CC127B}" destId="{202A833B-9438-4861-A5FC-686484959459}" srcOrd="0" destOrd="0" presId="urn:microsoft.com/office/officeart/2005/8/layout/vList2"/>
    <dgm:cxn modelId="{4A059C54-00B2-4C11-BF0B-3A46B0F90AC2}" srcId="{B3157D23-CF3B-4E80-9741-B835CB6E5FB7}" destId="{1DE2E62D-AE97-45D3-BACA-2FE9C7CC127B}" srcOrd="3" destOrd="0" parTransId="{CF7ED087-D469-4A21-8F5A-94F0F40F5A17}" sibTransId="{A8BEAFE7-5F0C-4FB8-ADB2-9DF158728918}"/>
    <dgm:cxn modelId="{8156CF76-3C15-4A69-8360-955A1D2773F6}" type="presOf" srcId="{B3157D23-CF3B-4E80-9741-B835CB6E5FB7}" destId="{C7F7FA02-CB8A-45EA-A4C7-D7F04D925E32}" srcOrd="0" destOrd="0" presId="urn:microsoft.com/office/officeart/2005/8/layout/vList2"/>
    <dgm:cxn modelId="{0AABC559-30F9-4FF3-BBFB-E4E12D05E59E}" srcId="{B3157D23-CF3B-4E80-9741-B835CB6E5FB7}" destId="{ADC252A9-0F58-4125-976D-48EE90F68C3F}" srcOrd="2" destOrd="0" parTransId="{F65459BD-3E30-48C5-A045-8686A2E01B79}" sibTransId="{D57B64AE-7F51-4812-AAA8-CB5567AE8628}"/>
    <dgm:cxn modelId="{1EB95D86-0747-4317-8495-0A1863F56C88}" srcId="{B3157D23-CF3B-4E80-9741-B835CB6E5FB7}" destId="{505AC5FD-6044-4C59-9733-5B907E839180}" srcOrd="1" destOrd="0" parTransId="{B86D8354-2DF3-4B83-B102-4192C16B4B3F}" sibTransId="{FADBD6A5-DE17-4123-B66A-30392DCE9732}"/>
    <dgm:cxn modelId="{FB7A75A8-0A18-4228-9553-ECD15AF233E4}" type="presOf" srcId="{ADC252A9-0F58-4125-976D-48EE90F68C3F}" destId="{2682C13B-31A2-49C1-958B-4315AE83F2E6}" srcOrd="0" destOrd="0" presId="urn:microsoft.com/office/officeart/2005/8/layout/vList2"/>
    <dgm:cxn modelId="{AB855524-B014-4759-97F7-2127692DE9B5}" type="presParOf" srcId="{C7F7FA02-CB8A-45EA-A4C7-D7F04D925E32}" destId="{2C84F04D-B650-4294-9942-2280C40F3EDF}" srcOrd="0" destOrd="0" presId="urn:microsoft.com/office/officeart/2005/8/layout/vList2"/>
    <dgm:cxn modelId="{5341044F-4967-47D1-89F3-CFB5A4CA15D3}" type="presParOf" srcId="{C7F7FA02-CB8A-45EA-A4C7-D7F04D925E32}" destId="{7630DBBA-4FAB-4F62-A945-07CF64D91801}" srcOrd="1" destOrd="0" presId="urn:microsoft.com/office/officeart/2005/8/layout/vList2"/>
    <dgm:cxn modelId="{9D9976CA-FFE0-4949-AF22-763E590B9505}" type="presParOf" srcId="{C7F7FA02-CB8A-45EA-A4C7-D7F04D925E32}" destId="{C55A0C87-1432-43F1-81E4-5489F5DEF68B}" srcOrd="2" destOrd="0" presId="urn:microsoft.com/office/officeart/2005/8/layout/vList2"/>
    <dgm:cxn modelId="{54592CA3-FEFC-40F7-9248-3EB891BA1BBA}" type="presParOf" srcId="{C7F7FA02-CB8A-45EA-A4C7-D7F04D925E32}" destId="{F4C64265-201D-435C-9A6C-BF94E563A92A}" srcOrd="3" destOrd="0" presId="urn:microsoft.com/office/officeart/2005/8/layout/vList2"/>
    <dgm:cxn modelId="{A24586C5-3FC2-40F8-82A1-3E5AD13EA3E6}" type="presParOf" srcId="{C7F7FA02-CB8A-45EA-A4C7-D7F04D925E32}" destId="{2682C13B-31A2-49C1-958B-4315AE83F2E6}" srcOrd="4" destOrd="0" presId="urn:microsoft.com/office/officeart/2005/8/layout/vList2"/>
    <dgm:cxn modelId="{D3C8B4D0-87FC-41AB-8DF2-846013DF5FE6}" type="presParOf" srcId="{C7F7FA02-CB8A-45EA-A4C7-D7F04D925E32}" destId="{447CB2C3-CD73-4699-B0B1-EC9700524293}" srcOrd="5" destOrd="0" presId="urn:microsoft.com/office/officeart/2005/8/layout/vList2"/>
    <dgm:cxn modelId="{C3577B44-862A-4845-A414-C5FCFD966C1B}" type="presParOf" srcId="{C7F7FA02-CB8A-45EA-A4C7-D7F04D925E32}" destId="{202A833B-9438-4861-A5FC-68648495945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54EEFCC-6D41-421F-8A19-0FF862BD5C60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4EF4966-AD2B-4671-BAC4-C75888D20B9D}">
      <dgm:prSet/>
      <dgm:spPr/>
      <dgm:t>
        <a:bodyPr/>
        <a:lstStyle/>
        <a:p>
          <a:r>
            <a:rPr lang="en-US" baseline="0"/>
            <a:t>Social prescribing links people to social services like physical groups and volunteer chances (Vidovic, Reinhardt and Hammerton, 2021).</a:t>
          </a:r>
          <a:endParaRPr lang="en-US"/>
        </a:p>
      </dgm:t>
    </dgm:pt>
    <dgm:pt modelId="{3A1C4876-ABAE-4183-8671-E10B4DD6F780}" type="parTrans" cxnId="{F8BDC03C-876D-4B7B-9B80-D158475FB110}">
      <dgm:prSet/>
      <dgm:spPr/>
      <dgm:t>
        <a:bodyPr/>
        <a:lstStyle/>
        <a:p>
          <a:endParaRPr lang="en-US"/>
        </a:p>
      </dgm:t>
    </dgm:pt>
    <dgm:pt modelId="{2061FE06-4DC6-4EF5-B722-13192B0A1CA5}" type="sibTrans" cxnId="{F8BDC03C-876D-4B7B-9B80-D158475FB110}">
      <dgm:prSet/>
      <dgm:spPr/>
      <dgm:t>
        <a:bodyPr/>
        <a:lstStyle/>
        <a:p>
          <a:endParaRPr lang="en-US"/>
        </a:p>
      </dgm:t>
    </dgm:pt>
    <dgm:pt modelId="{B33D563A-2C0F-439C-8D37-A5CF4144BDF0}">
      <dgm:prSet/>
      <dgm:spPr/>
      <dgm:t>
        <a:bodyPr/>
        <a:lstStyle/>
        <a:p>
          <a:r>
            <a:rPr lang="en-US" baseline="0"/>
            <a:t>There are indications that social prescribing leads to better mental health and loneliness (Vidovic, Reinhardt and Hammerton, 2021).</a:t>
          </a:r>
          <a:endParaRPr lang="en-US"/>
        </a:p>
      </dgm:t>
    </dgm:pt>
    <dgm:pt modelId="{FEA459A3-7588-4B03-9ADE-894CCF76F070}" type="parTrans" cxnId="{5B0DA662-0385-4D23-A874-B98924800AEA}">
      <dgm:prSet/>
      <dgm:spPr/>
      <dgm:t>
        <a:bodyPr/>
        <a:lstStyle/>
        <a:p>
          <a:endParaRPr lang="en-US"/>
        </a:p>
      </dgm:t>
    </dgm:pt>
    <dgm:pt modelId="{C0590B4A-3E2B-4A7B-BD1C-EB9A7267A37E}" type="sibTrans" cxnId="{5B0DA662-0385-4D23-A874-B98924800AEA}">
      <dgm:prSet/>
      <dgm:spPr/>
      <dgm:t>
        <a:bodyPr/>
        <a:lstStyle/>
        <a:p>
          <a:endParaRPr lang="en-US"/>
        </a:p>
      </dgm:t>
    </dgm:pt>
    <dgm:pt modelId="{C5FDF731-B5CA-4932-817E-48B188E47D3B}">
      <dgm:prSet/>
      <dgm:spPr/>
      <dgm:t>
        <a:bodyPr/>
        <a:lstStyle/>
        <a:p>
          <a:r>
            <a:rPr lang="en-US" baseline="0"/>
            <a:t>Interventions on the community level are used to deal with social determinants of health (Glasby, 2026).</a:t>
          </a:r>
          <a:endParaRPr lang="en-US"/>
        </a:p>
      </dgm:t>
    </dgm:pt>
    <dgm:pt modelId="{E5A49577-B61C-4845-B749-F4204FFD547F}" type="parTrans" cxnId="{D1D2AD1C-3CF4-4B8D-A3E3-AC3363C1450D}">
      <dgm:prSet/>
      <dgm:spPr/>
      <dgm:t>
        <a:bodyPr/>
        <a:lstStyle/>
        <a:p>
          <a:endParaRPr lang="en-US"/>
        </a:p>
      </dgm:t>
    </dgm:pt>
    <dgm:pt modelId="{370C238B-C156-438F-9384-B4F8849643D4}" type="sibTrans" cxnId="{D1D2AD1C-3CF4-4B8D-A3E3-AC3363C1450D}">
      <dgm:prSet/>
      <dgm:spPr/>
      <dgm:t>
        <a:bodyPr/>
        <a:lstStyle/>
        <a:p>
          <a:endParaRPr lang="en-US"/>
        </a:p>
      </dgm:t>
    </dgm:pt>
    <dgm:pt modelId="{5A4A9F74-CB70-4D4F-A320-ED5F0154D5F8}">
      <dgm:prSet/>
      <dgm:spPr/>
      <dgm:t>
        <a:bodyPr/>
        <a:lstStyle/>
        <a:p>
          <a:r>
            <a:rPr lang="en-US" baseline="0"/>
            <a:t>This type of initiative promotes preventive health care and minimizes the stress on NHS services (Vidovic, Reinhardt and Hammerton, 2021).</a:t>
          </a:r>
          <a:endParaRPr lang="en-US"/>
        </a:p>
      </dgm:t>
    </dgm:pt>
    <dgm:pt modelId="{5E742A67-2186-4270-A917-7906EF1C58A0}" type="parTrans" cxnId="{B4238F81-3995-46F2-A406-C3788A921C34}">
      <dgm:prSet/>
      <dgm:spPr/>
      <dgm:t>
        <a:bodyPr/>
        <a:lstStyle/>
        <a:p>
          <a:endParaRPr lang="en-US"/>
        </a:p>
      </dgm:t>
    </dgm:pt>
    <dgm:pt modelId="{EEAFD888-5E59-45CF-8131-59BEDB8F2B3E}" type="sibTrans" cxnId="{B4238F81-3995-46F2-A406-C3788A921C34}">
      <dgm:prSet/>
      <dgm:spPr/>
      <dgm:t>
        <a:bodyPr/>
        <a:lstStyle/>
        <a:p>
          <a:endParaRPr lang="en-US"/>
        </a:p>
      </dgm:t>
    </dgm:pt>
    <dgm:pt modelId="{E1F6E883-9D4B-466B-8E33-06F7F3A07305}" type="pres">
      <dgm:prSet presAssocID="{654EEFCC-6D41-421F-8A19-0FF862BD5C60}" presName="outerComposite" presStyleCnt="0">
        <dgm:presLayoutVars>
          <dgm:chMax val="5"/>
          <dgm:dir/>
          <dgm:resizeHandles val="exact"/>
        </dgm:presLayoutVars>
      </dgm:prSet>
      <dgm:spPr/>
    </dgm:pt>
    <dgm:pt modelId="{23696459-6BED-40EE-9514-7DB036DC1E14}" type="pres">
      <dgm:prSet presAssocID="{654EEFCC-6D41-421F-8A19-0FF862BD5C60}" presName="dummyMaxCanvas" presStyleCnt="0">
        <dgm:presLayoutVars/>
      </dgm:prSet>
      <dgm:spPr/>
    </dgm:pt>
    <dgm:pt modelId="{E074FC6C-15CB-4484-9BE0-A44C624BF632}" type="pres">
      <dgm:prSet presAssocID="{654EEFCC-6D41-421F-8A19-0FF862BD5C60}" presName="FourNodes_1" presStyleLbl="node1" presStyleIdx="0" presStyleCnt="4">
        <dgm:presLayoutVars>
          <dgm:bulletEnabled val="1"/>
        </dgm:presLayoutVars>
      </dgm:prSet>
      <dgm:spPr/>
    </dgm:pt>
    <dgm:pt modelId="{16038E73-1587-4FC0-828E-73DB01C8B839}" type="pres">
      <dgm:prSet presAssocID="{654EEFCC-6D41-421F-8A19-0FF862BD5C60}" presName="FourNodes_2" presStyleLbl="node1" presStyleIdx="1" presStyleCnt="4">
        <dgm:presLayoutVars>
          <dgm:bulletEnabled val="1"/>
        </dgm:presLayoutVars>
      </dgm:prSet>
      <dgm:spPr/>
    </dgm:pt>
    <dgm:pt modelId="{1CCA27E3-C99D-4E4C-989C-F1F4DABA1F4C}" type="pres">
      <dgm:prSet presAssocID="{654EEFCC-6D41-421F-8A19-0FF862BD5C60}" presName="FourNodes_3" presStyleLbl="node1" presStyleIdx="2" presStyleCnt="4">
        <dgm:presLayoutVars>
          <dgm:bulletEnabled val="1"/>
        </dgm:presLayoutVars>
      </dgm:prSet>
      <dgm:spPr/>
    </dgm:pt>
    <dgm:pt modelId="{F3DC0A86-46A7-4D88-A8F5-690616C5944D}" type="pres">
      <dgm:prSet presAssocID="{654EEFCC-6D41-421F-8A19-0FF862BD5C60}" presName="FourNodes_4" presStyleLbl="node1" presStyleIdx="3" presStyleCnt="4">
        <dgm:presLayoutVars>
          <dgm:bulletEnabled val="1"/>
        </dgm:presLayoutVars>
      </dgm:prSet>
      <dgm:spPr/>
    </dgm:pt>
    <dgm:pt modelId="{05B9FB03-B5E1-4C17-A404-B505FF9A69B8}" type="pres">
      <dgm:prSet presAssocID="{654EEFCC-6D41-421F-8A19-0FF862BD5C60}" presName="FourConn_1-2" presStyleLbl="fgAccFollowNode1" presStyleIdx="0" presStyleCnt="3">
        <dgm:presLayoutVars>
          <dgm:bulletEnabled val="1"/>
        </dgm:presLayoutVars>
      </dgm:prSet>
      <dgm:spPr/>
    </dgm:pt>
    <dgm:pt modelId="{4FE2ABE9-CB77-41D6-B639-54CC04887998}" type="pres">
      <dgm:prSet presAssocID="{654EEFCC-6D41-421F-8A19-0FF862BD5C60}" presName="FourConn_2-3" presStyleLbl="fgAccFollowNode1" presStyleIdx="1" presStyleCnt="3">
        <dgm:presLayoutVars>
          <dgm:bulletEnabled val="1"/>
        </dgm:presLayoutVars>
      </dgm:prSet>
      <dgm:spPr/>
    </dgm:pt>
    <dgm:pt modelId="{19A9B5D8-03F3-4D92-88CB-53C9E34DD2ED}" type="pres">
      <dgm:prSet presAssocID="{654EEFCC-6D41-421F-8A19-0FF862BD5C60}" presName="FourConn_3-4" presStyleLbl="fgAccFollowNode1" presStyleIdx="2" presStyleCnt="3">
        <dgm:presLayoutVars>
          <dgm:bulletEnabled val="1"/>
        </dgm:presLayoutVars>
      </dgm:prSet>
      <dgm:spPr/>
    </dgm:pt>
    <dgm:pt modelId="{E8280CC2-BDC5-45BF-B127-8BEECA769A0A}" type="pres">
      <dgm:prSet presAssocID="{654EEFCC-6D41-421F-8A19-0FF862BD5C60}" presName="FourNodes_1_text" presStyleLbl="node1" presStyleIdx="3" presStyleCnt="4">
        <dgm:presLayoutVars>
          <dgm:bulletEnabled val="1"/>
        </dgm:presLayoutVars>
      </dgm:prSet>
      <dgm:spPr/>
    </dgm:pt>
    <dgm:pt modelId="{ABF594B3-0400-49B2-886B-385C25444873}" type="pres">
      <dgm:prSet presAssocID="{654EEFCC-6D41-421F-8A19-0FF862BD5C60}" presName="FourNodes_2_text" presStyleLbl="node1" presStyleIdx="3" presStyleCnt="4">
        <dgm:presLayoutVars>
          <dgm:bulletEnabled val="1"/>
        </dgm:presLayoutVars>
      </dgm:prSet>
      <dgm:spPr/>
    </dgm:pt>
    <dgm:pt modelId="{378465DF-51C1-47E0-8D68-FFFCDBC43A42}" type="pres">
      <dgm:prSet presAssocID="{654EEFCC-6D41-421F-8A19-0FF862BD5C60}" presName="FourNodes_3_text" presStyleLbl="node1" presStyleIdx="3" presStyleCnt="4">
        <dgm:presLayoutVars>
          <dgm:bulletEnabled val="1"/>
        </dgm:presLayoutVars>
      </dgm:prSet>
      <dgm:spPr/>
    </dgm:pt>
    <dgm:pt modelId="{8A095853-1EDE-46C0-AB7A-E19C00833B8C}" type="pres">
      <dgm:prSet presAssocID="{654EEFCC-6D41-421F-8A19-0FF862BD5C6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1D2AD1C-3CF4-4B8D-A3E3-AC3363C1450D}" srcId="{654EEFCC-6D41-421F-8A19-0FF862BD5C60}" destId="{C5FDF731-B5CA-4932-817E-48B188E47D3B}" srcOrd="2" destOrd="0" parTransId="{E5A49577-B61C-4845-B749-F4204FFD547F}" sibTransId="{370C238B-C156-438F-9384-B4F8849643D4}"/>
    <dgm:cxn modelId="{50331B21-3A42-42C4-8747-A8054D3ACB05}" type="presOf" srcId="{B33D563A-2C0F-439C-8D37-A5CF4144BDF0}" destId="{ABF594B3-0400-49B2-886B-385C25444873}" srcOrd="1" destOrd="0" presId="urn:microsoft.com/office/officeart/2005/8/layout/vProcess5"/>
    <dgm:cxn modelId="{F8BDC03C-876D-4B7B-9B80-D158475FB110}" srcId="{654EEFCC-6D41-421F-8A19-0FF862BD5C60}" destId="{14EF4966-AD2B-4671-BAC4-C75888D20B9D}" srcOrd="0" destOrd="0" parTransId="{3A1C4876-ABAE-4183-8671-E10B4DD6F780}" sibTransId="{2061FE06-4DC6-4EF5-B722-13192B0A1CA5}"/>
    <dgm:cxn modelId="{5B0DA662-0385-4D23-A874-B98924800AEA}" srcId="{654EEFCC-6D41-421F-8A19-0FF862BD5C60}" destId="{B33D563A-2C0F-439C-8D37-A5CF4144BDF0}" srcOrd="1" destOrd="0" parTransId="{FEA459A3-7588-4B03-9ADE-894CCF76F070}" sibTransId="{C0590B4A-3E2B-4A7B-BD1C-EB9A7267A37E}"/>
    <dgm:cxn modelId="{C8C4674C-A0AD-4EFE-9578-BF9C206FABEC}" type="presOf" srcId="{370C238B-C156-438F-9384-B4F8849643D4}" destId="{19A9B5D8-03F3-4D92-88CB-53C9E34DD2ED}" srcOrd="0" destOrd="0" presId="urn:microsoft.com/office/officeart/2005/8/layout/vProcess5"/>
    <dgm:cxn modelId="{CBD3764E-3645-4602-AA91-6BD4A019796A}" type="presOf" srcId="{C5FDF731-B5CA-4932-817E-48B188E47D3B}" destId="{1CCA27E3-C99D-4E4C-989C-F1F4DABA1F4C}" srcOrd="0" destOrd="0" presId="urn:microsoft.com/office/officeart/2005/8/layout/vProcess5"/>
    <dgm:cxn modelId="{53707C78-C37C-435E-AC99-D34C8944F9D2}" type="presOf" srcId="{654EEFCC-6D41-421F-8A19-0FF862BD5C60}" destId="{E1F6E883-9D4B-466B-8E33-06F7F3A07305}" srcOrd="0" destOrd="0" presId="urn:microsoft.com/office/officeart/2005/8/layout/vProcess5"/>
    <dgm:cxn modelId="{B4238F81-3995-46F2-A406-C3788A921C34}" srcId="{654EEFCC-6D41-421F-8A19-0FF862BD5C60}" destId="{5A4A9F74-CB70-4D4F-A320-ED5F0154D5F8}" srcOrd="3" destOrd="0" parTransId="{5E742A67-2186-4270-A917-7906EF1C58A0}" sibTransId="{EEAFD888-5E59-45CF-8131-59BEDB8F2B3E}"/>
    <dgm:cxn modelId="{F5F3A5B3-418F-4C05-A62D-2DCBC8F2870A}" type="presOf" srcId="{14EF4966-AD2B-4671-BAC4-C75888D20B9D}" destId="{E8280CC2-BDC5-45BF-B127-8BEECA769A0A}" srcOrd="1" destOrd="0" presId="urn:microsoft.com/office/officeart/2005/8/layout/vProcess5"/>
    <dgm:cxn modelId="{486AF5B8-144C-4A6B-9B94-8AA4495CFB8B}" type="presOf" srcId="{C0590B4A-3E2B-4A7B-BD1C-EB9A7267A37E}" destId="{4FE2ABE9-CB77-41D6-B639-54CC04887998}" srcOrd="0" destOrd="0" presId="urn:microsoft.com/office/officeart/2005/8/layout/vProcess5"/>
    <dgm:cxn modelId="{C6E721C9-7AA4-498E-AE20-CDDB7D89528D}" type="presOf" srcId="{5A4A9F74-CB70-4D4F-A320-ED5F0154D5F8}" destId="{8A095853-1EDE-46C0-AB7A-E19C00833B8C}" srcOrd="1" destOrd="0" presId="urn:microsoft.com/office/officeart/2005/8/layout/vProcess5"/>
    <dgm:cxn modelId="{AD8A19DA-FDC8-4E3B-8DDD-E9FC315ED4A7}" type="presOf" srcId="{B33D563A-2C0F-439C-8D37-A5CF4144BDF0}" destId="{16038E73-1587-4FC0-828E-73DB01C8B839}" srcOrd="0" destOrd="0" presId="urn:microsoft.com/office/officeart/2005/8/layout/vProcess5"/>
    <dgm:cxn modelId="{5BA822E5-4488-4EE9-AC0A-291DDEDB90CF}" type="presOf" srcId="{2061FE06-4DC6-4EF5-B722-13192B0A1CA5}" destId="{05B9FB03-B5E1-4C17-A404-B505FF9A69B8}" srcOrd="0" destOrd="0" presId="urn:microsoft.com/office/officeart/2005/8/layout/vProcess5"/>
    <dgm:cxn modelId="{DE795EEC-D9E9-48AA-BD5A-C2E85FE4DD6C}" type="presOf" srcId="{5A4A9F74-CB70-4D4F-A320-ED5F0154D5F8}" destId="{F3DC0A86-46A7-4D88-A8F5-690616C5944D}" srcOrd="0" destOrd="0" presId="urn:microsoft.com/office/officeart/2005/8/layout/vProcess5"/>
    <dgm:cxn modelId="{1ED869EE-814B-4A28-810F-CC4CF5BF8579}" type="presOf" srcId="{14EF4966-AD2B-4671-BAC4-C75888D20B9D}" destId="{E074FC6C-15CB-4484-9BE0-A44C624BF632}" srcOrd="0" destOrd="0" presId="urn:microsoft.com/office/officeart/2005/8/layout/vProcess5"/>
    <dgm:cxn modelId="{5EB8EAFC-4A48-47F5-8FAA-E8609B2F3FFD}" type="presOf" srcId="{C5FDF731-B5CA-4932-817E-48B188E47D3B}" destId="{378465DF-51C1-47E0-8D68-FFFCDBC43A42}" srcOrd="1" destOrd="0" presId="urn:microsoft.com/office/officeart/2005/8/layout/vProcess5"/>
    <dgm:cxn modelId="{E171CCAC-EEA4-4FD7-821F-808FFCD7DC07}" type="presParOf" srcId="{E1F6E883-9D4B-466B-8E33-06F7F3A07305}" destId="{23696459-6BED-40EE-9514-7DB036DC1E14}" srcOrd="0" destOrd="0" presId="urn:microsoft.com/office/officeart/2005/8/layout/vProcess5"/>
    <dgm:cxn modelId="{6B89632C-B34E-4D7B-A3ED-B2E0914D6A6B}" type="presParOf" srcId="{E1F6E883-9D4B-466B-8E33-06F7F3A07305}" destId="{E074FC6C-15CB-4484-9BE0-A44C624BF632}" srcOrd="1" destOrd="0" presId="urn:microsoft.com/office/officeart/2005/8/layout/vProcess5"/>
    <dgm:cxn modelId="{60877ABE-4654-46C7-BF5B-0B49C7899E42}" type="presParOf" srcId="{E1F6E883-9D4B-466B-8E33-06F7F3A07305}" destId="{16038E73-1587-4FC0-828E-73DB01C8B839}" srcOrd="2" destOrd="0" presId="urn:microsoft.com/office/officeart/2005/8/layout/vProcess5"/>
    <dgm:cxn modelId="{D33DC89A-11E7-47B2-9ABB-D9E7B147C35E}" type="presParOf" srcId="{E1F6E883-9D4B-466B-8E33-06F7F3A07305}" destId="{1CCA27E3-C99D-4E4C-989C-F1F4DABA1F4C}" srcOrd="3" destOrd="0" presId="urn:microsoft.com/office/officeart/2005/8/layout/vProcess5"/>
    <dgm:cxn modelId="{34E3CF10-9D93-409E-ADF9-6DCC6DACF353}" type="presParOf" srcId="{E1F6E883-9D4B-466B-8E33-06F7F3A07305}" destId="{F3DC0A86-46A7-4D88-A8F5-690616C5944D}" srcOrd="4" destOrd="0" presId="urn:microsoft.com/office/officeart/2005/8/layout/vProcess5"/>
    <dgm:cxn modelId="{2298A7D2-F75B-4AB0-AA77-326A70CFAF37}" type="presParOf" srcId="{E1F6E883-9D4B-466B-8E33-06F7F3A07305}" destId="{05B9FB03-B5E1-4C17-A404-B505FF9A69B8}" srcOrd="5" destOrd="0" presId="urn:microsoft.com/office/officeart/2005/8/layout/vProcess5"/>
    <dgm:cxn modelId="{13F6479F-9438-418F-A30A-2296B71C2228}" type="presParOf" srcId="{E1F6E883-9D4B-466B-8E33-06F7F3A07305}" destId="{4FE2ABE9-CB77-41D6-B639-54CC04887998}" srcOrd="6" destOrd="0" presId="urn:microsoft.com/office/officeart/2005/8/layout/vProcess5"/>
    <dgm:cxn modelId="{36B8EDC8-3431-4DC6-9E0D-47140F9644E2}" type="presParOf" srcId="{E1F6E883-9D4B-466B-8E33-06F7F3A07305}" destId="{19A9B5D8-03F3-4D92-88CB-53C9E34DD2ED}" srcOrd="7" destOrd="0" presId="urn:microsoft.com/office/officeart/2005/8/layout/vProcess5"/>
    <dgm:cxn modelId="{7C5E1AFC-646D-4E7A-A1B4-039E0B7EF3FA}" type="presParOf" srcId="{E1F6E883-9D4B-466B-8E33-06F7F3A07305}" destId="{E8280CC2-BDC5-45BF-B127-8BEECA769A0A}" srcOrd="8" destOrd="0" presId="urn:microsoft.com/office/officeart/2005/8/layout/vProcess5"/>
    <dgm:cxn modelId="{DDF4BA80-B005-4C95-BB41-31A1F49BAD96}" type="presParOf" srcId="{E1F6E883-9D4B-466B-8E33-06F7F3A07305}" destId="{ABF594B3-0400-49B2-886B-385C25444873}" srcOrd="9" destOrd="0" presId="urn:microsoft.com/office/officeart/2005/8/layout/vProcess5"/>
    <dgm:cxn modelId="{CF5A6183-4E51-4FC1-8656-BD7CCF10A692}" type="presParOf" srcId="{E1F6E883-9D4B-466B-8E33-06F7F3A07305}" destId="{378465DF-51C1-47E0-8D68-FFFCDBC43A42}" srcOrd="10" destOrd="0" presId="urn:microsoft.com/office/officeart/2005/8/layout/vProcess5"/>
    <dgm:cxn modelId="{45AC4B19-FDC8-4951-A80C-F46904BBC466}" type="presParOf" srcId="{E1F6E883-9D4B-466B-8E33-06F7F3A07305}" destId="{8A095853-1EDE-46C0-AB7A-E19C00833B8C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BCF766F-25C5-47C9-B1C7-4D0E1719A66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67FD557-8E1E-4749-8E5F-059008708819}">
      <dgm:prSet/>
      <dgm:spPr/>
      <dgm:t>
        <a:bodyPr/>
        <a:lstStyle/>
        <a:p>
          <a:r>
            <a:rPr lang="en-US" baseline="0"/>
            <a:t>The issue of health inequalities is persisting within the healthcare sector and overall health outcomes in the UK (Glasby, 2026).</a:t>
          </a:r>
          <a:endParaRPr lang="en-US"/>
        </a:p>
      </dgm:t>
    </dgm:pt>
    <dgm:pt modelId="{6A4312E9-D1E4-402D-B7D1-3731F2269BA1}" type="parTrans" cxnId="{228990E9-24D6-4032-AFCA-BC2A2BA0709E}">
      <dgm:prSet/>
      <dgm:spPr/>
      <dgm:t>
        <a:bodyPr/>
        <a:lstStyle/>
        <a:p>
          <a:endParaRPr lang="en-US"/>
        </a:p>
      </dgm:t>
    </dgm:pt>
    <dgm:pt modelId="{C38985FE-9A8B-4FE8-A853-DFDF97135DA9}" type="sibTrans" cxnId="{228990E9-24D6-4032-AFCA-BC2A2BA0709E}">
      <dgm:prSet/>
      <dgm:spPr/>
      <dgm:t>
        <a:bodyPr/>
        <a:lstStyle/>
        <a:p>
          <a:endParaRPr lang="en-US"/>
        </a:p>
      </dgm:t>
    </dgm:pt>
    <dgm:pt modelId="{70D58A5E-CBAA-405F-90FA-4DE9B2FCDD56}">
      <dgm:prSet/>
      <dgm:spPr/>
      <dgm:t>
        <a:bodyPr/>
        <a:lstStyle/>
        <a:p>
          <a:r>
            <a:rPr lang="en-US" baseline="0"/>
            <a:t>Sustainable healthcare entails fairly accessing services irrespective of the socioeconomic status and the geographic location (Hewitt et al., 2018).</a:t>
          </a:r>
          <a:endParaRPr lang="en-US"/>
        </a:p>
      </dgm:t>
    </dgm:pt>
    <dgm:pt modelId="{F455DD63-722A-4FDE-BC61-76EC990F1D90}" type="parTrans" cxnId="{AA90C1D2-A37C-40CE-B4A4-682BDD9C6C5F}">
      <dgm:prSet/>
      <dgm:spPr/>
      <dgm:t>
        <a:bodyPr/>
        <a:lstStyle/>
        <a:p>
          <a:endParaRPr lang="en-US"/>
        </a:p>
      </dgm:t>
    </dgm:pt>
    <dgm:pt modelId="{09AC8334-CA3B-4EF3-BF31-35C533129806}" type="sibTrans" cxnId="{AA90C1D2-A37C-40CE-B4A4-682BDD9C6C5F}">
      <dgm:prSet/>
      <dgm:spPr/>
      <dgm:t>
        <a:bodyPr/>
        <a:lstStyle/>
        <a:p>
          <a:endParaRPr lang="en-US"/>
        </a:p>
      </dgm:t>
    </dgm:pt>
    <dgm:pt modelId="{FB955528-EFC6-42DC-A82F-6545840D51FF}">
      <dgm:prSet/>
      <dgm:spPr/>
      <dgm:t>
        <a:bodyPr/>
        <a:lstStyle/>
        <a:p>
          <a:r>
            <a:rPr lang="en-US" baseline="0"/>
            <a:t>Disadvantaged communities could be disproportionately impacted by workforce shortages (Anderson et al., 2021).</a:t>
          </a:r>
          <a:endParaRPr lang="en-US"/>
        </a:p>
      </dgm:t>
    </dgm:pt>
    <dgm:pt modelId="{232C6583-C739-47EF-93B0-6349FDA5A484}" type="parTrans" cxnId="{E1AF841E-56D5-4335-9087-8B8AE259F4F3}">
      <dgm:prSet/>
      <dgm:spPr/>
      <dgm:t>
        <a:bodyPr/>
        <a:lstStyle/>
        <a:p>
          <a:endParaRPr lang="en-US"/>
        </a:p>
      </dgm:t>
    </dgm:pt>
    <dgm:pt modelId="{2B6014B2-F3BE-4957-8D82-E89D920C9992}" type="sibTrans" cxnId="{E1AF841E-56D5-4335-9087-8B8AE259F4F3}">
      <dgm:prSet/>
      <dgm:spPr/>
      <dgm:t>
        <a:bodyPr/>
        <a:lstStyle/>
        <a:p>
          <a:endParaRPr lang="en-US"/>
        </a:p>
      </dgm:t>
    </dgm:pt>
    <dgm:pt modelId="{1B50251F-109C-4D92-AF63-53333680A6E6}">
      <dgm:prSet/>
      <dgm:spPr/>
      <dgm:t>
        <a:bodyPr/>
        <a:lstStyle/>
        <a:p>
          <a:r>
            <a:rPr lang="en-US" baseline="0"/>
            <a:t>The system of inequalities is a crucial aspect to address SDG 3 and a broader scope of sustainable development (MacNeill, McGain and Sherman, 2021).</a:t>
          </a:r>
          <a:endParaRPr lang="en-US"/>
        </a:p>
      </dgm:t>
    </dgm:pt>
    <dgm:pt modelId="{A2B40C16-D70C-49B6-9B53-6A877484CA25}" type="parTrans" cxnId="{C96E16A4-FED8-4C21-9194-42295482409D}">
      <dgm:prSet/>
      <dgm:spPr/>
      <dgm:t>
        <a:bodyPr/>
        <a:lstStyle/>
        <a:p>
          <a:endParaRPr lang="en-US"/>
        </a:p>
      </dgm:t>
    </dgm:pt>
    <dgm:pt modelId="{19EF4BC4-2D1B-4761-9243-B79A14B0CA08}" type="sibTrans" cxnId="{C96E16A4-FED8-4C21-9194-42295482409D}">
      <dgm:prSet/>
      <dgm:spPr/>
      <dgm:t>
        <a:bodyPr/>
        <a:lstStyle/>
        <a:p>
          <a:endParaRPr lang="en-US"/>
        </a:p>
      </dgm:t>
    </dgm:pt>
    <dgm:pt modelId="{EEA94595-F2E8-4588-BA15-8425B11467FE}" type="pres">
      <dgm:prSet presAssocID="{7BCF766F-25C5-47C9-B1C7-4D0E1719A663}" presName="root" presStyleCnt="0">
        <dgm:presLayoutVars>
          <dgm:dir/>
          <dgm:resizeHandles val="exact"/>
        </dgm:presLayoutVars>
      </dgm:prSet>
      <dgm:spPr/>
    </dgm:pt>
    <dgm:pt modelId="{712D3033-6128-4123-8E68-6C7172E723EF}" type="pres">
      <dgm:prSet presAssocID="{267FD557-8E1E-4749-8E5F-059008708819}" presName="compNode" presStyleCnt="0"/>
      <dgm:spPr/>
    </dgm:pt>
    <dgm:pt modelId="{B82D352E-4F49-46C6-9DC9-C9CE2BF19E68}" type="pres">
      <dgm:prSet presAssocID="{267FD557-8E1E-4749-8E5F-05900870881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C2770F2D-CBD8-4F3C-A743-3187BBB6912F}" type="pres">
      <dgm:prSet presAssocID="{267FD557-8E1E-4749-8E5F-059008708819}" presName="spaceRect" presStyleCnt="0"/>
      <dgm:spPr/>
    </dgm:pt>
    <dgm:pt modelId="{AEAD217C-D8E8-4CE9-96D2-1C9ACBAEADD7}" type="pres">
      <dgm:prSet presAssocID="{267FD557-8E1E-4749-8E5F-059008708819}" presName="textRect" presStyleLbl="revTx" presStyleIdx="0" presStyleCnt="4">
        <dgm:presLayoutVars>
          <dgm:chMax val="1"/>
          <dgm:chPref val="1"/>
        </dgm:presLayoutVars>
      </dgm:prSet>
      <dgm:spPr/>
    </dgm:pt>
    <dgm:pt modelId="{39F42FB2-41B0-4113-B9C8-A66EFAA9495B}" type="pres">
      <dgm:prSet presAssocID="{C38985FE-9A8B-4FE8-A853-DFDF97135DA9}" presName="sibTrans" presStyleCnt="0"/>
      <dgm:spPr/>
    </dgm:pt>
    <dgm:pt modelId="{70837044-4AFE-41A0-BC5D-D6E1618380F5}" type="pres">
      <dgm:prSet presAssocID="{70D58A5E-CBAA-405F-90FA-4DE9B2FCDD56}" presName="compNode" presStyleCnt="0"/>
      <dgm:spPr/>
    </dgm:pt>
    <dgm:pt modelId="{934D014F-3444-4F58-AEC7-92BA89AF7B05}" type="pres">
      <dgm:prSet presAssocID="{70D58A5E-CBAA-405F-90FA-4DE9B2FCDD56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D449B62D-6B77-481B-B7A7-D9288E6E3EF4}" type="pres">
      <dgm:prSet presAssocID="{70D58A5E-CBAA-405F-90FA-4DE9B2FCDD56}" presName="spaceRect" presStyleCnt="0"/>
      <dgm:spPr/>
    </dgm:pt>
    <dgm:pt modelId="{F2060D04-2E2B-4378-9940-884BBAA3A3A3}" type="pres">
      <dgm:prSet presAssocID="{70D58A5E-CBAA-405F-90FA-4DE9B2FCDD56}" presName="textRect" presStyleLbl="revTx" presStyleIdx="1" presStyleCnt="4">
        <dgm:presLayoutVars>
          <dgm:chMax val="1"/>
          <dgm:chPref val="1"/>
        </dgm:presLayoutVars>
      </dgm:prSet>
      <dgm:spPr/>
    </dgm:pt>
    <dgm:pt modelId="{1AD50910-EEBE-4F87-9663-57480574CB96}" type="pres">
      <dgm:prSet presAssocID="{09AC8334-CA3B-4EF3-BF31-35C533129806}" presName="sibTrans" presStyleCnt="0"/>
      <dgm:spPr/>
    </dgm:pt>
    <dgm:pt modelId="{14A63054-3548-4B91-B928-C28A3C13909D}" type="pres">
      <dgm:prSet presAssocID="{FB955528-EFC6-42DC-A82F-6545840D51FF}" presName="compNode" presStyleCnt="0"/>
      <dgm:spPr/>
    </dgm:pt>
    <dgm:pt modelId="{0BAB3013-D409-431D-9589-AEB4F6DF01D6}" type="pres">
      <dgm:prSet presAssocID="{FB955528-EFC6-42DC-A82F-6545840D51F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652FC39C-B3BF-48FC-8BB4-872CCE589B37}" type="pres">
      <dgm:prSet presAssocID="{FB955528-EFC6-42DC-A82F-6545840D51FF}" presName="spaceRect" presStyleCnt="0"/>
      <dgm:spPr/>
    </dgm:pt>
    <dgm:pt modelId="{A63B7C03-6F49-4FF0-AF29-483BAF87E581}" type="pres">
      <dgm:prSet presAssocID="{FB955528-EFC6-42DC-A82F-6545840D51FF}" presName="textRect" presStyleLbl="revTx" presStyleIdx="2" presStyleCnt="4">
        <dgm:presLayoutVars>
          <dgm:chMax val="1"/>
          <dgm:chPref val="1"/>
        </dgm:presLayoutVars>
      </dgm:prSet>
      <dgm:spPr/>
    </dgm:pt>
    <dgm:pt modelId="{67327CA1-0B93-49CA-B3EE-0B9AF5802AF2}" type="pres">
      <dgm:prSet presAssocID="{2B6014B2-F3BE-4957-8D82-E89D920C9992}" presName="sibTrans" presStyleCnt="0"/>
      <dgm:spPr/>
    </dgm:pt>
    <dgm:pt modelId="{B9AA345D-7123-48C2-A1C0-554E5F2A453F}" type="pres">
      <dgm:prSet presAssocID="{1B50251F-109C-4D92-AF63-53333680A6E6}" presName="compNode" presStyleCnt="0"/>
      <dgm:spPr/>
    </dgm:pt>
    <dgm:pt modelId="{22E1AF18-007F-4ECB-BBBF-62FA8AD15FB5}" type="pres">
      <dgm:prSet presAssocID="{1B50251F-109C-4D92-AF63-53333680A6E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A38CE298-8245-4371-9EE7-37AA4966F053}" type="pres">
      <dgm:prSet presAssocID="{1B50251F-109C-4D92-AF63-53333680A6E6}" presName="spaceRect" presStyleCnt="0"/>
      <dgm:spPr/>
    </dgm:pt>
    <dgm:pt modelId="{68D66C90-0CC1-4385-88D6-65FC8FACDC8F}" type="pres">
      <dgm:prSet presAssocID="{1B50251F-109C-4D92-AF63-53333680A6E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B78D30C-4CEC-446E-A1FE-799951831551}" type="presOf" srcId="{70D58A5E-CBAA-405F-90FA-4DE9B2FCDD56}" destId="{F2060D04-2E2B-4378-9940-884BBAA3A3A3}" srcOrd="0" destOrd="0" presId="urn:microsoft.com/office/officeart/2018/2/layout/IconLabelList"/>
    <dgm:cxn modelId="{29499C11-D8B4-4900-AF81-107A16A6EB1C}" type="presOf" srcId="{FB955528-EFC6-42DC-A82F-6545840D51FF}" destId="{A63B7C03-6F49-4FF0-AF29-483BAF87E581}" srcOrd="0" destOrd="0" presId="urn:microsoft.com/office/officeart/2018/2/layout/IconLabelList"/>
    <dgm:cxn modelId="{E1AF841E-56D5-4335-9087-8B8AE259F4F3}" srcId="{7BCF766F-25C5-47C9-B1C7-4D0E1719A663}" destId="{FB955528-EFC6-42DC-A82F-6545840D51FF}" srcOrd="2" destOrd="0" parTransId="{232C6583-C739-47EF-93B0-6349FDA5A484}" sibTransId="{2B6014B2-F3BE-4957-8D82-E89D920C9992}"/>
    <dgm:cxn modelId="{8E277260-E166-449F-9609-087BFF071899}" type="presOf" srcId="{1B50251F-109C-4D92-AF63-53333680A6E6}" destId="{68D66C90-0CC1-4385-88D6-65FC8FACDC8F}" srcOrd="0" destOrd="0" presId="urn:microsoft.com/office/officeart/2018/2/layout/IconLabelList"/>
    <dgm:cxn modelId="{7FA5E58E-A122-4680-A0F4-3E83B1BCADA8}" type="presOf" srcId="{267FD557-8E1E-4749-8E5F-059008708819}" destId="{AEAD217C-D8E8-4CE9-96D2-1C9ACBAEADD7}" srcOrd="0" destOrd="0" presId="urn:microsoft.com/office/officeart/2018/2/layout/IconLabelList"/>
    <dgm:cxn modelId="{FFD0AEA0-990C-4C06-8143-C0B1CA960F79}" type="presOf" srcId="{7BCF766F-25C5-47C9-B1C7-4D0E1719A663}" destId="{EEA94595-F2E8-4588-BA15-8425B11467FE}" srcOrd="0" destOrd="0" presId="urn:microsoft.com/office/officeart/2018/2/layout/IconLabelList"/>
    <dgm:cxn modelId="{C96E16A4-FED8-4C21-9194-42295482409D}" srcId="{7BCF766F-25C5-47C9-B1C7-4D0E1719A663}" destId="{1B50251F-109C-4D92-AF63-53333680A6E6}" srcOrd="3" destOrd="0" parTransId="{A2B40C16-D70C-49B6-9B53-6A877484CA25}" sibTransId="{19EF4BC4-2D1B-4761-9243-B79A14B0CA08}"/>
    <dgm:cxn modelId="{AA90C1D2-A37C-40CE-B4A4-682BDD9C6C5F}" srcId="{7BCF766F-25C5-47C9-B1C7-4D0E1719A663}" destId="{70D58A5E-CBAA-405F-90FA-4DE9B2FCDD56}" srcOrd="1" destOrd="0" parTransId="{F455DD63-722A-4FDE-BC61-76EC990F1D90}" sibTransId="{09AC8334-CA3B-4EF3-BF31-35C533129806}"/>
    <dgm:cxn modelId="{228990E9-24D6-4032-AFCA-BC2A2BA0709E}" srcId="{7BCF766F-25C5-47C9-B1C7-4D0E1719A663}" destId="{267FD557-8E1E-4749-8E5F-059008708819}" srcOrd="0" destOrd="0" parTransId="{6A4312E9-D1E4-402D-B7D1-3731F2269BA1}" sibTransId="{C38985FE-9A8B-4FE8-A853-DFDF97135DA9}"/>
    <dgm:cxn modelId="{DF432CEE-9C4E-4026-8E7D-A211BFD6A084}" type="presParOf" srcId="{EEA94595-F2E8-4588-BA15-8425B11467FE}" destId="{712D3033-6128-4123-8E68-6C7172E723EF}" srcOrd="0" destOrd="0" presId="urn:microsoft.com/office/officeart/2018/2/layout/IconLabelList"/>
    <dgm:cxn modelId="{6528B44D-B9C4-4CDF-9191-663468CEEB37}" type="presParOf" srcId="{712D3033-6128-4123-8E68-6C7172E723EF}" destId="{B82D352E-4F49-46C6-9DC9-C9CE2BF19E68}" srcOrd="0" destOrd="0" presId="urn:microsoft.com/office/officeart/2018/2/layout/IconLabelList"/>
    <dgm:cxn modelId="{0492627E-3FE8-406B-8C7F-C0A5EC048B04}" type="presParOf" srcId="{712D3033-6128-4123-8E68-6C7172E723EF}" destId="{C2770F2D-CBD8-4F3C-A743-3187BBB6912F}" srcOrd="1" destOrd="0" presId="urn:microsoft.com/office/officeart/2018/2/layout/IconLabelList"/>
    <dgm:cxn modelId="{5B4DED85-2A79-4117-A236-83FC529A300E}" type="presParOf" srcId="{712D3033-6128-4123-8E68-6C7172E723EF}" destId="{AEAD217C-D8E8-4CE9-96D2-1C9ACBAEADD7}" srcOrd="2" destOrd="0" presId="urn:microsoft.com/office/officeart/2018/2/layout/IconLabelList"/>
    <dgm:cxn modelId="{B2A299EE-38E1-4B34-8A73-861D579190E5}" type="presParOf" srcId="{EEA94595-F2E8-4588-BA15-8425B11467FE}" destId="{39F42FB2-41B0-4113-B9C8-A66EFAA9495B}" srcOrd="1" destOrd="0" presId="urn:microsoft.com/office/officeart/2018/2/layout/IconLabelList"/>
    <dgm:cxn modelId="{A273F683-F246-4268-966F-17868EED63C1}" type="presParOf" srcId="{EEA94595-F2E8-4588-BA15-8425B11467FE}" destId="{70837044-4AFE-41A0-BC5D-D6E1618380F5}" srcOrd="2" destOrd="0" presId="urn:microsoft.com/office/officeart/2018/2/layout/IconLabelList"/>
    <dgm:cxn modelId="{8123173E-9C38-418F-AD0D-BCB8B072A691}" type="presParOf" srcId="{70837044-4AFE-41A0-BC5D-D6E1618380F5}" destId="{934D014F-3444-4F58-AEC7-92BA89AF7B05}" srcOrd="0" destOrd="0" presId="urn:microsoft.com/office/officeart/2018/2/layout/IconLabelList"/>
    <dgm:cxn modelId="{87D648D5-E0FA-4D50-883A-74F84D84C9A2}" type="presParOf" srcId="{70837044-4AFE-41A0-BC5D-D6E1618380F5}" destId="{D449B62D-6B77-481B-B7A7-D9288E6E3EF4}" srcOrd="1" destOrd="0" presId="urn:microsoft.com/office/officeart/2018/2/layout/IconLabelList"/>
    <dgm:cxn modelId="{4F7571A3-5245-4734-A030-905F84023901}" type="presParOf" srcId="{70837044-4AFE-41A0-BC5D-D6E1618380F5}" destId="{F2060D04-2E2B-4378-9940-884BBAA3A3A3}" srcOrd="2" destOrd="0" presId="urn:microsoft.com/office/officeart/2018/2/layout/IconLabelList"/>
    <dgm:cxn modelId="{5382DD56-D39C-4EAA-A33D-403CC5E64EEF}" type="presParOf" srcId="{EEA94595-F2E8-4588-BA15-8425B11467FE}" destId="{1AD50910-EEBE-4F87-9663-57480574CB96}" srcOrd="3" destOrd="0" presId="urn:microsoft.com/office/officeart/2018/2/layout/IconLabelList"/>
    <dgm:cxn modelId="{AB4D54E0-B723-4361-8144-299F2CC33AB5}" type="presParOf" srcId="{EEA94595-F2E8-4588-BA15-8425B11467FE}" destId="{14A63054-3548-4B91-B928-C28A3C13909D}" srcOrd="4" destOrd="0" presId="urn:microsoft.com/office/officeart/2018/2/layout/IconLabelList"/>
    <dgm:cxn modelId="{A1A0FF34-6306-40E5-B852-57FF24EE1A82}" type="presParOf" srcId="{14A63054-3548-4B91-B928-C28A3C13909D}" destId="{0BAB3013-D409-431D-9589-AEB4F6DF01D6}" srcOrd="0" destOrd="0" presId="urn:microsoft.com/office/officeart/2018/2/layout/IconLabelList"/>
    <dgm:cxn modelId="{6C6353E9-2F14-44B6-85BD-5CC4B12A8AD5}" type="presParOf" srcId="{14A63054-3548-4B91-B928-C28A3C13909D}" destId="{652FC39C-B3BF-48FC-8BB4-872CCE589B37}" srcOrd="1" destOrd="0" presId="urn:microsoft.com/office/officeart/2018/2/layout/IconLabelList"/>
    <dgm:cxn modelId="{23A9E964-3EB9-4F42-A7C7-D7F3858AA846}" type="presParOf" srcId="{14A63054-3548-4B91-B928-C28A3C13909D}" destId="{A63B7C03-6F49-4FF0-AF29-483BAF87E581}" srcOrd="2" destOrd="0" presId="urn:microsoft.com/office/officeart/2018/2/layout/IconLabelList"/>
    <dgm:cxn modelId="{8DF68819-940C-4502-9110-C79118C69D0C}" type="presParOf" srcId="{EEA94595-F2E8-4588-BA15-8425B11467FE}" destId="{67327CA1-0B93-49CA-B3EE-0B9AF5802AF2}" srcOrd="5" destOrd="0" presId="urn:microsoft.com/office/officeart/2018/2/layout/IconLabelList"/>
    <dgm:cxn modelId="{506F91A7-0A62-4CEF-B687-D73303C3A492}" type="presParOf" srcId="{EEA94595-F2E8-4588-BA15-8425B11467FE}" destId="{B9AA345D-7123-48C2-A1C0-554E5F2A453F}" srcOrd="6" destOrd="0" presId="urn:microsoft.com/office/officeart/2018/2/layout/IconLabelList"/>
    <dgm:cxn modelId="{58D6538D-B397-4B2D-895D-FACFFF7E7FA3}" type="presParOf" srcId="{B9AA345D-7123-48C2-A1C0-554E5F2A453F}" destId="{22E1AF18-007F-4ECB-BBBF-62FA8AD15FB5}" srcOrd="0" destOrd="0" presId="urn:microsoft.com/office/officeart/2018/2/layout/IconLabelList"/>
    <dgm:cxn modelId="{D9D52F4C-F261-4F6A-A12C-5CF68EFF0EE5}" type="presParOf" srcId="{B9AA345D-7123-48C2-A1C0-554E5F2A453F}" destId="{A38CE298-8245-4371-9EE7-37AA4966F053}" srcOrd="1" destOrd="0" presId="urn:microsoft.com/office/officeart/2018/2/layout/IconLabelList"/>
    <dgm:cxn modelId="{1D1656BB-E603-42A1-B743-51CACFABFA6A}" type="presParOf" srcId="{B9AA345D-7123-48C2-A1C0-554E5F2A453F}" destId="{68D66C90-0CC1-4385-88D6-65FC8FACDC8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243D1B0-9940-47A1-B7D1-D4F093A9D72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8762AF9-5B8B-4A54-AFC1-4404B6AB45AB}">
      <dgm:prSet/>
      <dgm:spPr/>
      <dgm:t>
        <a:bodyPr/>
        <a:lstStyle/>
        <a:p>
          <a:r>
            <a:rPr lang="en-US" baseline="0"/>
            <a:t>Grow social prescribing programmes to take into account social determinants of health (Vidovic, Reinhardt and Hammerton, 2021).</a:t>
          </a:r>
          <a:endParaRPr lang="en-US"/>
        </a:p>
      </dgm:t>
    </dgm:pt>
    <dgm:pt modelId="{873BD436-83E3-4AB0-A701-A0FC7215FB97}" type="parTrans" cxnId="{CBF534A8-B538-4611-B50C-912EF52F2BC7}">
      <dgm:prSet/>
      <dgm:spPr/>
      <dgm:t>
        <a:bodyPr/>
        <a:lstStyle/>
        <a:p>
          <a:endParaRPr lang="en-US"/>
        </a:p>
      </dgm:t>
    </dgm:pt>
    <dgm:pt modelId="{2E2BC337-5D6B-42C9-9E4D-2C4D9E989E54}" type="sibTrans" cxnId="{CBF534A8-B538-4611-B50C-912EF52F2BC7}">
      <dgm:prSet/>
      <dgm:spPr/>
      <dgm:t>
        <a:bodyPr/>
        <a:lstStyle/>
        <a:p>
          <a:endParaRPr lang="en-US"/>
        </a:p>
      </dgm:t>
    </dgm:pt>
    <dgm:pt modelId="{DF442AF9-D284-4568-B871-1AFE2A53DD84}">
      <dgm:prSet/>
      <dgm:spPr/>
      <dgm:t>
        <a:bodyPr/>
        <a:lstStyle/>
        <a:p>
          <a:r>
            <a:rPr lang="en-US" baseline="0"/>
            <a:t>Increase investment in workforce recruitment, retention and wellbeing initiatives (Anderson et al., 2021).</a:t>
          </a:r>
          <a:endParaRPr lang="en-US"/>
        </a:p>
      </dgm:t>
    </dgm:pt>
    <dgm:pt modelId="{C2953338-6A0C-4983-A972-4F1B404F6554}" type="parTrans" cxnId="{C877B533-FC78-4020-B0C3-954DC0CD7231}">
      <dgm:prSet/>
      <dgm:spPr/>
      <dgm:t>
        <a:bodyPr/>
        <a:lstStyle/>
        <a:p>
          <a:endParaRPr lang="en-US"/>
        </a:p>
      </dgm:t>
    </dgm:pt>
    <dgm:pt modelId="{C78CED94-7225-4D11-92F9-FE97CC6EE2DB}" type="sibTrans" cxnId="{C877B533-FC78-4020-B0C3-954DC0CD7231}">
      <dgm:prSet/>
      <dgm:spPr/>
      <dgm:t>
        <a:bodyPr/>
        <a:lstStyle/>
        <a:p>
          <a:endParaRPr lang="en-US"/>
        </a:p>
      </dgm:t>
    </dgm:pt>
    <dgm:pt modelId="{1A64796E-6651-4683-B023-4CD05E1E7582}">
      <dgm:prSet/>
      <dgm:spPr/>
      <dgm:t>
        <a:bodyPr/>
        <a:lstStyle/>
        <a:p>
          <a:r>
            <a:rPr lang="en-US" baseline="0"/>
            <a:t>Deepen the sustainability of healthcare education in the framework of professional training programmes (Tun, 2019).</a:t>
          </a:r>
          <a:endParaRPr lang="en-US"/>
        </a:p>
      </dgm:t>
    </dgm:pt>
    <dgm:pt modelId="{B7A890D1-D745-4DB0-BBC1-8DFCD753DB8D}" type="parTrans" cxnId="{70A2A3EA-405D-4CA8-B686-367D27A209EB}">
      <dgm:prSet/>
      <dgm:spPr/>
      <dgm:t>
        <a:bodyPr/>
        <a:lstStyle/>
        <a:p>
          <a:endParaRPr lang="en-US"/>
        </a:p>
      </dgm:t>
    </dgm:pt>
    <dgm:pt modelId="{AC4D6604-B271-4C3D-80D7-841AC0F82B61}" type="sibTrans" cxnId="{70A2A3EA-405D-4CA8-B686-367D27A209EB}">
      <dgm:prSet/>
      <dgm:spPr/>
      <dgm:t>
        <a:bodyPr/>
        <a:lstStyle/>
        <a:p>
          <a:endParaRPr lang="en-US"/>
        </a:p>
      </dgm:t>
    </dgm:pt>
    <dgm:pt modelId="{9DB85713-A77C-45B1-A55E-F96E61110205}">
      <dgm:prSet/>
      <dgm:spPr/>
      <dgm:t>
        <a:bodyPr/>
        <a:lstStyle/>
        <a:p>
          <a:r>
            <a:rPr lang="en-US" baseline="0"/>
            <a:t>Integrate environmental sustainability into health service planning and provision (MacNeill, McGain and Sherman, 2021).</a:t>
          </a:r>
          <a:endParaRPr lang="en-US"/>
        </a:p>
      </dgm:t>
    </dgm:pt>
    <dgm:pt modelId="{EDC6B17A-6DD0-4692-976D-1B6FA773507D}" type="parTrans" cxnId="{8DEE6D5E-54E0-4082-80D3-12BEDFBA5EE6}">
      <dgm:prSet/>
      <dgm:spPr/>
      <dgm:t>
        <a:bodyPr/>
        <a:lstStyle/>
        <a:p>
          <a:endParaRPr lang="en-US"/>
        </a:p>
      </dgm:t>
    </dgm:pt>
    <dgm:pt modelId="{D609423D-A1C0-4215-AAE1-BFECE518873D}" type="sibTrans" cxnId="{8DEE6D5E-54E0-4082-80D3-12BEDFBA5EE6}">
      <dgm:prSet/>
      <dgm:spPr/>
      <dgm:t>
        <a:bodyPr/>
        <a:lstStyle/>
        <a:p>
          <a:endParaRPr lang="en-US"/>
        </a:p>
      </dgm:t>
    </dgm:pt>
    <dgm:pt modelId="{42486F2D-F581-4ABC-A202-037F9494A186}" type="pres">
      <dgm:prSet presAssocID="{5243D1B0-9940-47A1-B7D1-D4F093A9D72B}" presName="root" presStyleCnt="0">
        <dgm:presLayoutVars>
          <dgm:dir/>
          <dgm:resizeHandles val="exact"/>
        </dgm:presLayoutVars>
      </dgm:prSet>
      <dgm:spPr/>
    </dgm:pt>
    <dgm:pt modelId="{559E9A29-BA1F-48CA-A9DE-21755CE2E583}" type="pres">
      <dgm:prSet presAssocID="{E8762AF9-5B8B-4A54-AFC1-4404B6AB45AB}" presName="compNode" presStyleCnt="0"/>
      <dgm:spPr/>
    </dgm:pt>
    <dgm:pt modelId="{835237EF-9BA0-493E-8B97-092B4482CCE7}" type="pres">
      <dgm:prSet presAssocID="{E8762AF9-5B8B-4A54-AFC1-4404B6AB45AB}" presName="bgRect" presStyleLbl="bgShp" presStyleIdx="0" presStyleCnt="4"/>
      <dgm:spPr/>
    </dgm:pt>
    <dgm:pt modelId="{EA3AE138-0DD5-4228-9568-DF1ECAB9735A}" type="pres">
      <dgm:prSet presAssocID="{E8762AF9-5B8B-4A54-AFC1-4404B6AB45AB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139B77B8-1C22-4EB8-88E6-79AA079D70F6}" type="pres">
      <dgm:prSet presAssocID="{E8762AF9-5B8B-4A54-AFC1-4404B6AB45AB}" presName="spaceRect" presStyleCnt="0"/>
      <dgm:spPr/>
    </dgm:pt>
    <dgm:pt modelId="{2BF11616-AB91-47CA-8077-B44956092FD1}" type="pres">
      <dgm:prSet presAssocID="{E8762AF9-5B8B-4A54-AFC1-4404B6AB45AB}" presName="parTx" presStyleLbl="revTx" presStyleIdx="0" presStyleCnt="4">
        <dgm:presLayoutVars>
          <dgm:chMax val="0"/>
          <dgm:chPref val="0"/>
        </dgm:presLayoutVars>
      </dgm:prSet>
      <dgm:spPr/>
    </dgm:pt>
    <dgm:pt modelId="{B6840555-309E-4017-87BC-02CC8C5FD06D}" type="pres">
      <dgm:prSet presAssocID="{2E2BC337-5D6B-42C9-9E4D-2C4D9E989E54}" presName="sibTrans" presStyleCnt="0"/>
      <dgm:spPr/>
    </dgm:pt>
    <dgm:pt modelId="{73D7A12E-6566-4BF8-B41A-68C8EC0977A0}" type="pres">
      <dgm:prSet presAssocID="{DF442AF9-D284-4568-B871-1AFE2A53DD84}" presName="compNode" presStyleCnt="0"/>
      <dgm:spPr/>
    </dgm:pt>
    <dgm:pt modelId="{0E9FE251-4656-4CE5-89EB-FA2B9DEE7D0B}" type="pres">
      <dgm:prSet presAssocID="{DF442AF9-D284-4568-B871-1AFE2A53DD84}" presName="bgRect" presStyleLbl="bgShp" presStyleIdx="1" presStyleCnt="4"/>
      <dgm:spPr/>
    </dgm:pt>
    <dgm:pt modelId="{07FD858F-4E25-4C46-9423-9A243A46CFCC}" type="pres">
      <dgm:prSet presAssocID="{DF442AF9-D284-4568-B871-1AFE2A53DD84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C8730428-92A0-4FA2-83F9-3B73F54B499D}" type="pres">
      <dgm:prSet presAssocID="{DF442AF9-D284-4568-B871-1AFE2A53DD84}" presName="spaceRect" presStyleCnt="0"/>
      <dgm:spPr/>
    </dgm:pt>
    <dgm:pt modelId="{F2F67894-CF2A-4030-949E-C355C12A4571}" type="pres">
      <dgm:prSet presAssocID="{DF442AF9-D284-4568-B871-1AFE2A53DD84}" presName="parTx" presStyleLbl="revTx" presStyleIdx="1" presStyleCnt="4">
        <dgm:presLayoutVars>
          <dgm:chMax val="0"/>
          <dgm:chPref val="0"/>
        </dgm:presLayoutVars>
      </dgm:prSet>
      <dgm:spPr/>
    </dgm:pt>
    <dgm:pt modelId="{4C801D1A-7C09-485E-94EF-8F5E4EFB721D}" type="pres">
      <dgm:prSet presAssocID="{C78CED94-7225-4D11-92F9-FE97CC6EE2DB}" presName="sibTrans" presStyleCnt="0"/>
      <dgm:spPr/>
    </dgm:pt>
    <dgm:pt modelId="{3EC7AF15-79C5-4630-B7C1-80DE1CD25765}" type="pres">
      <dgm:prSet presAssocID="{1A64796E-6651-4683-B023-4CD05E1E7582}" presName="compNode" presStyleCnt="0"/>
      <dgm:spPr/>
    </dgm:pt>
    <dgm:pt modelId="{E4AE7766-E833-4E26-86C0-0E6564499075}" type="pres">
      <dgm:prSet presAssocID="{1A64796E-6651-4683-B023-4CD05E1E7582}" presName="bgRect" presStyleLbl="bgShp" presStyleIdx="2" presStyleCnt="4"/>
      <dgm:spPr/>
    </dgm:pt>
    <dgm:pt modelId="{E799C737-89C5-4A15-A9C7-6D48C7163242}" type="pres">
      <dgm:prSet presAssocID="{1A64796E-6651-4683-B023-4CD05E1E758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992FF22-1075-4C07-9318-D5350E1D47AC}" type="pres">
      <dgm:prSet presAssocID="{1A64796E-6651-4683-B023-4CD05E1E7582}" presName="spaceRect" presStyleCnt="0"/>
      <dgm:spPr/>
    </dgm:pt>
    <dgm:pt modelId="{4F40264F-4DF9-4BD9-B357-180C0F3A9056}" type="pres">
      <dgm:prSet presAssocID="{1A64796E-6651-4683-B023-4CD05E1E7582}" presName="parTx" presStyleLbl="revTx" presStyleIdx="2" presStyleCnt="4">
        <dgm:presLayoutVars>
          <dgm:chMax val="0"/>
          <dgm:chPref val="0"/>
        </dgm:presLayoutVars>
      </dgm:prSet>
      <dgm:spPr/>
    </dgm:pt>
    <dgm:pt modelId="{8667E5C8-51EC-4D1F-9E82-283BD460865B}" type="pres">
      <dgm:prSet presAssocID="{AC4D6604-B271-4C3D-80D7-841AC0F82B61}" presName="sibTrans" presStyleCnt="0"/>
      <dgm:spPr/>
    </dgm:pt>
    <dgm:pt modelId="{A7F48C82-F936-412F-BE96-821EDEE699D9}" type="pres">
      <dgm:prSet presAssocID="{9DB85713-A77C-45B1-A55E-F96E61110205}" presName="compNode" presStyleCnt="0"/>
      <dgm:spPr/>
    </dgm:pt>
    <dgm:pt modelId="{6316C5F1-8716-436E-872F-96C9BDB703C0}" type="pres">
      <dgm:prSet presAssocID="{9DB85713-A77C-45B1-A55E-F96E61110205}" presName="bgRect" presStyleLbl="bgShp" presStyleIdx="3" presStyleCnt="4"/>
      <dgm:spPr/>
    </dgm:pt>
    <dgm:pt modelId="{D8B8F561-D995-41EC-A2A5-3E5E54F27BE1}" type="pres">
      <dgm:prSet presAssocID="{9DB85713-A77C-45B1-A55E-F96E6111020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8DDC6F3F-93AF-4C3F-B032-E9B3D9EC6D2E}" type="pres">
      <dgm:prSet presAssocID="{9DB85713-A77C-45B1-A55E-F96E61110205}" presName="spaceRect" presStyleCnt="0"/>
      <dgm:spPr/>
    </dgm:pt>
    <dgm:pt modelId="{6B342DC6-C4B8-46A0-985F-5EC7A6D6C0B0}" type="pres">
      <dgm:prSet presAssocID="{9DB85713-A77C-45B1-A55E-F96E6111020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77B533-FC78-4020-B0C3-954DC0CD7231}" srcId="{5243D1B0-9940-47A1-B7D1-D4F093A9D72B}" destId="{DF442AF9-D284-4568-B871-1AFE2A53DD84}" srcOrd="1" destOrd="0" parTransId="{C2953338-6A0C-4983-A972-4F1B404F6554}" sibTransId="{C78CED94-7225-4D11-92F9-FE97CC6EE2DB}"/>
    <dgm:cxn modelId="{8DEE6D5E-54E0-4082-80D3-12BEDFBA5EE6}" srcId="{5243D1B0-9940-47A1-B7D1-D4F093A9D72B}" destId="{9DB85713-A77C-45B1-A55E-F96E61110205}" srcOrd="3" destOrd="0" parTransId="{EDC6B17A-6DD0-4692-976D-1B6FA773507D}" sibTransId="{D609423D-A1C0-4215-AAE1-BFECE518873D}"/>
    <dgm:cxn modelId="{85999046-B03B-4C1E-8FB9-76B4F41C3AF5}" type="presOf" srcId="{1A64796E-6651-4683-B023-4CD05E1E7582}" destId="{4F40264F-4DF9-4BD9-B357-180C0F3A9056}" srcOrd="0" destOrd="0" presId="urn:microsoft.com/office/officeart/2018/2/layout/IconVerticalSolidList"/>
    <dgm:cxn modelId="{52B6CE6B-9EC0-4575-A8C9-366EB09283F3}" type="presOf" srcId="{5243D1B0-9940-47A1-B7D1-D4F093A9D72B}" destId="{42486F2D-F581-4ABC-A202-037F9494A186}" srcOrd="0" destOrd="0" presId="urn:microsoft.com/office/officeart/2018/2/layout/IconVerticalSolidList"/>
    <dgm:cxn modelId="{ED873678-A812-4403-AEA6-FD572D25F7E7}" type="presOf" srcId="{DF442AF9-D284-4568-B871-1AFE2A53DD84}" destId="{F2F67894-CF2A-4030-949E-C355C12A4571}" srcOrd="0" destOrd="0" presId="urn:microsoft.com/office/officeart/2018/2/layout/IconVerticalSolidList"/>
    <dgm:cxn modelId="{CBF534A8-B538-4611-B50C-912EF52F2BC7}" srcId="{5243D1B0-9940-47A1-B7D1-D4F093A9D72B}" destId="{E8762AF9-5B8B-4A54-AFC1-4404B6AB45AB}" srcOrd="0" destOrd="0" parTransId="{873BD436-83E3-4AB0-A701-A0FC7215FB97}" sibTransId="{2E2BC337-5D6B-42C9-9E4D-2C4D9E989E54}"/>
    <dgm:cxn modelId="{F37148AA-3F6B-48DD-8E4E-F2785DFCDCA5}" type="presOf" srcId="{E8762AF9-5B8B-4A54-AFC1-4404B6AB45AB}" destId="{2BF11616-AB91-47CA-8077-B44956092FD1}" srcOrd="0" destOrd="0" presId="urn:microsoft.com/office/officeart/2018/2/layout/IconVerticalSolidList"/>
    <dgm:cxn modelId="{0197CBAC-0E4A-4E22-861B-D7D2DA513A51}" type="presOf" srcId="{9DB85713-A77C-45B1-A55E-F96E61110205}" destId="{6B342DC6-C4B8-46A0-985F-5EC7A6D6C0B0}" srcOrd="0" destOrd="0" presId="urn:microsoft.com/office/officeart/2018/2/layout/IconVerticalSolidList"/>
    <dgm:cxn modelId="{70A2A3EA-405D-4CA8-B686-367D27A209EB}" srcId="{5243D1B0-9940-47A1-B7D1-D4F093A9D72B}" destId="{1A64796E-6651-4683-B023-4CD05E1E7582}" srcOrd="2" destOrd="0" parTransId="{B7A890D1-D745-4DB0-BBC1-8DFCD753DB8D}" sibTransId="{AC4D6604-B271-4C3D-80D7-841AC0F82B61}"/>
    <dgm:cxn modelId="{995CF1C9-6DD6-440F-9CE6-BC4DD834E4F7}" type="presParOf" srcId="{42486F2D-F581-4ABC-A202-037F9494A186}" destId="{559E9A29-BA1F-48CA-A9DE-21755CE2E583}" srcOrd="0" destOrd="0" presId="urn:microsoft.com/office/officeart/2018/2/layout/IconVerticalSolidList"/>
    <dgm:cxn modelId="{29218659-63FB-4FB2-A906-242570256B49}" type="presParOf" srcId="{559E9A29-BA1F-48CA-A9DE-21755CE2E583}" destId="{835237EF-9BA0-493E-8B97-092B4482CCE7}" srcOrd="0" destOrd="0" presId="urn:microsoft.com/office/officeart/2018/2/layout/IconVerticalSolidList"/>
    <dgm:cxn modelId="{EC51DF81-9794-4793-90E0-0B9F5F6E98FC}" type="presParOf" srcId="{559E9A29-BA1F-48CA-A9DE-21755CE2E583}" destId="{EA3AE138-0DD5-4228-9568-DF1ECAB9735A}" srcOrd="1" destOrd="0" presId="urn:microsoft.com/office/officeart/2018/2/layout/IconVerticalSolidList"/>
    <dgm:cxn modelId="{48C87223-0956-44B6-8408-773F147DDF22}" type="presParOf" srcId="{559E9A29-BA1F-48CA-A9DE-21755CE2E583}" destId="{139B77B8-1C22-4EB8-88E6-79AA079D70F6}" srcOrd="2" destOrd="0" presId="urn:microsoft.com/office/officeart/2018/2/layout/IconVerticalSolidList"/>
    <dgm:cxn modelId="{B880DFE5-409C-44C7-834E-1B494821D786}" type="presParOf" srcId="{559E9A29-BA1F-48CA-A9DE-21755CE2E583}" destId="{2BF11616-AB91-47CA-8077-B44956092FD1}" srcOrd="3" destOrd="0" presId="urn:microsoft.com/office/officeart/2018/2/layout/IconVerticalSolidList"/>
    <dgm:cxn modelId="{6CB946BD-540E-4B4A-8097-388AE74C4FCA}" type="presParOf" srcId="{42486F2D-F581-4ABC-A202-037F9494A186}" destId="{B6840555-309E-4017-87BC-02CC8C5FD06D}" srcOrd="1" destOrd="0" presId="urn:microsoft.com/office/officeart/2018/2/layout/IconVerticalSolidList"/>
    <dgm:cxn modelId="{28EA052A-8CB9-43A9-AEF5-24BF2F062B11}" type="presParOf" srcId="{42486F2D-F581-4ABC-A202-037F9494A186}" destId="{73D7A12E-6566-4BF8-B41A-68C8EC0977A0}" srcOrd="2" destOrd="0" presId="urn:microsoft.com/office/officeart/2018/2/layout/IconVerticalSolidList"/>
    <dgm:cxn modelId="{2A96A88D-257E-4D59-86B8-DFD81272151F}" type="presParOf" srcId="{73D7A12E-6566-4BF8-B41A-68C8EC0977A0}" destId="{0E9FE251-4656-4CE5-89EB-FA2B9DEE7D0B}" srcOrd="0" destOrd="0" presId="urn:microsoft.com/office/officeart/2018/2/layout/IconVerticalSolidList"/>
    <dgm:cxn modelId="{F532791D-908F-4F9E-A285-5EB3A6C11A1B}" type="presParOf" srcId="{73D7A12E-6566-4BF8-B41A-68C8EC0977A0}" destId="{07FD858F-4E25-4C46-9423-9A243A46CFCC}" srcOrd="1" destOrd="0" presId="urn:microsoft.com/office/officeart/2018/2/layout/IconVerticalSolidList"/>
    <dgm:cxn modelId="{8E438F80-A488-403E-9997-3D052CC0514D}" type="presParOf" srcId="{73D7A12E-6566-4BF8-B41A-68C8EC0977A0}" destId="{C8730428-92A0-4FA2-83F9-3B73F54B499D}" srcOrd="2" destOrd="0" presId="urn:microsoft.com/office/officeart/2018/2/layout/IconVerticalSolidList"/>
    <dgm:cxn modelId="{8E999FA7-2FA1-4981-9A16-652ADF2048FF}" type="presParOf" srcId="{73D7A12E-6566-4BF8-B41A-68C8EC0977A0}" destId="{F2F67894-CF2A-4030-949E-C355C12A4571}" srcOrd="3" destOrd="0" presId="urn:microsoft.com/office/officeart/2018/2/layout/IconVerticalSolidList"/>
    <dgm:cxn modelId="{E5DB2AE8-190F-445B-802F-85D1A1644846}" type="presParOf" srcId="{42486F2D-F581-4ABC-A202-037F9494A186}" destId="{4C801D1A-7C09-485E-94EF-8F5E4EFB721D}" srcOrd="3" destOrd="0" presId="urn:microsoft.com/office/officeart/2018/2/layout/IconVerticalSolidList"/>
    <dgm:cxn modelId="{2147D802-4ADA-418F-99DF-617F70491ACE}" type="presParOf" srcId="{42486F2D-F581-4ABC-A202-037F9494A186}" destId="{3EC7AF15-79C5-4630-B7C1-80DE1CD25765}" srcOrd="4" destOrd="0" presId="urn:microsoft.com/office/officeart/2018/2/layout/IconVerticalSolidList"/>
    <dgm:cxn modelId="{AA78C2A2-0C01-43EC-8E3E-885876D70B14}" type="presParOf" srcId="{3EC7AF15-79C5-4630-B7C1-80DE1CD25765}" destId="{E4AE7766-E833-4E26-86C0-0E6564499075}" srcOrd="0" destOrd="0" presId="urn:microsoft.com/office/officeart/2018/2/layout/IconVerticalSolidList"/>
    <dgm:cxn modelId="{5A8A461D-9462-405F-82AC-C6BBA8F5F36C}" type="presParOf" srcId="{3EC7AF15-79C5-4630-B7C1-80DE1CD25765}" destId="{E799C737-89C5-4A15-A9C7-6D48C7163242}" srcOrd="1" destOrd="0" presId="urn:microsoft.com/office/officeart/2018/2/layout/IconVerticalSolidList"/>
    <dgm:cxn modelId="{5AA83259-372D-4AB4-85A5-7E0E30FB690E}" type="presParOf" srcId="{3EC7AF15-79C5-4630-B7C1-80DE1CD25765}" destId="{A992FF22-1075-4C07-9318-D5350E1D47AC}" srcOrd="2" destOrd="0" presId="urn:microsoft.com/office/officeart/2018/2/layout/IconVerticalSolidList"/>
    <dgm:cxn modelId="{AB02939F-F939-4C86-AF15-FB8F6CDAA82B}" type="presParOf" srcId="{3EC7AF15-79C5-4630-B7C1-80DE1CD25765}" destId="{4F40264F-4DF9-4BD9-B357-180C0F3A9056}" srcOrd="3" destOrd="0" presId="urn:microsoft.com/office/officeart/2018/2/layout/IconVerticalSolidList"/>
    <dgm:cxn modelId="{BE87E657-3BA6-4849-8F28-F66FBAD21C5D}" type="presParOf" srcId="{42486F2D-F581-4ABC-A202-037F9494A186}" destId="{8667E5C8-51EC-4D1F-9E82-283BD460865B}" srcOrd="5" destOrd="0" presId="urn:microsoft.com/office/officeart/2018/2/layout/IconVerticalSolidList"/>
    <dgm:cxn modelId="{B5A03A5A-5A57-4BFB-A0AE-4C1ED90F4E33}" type="presParOf" srcId="{42486F2D-F581-4ABC-A202-037F9494A186}" destId="{A7F48C82-F936-412F-BE96-821EDEE699D9}" srcOrd="6" destOrd="0" presId="urn:microsoft.com/office/officeart/2018/2/layout/IconVerticalSolidList"/>
    <dgm:cxn modelId="{84156E87-527B-4645-9C94-8660231FF60D}" type="presParOf" srcId="{A7F48C82-F936-412F-BE96-821EDEE699D9}" destId="{6316C5F1-8716-436E-872F-96C9BDB703C0}" srcOrd="0" destOrd="0" presId="urn:microsoft.com/office/officeart/2018/2/layout/IconVerticalSolidList"/>
    <dgm:cxn modelId="{BB6D151D-346C-4397-AA59-9DFB0C784C37}" type="presParOf" srcId="{A7F48C82-F936-412F-BE96-821EDEE699D9}" destId="{D8B8F561-D995-41EC-A2A5-3E5E54F27BE1}" srcOrd="1" destOrd="0" presId="urn:microsoft.com/office/officeart/2018/2/layout/IconVerticalSolidList"/>
    <dgm:cxn modelId="{BB791412-482F-4BE3-BB97-506DA908A453}" type="presParOf" srcId="{A7F48C82-F936-412F-BE96-821EDEE699D9}" destId="{8DDC6F3F-93AF-4C3F-B032-E9B3D9EC6D2E}" srcOrd="2" destOrd="0" presId="urn:microsoft.com/office/officeart/2018/2/layout/IconVerticalSolidList"/>
    <dgm:cxn modelId="{D82D567F-CA71-4751-BF95-2ADEED821989}" type="presParOf" srcId="{A7F48C82-F936-412F-BE96-821EDEE699D9}" destId="{6B342DC6-C4B8-46A0-985F-5EC7A6D6C0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80B696-8FD7-49EA-9532-A8805BE4D464}">
      <dsp:nvSpPr>
        <dsp:cNvPr id="0" name=""/>
        <dsp:cNvSpPr/>
      </dsp:nvSpPr>
      <dsp:spPr>
        <a:xfrm>
          <a:off x="0" y="0"/>
          <a:ext cx="8634730" cy="859853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2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Instead of simply not being sick, health is described as the physical, mental and social wellbeing (Glasby, 2026).</a:t>
          </a:r>
        </a:p>
      </dsp:txBody>
      <dsp:txXfrm>
        <a:off x="25184" y="25184"/>
        <a:ext cx="7634224" cy="809485"/>
      </dsp:txXfrm>
    </dsp:sp>
    <dsp:sp modelId="{20379BCF-EDF3-4BC5-BB0D-EA0F695062F2}">
      <dsp:nvSpPr>
        <dsp:cNvPr id="0" name=""/>
        <dsp:cNvSpPr/>
      </dsp:nvSpPr>
      <dsp:spPr>
        <a:xfrm>
          <a:off x="723158" y="1016190"/>
          <a:ext cx="8634730" cy="859853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3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 the field of modern healthcare, mental wellbeing is becoming identical in terms of the importance as the physical health outcome (Qureshi et al., 2023).</a:t>
          </a:r>
        </a:p>
      </dsp:txBody>
      <dsp:txXfrm>
        <a:off x="748342" y="1041374"/>
        <a:ext cx="7302298" cy="809485"/>
      </dsp:txXfrm>
    </dsp:sp>
    <dsp:sp modelId="{9F61F7F7-B0A9-49DA-A328-E85F2030B30E}">
      <dsp:nvSpPr>
        <dsp:cNvPr id="0" name=""/>
        <dsp:cNvSpPr/>
      </dsp:nvSpPr>
      <dsp:spPr>
        <a:xfrm>
          <a:off x="1435523" y="2032381"/>
          <a:ext cx="8634730" cy="859853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4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There are impacts of healthcare services on healthcare outcomes, such as social surroundings and economic circumstances (Vidovic, Reinhardt and Hammerton, 2021).</a:t>
          </a:r>
        </a:p>
      </dsp:txBody>
      <dsp:txXfrm>
        <a:off x="1460707" y="2057565"/>
        <a:ext cx="7313092" cy="809485"/>
      </dsp:txXfrm>
    </dsp:sp>
    <dsp:sp modelId="{D876BFB1-A734-4BFF-AE4B-A713404DAFDC}">
      <dsp:nvSpPr>
        <dsp:cNvPr id="0" name=""/>
        <dsp:cNvSpPr/>
      </dsp:nvSpPr>
      <dsp:spPr>
        <a:xfrm>
          <a:off x="2158682" y="3048571"/>
          <a:ext cx="8634730" cy="859853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5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Sustainable systems of health seek to enhance health outcomes, but at as low an environmental impact as possible (MacNeill, McGain and Sherman, 2021).</a:t>
          </a:r>
        </a:p>
      </dsp:txBody>
      <dsp:txXfrm>
        <a:off x="2183866" y="3073755"/>
        <a:ext cx="7302298" cy="809485"/>
      </dsp:txXfrm>
    </dsp:sp>
    <dsp:sp modelId="{3E4C3FA1-C3DF-4ED8-9ECB-B2DEE29A51A4}">
      <dsp:nvSpPr>
        <dsp:cNvPr id="0" name=""/>
        <dsp:cNvSpPr/>
      </dsp:nvSpPr>
      <dsp:spPr>
        <a:xfrm>
          <a:off x="8075825" y="658569"/>
          <a:ext cx="558904" cy="558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201578" y="658569"/>
        <a:ext cx="307398" cy="420575"/>
      </dsp:txXfrm>
    </dsp:sp>
    <dsp:sp modelId="{DF167AEE-187E-428A-82FB-84DDF32FE2D0}">
      <dsp:nvSpPr>
        <dsp:cNvPr id="0" name=""/>
        <dsp:cNvSpPr/>
      </dsp:nvSpPr>
      <dsp:spPr>
        <a:xfrm>
          <a:off x="8798984" y="1674760"/>
          <a:ext cx="558904" cy="558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924737" y="1674760"/>
        <a:ext cx="307398" cy="420575"/>
      </dsp:txXfrm>
    </dsp:sp>
    <dsp:sp modelId="{E24C726E-9F40-4497-B04F-6D09172769B2}">
      <dsp:nvSpPr>
        <dsp:cNvPr id="0" name=""/>
        <dsp:cNvSpPr/>
      </dsp:nvSpPr>
      <dsp:spPr>
        <a:xfrm>
          <a:off x="9511349" y="2690950"/>
          <a:ext cx="558904" cy="558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637102" y="2690950"/>
        <a:ext cx="307398" cy="4205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BF3FCF-15DF-4309-B69D-6D143C042B82}">
      <dsp:nvSpPr>
        <dsp:cNvPr id="0" name=""/>
        <dsp:cNvSpPr/>
      </dsp:nvSpPr>
      <dsp:spPr>
        <a:xfrm>
          <a:off x="210" y="426902"/>
          <a:ext cx="2545516" cy="3054620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3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1440" tIns="0" rIns="251440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Wellbeing is a physical, emotional, psychological and social aspect of life (Glasby, 2026).</a:t>
          </a:r>
        </a:p>
      </dsp:txBody>
      <dsp:txXfrm>
        <a:off x="210" y="1648750"/>
        <a:ext cx="2545516" cy="1832772"/>
      </dsp:txXfrm>
    </dsp:sp>
    <dsp:sp modelId="{DD0AFA71-4C58-480B-B1CD-22C80720502B}">
      <dsp:nvSpPr>
        <dsp:cNvPr id="0" name=""/>
        <dsp:cNvSpPr/>
      </dsp:nvSpPr>
      <dsp:spPr>
        <a:xfrm>
          <a:off x="210" y="426902"/>
          <a:ext cx="2545516" cy="1221848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1440" tIns="165100" rIns="251440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01</a:t>
          </a:r>
        </a:p>
      </dsp:txBody>
      <dsp:txXfrm>
        <a:off x="210" y="426902"/>
        <a:ext cx="2545516" cy="1221848"/>
      </dsp:txXfrm>
    </dsp:sp>
    <dsp:sp modelId="{E0658870-A8E1-42A9-8ABD-119B552492CB}">
      <dsp:nvSpPr>
        <dsp:cNvPr id="0" name=""/>
        <dsp:cNvSpPr/>
      </dsp:nvSpPr>
      <dsp:spPr>
        <a:xfrm>
          <a:off x="2749368" y="426902"/>
          <a:ext cx="2545516" cy="3054620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3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1440" tIns="0" rIns="251440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Social prescribing programs have shown the beneficial effects on the wellbeing of the individual and community relatedness (Vidovic, Reinhardt and Hammerton, 2021).</a:t>
          </a:r>
        </a:p>
      </dsp:txBody>
      <dsp:txXfrm>
        <a:off x="2749368" y="1648750"/>
        <a:ext cx="2545516" cy="1832772"/>
      </dsp:txXfrm>
    </dsp:sp>
    <dsp:sp modelId="{C643F5FC-201D-4B64-BD22-AD79E44FAECC}">
      <dsp:nvSpPr>
        <dsp:cNvPr id="0" name=""/>
        <dsp:cNvSpPr/>
      </dsp:nvSpPr>
      <dsp:spPr>
        <a:xfrm>
          <a:off x="2749368" y="426902"/>
          <a:ext cx="2545516" cy="1221848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1440" tIns="165100" rIns="251440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02</a:t>
          </a:r>
        </a:p>
      </dsp:txBody>
      <dsp:txXfrm>
        <a:off x="2749368" y="426902"/>
        <a:ext cx="2545516" cy="1221848"/>
      </dsp:txXfrm>
    </dsp:sp>
    <dsp:sp modelId="{9B995E8C-5E9C-4315-9695-D69C2B6331B4}">
      <dsp:nvSpPr>
        <dsp:cNvPr id="0" name=""/>
        <dsp:cNvSpPr/>
      </dsp:nvSpPr>
      <dsp:spPr>
        <a:xfrm>
          <a:off x="5498527" y="426902"/>
          <a:ext cx="2545516" cy="3054620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3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1440" tIns="0" rIns="251440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Higher wellbeing leads to reduced healthcare use and the better the quality of life (Vidovic, Reinhardt and Hammerton, 2021).</a:t>
          </a:r>
        </a:p>
      </dsp:txBody>
      <dsp:txXfrm>
        <a:off x="5498527" y="1648750"/>
        <a:ext cx="2545516" cy="1832772"/>
      </dsp:txXfrm>
    </dsp:sp>
    <dsp:sp modelId="{F3938A77-98B0-424B-B1BF-5502B781002C}">
      <dsp:nvSpPr>
        <dsp:cNvPr id="0" name=""/>
        <dsp:cNvSpPr/>
      </dsp:nvSpPr>
      <dsp:spPr>
        <a:xfrm>
          <a:off x="5498527" y="426902"/>
          <a:ext cx="2545516" cy="1221848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1440" tIns="165100" rIns="251440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03</a:t>
          </a:r>
        </a:p>
      </dsp:txBody>
      <dsp:txXfrm>
        <a:off x="5498527" y="426902"/>
        <a:ext cx="2545516" cy="1221848"/>
      </dsp:txXfrm>
    </dsp:sp>
    <dsp:sp modelId="{C8638005-9D55-475B-AE04-A1E5DB409E11}">
      <dsp:nvSpPr>
        <dsp:cNvPr id="0" name=""/>
        <dsp:cNvSpPr/>
      </dsp:nvSpPr>
      <dsp:spPr>
        <a:xfrm>
          <a:off x="8247685" y="426902"/>
          <a:ext cx="2545516" cy="3054620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3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1440" tIns="0" rIns="251440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The pressures of the workforce that have existed post-COVID-19 have led to mental wellbeing benefits gaining additional significance (Qureshi et al., 2023).</a:t>
          </a:r>
        </a:p>
      </dsp:txBody>
      <dsp:txXfrm>
        <a:off x="8247685" y="1648750"/>
        <a:ext cx="2545516" cy="1832772"/>
      </dsp:txXfrm>
    </dsp:sp>
    <dsp:sp modelId="{351CB88E-DAE8-4F8E-9E70-8DE629537132}">
      <dsp:nvSpPr>
        <dsp:cNvPr id="0" name=""/>
        <dsp:cNvSpPr/>
      </dsp:nvSpPr>
      <dsp:spPr>
        <a:xfrm>
          <a:off x="8247685" y="426902"/>
          <a:ext cx="2545516" cy="1221848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1440" tIns="165100" rIns="251440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04</a:t>
          </a:r>
        </a:p>
      </dsp:txBody>
      <dsp:txXfrm>
        <a:off x="8247685" y="426902"/>
        <a:ext cx="2545516" cy="12218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440E66-B52D-4D6D-A8B7-66B851770957}">
      <dsp:nvSpPr>
        <dsp:cNvPr id="0" name=""/>
        <dsp:cNvSpPr/>
      </dsp:nvSpPr>
      <dsp:spPr>
        <a:xfrm>
          <a:off x="456344" y="0"/>
          <a:ext cx="4846967" cy="4846967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AEF09E-6F0E-492B-BF67-BD9E11071DA5}">
      <dsp:nvSpPr>
        <dsp:cNvPr id="0" name=""/>
        <dsp:cNvSpPr/>
      </dsp:nvSpPr>
      <dsp:spPr>
        <a:xfrm>
          <a:off x="771397" y="315052"/>
          <a:ext cx="1938786" cy="193878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baseline="0"/>
            <a:t>SDG 3 targets to keep people healthy and wellbeing at every age (Hewitt et al., 2018).</a:t>
          </a:r>
          <a:endParaRPr lang="en-US" sz="1200" kern="1200"/>
        </a:p>
      </dsp:txBody>
      <dsp:txXfrm>
        <a:off x="866041" y="409696"/>
        <a:ext cx="1749498" cy="1749498"/>
      </dsp:txXfrm>
    </dsp:sp>
    <dsp:sp modelId="{1B8AE53F-9105-4DCD-872F-E6C48EB55EE7}">
      <dsp:nvSpPr>
        <dsp:cNvPr id="0" name=""/>
        <dsp:cNvSpPr/>
      </dsp:nvSpPr>
      <dsp:spPr>
        <a:xfrm>
          <a:off x="3049471" y="315052"/>
          <a:ext cx="1938786" cy="1938786"/>
        </a:xfrm>
        <a:prstGeom prst="roundRect">
          <a:avLst/>
        </a:prstGeom>
        <a:solidFill>
          <a:schemeClr val="accent5">
            <a:hueOff val="720542"/>
            <a:satOff val="2697"/>
            <a:lumOff val="104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baseline="0"/>
            <a:t>The key to the realization of sustainable healthcare lies in the balancing of the improvement of the health of the population with environmental sustainability (MacNeill, McGain, and Sherman, 2021).</a:t>
          </a:r>
          <a:endParaRPr lang="en-US" sz="1200" kern="1200"/>
        </a:p>
      </dsp:txBody>
      <dsp:txXfrm>
        <a:off x="3144115" y="409696"/>
        <a:ext cx="1749498" cy="1749498"/>
      </dsp:txXfrm>
    </dsp:sp>
    <dsp:sp modelId="{417D18F2-F0E0-45C9-92DF-8840ED154DCB}">
      <dsp:nvSpPr>
        <dsp:cNvPr id="0" name=""/>
        <dsp:cNvSpPr/>
      </dsp:nvSpPr>
      <dsp:spPr>
        <a:xfrm>
          <a:off x="771397" y="2593127"/>
          <a:ext cx="1938786" cy="1938786"/>
        </a:xfrm>
        <a:prstGeom prst="roundRect">
          <a:avLst/>
        </a:prstGeom>
        <a:solidFill>
          <a:schemeClr val="accent5">
            <a:hueOff val="1441083"/>
            <a:satOff val="5395"/>
            <a:lumOff val="209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baseline="0"/>
            <a:t>The greenhouse gas emissions of healthcare systems are around 45%5% of the world emission levels, which explains why healthcare systems need sustainable reforms (MacNeill, McGain and Sherman, 2021).</a:t>
          </a:r>
          <a:endParaRPr lang="en-US" sz="1200" kern="1200"/>
        </a:p>
      </dsp:txBody>
      <dsp:txXfrm>
        <a:off x="866041" y="2687771"/>
        <a:ext cx="1749498" cy="1749498"/>
      </dsp:txXfrm>
    </dsp:sp>
    <dsp:sp modelId="{7F0841D4-E2FE-48D8-BFD9-64A2A2FEEDA8}">
      <dsp:nvSpPr>
        <dsp:cNvPr id="0" name=""/>
        <dsp:cNvSpPr/>
      </dsp:nvSpPr>
      <dsp:spPr>
        <a:xfrm>
          <a:off x="3049471" y="2593127"/>
          <a:ext cx="1938786" cy="1938786"/>
        </a:xfrm>
        <a:prstGeom prst="roundRect">
          <a:avLst/>
        </a:prstGeom>
        <a:solidFill>
          <a:schemeClr val="accent5">
            <a:hueOff val="2161625"/>
            <a:satOff val="8092"/>
            <a:lumOff val="313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baseline="0"/>
            <a:t>Achieving SDG 3 promotes more sustainable development objectives on inequality, education and poverty reduction (Hewitt et al., 2018).</a:t>
          </a:r>
          <a:endParaRPr lang="en-US" sz="1200" kern="1200"/>
        </a:p>
      </dsp:txBody>
      <dsp:txXfrm>
        <a:off x="3144115" y="2687771"/>
        <a:ext cx="1749498" cy="17494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192B4F-B8EF-4592-B10D-1C3DA7133B9E}">
      <dsp:nvSpPr>
        <dsp:cNvPr id="0" name=""/>
        <dsp:cNvSpPr/>
      </dsp:nvSpPr>
      <dsp:spPr>
        <a:xfrm>
          <a:off x="0" y="0"/>
          <a:ext cx="575965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1C61A44-E6ED-4C8D-9C73-FE745425DA9D}">
      <dsp:nvSpPr>
        <dsp:cNvPr id="0" name=""/>
        <dsp:cNvSpPr/>
      </dsp:nvSpPr>
      <dsp:spPr>
        <a:xfrm>
          <a:off x="0" y="0"/>
          <a:ext cx="5759656" cy="1211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The biomedical model is mainly a model that emphasizes treating and diagnosing disease via the intervention of medicine (Glasby, 2026).</a:t>
          </a:r>
          <a:endParaRPr lang="en-US" sz="2000" kern="1200"/>
        </a:p>
      </dsp:txBody>
      <dsp:txXfrm>
        <a:off x="0" y="0"/>
        <a:ext cx="5759656" cy="1211741"/>
      </dsp:txXfrm>
    </dsp:sp>
    <dsp:sp modelId="{17263882-6C82-41B2-A5D8-72A2691BE7A5}">
      <dsp:nvSpPr>
        <dsp:cNvPr id="0" name=""/>
        <dsp:cNvSpPr/>
      </dsp:nvSpPr>
      <dsp:spPr>
        <a:xfrm>
          <a:off x="0" y="1211741"/>
          <a:ext cx="5759656" cy="0"/>
        </a:xfrm>
        <a:prstGeom prst="line">
          <a:avLst/>
        </a:prstGeom>
        <a:solidFill>
          <a:schemeClr val="accent5">
            <a:hueOff val="720542"/>
            <a:satOff val="2697"/>
            <a:lumOff val="1046"/>
            <a:alphaOff val="0"/>
          </a:schemeClr>
        </a:solidFill>
        <a:ln w="19050" cap="flat" cmpd="sng" algn="ctr">
          <a:solidFill>
            <a:schemeClr val="accent5">
              <a:hueOff val="720542"/>
              <a:satOff val="2697"/>
              <a:lumOff val="104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AF61B94-EE4F-4709-A360-B85751F663FA}">
      <dsp:nvSpPr>
        <dsp:cNvPr id="0" name=""/>
        <dsp:cNvSpPr/>
      </dsp:nvSpPr>
      <dsp:spPr>
        <a:xfrm>
          <a:off x="0" y="1211741"/>
          <a:ext cx="5759656" cy="1211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This model has been used to develop new treatment and prolonged life (Glasby, 2026).</a:t>
          </a:r>
          <a:endParaRPr lang="en-US" sz="2000" kern="1200"/>
        </a:p>
      </dsp:txBody>
      <dsp:txXfrm>
        <a:off x="0" y="1211741"/>
        <a:ext cx="5759656" cy="1211741"/>
      </dsp:txXfrm>
    </dsp:sp>
    <dsp:sp modelId="{7C0E999C-BD6F-4245-88A6-9AFF427909C9}">
      <dsp:nvSpPr>
        <dsp:cNvPr id="0" name=""/>
        <dsp:cNvSpPr/>
      </dsp:nvSpPr>
      <dsp:spPr>
        <a:xfrm>
          <a:off x="0" y="2423483"/>
          <a:ext cx="5759656" cy="0"/>
        </a:xfrm>
        <a:prstGeom prst="line">
          <a:avLst/>
        </a:prstGeom>
        <a:solidFill>
          <a:schemeClr val="accent5">
            <a:hueOff val="1441083"/>
            <a:satOff val="5395"/>
            <a:lumOff val="2091"/>
            <a:alphaOff val="0"/>
          </a:schemeClr>
        </a:solidFill>
        <a:ln w="19050" cap="flat" cmpd="sng" algn="ctr">
          <a:solidFill>
            <a:schemeClr val="accent5">
              <a:hueOff val="1441083"/>
              <a:satOff val="5395"/>
              <a:lumOff val="209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636DCA0-4285-4D68-91B0-80478C2266B3}">
      <dsp:nvSpPr>
        <dsp:cNvPr id="0" name=""/>
        <dsp:cNvSpPr/>
      </dsp:nvSpPr>
      <dsp:spPr>
        <a:xfrm>
          <a:off x="0" y="2423483"/>
          <a:ext cx="5759656" cy="1211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It has a weakness in form of the tendency to disregard the psychological and social factors impacting health (Vidovic, Reinhardt and Hammerton, 2021).</a:t>
          </a:r>
          <a:endParaRPr lang="en-US" sz="2000" kern="1200"/>
        </a:p>
      </dsp:txBody>
      <dsp:txXfrm>
        <a:off x="0" y="2423483"/>
        <a:ext cx="5759656" cy="1211741"/>
      </dsp:txXfrm>
    </dsp:sp>
    <dsp:sp modelId="{AA3ED822-8C93-4BBF-9DB0-B49700312262}">
      <dsp:nvSpPr>
        <dsp:cNvPr id="0" name=""/>
        <dsp:cNvSpPr/>
      </dsp:nvSpPr>
      <dsp:spPr>
        <a:xfrm>
          <a:off x="0" y="3635225"/>
          <a:ext cx="5759656" cy="0"/>
        </a:xfrm>
        <a:prstGeom prst="line">
          <a:avLst/>
        </a:prstGeom>
        <a:solidFill>
          <a:schemeClr val="accent5">
            <a:hueOff val="2161625"/>
            <a:satOff val="8092"/>
            <a:lumOff val="3137"/>
            <a:alphaOff val="0"/>
          </a:schemeClr>
        </a:solidFill>
        <a:ln w="19050" cap="flat" cmpd="sng" algn="ctr">
          <a:solidFill>
            <a:schemeClr val="accent5">
              <a:hueOff val="2161625"/>
              <a:satOff val="8092"/>
              <a:lumOff val="31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EAE4F5E-AF7B-451C-A18E-D90A9CF21D0C}">
      <dsp:nvSpPr>
        <dsp:cNvPr id="0" name=""/>
        <dsp:cNvSpPr/>
      </dsp:nvSpPr>
      <dsp:spPr>
        <a:xfrm>
          <a:off x="0" y="3635225"/>
          <a:ext cx="5759656" cy="1211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Modern healthcare is progressively becoming conscious of the necessity to move on disease-oriented practices (Tun, 2019).</a:t>
          </a:r>
          <a:endParaRPr lang="en-US" sz="2000" kern="1200"/>
        </a:p>
      </dsp:txBody>
      <dsp:txXfrm>
        <a:off x="0" y="3635225"/>
        <a:ext cx="5759656" cy="121174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B0C654-EC93-4AD7-83B0-AE9E680C0C80}">
      <dsp:nvSpPr>
        <dsp:cNvPr id="0" name=""/>
        <dsp:cNvSpPr/>
      </dsp:nvSpPr>
      <dsp:spPr>
        <a:xfrm>
          <a:off x="3045" y="850308"/>
          <a:ext cx="2174816" cy="13810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50939A-A862-4FB8-8A05-49D1B20ABA62}">
      <dsp:nvSpPr>
        <dsp:cNvPr id="0" name=""/>
        <dsp:cNvSpPr/>
      </dsp:nvSpPr>
      <dsp:spPr>
        <a:xfrm>
          <a:off x="244692" y="1079872"/>
          <a:ext cx="2174816" cy="13810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baseline="0"/>
            <a:t>Integrated care refers to a combination of physical, mental, and social support to enhance outcomes (Glasby, 2026).</a:t>
          </a:r>
          <a:endParaRPr lang="en-US" sz="1200" kern="1200"/>
        </a:p>
      </dsp:txBody>
      <dsp:txXfrm>
        <a:off x="285140" y="1120320"/>
        <a:ext cx="2093920" cy="1300112"/>
      </dsp:txXfrm>
    </dsp:sp>
    <dsp:sp modelId="{A83FDF55-9010-46D8-9E0E-95B6B6893C3D}">
      <dsp:nvSpPr>
        <dsp:cNvPr id="0" name=""/>
        <dsp:cNvSpPr/>
      </dsp:nvSpPr>
      <dsp:spPr>
        <a:xfrm>
          <a:off x="2661155" y="850308"/>
          <a:ext cx="2174816" cy="13810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F1EC-510E-4453-B2EF-5A54D0011A5F}">
      <dsp:nvSpPr>
        <dsp:cNvPr id="0" name=""/>
        <dsp:cNvSpPr/>
      </dsp:nvSpPr>
      <dsp:spPr>
        <a:xfrm>
          <a:off x="2902801" y="1079872"/>
          <a:ext cx="2174816" cy="13810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baseline="0"/>
            <a:t>Social prescribing programmes involve connecting users of healthcare with community resources to promote wellbeing (Vidovic, Reinhardt and Hammerton, 2021).</a:t>
          </a:r>
          <a:endParaRPr lang="en-US" sz="1200" kern="1200"/>
        </a:p>
      </dsp:txBody>
      <dsp:txXfrm>
        <a:off x="2943249" y="1120320"/>
        <a:ext cx="2093920" cy="1300112"/>
      </dsp:txXfrm>
    </dsp:sp>
    <dsp:sp modelId="{89EE4570-66B5-4E51-AD89-F3C87D38F5C9}">
      <dsp:nvSpPr>
        <dsp:cNvPr id="0" name=""/>
        <dsp:cNvSpPr/>
      </dsp:nvSpPr>
      <dsp:spPr>
        <a:xfrm>
          <a:off x="5319264" y="850308"/>
          <a:ext cx="2174816" cy="13810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0CC820-5A98-4A7B-A087-C4F15B3A2116}">
      <dsp:nvSpPr>
        <dsp:cNvPr id="0" name=""/>
        <dsp:cNvSpPr/>
      </dsp:nvSpPr>
      <dsp:spPr>
        <a:xfrm>
          <a:off x="5560910" y="1079872"/>
          <a:ext cx="2174816" cy="13810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baseline="0"/>
            <a:t>The preventive strategies minimize the pressure of the healthcare services in the long term (Tun, 2019).</a:t>
          </a:r>
          <a:endParaRPr lang="en-US" sz="1200" kern="1200"/>
        </a:p>
      </dsp:txBody>
      <dsp:txXfrm>
        <a:off x="5601358" y="1120320"/>
        <a:ext cx="2093920" cy="1300112"/>
      </dsp:txXfrm>
    </dsp:sp>
    <dsp:sp modelId="{E4A29EFD-93A9-4BA8-A3B1-982E920F829F}">
      <dsp:nvSpPr>
        <dsp:cNvPr id="0" name=""/>
        <dsp:cNvSpPr/>
      </dsp:nvSpPr>
      <dsp:spPr>
        <a:xfrm>
          <a:off x="7977373" y="850308"/>
          <a:ext cx="2174816" cy="13810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4F501C-8C58-4C01-B48B-E52D5E3C786A}">
      <dsp:nvSpPr>
        <dsp:cNvPr id="0" name=""/>
        <dsp:cNvSpPr/>
      </dsp:nvSpPr>
      <dsp:spPr>
        <a:xfrm>
          <a:off x="8219020" y="1079872"/>
          <a:ext cx="2174816" cy="13810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baseline="0"/>
            <a:t>SDG 3 is supported through integrated models, which encourage healthy people and lessen inequalities (Hewitt et al., 2018).</a:t>
          </a:r>
          <a:endParaRPr lang="en-US" sz="1200" kern="1200"/>
        </a:p>
      </dsp:txBody>
      <dsp:txXfrm>
        <a:off x="8259468" y="1120320"/>
        <a:ext cx="2093920" cy="13001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A60507-1553-49A6-8298-4E4C1A42804A}">
      <dsp:nvSpPr>
        <dsp:cNvPr id="0" name=""/>
        <dsp:cNvSpPr/>
      </dsp:nvSpPr>
      <dsp:spPr>
        <a:xfrm>
          <a:off x="755486" y="14"/>
          <a:ext cx="2442747" cy="146564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2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The UK healthcare policies have started incorporating the idea of sustainability within the service planning (Hewitt et al., 2018).</a:t>
          </a:r>
          <a:endParaRPr lang="en-US" sz="1400" kern="1200"/>
        </a:p>
      </dsp:txBody>
      <dsp:txXfrm>
        <a:off x="798413" y="42941"/>
        <a:ext cx="2356893" cy="1379794"/>
      </dsp:txXfrm>
    </dsp:sp>
    <dsp:sp modelId="{9DA860B8-A197-4CD1-922F-A924967F8358}">
      <dsp:nvSpPr>
        <dsp:cNvPr id="0" name=""/>
        <dsp:cNvSpPr/>
      </dsp:nvSpPr>
      <dsp:spPr>
        <a:xfrm>
          <a:off x="3413195" y="429938"/>
          <a:ext cx="517862" cy="605801"/>
        </a:xfrm>
        <a:prstGeom prst="rightArrow">
          <a:avLst>
            <a:gd name="adj1" fmla="val 60000"/>
            <a:gd name="adj2" fmla="val 5000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2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3413195" y="551098"/>
        <a:ext cx="362503" cy="363481"/>
      </dsp:txXfrm>
    </dsp:sp>
    <dsp:sp modelId="{75478E18-AB74-45DD-B177-3B1A82AA24BE}">
      <dsp:nvSpPr>
        <dsp:cNvPr id="0" name=""/>
        <dsp:cNvSpPr/>
      </dsp:nvSpPr>
      <dsp:spPr>
        <a:xfrm>
          <a:off x="4175332" y="14"/>
          <a:ext cx="2442747" cy="146564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3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To aid in the implementation of SDGs in the health services context, the Sustainable Development Assessment Tool was launched (Hewitt et al., 2018).</a:t>
          </a:r>
          <a:endParaRPr lang="en-US" sz="1400" kern="1200"/>
        </a:p>
      </dsp:txBody>
      <dsp:txXfrm>
        <a:off x="4218259" y="42941"/>
        <a:ext cx="2356893" cy="1379794"/>
      </dsp:txXfrm>
    </dsp:sp>
    <dsp:sp modelId="{B882381F-A764-4AB2-A4F3-B884E49556FC}">
      <dsp:nvSpPr>
        <dsp:cNvPr id="0" name=""/>
        <dsp:cNvSpPr/>
      </dsp:nvSpPr>
      <dsp:spPr>
        <a:xfrm>
          <a:off x="6833042" y="429938"/>
          <a:ext cx="517862" cy="605801"/>
        </a:xfrm>
        <a:prstGeom prst="rightArrow">
          <a:avLst>
            <a:gd name="adj1" fmla="val 60000"/>
            <a:gd name="adj2" fmla="val 5000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3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6833042" y="551098"/>
        <a:ext cx="362503" cy="363481"/>
      </dsp:txXfrm>
    </dsp:sp>
    <dsp:sp modelId="{BC3E030C-5B0E-4B26-B670-DBD4D1127F22}">
      <dsp:nvSpPr>
        <dsp:cNvPr id="0" name=""/>
        <dsp:cNvSpPr/>
      </dsp:nvSpPr>
      <dsp:spPr>
        <a:xfrm>
          <a:off x="7595179" y="14"/>
          <a:ext cx="2442747" cy="146564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4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Good governance makes a difference in indentifying accountability, quality and equitable services (Glasby, 2026).</a:t>
          </a:r>
          <a:endParaRPr lang="en-US" sz="1400" kern="1200"/>
        </a:p>
      </dsp:txBody>
      <dsp:txXfrm>
        <a:off x="7638106" y="42941"/>
        <a:ext cx="2356893" cy="1379794"/>
      </dsp:txXfrm>
    </dsp:sp>
    <dsp:sp modelId="{5595F1F2-AAE1-45F2-B297-05F362D88ED4}">
      <dsp:nvSpPr>
        <dsp:cNvPr id="0" name=""/>
        <dsp:cNvSpPr/>
      </dsp:nvSpPr>
      <dsp:spPr>
        <a:xfrm rot="5400000">
          <a:off x="8557621" y="1636655"/>
          <a:ext cx="517862" cy="605801"/>
        </a:xfrm>
        <a:prstGeom prst="rightArrow">
          <a:avLst>
            <a:gd name="adj1" fmla="val 60000"/>
            <a:gd name="adj2" fmla="val 5000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4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8634812" y="1680625"/>
        <a:ext cx="363481" cy="362503"/>
      </dsp:txXfrm>
    </dsp:sp>
    <dsp:sp modelId="{F7294D95-C16B-428C-93B3-1EE9F77E0E7B}">
      <dsp:nvSpPr>
        <dsp:cNvPr id="0" name=""/>
        <dsp:cNvSpPr/>
      </dsp:nvSpPr>
      <dsp:spPr>
        <a:xfrm>
          <a:off x="7595179" y="2442762"/>
          <a:ext cx="2442747" cy="146564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5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The issues of funding are a serious obstacle to the sustainable healthcare change (Anderson et al., 2021).</a:t>
          </a:r>
          <a:endParaRPr lang="en-US" sz="1400" kern="1200"/>
        </a:p>
      </dsp:txBody>
      <dsp:txXfrm>
        <a:off x="7638106" y="2485689"/>
        <a:ext cx="2356893" cy="137979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2D0E5B-D957-4B3B-A8B9-352E5FBCC72A}">
      <dsp:nvSpPr>
        <dsp:cNvPr id="0" name=""/>
        <dsp:cNvSpPr/>
      </dsp:nvSpPr>
      <dsp:spPr>
        <a:xfrm>
          <a:off x="513088" y="649377"/>
          <a:ext cx="1440873" cy="144087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D0A3B1-E75F-4D13-92B5-C29BE77B3CD0}">
      <dsp:nvSpPr>
        <dsp:cNvPr id="0" name=""/>
        <dsp:cNvSpPr/>
      </dsp:nvSpPr>
      <dsp:spPr>
        <a:xfrm>
          <a:off x="820160" y="956448"/>
          <a:ext cx="826730" cy="8267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1383E-3C3C-456D-9A82-72871AE1CEB8}">
      <dsp:nvSpPr>
        <dsp:cNvPr id="0" name=""/>
        <dsp:cNvSpPr/>
      </dsp:nvSpPr>
      <dsp:spPr>
        <a:xfrm>
          <a:off x="52481" y="2539047"/>
          <a:ext cx="23620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baseline="0"/>
            <a:t>One of the biggest risks to sustainable healthcare provision in the UK is workforce shortage (Anderson et al., 2021).</a:t>
          </a:r>
          <a:endParaRPr lang="en-US" sz="1100" kern="1200"/>
        </a:p>
      </dsp:txBody>
      <dsp:txXfrm>
        <a:off x="52481" y="2539047"/>
        <a:ext cx="2362088" cy="720000"/>
      </dsp:txXfrm>
    </dsp:sp>
    <dsp:sp modelId="{7C6B1649-9690-4EBF-AAB1-3702CC400FCF}">
      <dsp:nvSpPr>
        <dsp:cNvPr id="0" name=""/>
        <dsp:cNvSpPr/>
      </dsp:nvSpPr>
      <dsp:spPr>
        <a:xfrm>
          <a:off x="3288542" y="649377"/>
          <a:ext cx="1440873" cy="144087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92C2CA-3159-4AA9-8204-B1D364BA91A1}">
      <dsp:nvSpPr>
        <dsp:cNvPr id="0" name=""/>
        <dsp:cNvSpPr/>
      </dsp:nvSpPr>
      <dsp:spPr>
        <a:xfrm>
          <a:off x="3595614" y="956448"/>
          <a:ext cx="826730" cy="8267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47F58C-DC34-41F8-ABAC-0383BDBB0B7D}">
      <dsp:nvSpPr>
        <dsp:cNvPr id="0" name=""/>
        <dsp:cNvSpPr/>
      </dsp:nvSpPr>
      <dsp:spPr>
        <a:xfrm>
          <a:off x="2827935" y="2539047"/>
          <a:ext cx="23620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baseline="0"/>
            <a:t>Anderson et al. (2021) calculated the NHS vacancies to be more than 100,000 posts which impacted on the quality and availability of services.</a:t>
          </a:r>
          <a:endParaRPr lang="en-US" sz="1100" kern="1200"/>
        </a:p>
      </dsp:txBody>
      <dsp:txXfrm>
        <a:off x="2827935" y="2539047"/>
        <a:ext cx="2362088" cy="720000"/>
      </dsp:txXfrm>
    </dsp:sp>
    <dsp:sp modelId="{89BE2477-C355-46CD-8F8D-C53869224BC9}">
      <dsp:nvSpPr>
        <dsp:cNvPr id="0" name=""/>
        <dsp:cNvSpPr/>
      </dsp:nvSpPr>
      <dsp:spPr>
        <a:xfrm>
          <a:off x="6063996" y="649377"/>
          <a:ext cx="1440873" cy="144087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2C7F44-54AD-4092-8D9A-C78535CE0BD5}">
      <dsp:nvSpPr>
        <dsp:cNvPr id="0" name=""/>
        <dsp:cNvSpPr/>
      </dsp:nvSpPr>
      <dsp:spPr>
        <a:xfrm>
          <a:off x="6371067" y="956448"/>
          <a:ext cx="826730" cy="8267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59B9FC-2110-4E1A-88FC-F91AA9877642}">
      <dsp:nvSpPr>
        <dsp:cNvPr id="0" name=""/>
        <dsp:cNvSpPr/>
      </dsp:nvSpPr>
      <dsp:spPr>
        <a:xfrm>
          <a:off x="5603389" y="2539047"/>
          <a:ext cx="23620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baseline="0"/>
            <a:t>To fulfill future health needs, sustainable workforce planning is necessary (Anderson et al., 2021).</a:t>
          </a:r>
          <a:endParaRPr lang="en-US" sz="1100" kern="1200"/>
        </a:p>
      </dsp:txBody>
      <dsp:txXfrm>
        <a:off x="5603389" y="2539047"/>
        <a:ext cx="2362088" cy="720000"/>
      </dsp:txXfrm>
    </dsp:sp>
    <dsp:sp modelId="{5F34C3C6-0FF8-432A-A42E-7CFD59557170}">
      <dsp:nvSpPr>
        <dsp:cNvPr id="0" name=""/>
        <dsp:cNvSpPr/>
      </dsp:nvSpPr>
      <dsp:spPr>
        <a:xfrm>
          <a:off x="8839450" y="649377"/>
          <a:ext cx="1440873" cy="144087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253972-F5EB-42B6-914E-4A4584656D44}">
      <dsp:nvSpPr>
        <dsp:cNvPr id="0" name=""/>
        <dsp:cNvSpPr/>
      </dsp:nvSpPr>
      <dsp:spPr>
        <a:xfrm>
          <a:off x="9146521" y="956448"/>
          <a:ext cx="826730" cy="8267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5FD0F-D054-4CBF-A5E9-95ECC6650A87}">
      <dsp:nvSpPr>
        <dsp:cNvPr id="0" name=""/>
        <dsp:cNvSpPr/>
      </dsp:nvSpPr>
      <dsp:spPr>
        <a:xfrm>
          <a:off x="8378842" y="2539047"/>
          <a:ext cx="23620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baseline="0"/>
            <a:t>Staff wellbeing enhances retention and quality care delivery (Qureshi et al., 2023).</a:t>
          </a:r>
          <a:endParaRPr lang="en-US" sz="1100" kern="1200"/>
        </a:p>
      </dsp:txBody>
      <dsp:txXfrm>
        <a:off x="8378842" y="2539047"/>
        <a:ext cx="2362088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84F04D-B650-4294-9942-2280C40F3EDF}">
      <dsp:nvSpPr>
        <dsp:cNvPr id="0" name=""/>
        <dsp:cNvSpPr/>
      </dsp:nvSpPr>
      <dsp:spPr>
        <a:xfrm>
          <a:off x="0" y="23183"/>
          <a:ext cx="5759656" cy="115478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baseline="0"/>
            <a:t>Medical professionals are under a lot of stress, burnout and psychological distress as opposed to the general population (Qureshi et al., 2023).</a:t>
          </a:r>
          <a:endParaRPr lang="en-US" sz="2100" kern="1200"/>
        </a:p>
      </dsp:txBody>
      <dsp:txXfrm>
        <a:off x="56372" y="79555"/>
        <a:ext cx="5646912" cy="1042045"/>
      </dsp:txXfrm>
    </dsp:sp>
    <dsp:sp modelId="{C55A0C87-1432-43F1-81E4-5489F5DEF68B}">
      <dsp:nvSpPr>
        <dsp:cNvPr id="0" name=""/>
        <dsp:cNvSpPr/>
      </dsp:nvSpPr>
      <dsp:spPr>
        <a:xfrm>
          <a:off x="0" y="1238453"/>
          <a:ext cx="5759656" cy="1154789"/>
        </a:xfrm>
        <a:prstGeom prst="roundRect">
          <a:avLst/>
        </a:prstGeom>
        <a:solidFill>
          <a:schemeClr val="accent2">
            <a:hueOff val="1376748"/>
            <a:satOff val="3131"/>
            <a:lumOff val="39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baseline="0"/>
            <a:t>To be resilient in the workforce, there are sustainable mental health support systems needed (Qureshi et al., 2023).</a:t>
          </a:r>
          <a:endParaRPr lang="en-US" sz="2100" kern="1200"/>
        </a:p>
      </dsp:txBody>
      <dsp:txXfrm>
        <a:off x="56372" y="1294825"/>
        <a:ext cx="5646912" cy="1042045"/>
      </dsp:txXfrm>
    </dsp:sp>
    <dsp:sp modelId="{2682C13B-31A2-49C1-958B-4315AE83F2E6}">
      <dsp:nvSpPr>
        <dsp:cNvPr id="0" name=""/>
        <dsp:cNvSpPr/>
      </dsp:nvSpPr>
      <dsp:spPr>
        <a:xfrm>
          <a:off x="0" y="2453723"/>
          <a:ext cx="5759656" cy="1154789"/>
        </a:xfrm>
        <a:prstGeom prst="roundRect">
          <a:avLst/>
        </a:prstGeom>
        <a:solidFill>
          <a:schemeClr val="accent2">
            <a:hueOff val="2753496"/>
            <a:satOff val="6262"/>
            <a:lumOff val="78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baseline="0"/>
            <a:t>Low staff wellbeing has an adverse effect on patient outcomes as well as the organisational performance (Qureshi et al., 2023).</a:t>
          </a:r>
          <a:endParaRPr lang="en-US" sz="2100" kern="1200"/>
        </a:p>
      </dsp:txBody>
      <dsp:txXfrm>
        <a:off x="56372" y="2510095"/>
        <a:ext cx="5646912" cy="1042045"/>
      </dsp:txXfrm>
    </dsp:sp>
    <dsp:sp modelId="{202A833B-9438-4861-A5FC-686484959459}">
      <dsp:nvSpPr>
        <dsp:cNvPr id="0" name=""/>
        <dsp:cNvSpPr/>
      </dsp:nvSpPr>
      <dsp:spPr>
        <a:xfrm>
          <a:off x="0" y="3668993"/>
          <a:ext cx="5759656" cy="1154789"/>
        </a:xfrm>
        <a:prstGeom prst="roundRect">
          <a:avLst/>
        </a:prstGeom>
        <a:solidFill>
          <a:schemeClr val="accent2">
            <a:hueOff val="4130244"/>
            <a:satOff val="9393"/>
            <a:lumOff val="11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baseline="0"/>
            <a:t>Mental health investment has both a direct impact on SDG 3 targets regarding the promotion of wellbeing (Hewitt et al., 2018).</a:t>
          </a:r>
          <a:endParaRPr lang="en-US" sz="2100" kern="1200"/>
        </a:p>
      </dsp:txBody>
      <dsp:txXfrm>
        <a:off x="56372" y="3725365"/>
        <a:ext cx="5646912" cy="104204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74FC6C-15CB-4484-9BE0-A44C624BF632}">
      <dsp:nvSpPr>
        <dsp:cNvPr id="0" name=""/>
        <dsp:cNvSpPr/>
      </dsp:nvSpPr>
      <dsp:spPr>
        <a:xfrm>
          <a:off x="0" y="0"/>
          <a:ext cx="8634730" cy="859853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2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Social prescribing links people to social services like physical groups and volunteer chances (Vidovic, Reinhardt and Hammerton, 2021).</a:t>
          </a:r>
          <a:endParaRPr lang="en-US" sz="1900" kern="1200"/>
        </a:p>
      </dsp:txBody>
      <dsp:txXfrm>
        <a:off x="25184" y="25184"/>
        <a:ext cx="7634224" cy="809485"/>
      </dsp:txXfrm>
    </dsp:sp>
    <dsp:sp modelId="{16038E73-1587-4FC0-828E-73DB01C8B839}">
      <dsp:nvSpPr>
        <dsp:cNvPr id="0" name=""/>
        <dsp:cNvSpPr/>
      </dsp:nvSpPr>
      <dsp:spPr>
        <a:xfrm>
          <a:off x="723158" y="1016190"/>
          <a:ext cx="8634730" cy="859853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2">
                <a:hueOff val="1376748"/>
                <a:satOff val="3131"/>
                <a:lumOff val="392"/>
                <a:alphaOff val="0"/>
                <a:shade val="88000"/>
                <a:lumMod val="88000"/>
              </a:schemeClr>
              <a:schemeClr val="accent2">
                <a:hueOff val="1376748"/>
                <a:satOff val="3131"/>
                <a:lumOff val="392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There are indications that social prescribing leads to better mental health and loneliness (Vidovic, Reinhardt and Hammerton, 2021).</a:t>
          </a:r>
          <a:endParaRPr lang="en-US" sz="1900" kern="1200"/>
        </a:p>
      </dsp:txBody>
      <dsp:txXfrm>
        <a:off x="748342" y="1041374"/>
        <a:ext cx="7302298" cy="809485"/>
      </dsp:txXfrm>
    </dsp:sp>
    <dsp:sp modelId="{1CCA27E3-C99D-4E4C-989C-F1F4DABA1F4C}">
      <dsp:nvSpPr>
        <dsp:cNvPr id="0" name=""/>
        <dsp:cNvSpPr/>
      </dsp:nvSpPr>
      <dsp:spPr>
        <a:xfrm>
          <a:off x="1435523" y="2032381"/>
          <a:ext cx="8634730" cy="859853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2">
                <a:hueOff val="2753496"/>
                <a:satOff val="6262"/>
                <a:lumOff val="784"/>
                <a:alphaOff val="0"/>
                <a:shade val="88000"/>
                <a:lumMod val="88000"/>
              </a:schemeClr>
              <a:schemeClr val="accent2">
                <a:hueOff val="2753496"/>
                <a:satOff val="6262"/>
                <a:lumOff val="784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Interventions on the community level are used to deal with social determinants of health (Glasby, 2026).</a:t>
          </a:r>
          <a:endParaRPr lang="en-US" sz="1900" kern="1200"/>
        </a:p>
      </dsp:txBody>
      <dsp:txXfrm>
        <a:off x="1460707" y="2057565"/>
        <a:ext cx="7313092" cy="809485"/>
      </dsp:txXfrm>
    </dsp:sp>
    <dsp:sp modelId="{F3DC0A86-46A7-4D88-A8F5-690616C5944D}">
      <dsp:nvSpPr>
        <dsp:cNvPr id="0" name=""/>
        <dsp:cNvSpPr/>
      </dsp:nvSpPr>
      <dsp:spPr>
        <a:xfrm>
          <a:off x="2158682" y="3048571"/>
          <a:ext cx="8634730" cy="859853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2">
                <a:hueOff val="4130244"/>
                <a:satOff val="9393"/>
                <a:lumOff val="1176"/>
                <a:alphaOff val="0"/>
                <a:shade val="88000"/>
                <a:lumMod val="88000"/>
              </a:schemeClr>
              <a:schemeClr val="accent2">
                <a:hueOff val="4130244"/>
                <a:satOff val="9393"/>
                <a:lumOff val="1176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This type of initiative promotes preventive health care and minimizes the stress on NHS services (Vidovic, Reinhardt and Hammerton, 2021).</a:t>
          </a:r>
          <a:endParaRPr lang="en-US" sz="1900" kern="1200"/>
        </a:p>
      </dsp:txBody>
      <dsp:txXfrm>
        <a:off x="2183866" y="3073755"/>
        <a:ext cx="7302298" cy="809485"/>
      </dsp:txXfrm>
    </dsp:sp>
    <dsp:sp modelId="{05B9FB03-B5E1-4C17-A404-B505FF9A69B8}">
      <dsp:nvSpPr>
        <dsp:cNvPr id="0" name=""/>
        <dsp:cNvSpPr/>
      </dsp:nvSpPr>
      <dsp:spPr>
        <a:xfrm>
          <a:off x="8075825" y="658569"/>
          <a:ext cx="558904" cy="558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201578" y="658569"/>
        <a:ext cx="307398" cy="420575"/>
      </dsp:txXfrm>
    </dsp:sp>
    <dsp:sp modelId="{4FE2ABE9-CB77-41D6-B639-54CC04887998}">
      <dsp:nvSpPr>
        <dsp:cNvPr id="0" name=""/>
        <dsp:cNvSpPr/>
      </dsp:nvSpPr>
      <dsp:spPr>
        <a:xfrm>
          <a:off x="8798984" y="1674760"/>
          <a:ext cx="558904" cy="558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325338"/>
            <a:satOff val="3554"/>
            <a:lumOff val="252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2325338"/>
              <a:satOff val="3554"/>
              <a:lumOff val="25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924737" y="1674760"/>
        <a:ext cx="307398" cy="420575"/>
      </dsp:txXfrm>
    </dsp:sp>
    <dsp:sp modelId="{19A9B5D8-03F3-4D92-88CB-53C9E34DD2ED}">
      <dsp:nvSpPr>
        <dsp:cNvPr id="0" name=""/>
        <dsp:cNvSpPr/>
      </dsp:nvSpPr>
      <dsp:spPr>
        <a:xfrm>
          <a:off x="9511349" y="2690950"/>
          <a:ext cx="558904" cy="558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650676"/>
            <a:satOff val="7107"/>
            <a:lumOff val="504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4650676"/>
              <a:satOff val="7107"/>
              <a:lumOff val="50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637102" y="2690950"/>
        <a:ext cx="307398" cy="42057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2D352E-4F49-46C6-9DC9-C9CE2BF19E68}">
      <dsp:nvSpPr>
        <dsp:cNvPr id="0" name=""/>
        <dsp:cNvSpPr/>
      </dsp:nvSpPr>
      <dsp:spPr>
        <a:xfrm>
          <a:off x="702055" y="905413"/>
          <a:ext cx="1062939" cy="106293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AD217C-D8E8-4CE9-96D2-1C9ACBAEADD7}">
      <dsp:nvSpPr>
        <dsp:cNvPr id="0" name=""/>
        <dsp:cNvSpPr/>
      </dsp:nvSpPr>
      <dsp:spPr>
        <a:xfrm>
          <a:off x="52481" y="2283011"/>
          <a:ext cx="23620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baseline="0"/>
            <a:t>The issue of health inequalities is persisting within the healthcare sector and overall health outcomes in the UK (Glasby, 2026).</a:t>
          </a:r>
          <a:endParaRPr lang="en-US" sz="1100" kern="1200"/>
        </a:p>
      </dsp:txBody>
      <dsp:txXfrm>
        <a:off x="52481" y="2283011"/>
        <a:ext cx="2362088" cy="720000"/>
      </dsp:txXfrm>
    </dsp:sp>
    <dsp:sp modelId="{934D014F-3444-4F58-AEC7-92BA89AF7B05}">
      <dsp:nvSpPr>
        <dsp:cNvPr id="0" name=""/>
        <dsp:cNvSpPr/>
      </dsp:nvSpPr>
      <dsp:spPr>
        <a:xfrm>
          <a:off x="3477509" y="905413"/>
          <a:ext cx="1062939" cy="106293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060D04-2E2B-4378-9940-884BBAA3A3A3}">
      <dsp:nvSpPr>
        <dsp:cNvPr id="0" name=""/>
        <dsp:cNvSpPr/>
      </dsp:nvSpPr>
      <dsp:spPr>
        <a:xfrm>
          <a:off x="2827935" y="2283011"/>
          <a:ext cx="23620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baseline="0"/>
            <a:t>Sustainable healthcare entails fairly accessing services irrespective of the socioeconomic status and the geographic location (Hewitt et al., 2018).</a:t>
          </a:r>
          <a:endParaRPr lang="en-US" sz="1100" kern="1200"/>
        </a:p>
      </dsp:txBody>
      <dsp:txXfrm>
        <a:off x="2827935" y="2283011"/>
        <a:ext cx="2362088" cy="720000"/>
      </dsp:txXfrm>
    </dsp:sp>
    <dsp:sp modelId="{0BAB3013-D409-431D-9589-AEB4F6DF01D6}">
      <dsp:nvSpPr>
        <dsp:cNvPr id="0" name=""/>
        <dsp:cNvSpPr/>
      </dsp:nvSpPr>
      <dsp:spPr>
        <a:xfrm>
          <a:off x="6252963" y="905413"/>
          <a:ext cx="1062939" cy="106293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3B7C03-6F49-4FF0-AF29-483BAF87E581}">
      <dsp:nvSpPr>
        <dsp:cNvPr id="0" name=""/>
        <dsp:cNvSpPr/>
      </dsp:nvSpPr>
      <dsp:spPr>
        <a:xfrm>
          <a:off x="5603389" y="2283011"/>
          <a:ext cx="23620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baseline="0"/>
            <a:t>Disadvantaged communities could be disproportionately impacted by workforce shortages (Anderson et al., 2021).</a:t>
          </a:r>
          <a:endParaRPr lang="en-US" sz="1100" kern="1200"/>
        </a:p>
      </dsp:txBody>
      <dsp:txXfrm>
        <a:off x="5603389" y="2283011"/>
        <a:ext cx="2362088" cy="720000"/>
      </dsp:txXfrm>
    </dsp:sp>
    <dsp:sp modelId="{22E1AF18-007F-4ECB-BBBF-62FA8AD15FB5}">
      <dsp:nvSpPr>
        <dsp:cNvPr id="0" name=""/>
        <dsp:cNvSpPr/>
      </dsp:nvSpPr>
      <dsp:spPr>
        <a:xfrm>
          <a:off x="9028417" y="905413"/>
          <a:ext cx="1062939" cy="106293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D66C90-0CC1-4385-88D6-65FC8FACDC8F}">
      <dsp:nvSpPr>
        <dsp:cNvPr id="0" name=""/>
        <dsp:cNvSpPr/>
      </dsp:nvSpPr>
      <dsp:spPr>
        <a:xfrm>
          <a:off x="8378842" y="2283011"/>
          <a:ext cx="23620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baseline="0"/>
            <a:t>The system of inequalities is a crucial aspect to address SDG 3 and a broader scope of sustainable development (MacNeill, McGain and Sherman, 2021).</a:t>
          </a:r>
          <a:endParaRPr lang="en-US" sz="1100" kern="1200"/>
        </a:p>
      </dsp:txBody>
      <dsp:txXfrm>
        <a:off x="8378842" y="2283011"/>
        <a:ext cx="2362088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5237EF-9BA0-493E-8B97-092B4482CCE7}">
      <dsp:nvSpPr>
        <dsp:cNvPr id="0" name=""/>
        <dsp:cNvSpPr/>
      </dsp:nvSpPr>
      <dsp:spPr>
        <a:xfrm>
          <a:off x="0" y="2211"/>
          <a:ext cx="6208437" cy="11209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3AE138-0DD5-4228-9568-DF1ECAB9735A}">
      <dsp:nvSpPr>
        <dsp:cNvPr id="0" name=""/>
        <dsp:cNvSpPr/>
      </dsp:nvSpPr>
      <dsp:spPr>
        <a:xfrm>
          <a:off x="339072" y="254414"/>
          <a:ext cx="616496" cy="6164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F11616-AB91-47CA-8077-B44956092FD1}">
      <dsp:nvSpPr>
        <dsp:cNvPr id="0" name=""/>
        <dsp:cNvSpPr/>
      </dsp:nvSpPr>
      <dsp:spPr>
        <a:xfrm>
          <a:off x="1294641" y="2211"/>
          <a:ext cx="4913795" cy="1120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629" tIns="118629" rIns="118629" bIns="11862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Grow social prescribing programmes to take into account social determinants of health (Vidovic, Reinhardt and Hammerton, 2021).</a:t>
          </a:r>
          <a:endParaRPr lang="en-US" sz="2000" kern="1200"/>
        </a:p>
      </dsp:txBody>
      <dsp:txXfrm>
        <a:off x="1294641" y="2211"/>
        <a:ext cx="4913795" cy="1120902"/>
      </dsp:txXfrm>
    </dsp:sp>
    <dsp:sp modelId="{0E9FE251-4656-4CE5-89EB-FA2B9DEE7D0B}">
      <dsp:nvSpPr>
        <dsp:cNvPr id="0" name=""/>
        <dsp:cNvSpPr/>
      </dsp:nvSpPr>
      <dsp:spPr>
        <a:xfrm>
          <a:off x="0" y="1403339"/>
          <a:ext cx="6208437" cy="11209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FD858F-4E25-4C46-9423-9A243A46CFCC}">
      <dsp:nvSpPr>
        <dsp:cNvPr id="0" name=""/>
        <dsp:cNvSpPr/>
      </dsp:nvSpPr>
      <dsp:spPr>
        <a:xfrm>
          <a:off x="339072" y="1655542"/>
          <a:ext cx="616496" cy="6164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67894-CF2A-4030-949E-C355C12A4571}">
      <dsp:nvSpPr>
        <dsp:cNvPr id="0" name=""/>
        <dsp:cNvSpPr/>
      </dsp:nvSpPr>
      <dsp:spPr>
        <a:xfrm>
          <a:off x="1294641" y="1403339"/>
          <a:ext cx="4913795" cy="1120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629" tIns="118629" rIns="118629" bIns="11862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Increase investment in workforce recruitment, retention and wellbeing initiatives (Anderson et al., 2021).</a:t>
          </a:r>
          <a:endParaRPr lang="en-US" sz="2000" kern="1200"/>
        </a:p>
      </dsp:txBody>
      <dsp:txXfrm>
        <a:off x="1294641" y="1403339"/>
        <a:ext cx="4913795" cy="1120902"/>
      </dsp:txXfrm>
    </dsp:sp>
    <dsp:sp modelId="{E4AE7766-E833-4E26-86C0-0E6564499075}">
      <dsp:nvSpPr>
        <dsp:cNvPr id="0" name=""/>
        <dsp:cNvSpPr/>
      </dsp:nvSpPr>
      <dsp:spPr>
        <a:xfrm>
          <a:off x="0" y="2804466"/>
          <a:ext cx="6208437" cy="11209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99C737-89C5-4A15-A9C7-6D48C7163242}">
      <dsp:nvSpPr>
        <dsp:cNvPr id="0" name=""/>
        <dsp:cNvSpPr/>
      </dsp:nvSpPr>
      <dsp:spPr>
        <a:xfrm>
          <a:off x="339072" y="3056669"/>
          <a:ext cx="616496" cy="6164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40264F-4DF9-4BD9-B357-180C0F3A9056}">
      <dsp:nvSpPr>
        <dsp:cNvPr id="0" name=""/>
        <dsp:cNvSpPr/>
      </dsp:nvSpPr>
      <dsp:spPr>
        <a:xfrm>
          <a:off x="1294641" y="2804466"/>
          <a:ext cx="4913795" cy="1120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629" tIns="118629" rIns="118629" bIns="11862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Deepen the sustainability of healthcare education in the framework of professional training programmes (Tun, 2019).</a:t>
          </a:r>
          <a:endParaRPr lang="en-US" sz="2000" kern="1200"/>
        </a:p>
      </dsp:txBody>
      <dsp:txXfrm>
        <a:off x="1294641" y="2804466"/>
        <a:ext cx="4913795" cy="1120902"/>
      </dsp:txXfrm>
    </dsp:sp>
    <dsp:sp modelId="{6316C5F1-8716-436E-872F-96C9BDB703C0}">
      <dsp:nvSpPr>
        <dsp:cNvPr id="0" name=""/>
        <dsp:cNvSpPr/>
      </dsp:nvSpPr>
      <dsp:spPr>
        <a:xfrm>
          <a:off x="0" y="4205594"/>
          <a:ext cx="6208437" cy="112090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B8F561-D995-41EC-A2A5-3E5E54F27BE1}">
      <dsp:nvSpPr>
        <dsp:cNvPr id="0" name=""/>
        <dsp:cNvSpPr/>
      </dsp:nvSpPr>
      <dsp:spPr>
        <a:xfrm>
          <a:off x="339072" y="4457797"/>
          <a:ext cx="616496" cy="6164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342DC6-C4B8-46A0-985F-5EC7A6D6C0B0}">
      <dsp:nvSpPr>
        <dsp:cNvPr id="0" name=""/>
        <dsp:cNvSpPr/>
      </dsp:nvSpPr>
      <dsp:spPr>
        <a:xfrm>
          <a:off x="1294641" y="4205594"/>
          <a:ext cx="4913795" cy="1120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629" tIns="118629" rIns="118629" bIns="11862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Integrate environmental sustainability into health service planning and provision (MacNeill, McGain and Sherman, 2021).</a:t>
          </a:r>
          <a:endParaRPr lang="en-US" sz="2000" kern="1200"/>
        </a:p>
      </dsp:txBody>
      <dsp:txXfrm>
        <a:off x="1294641" y="4205594"/>
        <a:ext cx="4913795" cy="11209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9144" y="4882896"/>
            <a:ext cx="4050792" cy="1197864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59486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539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920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945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99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148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445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503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876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507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2441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084828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6832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8818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6049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4239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3676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072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2"/>
                </a:gs>
                <a:gs pos="100000">
                  <a:schemeClr val="accent2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30458D1D-3B4C-4E26-874C-FE612EC8BDD6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25CD8A69-F40E-4AF9-9306-628CB8192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285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  <p:sldLayoutId id="2147483746" r:id="rId13"/>
    <p:sldLayoutId id="2147483747" r:id="rId14"/>
    <p:sldLayoutId id="2147483748" r:id="rId15"/>
    <p:sldLayoutId id="2147483749" r:id="rId16"/>
    <p:sldLayoutId id="2147483750" r:id="rId17"/>
    <p:sldLayoutId id="2147483751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jpg"/><Relationship Id="rId7" Type="http://schemas.openxmlformats.org/officeDocument/2006/relationships/diagramColors" Target="../diagrams/colors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3.jpg"/><Relationship Id="rId7" Type="http://schemas.openxmlformats.org/officeDocument/2006/relationships/diagramColors" Target="../diagrams/colors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3.jpg"/><Relationship Id="rId7" Type="http://schemas.openxmlformats.org/officeDocument/2006/relationships/diagramColors" Target="../diagrams/colors8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s0140-6736(21)00231-2" TargetMode="External"/><Relationship Id="rId2" Type="http://schemas.openxmlformats.org/officeDocument/2006/relationships/hyperlink" Target="https://doi.org/10.3390/ijerph20043242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B28D430-56EA-45B9-8632-927BEBF02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6" name="Freeform: Shape 5">
            <a:extLst>
              <a:ext uri="{FF2B5EF4-FFF2-40B4-BE49-F238E27FC236}">
                <a16:creationId xmlns:a16="http://schemas.microsoft.com/office/drawing/2014/main" id="{A601F395-3079-4179-84BA-6654D9F82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7"/>
            <a:ext cx="10905067" cy="5571066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ln w="50800" cap="sq">
            <a:noFill/>
            <a:miter lim="800000"/>
          </a:ln>
          <a:effectLst>
            <a:outerShdw blurRad="101600" dist="152400" dir="4380000" algn="t" rotWithShape="0">
              <a:prstClr val="black">
                <a:alpha val="43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5-Point Star 24">
            <a:extLst>
              <a:ext uri="{FF2B5EF4-FFF2-40B4-BE49-F238E27FC236}">
                <a16:creationId xmlns:a16="http://schemas.microsoft.com/office/drawing/2014/main" id="{B15DEAD7-09E6-42D9-9D03-43E6EA3E0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9678" y="3748085"/>
            <a:ext cx="252644" cy="252644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9DD1A-F45C-8C35-918E-518089C25E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8407" y="1044250"/>
            <a:ext cx="9841575" cy="2646007"/>
          </a:xfrm>
        </p:spPr>
        <p:txBody>
          <a:bodyPr>
            <a:normAutofit/>
          </a:bodyPr>
          <a:lstStyle/>
          <a:p>
            <a:pPr algn="ctr"/>
            <a:r>
              <a:rPr lang="en-US" sz="6000"/>
              <a:t>BMHP6030 – Health, Wellbeing and Sustainable Development</a:t>
            </a:r>
            <a:endParaRPr lang="en-GB" sz="6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864934-8178-EE7B-16E6-7FC72F94AC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8407" y="4058557"/>
            <a:ext cx="9841575" cy="1906814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chemeClr val="tx1">
                    <a:lumMod val="85000"/>
                    <a:lumOff val="15000"/>
                  </a:schemeClr>
                </a:solidFill>
              </a:rPr>
              <a:t>Component 1: Presentation</a:t>
            </a:r>
          </a:p>
          <a:p>
            <a:pPr algn="ctr"/>
            <a:endParaRPr lang="en-GB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5175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: Shape 4">
            <a:extLst>
              <a:ext uri="{FF2B5EF4-FFF2-40B4-BE49-F238E27FC236}">
                <a16:creationId xmlns:a16="http://schemas.microsoft.com/office/drawing/2014/main" id="{66809B23-EC40-425A-B89A-F9CE4F063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custGeom>
            <a:avLst/>
            <a:gdLst>
              <a:gd name="connsiteX0" fmla="*/ 3 w 11647715"/>
              <a:gd name="connsiteY0" fmla="*/ 0 h 2634343"/>
              <a:gd name="connsiteX1" fmla="*/ 11647715 w 11647715"/>
              <a:gd name="connsiteY1" fmla="*/ 0 h 2634343"/>
              <a:gd name="connsiteX2" fmla="*/ 11647715 w 11647715"/>
              <a:gd name="connsiteY2" fmla="*/ 2634343 h 2634343"/>
              <a:gd name="connsiteX3" fmla="*/ 3 w 11647715"/>
              <a:gd name="connsiteY3" fmla="*/ 2634343 h 2634343"/>
              <a:gd name="connsiteX4" fmla="*/ 3 w 11647715"/>
              <a:gd name="connsiteY4" fmla="*/ 1533667 h 2634343"/>
              <a:gd name="connsiteX5" fmla="*/ 0 w 11647715"/>
              <a:gd name="connsiteY5" fmla="*/ 1533667 h 2634343"/>
              <a:gd name="connsiteX6" fmla="*/ 0 w 11647715"/>
              <a:gd name="connsiteY6" fmla="*/ 980400 h 2634343"/>
              <a:gd name="connsiteX7" fmla="*/ 3 w 11647715"/>
              <a:gd name="connsiteY7" fmla="*/ 980400 h 263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647715" h="2634343">
                <a:moveTo>
                  <a:pt x="3" y="0"/>
                </a:moveTo>
                <a:lnTo>
                  <a:pt x="11647715" y="0"/>
                </a:lnTo>
                <a:lnTo>
                  <a:pt x="11647715" y="2634343"/>
                </a:lnTo>
                <a:lnTo>
                  <a:pt x="3" y="2634343"/>
                </a:lnTo>
                <a:lnTo>
                  <a:pt x="3" y="1533667"/>
                </a:lnTo>
                <a:lnTo>
                  <a:pt x="0" y="1533667"/>
                </a:lnTo>
                <a:lnTo>
                  <a:pt x="0" y="980400"/>
                </a:lnTo>
                <a:lnTo>
                  <a:pt x="3" y="98040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6" name="Freeform: Shape 5">
            <a:extLst>
              <a:ext uri="{FF2B5EF4-FFF2-40B4-BE49-F238E27FC236}">
                <a16:creationId xmlns:a16="http://schemas.microsoft.com/office/drawing/2014/main" id="{A601F395-3079-4179-84BA-6654D9F82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7"/>
            <a:ext cx="10905067" cy="5571066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ln w="50800" cap="sq">
            <a:solidFill>
              <a:srgbClr val="7F7F7F"/>
            </a:solidFill>
            <a:miter lim="800000"/>
          </a:ln>
          <a:effectLst>
            <a:outerShdw blurRad="101600" dist="152400" dir="4380000" algn="t" rotWithShape="0">
              <a:prstClr val="black">
                <a:alpha val="43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028422-463E-4E0A-FCE5-D2987259A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1061660"/>
            <a:ext cx="9618133" cy="1043108"/>
          </a:xfrm>
        </p:spPr>
        <p:txBody>
          <a:bodyPr>
            <a:normAutofit/>
          </a:bodyPr>
          <a:lstStyle/>
          <a:p>
            <a:pPr algn="ctr"/>
            <a:r>
              <a:rPr lang="en-GB" sz="48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A7119-691C-84ED-2FDE-F0A188ED57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6933" y="2226681"/>
            <a:ext cx="9618133" cy="3586290"/>
          </a:xfrm>
        </p:spPr>
        <p:txBody>
          <a:bodyPr>
            <a:normAutofit/>
          </a:bodyPr>
          <a:lstStyle/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The concept of health, wellbeing and sustainable development are also interrelated and have been used to construct the current health and social care systems (Glasby, 2026).</a:t>
            </a:r>
          </a:p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Sustainable healthcare is proposed as an increase in population health by preserving environmental, social and economic resources of future generations (MacNeill, McGain and Sherman, 2021).</a:t>
            </a:r>
          </a:p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In this presentation, SDG 3 will be discussed and how it relates to the policy, practice, and delivery of health and social care (Hewitt et al., 2018).</a:t>
            </a:r>
          </a:p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Based on the UK healthcare, its sustainability, equity, and access/workforce challenges will be evaluated critically (Anderson et al., 2021).</a:t>
            </a:r>
            <a:endParaRPr lang="en-GB" sz="18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749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EB5ABD-F5F2-416A-2913-1D77A3E962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82A691F-7376-47CC-B247-58862D549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13929-1D31-CD87-0F01-9A6BFDD2D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92837" cy="1151965"/>
          </a:xfrm>
        </p:spPr>
        <p:txBody>
          <a:bodyPr>
            <a:normAutofit/>
          </a:bodyPr>
          <a:lstStyle/>
          <a:p>
            <a:r>
              <a:rPr lang="en-GB"/>
              <a:t>Defining Health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0A37AD-D232-3CDC-69E0-BBEAAEBA13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6805672"/>
              </p:ext>
            </p:extLst>
          </p:nvPr>
        </p:nvGraphicFramePr>
        <p:xfrm>
          <a:off x="685800" y="2063750"/>
          <a:ext cx="10793413" cy="3908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13744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BFF52E-4C6F-7C89-8DE5-649F2ED4D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084A193-6B96-424C-B432-3024F8D13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00EC18-E075-331C-A1A5-5E22BDE09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92837" cy="1151965"/>
          </a:xfrm>
        </p:spPr>
        <p:txBody>
          <a:bodyPr>
            <a:normAutofit/>
          </a:bodyPr>
          <a:lstStyle/>
          <a:p>
            <a:r>
              <a:rPr lang="en-GB" dirty="0"/>
              <a:t>Defining Wellbeing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4786B7-B6F8-7798-1B4A-18133C3367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1943826"/>
              </p:ext>
            </p:extLst>
          </p:nvPr>
        </p:nvGraphicFramePr>
        <p:xfrm>
          <a:off x="685800" y="2063750"/>
          <a:ext cx="10793413" cy="3908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30190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70FA88-9620-A55D-3F85-DBC9597196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A2CF262-F82A-412F-A8DE-40C08CD25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2C91ADE-25FF-497C-9E0F-00727CF1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 9">
            <a:extLst>
              <a:ext uri="{FF2B5EF4-FFF2-40B4-BE49-F238E27FC236}">
                <a16:creationId xmlns:a16="http://schemas.microsoft.com/office/drawing/2014/main" id="{AEA33B51-C523-48BB-8344-03D568D94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94CCDA7-819B-4009-B9D8-11AB3C220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54296" cy="6380796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1B7E527-7D8C-3CF3-6F36-4A24D8BB9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381946" cy="4846967"/>
          </a:xfrm>
        </p:spPr>
        <p:txBody>
          <a:bodyPr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Sustainable Development and SDG 3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121B0DC-1233-D549-8176-D0E4A899A8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3203372"/>
              </p:ext>
            </p:extLst>
          </p:nvPr>
        </p:nvGraphicFramePr>
        <p:xfrm>
          <a:off x="5294108" y="685800"/>
          <a:ext cx="5759656" cy="48469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598713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2DE573-15DE-EDB4-2E98-73D02EEF33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A2CF262-F82A-412F-A8DE-40C08CD25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2C91ADE-25FF-497C-9E0F-00727CF1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Freeform 9">
            <a:extLst>
              <a:ext uri="{FF2B5EF4-FFF2-40B4-BE49-F238E27FC236}">
                <a16:creationId xmlns:a16="http://schemas.microsoft.com/office/drawing/2014/main" id="{AEA33B51-C523-48BB-8344-03D568D94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94CCDA7-819B-4009-B9D8-11AB3C220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54296" cy="6380796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EE49F9-0E11-3A80-95C0-C2A7AD595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381946" cy="4846967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rgbClr val="FFFFFF"/>
                </a:solidFill>
              </a:rPr>
              <a:t>Biomedical Model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177B9B-1DCE-D6A5-82CF-0FD039B724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210430"/>
              </p:ext>
            </p:extLst>
          </p:nvPr>
        </p:nvGraphicFramePr>
        <p:xfrm>
          <a:off x="5294108" y="685800"/>
          <a:ext cx="5759656" cy="48469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93072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BA1576-9BDB-46AD-7F30-3B7A5253C5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0A9C49B-76D8-4E9B-B430-D1ADF40F1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88A5712-2FE0-4DD4-BDC6-099EA378A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9">
            <a:extLst>
              <a:ext uri="{FF2B5EF4-FFF2-40B4-BE49-F238E27FC236}">
                <a16:creationId xmlns:a16="http://schemas.microsoft.com/office/drawing/2014/main" id="{448E5503-E0F8-4B94-81A3-B1FA57623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54F896-85E7-4403-9E37-1B004731F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54296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119F60-2056-4BEB-7AE8-7F55EC0BE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381946" cy="4846967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Biopsychosocial and Holistic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8D244-2505-2949-D467-7CF666C690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1886" y="685800"/>
            <a:ext cx="5968621" cy="468878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/>
              <a:t>The biopsychosocial model incorporates the biological, psychological and social determinants of health (Glasby, 2026).</a:t>
            </a:r>
          </a:p>
          <a:p>
            <a:pPr>
              <a:lnSpc>
                <a:spcPct val="110000"/>
              </a:lnSpc>
            </a:pPr>
            <a:r>
              <a:rPr lang="en-US" sz="1700"/>
              <a:t>Holistic care advances the use of person-</a:t>
            </a:r>
            <a:r>
              <a:rPr lang="en-US" sz="1700" err="1"/>
              <a:t>centred</a:t>
            </a:r>
            <a:r>
              <a:rPr lang="en-US" sz="1700"/>
              <a:t> practices which consider wellbeing-focused care as opposed to symptom-based care (Vidovic, Reinhardt and Hammerton, 2021).</a:t>
            </a:r>
          </a:p>
          <a:p>
            <a:pPr>
              <a:lnSpc>
                <a:spcPct val="110000"/>
              </a:lnSpc>
            </a:pPr>
            <a:r>
              <a:rPr lang="en-US" sz="1700"/>
              <a:t>Social prescribing is relevant in terms of the practicality of implementation of holistic healthcare because it attends to non-medical needs (Vidovic, Reinhardt and Hammerton, 2021).</a:t>
            </a:r>
          </a:p>
          <a:p>
            <a:pPr>
              <a:lnSpc>
                <a:spcPct val="110000"/>
              </a:lnSpc>
            </a:pPr>
            <a:r>
              <a:rPr lang="en-US" sz="1700"/>
              <a:t>These models are directly related to SDG 3 as they are concerned with prevention and promoting wellbeing (Hewitt et al., 2018).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91241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7E9B016-9B3F-C4BC-4078-60888FCFFC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084A193-6B96-424C-B432-3024F8D13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52EA09-8A33-24EF-3A99-4DC8C57C9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92837" cy="1151965"/>
          </a:xfrm>
        </p:spPr>
        <p:txBody>
          <a:bodyPr>
            <a:normAutofit/>
          </a:bodyPr>
          <a:lstStyle/>
          <a:p>
            <a:r>
              <a:rPr lang="en-GB" dirty="0"/>
              <a:t>Comparisons of the Health Models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6C01935-77C6-26A2-A531-D954D5FD34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0727003"/>
              </p:ext>
            </p:extLst>
          </p:nvPr>
        </p:nvGraphicFramePr>
        <p:xfrm>
          <a:off x="685800" y="2196403"/>
          <a:ext cx="10793414" cy="3643122"/>
        </p:xfrm>
        <a:graphic>
          <a:graphicData uri="http://schemas.openxmlformats.org/drawingml/2006/table">
            <a:tbl>
              <a:tblPr>
                <a:solidFill>
                  <a:schemeClr val="tx1">
                    <a:lumMod val="75000"/>
                    <a:lumOff val="25000"/>
                  </a:schemeClr>
                </a:solidFill>
              </a:tblPr>
              <a:tblGrid>
                <a:gridCol w="1635742">
                  <a:extLst>
                    <a:ext uri="{9D8B030D-6E8A-4147-A177-3AD203B41FA5}">
                      <a16:colId xmlns:a16="http://schemas.microsoft.com/office/drawing/2014/main" val="1002240853"/>
                    </a:ext>
                  </a:extLst>
                </a:gridCol>
                <a:gridCol w="4552298">
                  <a:extLst>
                    <a:ext uri="{9D8B030D-6E8A-4147-A177-3AD203B41FA5}">
                      <a16:colId xmlns:a16="http://schemas.microsoft.com/office/drawing/2014/main" val="3336393535"/>
                    </a:ext>
                  </a:extLst>
                </a:gridCol>
                <a:gridCol w="4605374">
                  <a:extLst>
                    <a:ext uri="{9D8B030D-6E8A-4147-A177-3AD203B41FA5}">
                      <a16:colId xmlns:a16="http://schemas.microsoft.com/office/drawing/2014/main" val="508310576"/>
                    </a:ext>
                  </a:extLst>
                </a:gridCol>
              </a:tblGrid>
              <a:tr h="3481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cap="none" spc="0">
                          <a:solidFill>
                            <a:schemeClr val="bg1"/>
                          </a:solidFill>
                        </a:rPr>
                        <a:t>Aspect</a:t>
                      </a:r>
                      <a:endParaRPr lang="en-GB" sz="1100" cap="none" spc="0">
                        <a:solidFill>
                          <a:schemeClr val="bg1"/>
                        </a:solidFill>
                      </a:endParaRPr>
                    </a:p>
                  </a:txBody>
                  <a:tcPr marL="59445" marR="43453" marT="16984" marB="127382" anchor="ctr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cap="none" spc="0">
                          <a:solidFill>
                            <a:schemeClr val="bg1"/>
                          </a:solidFill>
                        </a:rPr>
                        <a:t>Biomedical Model</a:t>
                      </a:r>
                      <a:endParaRPr lang="en-GB" sz="1100" cap="none" spc="0">
                        <a:solidFill>
                          <a:schemeClr val="bg1"/>
                        </a:solidFill>
                      </a:endParaRP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cap="none" spc="0">
                          <a:solidFill>
                            <a:schemeClr val="bg1"/>
                          </a:solidFill>
                        </a:rPr>
                        <a:t>Biopsychosocial/Holistic Model</a:t>
                      </a:r>
                      <a:endParaRPr lang="en-GB" sz="1100" cap="none" spc="0">
                        <a:solidFill>
                          <a:schemeClr val="bg1"/>
                        </a:solidFill>
                      </a:endParaRP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1723312"/>
                  </a:ext>
                </a:extLst>
              </a:tr>
              <a:tr h="5180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cap="none" spc="0">
                          <a:solidFill>
                            <a:schemeClr val="bg1"/>
                          </a:solidFill>
                        </a:rPr>
                        <a:t>Primary Focus</a:t>
                      </a:r>
                      <a:endParaRPr lang="en-GB" sz="1100" cap="none" spc="0">
                        <a:solidFill>
                          <a:schemeClr val="bg1"/>
                        </a:solidFill>
                      </a:endParaRPr>
                    </a:p>
                  </a:txBody>
                  <a:tcPr marL="59445" marR="43453" marT="16984" marB="127382" anchor="ctr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Concentrates on diagnosing and treating illness and disease.</a:t>
                      </a: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Concentrates on the overall wellbeing of the individual, including physical, psychological and social factors.</a:t>
                      </a: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7665292"/>
                  </a:ext>
                </a:extLst>
              </a:tr>
              <a:tr h="3481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cap="none" spc="0">
                          <a:solidFill>
                            <a:schemeClr val="bg1"/>
                          </a:solidFill>
                        </a:rPr>
                        <a:t>Approach</a:t>
                      </a:r>
                      <a:endParaRPr lang="en-GB" sz="1100" cap="none" spc="0">
                        <a:solidFill>
                          <a:schemeClr val="bg1"/>
                        </a:solidFill>
                      </a:endParaRPr>
                    </a:p>
                  </a:txBody>
                  <a:tcPr marL="59445" marR="43453" marT="16984" marB="127382" anchor="ctr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Reactive approach that responds to illness after it occurs.</a:t>
                      </a: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Preventive approach that aims to maintain health and prevent illness.</a:t>
                      </a: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8918214"/>
                  </a:ext>
                </a:extLst>
              </a:tr>
              <a:tr h="5180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cap="none" spc="0">
                          <a:solidFill>
                            <a:schemeClr val="bg1"/>
                          </a:solidFill>
                        </a:rPr>
                        <a:t>Interventions</a:t>
                      </a:r>
                      <a:endParaRPr lang="en-GB" sz="1100" cap="none" spc="0">
                        <a:solidFill>
                          <a:schemeClr val="bg1"/>
                        </a:solidFill>
                      </a:endParaRPr>
                    </a:p>
                  </a:txBody>
                  <a:tcPr marL="59445" marR="43453" marT="16984" marB="127382" anchor="ctr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Relies mainly on clinical and medical interventions such as medication and surgery.</a:t>
                      </a: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Uses multidisciplinary interventions involving healthcare professionals, social workers and community services.</a:t>
                      </a: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1215731"/>
                  </a:ext>
                </a:extLst>
              </a:tr>
              <a:tr h="3481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cap="none" spc="0">
                          <a:solidFill>
                            <a:schemeClr val="bg1"/>
                          </a:solidFill>
                        </a:rPr>
                        <a:t>View of Health</a:t>
                      </a:r>
                      <a:endParaRPr lang="en-GB" sz="1100" cap="none" spc="0">
                        <a:solidFill>
                          <a:schemeClr val="bg1"/>
                        </a:solidFill>
                      </a:endParaRPr>
                    </a:p>
                  </a:txBody>
                  <a:tcPr marL="59445" marR="43453" marT="16984" marB="127382" anchor="ctr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Health is the absence of disease.</a:t>
                      </a: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Health is a state of complete physical, mental and social wellbeing.</a:t>
                      </a: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225833"/>
                  </a:ext>
                </a:extLst>
              </a:tr>
              <a:tr h="5180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cap="none" spc="0">
                          <a:solidFill>
                            <a:schemeClr val="bg1"/>
                          </a:solidFill>
                        </a:rPr>
                        <a:t>Social Factors</a:t>
                      </a:r>
                      <a:endParaRPr lang="en-GB" sz="1100" cap="none" spc="0">
                        <a:solidFill>
                          <a:schemeClr val="bg1"/>
                        </a:solidFill>
                      </a:endParaRPr>
                    </a:p>
                  </a:txBody>
                  <a:tcPr marL="59445" marR="43453" marT="16984" marB="127382" anchor="ctr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Gives limited consideration to social and environmental influences.</a:t>
                      </a: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Recognises the importance of social determinants of health such as income, education and housing.</a:t>
                      </a: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4995590"/>
                  </a:ext>
                </a:extLst>
              </a:tr>
              <a:tr h="3481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cap="none" spc="0">
                          <a:solidFill>
                            <a:schemeClr val="bg1"/>
                          </a:solidFill>
                        </a:rPr>
                        <a:t>Patient Role</a:t>
                      </a:r>
                      <a:endParaRPr lang="en-GB" sz="1100" cap="none" spc="0">
                        <a:solidFill>
                          <a:schemeClr val="bg1"/>
                        </a:solidFill>
                      </a:endParaRPr>
                    </a:p>
                  </a:txBody>
                  <a:tcPr marL="59445" marR="43453" marT="16984" marB="127382" anchor="ctr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Patients are often passive recipients of treatment.</a:t>
                      </a: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Patients are active participants in managing their health and wellbeing.</a:t>
                      </a: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4024002"/>
                  </a:ext>
                </a:extLst>
              </a:tr>
              <a:tr h="3481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cap="none" spc="0">
                          <a:solidFill>
                            <a:schemeClr val="bg1"/>
                          </a:solidFill>
                        </a:rPr>
                        <a:t>Strengths</a:t>
                      </a:r>
                      <a:endParaRPr lang="en-GB" sz="1100" cap="none" spc="0">
                        <a:solidFill>
                          <a:schemeClr val="bg1"/>
                        </a:solidFill>
                      </a:endParaRPr>
                    </a:p>
                  </a:txBody>
                  <a:tcPr marL="59445" marR="43453" marT="16984" marB="127382" anchor="ctr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Effective for acute conditions, diagnosis and medical treatment.</a:t>
                      </a: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Supports long-term wellbeing, prevention and person-centred care.</a:t>
                      </a: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9493494"/>
                  </a:ext>
                </a:extLst>
              </a:tr>
              <a:tr h="3481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cap="none" spc="0">
                          <a:solidFill>
                            <a:schemeClr val="bg1"/>
                          </a:solidFill>
                        </a:rPr>
                        <a:t>Limitations</a:t>
                      </a:r>
                      <a:endParaRPr lang="en-GB" sz="1100" cap="none" spc="0">
                        <a:solidFill>
                          <a:schemeClr val="bg1"/>
                        </a:solidFill>
                      </a:endParaRPr>
                    </a:p>
                  </a:txBody>
                  <a:tcPr marL="59445" marR="43453" marT="16984" marB="127382" anchor="ctr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May overlook psychological and social influences on health.</a:t>
                      </a: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Can require greater resources, collaboration and financial investment.</a:t>
                      </a:r>
                    </a:p>
                  </a:txBody>
                  <a:tcPr marL="59445" marR="43453" marT="16984" marB="1273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39699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1687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25EDA0-83ED-9FC0-7198-47B7DF03C6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548DB-FB1A-C871-0253-36E1469E2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Health and Wellbeing-Integration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08DCD4-D9C8-7880-7751-759C66A81C5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063396"/>
          <a:ext cx="10396883" cy="33111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92502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8985EF-7253-D9B7-D4FB-DEAC018E94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084A193-6B96-424C-B432-3024F8D13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1DB6320-F43F-0217-9243-0525E4CC6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92837" cy="1151965"/>
          </a:xfrm>
        </p:spPr>
        <p:txBody>
          <a:bodyPr>
            <a:normAutofit/>
          </a:bodyPr>
          <a:lstStyle/>
          <a:p>
            <a:r>
              <a:rPr lang="en-GB" dirty="0"/>
              <a:t> Policy and Governance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34089C7-9DE8-521F-5168-A8E51780E2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5252881"/>
              </p:ext>
            </p:extLst>
          </p:nvPr>
        </p:nvGraphicFramePr>
        <p:xfrm>
          <a:off x="685800" y="2063750"/>
          <a:ext cx="10793413" cy="3908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623153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AA9FE6-6CF0-7F89-18AE-A95553BC15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84A193-6B96-424C-B432-3024F8D13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F0DA15-E91A-D43A-DBFB-6E48924DC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92837" cy="1151965"/>
          </a:xfrm>
        </p:spPr>
        <p:txBody>
          <a:bodyPr>
            <a:normAutofit/>
          </a:bodyPr>
          <a:lstStyle/>
          <a:p>
            <a:r>
              <a:rPr lang="en-GB" sz="4600"/>
              <a:t> Service Workforce and Sustainability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F80CC3-73FF-0EB5-35E1-771396EF9A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2789899"/>
              </p:ext>
            </p:extLst>
          </p:nvPr>
        </p:nvGraphicFramePr>
        <p:xfrm>
          <a:off x="685800" y="2063750"/>
          <a:ext cx="10793413" cy="3908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702747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D3F5D6-AD6D-3937-473B-C132CA99FD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DA2CF262-F82A-412F-A8DE-40C08CD25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2C91ADE-25FF-497C-9E0F-00727CF1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Freeform 9">
            <a:extLst>
              <a:ext uri="{FF2B5EF4-FFF2-40B4-BE49-F238E27FC236}">
                <a16:creationId xmlns:a16="http://schemas.microsoft.com/office/drawing/2014/main" id="{AEA33B51-C523-48BB-8344-03D568D94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94CCDA7-819B-4009-B9D8-11AB3C220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54296" cy="6380796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117888-7E09-31E7-6019-96F832B27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381946" cy="4846967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rgbClr val="FFFFFF"/>
                </a:solidFill>
              </a:rPr>
              <a:t>WorkWell and Mental Health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5545888A-7251-E88B-A6D6-53F9091FF1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9762991"/>
              </p:ext>
            </p:extLst>
          </p:nvPr>
        </p:nvGraphicFramePr>
        <p:xfrm>
          <a:off x="5294108" y="685800"/>
          <a:ext cx="5759656" cy="48469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381136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6A40D0-7551-C292-D86F-5BEBFCBDB6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084A193-6B96-424C-B432-3024F8D13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64375-C220-3456-B02C-BBF424B1A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92837" cy="1151965"/>
          </a:xfrm>
        </p:spPr>
        <p:txBody>
          <a:bodyPr>
            <a:normAutofit/>
          </a:bodyPr>
          <a:lstStyle/>
          <a:p>
            <a:r>
              <a:rPr lang="en-US" sz="3800"/>
              <a:t>Social Prescribing and Public Health Initiatives.</a:t>
            </a:r>
            <a:endParaRPr lang="en-GB" sz="380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6B6C1B86-4785-ED47-FCEA-942A4B92F0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6962158"/>
              </p:ext>
            </p:extLst>
          </p:nvPr>
        </p:nvGraphicFramePr>
        <p:xfrm>
          <a:off x="685800" y="2063750"/>
          <a:ext cx="10793413" cy="3908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264761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84A193-6B96-424C-B432-3024F8D13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EA33D-9E58-3869-563F-2D1852F7D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92837" cy="1151965"/>
          </a:xfrm>
        </p:spPr>
        <p:txBody>
          <a:bodyPr>
            <a:normAutofit/>
          </a:bodyPr>
          <a:lstStyle/>
          <a:p>
            <a:r>
              <a:rPr lang="en-GB" dirty="0"/>
              <a:t>Equity and Access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BF6E94-EE3E-F631-A324-422F6C2292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7502927"/>
              </p:ext>
            </p:extLst>
          </p:nvPr>
        </p:nvGraphicFramePr>
        <p:xfrm>
          <a:off x="685800" y="2063750"/>
          <a:ext cx="10793413" cy="3908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587656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D7722E6-4CCA-42E0-8B69-2FB054E5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786C999-8BBF-471F-94F8-2C54E04C2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37704" y="0"/>
            <a:ext cx="4654296" cy="6858000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854BD1-B6F7-934C-C6BF-E7ECE17DE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5515" y="685800"/>
            <a:ext cx="3103122" cy="5400892"/>
          </a:xfrm>
        </p:spPr>
        <p:txBody>
          <a:bodyPr>
            <a:normAutofit/>
          </a:bodyPr>
          <a:lstStyle/>
          <a:p>
            <a:r>
              <a:rPr lang="en-GB" sz="2600">
                <a:solidFill>
                  <a:srgbClr val="FFFFFF"/>
                </a:solidFill>
              </a:rPr>
              <a:t>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A02C94-15AA-6FDD-3DE5-85948E4855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5660395"/>
              </p:ext>
            </p:extLst>
          </p:nvPr>
        </p:nvGraphicFramePr>
        <p:xfrm>
          <a:off x="685800" y="643468"/>
          <a:ext cx="6208437" cy="53287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292708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0A9C49B-76D8-4E9B-B430-D1ADF40F1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88A5712-2FE0-4DD4-BDC6-099EA378A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9">
            <a:extLst>
              <a:ext uri="{FF2B5EF4-FFF2-40B4-BE49-F238E27FC236}">
                <a16:creationId xmlns:a16="http://schemas.microsoft.com/office/drawing/2014/main" id="{448E5503-E0F8-4B94-81A3-B1FA57623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54F896-85E7-4403-9E37-1B004731F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54296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302FC0-22EC-E966-40A2-55EF1963F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381946" cy="4846967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6072F-8C3C-4468-AAEE-6073BEF2BE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1886" y="685800"/>
            <a:ext cx="5968621" cy="468878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900"/>
              <a:t>Modern health and social care systems need to incorporate health, wellbeing and sustainable development (Glasby, 2026).</a:t>
            </a:r>
          </a:p>
          <a:p>
            <a:pPr>
              <a:lnSpc>
                <a:spcPct val="110000"/>
              </a:lnSpc>
            </a:pPr>
            <a:r>
              <a:rPr lang="en-US" sz="1900"/>
              <a:t>Comprehensive strategies such as holistic and biopsychosocial are more sustainable compared to using traditional models of biomedical alone (Vidovic, Reinhardt and Hammerton, 2021).</a:t>
            </a:r>
          </a:p>
          <a:p>
            <a:pPr>
              <a:lnSpc>
                <a:spcPct val="110000"/>
              </a:lnSpc>
            </a:pPr>
            <a:r>
              <a:rPr lang="en-US" sz="1900"/>
              <a:t>The challenges include workforce sustainability, health equity and environmental responsibility (Anderson et al., 2021).</a:t>
            </a:r>
          </a:p>
          <a:p>
            <a:pPr>
              <a:lnSpc>
                <a:spcPct val="110000"/>
              </a:lnSpc>
            </a:pPr>
            <a:r>
              <a:rPr lang="en-US" sz="1900"/>
              <a:t>Policy innovations, prevention-based services, and sustainable planning over a long period to achieve SDG 3 (Hewitt et al., 2018).</a:t>
            </a: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3976972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E7A8BF5-3E40-4CA8-8772-8AA8841875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79311F1-140D-6F01-C219-31985910B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F3B016-C809-C2C0-856D-08F73B7F1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9">
            <a:extLst>
              <a:ext uri="{FF2B5EF4-FFF2-40B4-BE49-F238E27FC236}">
                <a16:creationId xmlns:a16="http://schemas.microsoft.com/office/drawing/2014/main" id="{9701DBC1-031E-7223-AA76-538DF4AC0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7D2E61F-ABEB-9BF3-9696-6F2649D1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54296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85A4D2-5C1D-6813-37C3-2F041E621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381946" cy="4846967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BF1BD-8DE0-AAE5-1722-698D5D9B5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1886" y="685800"/>
            <a:ext cx="5968621" cy="468878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900"/>
              <a:t>Modern health and social care systems need to incorporate health, wellbeing and sustainable development (Glasby, 2026).</a:t>
            </a:r>
          </a:p>
          <a:p>
            <a:pPr>
              <a:lnSpc>
                <a:spcPct val="110000"/>
              </a:lnSpc>
            </a:pPr>
            <a:r>
              <a:rPr lang="en-US" sz="1900"/>
              <a:t>Comprehensive strategies such as holistic and biopsychosocial are more sustainable compared to using traditional models of biomedical alone (Vidovic, Reinhardt and Hammerton, 2021).</a:t>
            </a:r>
          </a:p>
          <a:p>
            <a:pPr>
              <a:lnSpc>
                <a:spcPct val="110000"/>
              </a:lnSpc>
            </a:pPr>
            <a:r>
              <a:rPr lang="en-US" sz="1900"/>
              <a:t>The challenges include workforce sustainability, health equity and environmental responsibility (Anderson et al., 2021).</a:t>
            </a:r>
          </a:p>
          <a:p>
            <a:pPr>
              <a:lnSpc>
                <a:spcPct val="110000"/>
              </a:lnSpc>
            </a:pPr>
            <a:r>
              <a:rPr lang="en-US" sz="1900"/>
              <a:t>Policy innovations, prevention-based services, and sustainable planning over a long period to achieve SDG 3 (Hewitt et al., 2018).</a:t>
            </a: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6825343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CB79CD-EA7F-DAE8-9F81-D5C969A2C7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A1A43-8CBB-BEF9-72B2-52DF51B3A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DFA14-50CB-3FCA-FCF9-CE2C27621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1129211" cy="503237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MacNeill, A.J., McGain, F. and Sherman, J.D. (2021) 'Planetary health care: a framework for sustainable health systems,' </a:t>
            </a:r>
            <a:r>
              <a:rPr lang="en-GB" i="1" dirty="0"/>
              <a:t>The Lancet Planetary Health</a:t>
            </a:r>
            <a:r>
              <a:rPr lang="en-GB" dirty="0"/>
              <a:t>, 5(2), pp. e66–e68. https://doi.org/10.1016/s2542-5196(21)00005-x.</a:t>
            </a:r>
          </a:p>
          <a:p>
            <a:r>
              <a:rPr lang="en-GB" dirty="0"/>
              <a:t>Vidovic, D., Reinhardt, G.Y. and Hammerton, C. (2021) 'Can social prescribing Foster individual and community Well-Being? A Systematic Review of the evidence,' </a:t>
            </a:r>
            <a:r>
              <a:rPr lang="en-GB" i="1" dirty="0"/>
              <a:t>International Journal of Environmental Research and Public Health</a:t>
            </a:r>
            <a:r>
              <a:rPr lang="en-GB" dirty="0"/>
              <a:t>, 18(10), p. 5276. https://doi.org/10.3390/ijerph18105276.</a:t>
            </a:r>
          </a:p>
          <a:p>
            <a:r>
              <a:rPr lang="en-GB" dirty="0"/>
              <a:t>Qureshi, I. </a:t>
            </a:r>
            <a:r>
              <a:rPr lang="en-GB" i="1" dirty="0"/>
              <a:t>et al.</a:t>
            </a:r>
            <a:r>
              <a:rPr lang="en-GB" dirty="0"/>
              <a:t> (2023) 'Caring for those who take care of others: Developing systemic and sustainable mental health support for the diverse healthcare workforce in the United Kingdom,' </a:t>
            </a:r>
            <a:r>
              <a:rPr lang="en-GB" i="1" dirty="0"/>
              <a:t>International Journal of Environmental Research and Public Health</a:t>
            </a:r>
            <a:r>
              <a:rPr lang="en-GB" dirty="0"/>
              <a:t>, 20(4), p. 3242. </a:t>
            </a:r>
            <a:r>
              <a:rPr lang="en-GB" dirty="0">
                <a:hlinkClick r:id="rId2"/>
              </a:rPr>
              <a:t>https://doi.org/10.3390/ijerph20043242</a:t>
            </a:r>
            <a:r>
              <a:rPr lang="en-GB" dirty="0"/>
              <a:t>.</a:t>
            </a:r>
          </a:p>
          <a:p>
            <a:r>
              <a:rPr lang="en-GB" dirty="0"/>
              <a:t>Anderson, M. </a:t>
            </a:r>
            <a:r>
              <a:rPr lang="en-GB" i="1" dirty="0"/>
              <a:t>et al.</a:t>
            </a:r>
            <a:r>
              <a:rPr lang="en-GB" dirty="0"/>
              <a:t> (2021) 'Securing a sustainable and fit-for-purpose UK health and care workforce,' </a:t>
            </a:r>
            <a:r>
              <a:rPr lang="en-GB" i="1" dirty="0"/>
              <a:t>The Lancet</a:t>
            </a:r>
            <a:r>
              <a:rPr lang="en-GB" dirty="0"/>
              <a:t>, 397(10288), pp. 1992–2011. </a:t>
            </a:r>
            <a:r>
              <a:rPr lang="en-GB" dirty="0">
                <a:hlinkClick r:id="rId3"/>
              </a:rPr>
              <a:t>https://doi.org/10.1016/s0140-6736(21)00231-2</a:t>
            </a:r>
            <a:r>
              <a:rPr lang="en-GB" dirty="0"/>
              <a:t>.</a:t>
            </a:r>
          </a:p>
          <a:p>
            <a:r>
              <a:rPr lang="en-GB" dirty="0"/>
              <a:t>Hewitt, M. </a:t>
            </a:r>
            <a:r>
              <a:rPr lang="en-GB" i="1" dirty="0"/>
              <a:t>et al.</a:t>
            </a:r>
            <a:r>
              <a:rPr lang="en-GB" dirty="0"/>
              <a:t> (2018) 'Supporting the UN’s Sustainable Development Goals: reconceptualising a ‘sustainable development assessment tool’ for the health and care system in England,' </a:t>
            </a:r>
            <a:r>
              <a:rPr lang="en-GB" i="1" dirty="0"/>
              <a:t>Perspectives in Public Health</a:t>
            </a:r>
            <a:r>
              <a:rPr lang="en-GB" dirty="0"/>
              <a:t>, 139(2), pp. 88–96. https://doi.org/10.1177/1757913918786523.</a:t>
            </a:r>
          </a:p>
          <a:p>
            <a:r>
              <a:rPr lang="en-GB" dirty="0"/>
              <a:t>Glasby, J. (2026) 'Understanding health and social care,' </a:t>
            </a:r>
            <a:r>
              <a:rPr lang="en-GB" i="1" dirty="0"/>
              <a:t>Bristol University Press</a:t>
            </a:r>
            <a:r>
              <a:rPr lang="en-GB" dirty="0"/>
              <a:t> [Preprint]. https://doi.org/10.51952/9781447379430.</a:t>
            </a:r>
          </a:p>
          <a:p>
            <a:r>
              <a:rPr lang="en-GB" dirty="0"/>
              <a:t>Tun, M.S. (2019) 'Fulfilling a new obligation: Teaching and learning of sustainable healthcare in the medical education curriculum,' </a:t>
            </a:r>
            <a:r>
              <a:rPr lang="en-GB" i="1" dirty="0"/>
              <a:t>Medical Teacher</a:t>
            </a:r>
            <a:r>
              <a:rPr lang="en-GB" dirty="0"/>
              <a:t>, 41(10), pp. 1168–1177. https://doi.org/10.1080/0142159x.2019.1623870.</a:t>
            </a:r>
          </a:p>
        </p:txBody>
      </p:sp>
    </p:spTree>
    <p:extLst>
      <p:ext uri="{BB962C8B-B14F-4D97-AF65-F5344CB8AC3E}">
        <p14:creationId xmlns:p14="http://schemas.microsoft.com/office/powerpoint/2010/main" val="14554368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8FA751"/>
      </a:accent1>
      <a:accent2>
        <a:srgbClr val="629D7D"/>
      </a:accent2>
      <a:accent3>
        <a:srgbClr val="5A7AAB"/>
      </a:accent3>
      <a:accent4>
        <a:srgbClr val="AA618F"/>
      </a:accent4>
      <a:accent5>
        <a:srgbClr val="BA5445"/>
      </a:accent5>
      <a:accent6>
        <a:srgbClr val="C8A547"/>
      </a:accent6>
      <a:hlink>
        <a:srgbClr val="91BF1A"/>
      </a:hlink>
      <a:folHlink>
        <a:srgbClr val="ADBE82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CF823853-53CC-4249-AEDB-2EA9F718B2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8</TotalTime>
  <Words>1990</Words>
  <Application>Microsoft Office PowerPoint</Application>
  <PresentationFormat>Widescreen</PresentationFormat>
  <Paragraphs>117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Impact</vt:lpstr>
      <vt:lpstr>Main Event</vt:lpstr>
      <vt:lpstr>BMHP6030 – Health, Wellbeing and Sustainable Development</vt:lpstr>
      <vt:lpstr>Introduction</vt:lpstr>
      <vt:lpstr>Defining Health</vt:lpstr>
      <vt:lpstr>Defining Wellbeing</vt:lpstr>
      <vt:lpstr>Sustainable Development and SDG 3</vt:lpstr>
      <vt:lpstr>Biomedical Model</vt:lpstr>
      <vt:lpstr>Biopsychosocial and Holistic Models</vt:lpstr>
      <vt:lpstr>Comparisons of the Health Models</vt:lpstr>
      <vt:lpstr>Health and Wellbeing-Integration Strategies</vt:lpstr>
      <vt:lpstr> Policy and Governance</vt:lpstr>
      <vt:lpstr> Service Workforce and Sustainability</vt:lpstr>
      <vt:lpstr>WorkWell and Mental Health</vt:lpstr>
      <vt:lpstr>Social Prescribing and Public Health Initiatives.</vt:lpstr>
      <vt:lpstr>Equity and Access</vt:lpstr>
      <vt:lpstr>Recommendations</vt:lpstr>
      <vt:lpstr>Conclusion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abc dc</dc:creator>
  <cp:lastModifiedBy>abc dc</cp:lastModifiedBy>
  <cp:revision>1</cp:revision>
  <dcterms:created xsi:type="dcterms:W3CDTF">2026-06-19T01:10:53Z</dcterms:created>
  <dcterms:modified xsi:type="dcterms:W3CDTF">2026-06-19T01:19:23Z</dcterms:modified>
</cp:coreProperties>
</file>