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455" r:id="rId3"/>
    <p:sldId id="456" r:id="rId4"/>
    <p:sldId id="442" r:id="rId5"/>
    <p:sldId id="462" r:id="rId6"/>
    <p:sldId id="458" r:id="rId7"/>
    <p:sldId id="461" r:id="rId8"/>
    <p:sldId id="463" r:id="rId9"/>
    <p:sldId id="460" r:id="rId10"/>
    <p:sldId id="452" r:id="rId11"/>
    <p:sldId id="459" r:id="rId12"/>
    <p:sldId id="454" r:id="rId13"/>
    <p:sldId id="450" r:id="rId14"/>
    <p:sldId id="464"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F5F5F"/>
    <a:srgbClr val="808080"/>
    <a:srgbClr val="C0C0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63" d="100"/>
          <a:sy n="63" d="100"/>
        </p:scale>
        <p:origin x="1308"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s://atlanticspinespecialists.com/author/hosting/" TargetMode="Externa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delraycarept.com/2024/05/08/" TargetMode="External"/><Relationship Id="rId5" Type="http://schemas.openxmlformats.org/officeDocument/2006/relationships/hyperlink" Target="https://delraycarept.com/author/lou-fratto/" TargetMode="Externa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2.jpe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hyperlink" Target="https://www.careinspectorate.wales/" TargetMode="External"/><Relationship Id="rId4" Type="http://schemas.openxmlformats.org/officeDocument/2006/relationships/hyperlink" Target="https://www.cqc.org.uk/" TargetMode="Externa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nhs.uk/social-care-and-support/care-services-equipment-and-care-homes/walking-aids-wheelchairs-and-mobility-scooters" TargetMode="External"/><Relationship Id="rId5" Type="http://schemas.openxmlformats.org/officeDocument/2006/relationships/hyperlink" Target="https://www.nhs.uk/" TargetMode="External"/><Relationship Id="rId4" Type="http://schemas.openxmlformats.org/officeDocument/2006/relationships/hyperlink" Target="https://www.merckmanuals.com/home/brain,-spinal-cord,-and-nerve-disorders/biology-of-the-nervous-system/spinal-c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on care plan for spinal stenosis, a musculoskeletal disorder.</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2422551</a:t>
            </a:r>
          </a:p>
          <a:p>
            <a:pPr algn="l" eaLnBrk="1" hangingPunct="1"/>
            <a:r>
              <a:rPr lang="en-GB" altLang="en-US" sz="2800" b="1" dirty="0">
                <a:solidFill>
                  <a:schemeClr val="bg1"/>
                </a:solidFill>
              </a:rPr>
              <a:t>Student name: Anita Johnson</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5" name="Audio 24">
            <a:hlinkClick r:id="" action="ppaction://media"/>
            <a:extLst>
              <a:ext uri="{FF2B5EF4-FFF2-40B4-BE49-F238E27FC236}">
                <a16:creationId xmlns:a16="http://schemas.microsoft.com/office/drawing/2014/main" id="{A9D026CE-C96B-2A9E-B802-72943A2299A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42404" y="4664075"/>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8719"/>
    </mc:Choice>
    <mc:Fallback>
      <p:transition spd="slow" advTm="287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531440"/>
            <a:ext cx="8229600" cy="1656184"/>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24744"/>
            <a:ext cx="5050904" cy="4320480"/>
          </a:xfrm>
        </p:spPr>
        <p:txBody>
          <a:bodyPr/>
          <a:lstStyle/>
          <a:p>
            <a:pPr marL="0" indent="0">
              <a:buNone/>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This is Michael </a:t>
            </a:r>
            <a:r>
              <a:rPr kumimoji="0" lang="en-GB" sz="1600" b="0"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Tunner</a:t>
            </a:r>
            <a:r>
              <a:rPr lang="en-GB" sz="1600" dirty="0">
                <a:solidFill>
                  <a:prstClr val="black"/>
                </a:solidFill>
                <a:latin typeface="Arial" panose="020B0604020202020204" pitchFamily="34" charset="0"/>
                <a:ea typeface="+mj-ea"/>
                <a:cs typeface="Arial" panose="020B0604020202020204" pitchFamily="34" charset="0"/>
              </a:rPr>
              <a:t>, a 68-year-old retired construction worker,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widowed and living independently in a suburban area.</a:t>
            </a:r>
            <a:endParaRPr lang="en-GB" sz="1600" dirty="0">
              <a:solidFill>
                <a:prstClr val="black"/>
              </a:solidFill>
              <a:latin typeface="Arial" panose="020B0604020202020204" pitchFamily="34" charset="0"/>
              <a:ea typeface="+mj-ea"/>
              <a:cs typeface="Arial" panose="020B0604020202020204" pitchFamily="34" charset="0"/>
            </a:endParaRPr>
          </a:p>
          <a:p>
            <a:pPr marL="0" indent="0">
              <a:buNone/>
            </a:pPr>
            <a:r>
              <a:rPr lang="en-GB" sz="1600" dirty="0">
                <a:solidFill>
                  <a:prstClr val="black"/>
                </a:solidFill>
                <a:latin typeface="Arial" panose="020B0604020202020204" pitchFamily="34" charset="0"/>
                <a:ea typeface="+mj-ea"/>
                <a:cs typeface="Arial" panose="020B0604020202020204" pitchFamily="34" charset="0"/>
              </a:rPr>
              <a:t> diagnosed with lumbar spine stenosis,</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a degenerative musculoskeletal disorder affecting the lower spine.</a:t>
            </a:r>
            <a:endParaRPr lang="en-GB" sz="1600" dirty="0">
              <a:solidFill>
                <a:prstClr val="black"/>
              </a:solidFill>
              <a:latin typeface="Arial" panose="020B0604020202020204" pitchFamily="34" charset="0"/>
              <a:ea typeface="+mj-ea"/>
              <a:cs typeface="Arial" panose="020B0604020202020204" pitchFamily="34" charset="0"/>
            </a:endParaRPr>
          </a:p>
          <a:p>
            <a:pPr marL="0" indent="0">
              <a:buNone/>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 Spinal stenosis involves the narrowing of the </a:t>
            </a:r>
            <a:r>
              <a:rPr lang="en-GB" sz="1600" dirty="0">
                <a:solidFill>
                  <a:prstClr val="black"/>
                </a:solidFill>
                <a:latin typeface="Arial" panose="020B0604020202020204" pitchFamily="34" charset="0"/>
                <a:ea typeface="+mj-ea"/>
                <a:cs typeface="Arial" panose="020B0604020202020204" pitchFamily="34" charset="0"/>
              </a:rPr>
              <a:t>spinal canal, which places pressure on the spinal cord and nerves.</a:t>
            </a:r>
          </a:p>
          <a:p>
            <a:pPr marL="0" indent="0">
              <a:buNone/>
            </a:pPr>
            <a:endParaRPr lang="en-GB" sz="1600" dirty="0">
              <a:solidFill>
                <a:prstClr val="black"/>
              </a:solidFill>
              <a:latin typeface="Arial" panose="020B0604020202020204" pitchFamily="34" charset="0"/>
              <a:ea typeface="+mj-ea"/>
              <a:cs typeface="Arial" panose="020B0604020202020204" pitchFamily="34" charset="0"/>
            </a:endParaRPr>
          </a:p>
          <a:p>
            <a:pPr marL="0" indent="0">
              <a:buNone/>
            </a:pPr>
            <a:r>
              <a:rPr lang="en-GB" sz="1600" dirty="0">
                <a:solidFill>
                  <a:prstClr val="black"/>
                </a:solidFill>
                <a:latin typeface="Arial" panose="020B0604020202020204" pitchFamily="34" charset="0"/>
                <a:ea typeface="+mj-ea"/>
                <a:cs typeface="Arial" panose="020B0604020202020204" pitchFamily="34" charset="0"/>
              </a:rPr>
              <a:t>As a result, individuals often experience pain, numbness, and reduced mobility in the lower back and legs.</a:t>
            </a:r>
          </a:p>
          <a:p>
            <a:pPr marL="0" indent="0">
              <a:buNone/>
            </a:pPr>
            <a:endParaRPr lang="en-GB" sz="1600" dirty="0">
              <a:solidFill>
                <a:prstClr val="black"/>
              </a:solidFill>
              <a:latin typeface="Arial" panose="020B0604020202020204" pitchFamily="34" charset="0"/>
              <a:ea typeface="+mj-ea"/>
              <a:cs typeface="Arial" panose="020B0604020202020204" pitchFamily="34" charset="0"/>
            </a:endParaRPr>
          </a:p>
          <a:p>
            <a:pPr marL="0" indent="0">
              <a:buNone/>
            </a:pPr>
            <a:r>
              <a:rPr lang="en-GB" sz="1600" dirty="0">
                <a:solidFill>
                  <a:prstClr val="black"/>
                </a:solidFill>
                <a:latin typeface="Arial" panose="020B0604020202020204" pitchFamily="34" charset="0"/>
                <a:ea typeface="+mj-ea"/>
                <a:cs typeface="Arial" panose="020B0604020202020204" pitchFamily="34" charset="0"/>
              </a:rPr>
              <a:t>Michael’s condition has progressively impacted his daily function, independence,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and overall quality of life.</a:t>
            </a:r>
            <a:endParaRPr lang="en-GB" sz="16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17/04/2026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
        <p:nvSpPr>
          <p:cNvPr id="8" name="AutoShape 2" descr="Lumbar Stenosis: Causes, Symptoms and Treatment Options for Narrowing ...">
            <a:extLst>
              <a:ext uri="{FF2B5EF4-FFF2-40B4-BE49-F238E27FC236}">
                <a16:creationId xmlns:a16="http://schemas.microsoft.com/office/drawing/2014/main" id="{9F7A32C0-D6C3-C92F-3C67-BEEF951BAC5E}"/>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a:extLst>
              <a:ext uri="{FF2B5EF4-FFF2-40B4-BE49-F238E27FC236}">
                <a16:creationId xmlns:a16="http://schemas.microsoft.com/office/drawing/2014/main" id="{C17476B0-1227-8D5B-F17F-64A087F008F8}"/>
              </a:ext>
            </a:extLst>
          </p:cNvPr>
          <p:cNvPicPr>
            <a:picLocks noChangeAspect="1"/>
          </p:cNvPicPr>
          <p:nvPr/>
        </p:nvPicPr>
        <p:blipFill>
          <a:blip r:embed="rId4"/>
          <a:stretch>
            <a:fillRect/>
          </a:stretch>
        </p:blipFill>
        <p:spPr>
          <a:xfrm>
            <a:off x="5940152" y="764705"/>
            <a:ext cx="3096344" cy="3024336"/>
          </a:xfrm>
          <a:prstGeom prst="rect">
            <a:avLst/>
          </a:prstGeom>
        </p:spPr>
      </p:pic>
      <p:sp>
        <p:nvSpPr>
          <p:cNvPr id="11" name="TextBox 10">
            <a:extLst>
              <a:ext uri="{FF2B5EF4-FFF2-40B4-BE49-F238E27FC236}">
                <a16:creationId xmlns:a16="http://schemas.microsoft.com/office/drawing/2014/main" id="{1C79173B-9C7C-B8ED-35D4-B76CAD90B5D8}"/>
              </a:ext>
            </a:extLst>
          </p:cNvPr>
          <p:cNvSpPr txBox="1"/>
          <p:nvPr/>
        </p:nvSpPr>
        <p:spPr>
          <a:xfrm>
            <a:off x="6084168" y="3717453"/>
            <a:ext cx="2736304" cy="646331"/>
          </a:xfrm>
          <a:prstGeom prst="rect">
            <a:avLst/>
          </a:prstGeom>
          <a:noFill/>
        </p:spPr>
        <p:txBody>
          <a:bodyPr wrap="square" rtlCol="0">
            <a:spAutoFit/>
          </a:bodyPr>
          <a:lstStyle/>
          <a:p>
            <a:r>
              <a:rPr lang="en-GB" b="0" i="0" dirty="0">
                <a:solidFill>
                  <a:srgbClr val="5D5B59"/>
                </a:solidFill>
                <a:effectLst/>
                <a:latin typeface="hero-new"/>
              </a:rPr>
              <a:t>Published by </a:t>
            </a:r>
            <a:r>
              <a:rPr lang="en-GB" b="0" i="0" u="none" strike="noStrike" dirty="0">
                <a:solidFill>
                  <a:srgbClr val="6783C4"/>
                </a:solidFill>
                <a:effectLst/>
                <a:latin typeface="hero-new"/>
                <a:hlinkClick r:id="rId5" tooltip="Posts by Atlantic Spine Specialists"/>
              </a:rPr>
              <a:t>Atlantic Spine Specialists</a:t>
            </a:r>
            <a:r>
              <a:rPr lang="en-GB" b="0" i="0" u="none" strike="noStrike" dirty="0">
                <a:solidFill>
                  <a:srgbClr val="6783C4"/>
                </a:solidFill>
                <a:effectLst/>
                <a:latin typeface="hero-new"/>
              </a:rPr>
              <a:t>,</a:t>
            </a:r>
            <a:r>
              <a:rPr lang="en-GB" b="0" i="0" dirty="0">
                <a:solidFill>
                  <a:srgbClr val="5D5B59"/>
                </a:solidFill>
                <a:effectLst/>
                <a:latin typeface="hero-new"/>
              </a:rPr>
              <a:t> (May 9, 2023)</a:t>
            </a:r>
            <a:endParaRPr lang="en-GB" dirty="0"/>
          </a:p>
        </p:txBody>
      </p:sp>
      <p:pic>
        <p:nvPicPr>
          <p:cNvPr id="22" name="Audio 21">
            <a:hlinkClick r:id="" action="ppaction://media"/>
            <a:extLst>
              <a:ext uri="{FF2B5EF4-FFF2-40B4-BE49-F238E27FC236}">
                <a16:creationId xmlns:a16="http://schemas.microsoft.com/office/drawing/2014/main" id="{A39FF093-C9A7-0EB4-133B-7C0472DD4DF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46291"/>
    </mc:Choice>
    <mc:Fallback>
      <p:transition spd="slow" advTm="46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57200" y="327715"/>
            <a:ext cx="8229600" cy="1143000"/>
          </a:xfrm>
        </p:spPr>
        <p:txBody>
          <a:bodyPr wrap="square" anchor="ctr">
            <a:normAutofit/>
          </a:bodyPr>
          <a:lstStyle/>
          <a:p>
            <a:pPr>
              <a:lnSpc>
                <a:spcPct val="90000"/>
              </a:lnSpc>
            </a:pPr>
            <a:r>
              <a:rPr kumimoji="0" lang="en-GB" sz="3700" b="1" i="0" u="none" strike="noStrike" kern="1200" cap="none" spc="0" normalizeH="0" baseline="0" noProof="0">
                <a:ln>
                  <a:noFill/>
                </a:ln>
                <a:effectLst/>
                <a:uLnTx/>
                <a:uFillTx/>
              </a:rPr>
              <a:t>Demographics and health measurements</a:t>
            </a:r>
            <a:endParaRPr lang="en-GB" sz="3700" b="1"/>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sz="half" idx="1"/>
          </p:nvPr>
        </p:nvSpPr>
        <p:spPr>
          <a:xfrm>
            <a:off x="457200" y="1844824"/>
            <a:ext cx="4027928" cy="3384376"/>
          </a:xfrm>
        </p:spPr>
        <p:txBody>
          <a:bodyPr wrap="square" anchor="t">
            <a:normAutofit fontScale="92500" lnSpcReduction="10000"/>
          </a:bodyPr>
          <a:lstStyle/>
          <a:p>
            <a:pPr marL="0" marR="0" lvl="0" indent="0" defTabSz="457200" rtl="0" eaLnBrk="1" fontAlgn="auto" latinLnBrk="0" hangingPunct="1">
              <a:lnSpc>
                <a:spcPct val="90000"/>
              </a:lnSpc>
              <a:spcBef>
                <a:spcPts val="0"/>
              </a:spcBef>
              <a:spcAft>
                <a:spcPts val="0"/>
              </a:spcAft>
              <a:buClrTx/>
              <a:buSzTx/>
              <a:buNone/>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He is retired and previously worked in manual labour.</a:t>
            </a:r>
          </a:p>
          <a:p>
            <a:pPr marL="0" marR="0" lvl="0" indent="0" defTabSz="457200" rtl="0" eaLnBrk="1" fontAlgn="auto" latinLnBrk="0" hangingPunct="1">
              <a:lnSpc>
                <a:spcPct val="90000"/>
              </a:lnSpc>
              <a:spcBef>
                <a:spcPts val="0"/>
              </a:spcBef>
              <a:spcAft>
                <a:spcPts val="0"/>
              </a:spcAft>
              <a:buClrTx/>
              <a:buSzTx/>
              <a:buNone/>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The key health measurements include</a:t>
            </a:r>
          </a:p>
          <a:p>
            <a:pPr marL="0" marR="0" lvl="0" indent="0" defTabSz="457200" rtl="0" eaLnBrk="1" fontAlgn="auto" latinLnBrk="0" hangingPunct="1">
              <a:lnSpc>
                <a:spcPct val="90000"/>
              </a:lnSpc>
              <a:spcBef>
                <a:spcPts val="0"/>
              </a:spcBef>
              <a:spcAft>
                <a:spcPts val="0"/>
              </a:spcAft>
              <a:buClrTx/>
              <a:buSzTx/>
              <a:buNone/>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heights: 1.75 m</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Weight: 92 kg</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His BMI is 30.0, which is in an obese range,</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Mobility reduced walking tolerance to about 100 meters before pain starts</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defTabSz="457200" rtl="0" eaLnBrk="1" fontAlgn="auto" latinLnBrk="0" hangingPunct="1">
              <a:lnSpc>
                <a:spcPct val="90000"/>
              </a:lnSpc>
              <a:spcBef>
                <a:spcPts val="0"/>
              </a:spcBef>
              <a:spcAft>
                <a:spcPts val="0"/>
              </a:spcAft>
              <a:buClrTx/>
              <a:buSzTx/>
              <a:buNone/>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These complications and strains are associated with </a:t>
            </a:r>
            <a:r>
              <a:rPr lang="en-GB" sz="1600" dirty="0">
                <a:latin typeface="Arial" panose="020B0604020202020204" pitchFamily="34" charset="0"/>
                <a:cs typeface="Arial" panose="020B0604020202020204" pitchFamily="34" charset="0"/>
              </a:rPr>
              <a:t>pain severity</a:t>
            </a: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(Public Health England, 2021).</a:t>
            </a:r>
          </a:p>
          <a:p>
            <a:pPr marL="0" indent="0">
              <a:lnSpc>
                <a:spcPct val="90000"/>
              </a:lnSpc>
              <a:buNone/>
            </a:pPr>
            <a:endParaRPr lang="en-GB" sz="1300" dirty="0"/>
          </a:p>
        </p:txBody>
      </p:sp>
      <p:pic>
        <p:nvPicPr>
          <p:cNvPr id="9" name="Picture 8">
            <a:extLst>
              <a:ext uri="{FF2B5EF4-FFF2-40B4-BE49-F238E27FC236}">
                <a16:creationId xmlns:a16="http://schemas.microsoft.com/office/drawing/2014/main" id="{A394CDB3-6AB9-7193-B92C-7ADB15045FC9}"/>
              </a:ext>
            </a:extLst>
          </p:cNvPr>
          <p:cNvPicPr>
            <a:picLocks noChangeAspect="1"/>
          </p:cNvPicPr>
          <p:nvPr/>
        </p:nvPicPr>
        <p:blipFill>
          <a:blip r:embed="rId4"/>
          <a:srcRect l="12142" r="20277" b="-2"/>
          <a:stretch>
            <a:fillRect/>
          </a:stretch>
        </p:blipFill>
        <p:spPr>
          <a:xfrm>
            <a:off x="4648200" y="1600201"/>
            <a:ext cx="4038600" cy="2692895"/>
          </a:xfrm>
          <a:prstGeom prst="rect">
            <a:avLst/>
          </a:prstGeom>
          <a:noFill/>
        </p:spPr>
      </p:pic>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20/04/2026</a:t>
            </a:fld>
            <a:endParaRPr lang="en-GB" altLang="en-US" sz="90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sp>
        <p:nvSpPr>
          <p:cNvPr id="10" name="TextBox 9">
            <a:extLst>
              <a:ext uri="{FF2B5EF4-FFF2-40B4-BE49-F238E27FC236}">
                <a16:creationId xmlns:a16="http://schemas.microsoft.com/office/drawing/2014/main" id="{F118A4D6-8E13-98CA-1330-59957942CD95}"/>
              </a:ext>
            </a:extLst>
          </p:cNvPr>
          <p:cNvSpPr txBox="1"/>
          <p:nvPr/>
        </p:nvSpPr>
        <p:spPr>
          <a:xfrm>
            <a:off x="4860032" y="4581128"/>
            <a:ext cx="4038600" cy="923330"/>
          </a:xfrm>
          <a:prstGeom prst="rect">
            <a:avLst/>
          </a:prstGeom>
          <a:noFill/>
        </p:spPr>
        <p:txBody>
          <a:bodyPr wrap="square" rtlCol="0">
            <a:spAutoFit/>
          </a:bodyPr>
          <a:lstStyle/>
          <a:p>
            <a:r>
              <a:rPr lang="en-GB" dirty="0"/>
              <a:t>This diagram shows the correct range of health measures.</a:t>
            </a:r>
          </a:p>
          <a:p>
            <a:r>
              <a:rPr lang="en-GB" dirty="0"/>
              <a:t>(PHE, 2022)</a:t>
            </a:r>
          </a:p>
        </p:txBody>
      </p:sp>
      <p:pic>
        <p:nvPicPr>
          <p:cNvPr id="30" name="Audio 29">
            <a:hlinkClick r:id="" action="ppaction://media"/>
            <a:extLst>
              <a:ext uri="{FF2B5EF4-FFF2-40B4-BE49-F238E27FC236}">
                <a16:creationId xmlns:a16="http://schemas.microsoft.com/office/drawing/2014/main" id="{1BE198B5-D08C-9A12-B7C4-11EC05181F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27301"/>
    </mc:Choice>
    <mc:Fallback>
      <p:transition spd="slow" advTm="27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Anatomy and Physiology of Spinal Stenosis.</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1"/>
          </p:nvPr>
        </p:nvSpPr>
        <p:spPr>
          <a:xfrm>
            <a:off x="17080" y="1340768"/>
            <a:ext cx="4464496" cy="4680520"/>
          </a:xfrm>
        </p:spPr>
        <p:txBody>
          <a:bodyPr wrap="square" anchor="t">
            <a:normAutofit fontScale="25000" lnSpcReduction="20000"/>
          </a:bodyPr>
          <a:lstStyle/>
          <a:p>
            <a:pPr marL="0" marR="0" lvl="0" indent="0" algn="just" defTabSz="457200" rtl="0" eaLnBrk="1" fontAlgn="auto" latinLnBrk="0" hangingPunct="1">
              <a:lnSpc>
                <a:spcPct val="170000"/>
              </a:lnSpc>
              <a:spcBef>
                <a:spcPts val="0"/>
              </a:spcBef>
              <a:spcAft>
                <a:spcPts val="0"/>
              </a:spcAft>
              <a:buClrTx/>
              <a:buSzTx/>
              <a:buNone/>
              <a:tabLst/>
              <a:defRPr/>
            </a:pPr>
            <a:r>
              <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Spinal stenosis mainly impacts the lumbar region of the spine, where degeneration associated with ageing causes structural alterations such as bulging discs, thickening of ligaments, and </a:t>
            </a:r>
            <a:r>
              <a:rPr lang="en-GB" sz="5600" dirty="0">
                <a:latin typeface="Arial" panose="020B0604020202020204" pitchFamily="34" charset="0"/>
                <a:cs typeface="Arial" panose="020B0604020202020204" pitchFamily="34" charset="0"/>
              </a:rPr>
              <a:t>arthritis</a:t>
            </a:r>
            <a:endPar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algn="just" defTabSz="457200" rtl="0" eaLnBrk="1" fontAlgn="auto" latinLnBrk="0" hangingPunct="1">
              <a:lnSpc>
                <a:spcPct val="170000"/>
              </a:lnSpc>
              <a:spcBef>
                <a:spcPts val="0"/>
              </a:spcBef>
              <a:spcAft>
                <a:spcPts val="0"/>
              </a:spcAft>
              <a:buClrTx/>
              <a:buSzTx/>
              <a:buFont typeface="Arial" panose="020B0604020202020204" pitchFamily="34" charset="0"/>
              <a:buChar char="•"/>
              <a:tabLst/>
              <a:defRPr/>
            </a:pPr>
            <a:r>
              <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The spinal canal narrows, leading to decompression of nerve roots.</a:t>
            </a:r>
          </a:p>
          <a:p>
            <a:pPr marL="285750" lvl="0" indent="-285750" algn="just" defTabSz="457200" eaLnBrk="1" fontAlgn="auto" hangingPunct="1">
              <a:lnSpc>
                <a:spcPct val="170000"/>
              </a:lnSpc>
              <a:spcBef>
                <a:spcPts val="0"/>
              </a:spcBef>
              <a:spcAft>
                <a:spcPts val="0"/>
              </a:spcAft>
              <a:defRPr/>
            </a:pPr>
            <a:r>
              <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This </a:t>
            </a:r>
            <a:r>
              <a:rPr lang="en-GB" sz="5600" dirty="0">
                <a:latin typeface="Arial" panose="020B0604020202020204" pitchFamily="34" charset="0"/>
                <a:cs typeface="Arial" panose="020B0604020202020204" pitchFamily="34" charset="0"/>
              </a:rPr>
              <a:t>decompression disrupts the normal nerve, leading to pain, weakness, </a:t>
            </a:r>
            <a:r>
              <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and paraesthesia in the lower limbs (</a:t>
            </a:r>
            <a:r>
              <a:rPr kumimoji="0" lang="en-GB" sz="5600" b="0" i="1" u="none" strike="noStrike" kern="1200" cap="none" spc="0" normalizeH="0" baseline="0" noProof="0" dirty="0">
                <a:ln>
                  <a:noFill/>
                </a:ln>
                <a:effectLst/>
                <a:uLnTx/>
                <a:uFillTx/>
                <a:latin typeface="Arial" panose="020B0604020202020204" pitchFamily="34" charset="0"/>
                <a:cs typeface="Arial" panose="020B0604020202020204" pitchFamily="34" charset="0"/>
              </a:rPr>
              <a:t>Binder</a:t>
            </a:r>
            <a:r>
              <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2020).</a:t>
            </a:r>
          </a:p>
          <a:p>
            <a:pPr marL="285750" marR="0" lvl="0" indent="-285750" algn="just" defTabSz="457200" rtl="0" eaLnBrk="1" fontAlgn="auto" latinLnBrk="0" hangingPunct="1">
              <a:lnSpc>
                <a:spcPct val="170000"/>
              </a:lnSpc>
              <a:spcBef>
                <a:spcPts val="0"/>
              </a:spcBef>
              <a:spcAft>
                <a:spcPts val="0"/>
              </a:spcAft>
              <a:buClrTx/>
              <a:buSzTx/>
              <a:buFont typeface="Arial" panose="020B0604020202020204" pitchFamily="34" charset="0"/>
              <a:buChar char="•"/>
              <a:tabLst/>
              <a:defRPr/>
            </a:pPr>
            <a:r>
              <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Decreased blood flow, a </a:t>
            </a:r>
            <a:r>
              <a:rPr lang="en-GB" sz="5600" dirty="0">
                <a:latin typeface="Arial" panose="020B0604020202020204" pitchFamily="34" charset="0"/>
                <a:cs typeface="Arial" panose="020B0604020202020204" pitchFamily="34" charset="0"/>
              </a:rPr>
              <a:t>de</a:t>
            </a:r>
            <a:r>
              <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compressed nerve may worsen symptoms during physical activities, which explains why patients often find relief when they sit or bend forward</a:t>
            </a:r>
            <a:r>
              <a:rPr lang="en-GB" sz="5600" i="1" dirty="0">
                <a:latin typeface="Arial" panose="020B0604020202020204" pitchFamily="34" charset="0"/>
                <a:cs typeface="Arial" panose="020B0604020202020204" pitchFamily="34" charset="0"/>
              </a:rPr>
              <a:t> (Smith, 2020)</a:t>
            </a:r>
            <a:r>
              <a:rPr lang="en-GB" sz="5600" dirty="0">
                <a:latin typeface="Arial" panose="020B0604020202020204" pitchFamily="34" charset="0"/>
                <a:cs typeface="Arial" panose="020B0604020202020204" pitchFamily="34" charset="0"/>
              </a:rPr>
              <a:t>.</a:t>
            </a:r>
            <a:endParaRPr kumimoji="0" lang="en-GB" sz="5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indent="0">
              <a:lnSpc>
                <a:spcPct val="90000"/>
              </a:lnSpc>
              <a:buNone/>
            </a:pPr>
            <a:endParaRPr lang="en-GB" sz="1300" dirty="0">
              <a:solidFill>
                <a:schemeClr val="tx1">
                  <a:lumMod val="75000"/>
                  <a:lumOff val="25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EAD2CD1-0E91-C2D6-5A34-B02702529F40}"/>
              </a:ext>
            </a:extLst>
          </p:cNvPr>
          <p:cNvPicPr>
            <a:picLocks noChangeAspect="1"/>
          </p:cNvPicPr>
          <p:nvPr/>
        </p:nvPicPr>
        <p:blipFill>
          <a:blip r:embed="rId4"/>
          <a:stretch>
            <a:fillRect/>
          </a:stretch>
        </p:blipFill>
        <p:spPr>
          <a:xfrm>
            <a:off x="4646920" y="1448366"/>
            <a:ext cx="3309630" cy="1873623"/>
          </a:xfrm>
          <a:prstGeom prst="rect">
            <a:avLst/>
          </a:prstGeom>
          <a:noFill/>
        </p:spPr>
      </p:pic>
      <p:sp>
        <p:nvSpPr>
          <p:cNvPr id="10" name="Date Placeholder 4">
            <a:extLst>
              <a:ext uri="{FF2B5EF4-FFF2-40B4-BE49-F238E27FC236}">
                <a16:creationId xmlns:a16="http://schemas.microsoft.com/office/drawing/2014/main" id="{17EFD3BB-D516-A7AE-C35D-D0EAF964C85F}"/>
              </a:ext>
            </a:extLst>
          </p:cNvPr>
          <p:cNvSpPr>
            <a:spLocks noGrp="1"/>
          </p:cNvSpPr>
          <p:nvPr>
            <p:ph type="dt" sz="half" idx="10"/>
          </p:nvPr>
        </p:nvSpPr>
        <p:spPr>
          <a:xfrm>
            <a:off x="250825" y="6524625"/>
            <a:ext cx="971550" cy="219075"/>
          </a:xfrm>
        </p:spPr>
        <p:txBody>
          <a:bodyPr/>
          <a:lstStyle/>
          <a:p>
            <a:pPr>
              <a:spcAft>
                <a:spcPts val="600"/>
              </a:spcAft>
              <a:defRPr/>
            </a:pPr>
            <a:fld id="{F7614AD2-EBEE-4B9C-B8EB-7B45076136C4}" type="datetime1">
              <a:rPr lang="en-GB" altLang="en-US"/>
              <a:pPr>
                <a:spcAft>
                  <a:spcPts val="600"/>
                </a:spcAft>
                <a:defRPr/>
              </a:pPr>
              <a:t>17/04/2026</a:t>
            </a:fld>
            <a:endParaRPr lang="en-GB" altLang="en-US"/>
          </a:p>
        </p:txBody>
      </p:sp>
      <p:sp>
        <p:nvSpPr>
          <p:cNvPr id="12" name="Slide Number Placeholder 5">
            <a:extLst>
              <a:ext uri="{FF2B5EF4-FFF2-40B4-BE49-F238E27FC236}">
                <a16:creationId xmlns:a16="http://schemas.microsoft.com/office/drawing/2014/main" id="{0CF48318-E98B-B172-4A1F-C3BB82DCCF7F}"/>
              </a:ext>
            </a:extLst>
          </p:cNvPr>
          <p:cNvSpPr>
            <a:spLocks noGrp="1"/>
          </p:cNvSpPr>
          <p:nvPr>
            <p:ph type="sldNum" sz="quarter" idx="11"/>
          </p:nvPr>
        </p:nvSpPr>
        <p:spPr>
          <a:xfrm>
            <a:off x="7956550" y="6381750"/>
            <a:ext cx="730250" cy="339725"/>
          </a:xfrm>
        </p:spPr>
        <p:txBody>
          <a:bodyPr/>
          <a:lstStyle/>
          <a:p>
            <a:pPr>
              <a:spcAft>
                <a:spcPts val="600"/>
              </a:spcAft>
              <a:defRPr/>
            </a:pPr>
            <a:fld id="{386495F9-B3F5-4DDF-9323-6CEC80C52C17}" type="slidenum">
              <a:rPr lang="en-GB" altLang="en-US"/>
              <a:pPr>
                <a:spcAft>
                  <a:spcPts val="600"/>
                </a:spcAft>
                <a:defRPr/>
              </a:pPr>
              <a:t>4</a:t>
            </a:fld>
            <a:endParaRPr lang="en-GB" altLang="en-US"/>
          </a:p>
        </p:txBody>
      </p:sp>
      <p:sp>
        <p:nvSpPr>
          <p:cNvPr id="7" name="TextBox 6">
            <a:extLst>
              <a:ext uri="{FF2B5EF4-FFF2-40B4-BE49-F238E27FC236}">
                <a16:creationId xmlns:a16="http://schemas.microsoft.com/office/drawing/2014/main" id="{49094613-88CD-93E3-2767-7EC4695914E4}"/>
              </a:ext>
            </a:extLst>
          </p:cNvPr>
          <p:cNvSpPr txBox="1"/>
          <p:nvPr/>
        </p:nvSpPr>
        <p:spPr>
          <a:xfrm rot="10800000" flipV="1">
            <a:off x="4860032" y="3369057"/>
            <a:ext cx="2664296" cy="923330"/>
          </a:xfrm>
          <a:prstGeom prst="rect">
            <a:avLst/>
          </a:prstGeom>
          <a:noFill/>
        </p:spPr>
        <p:txBody>
          <a:bodyPr wrap="square">
            <a:spAutoFit/>
          </a:bodyPr>
          <a:lstStyle/>
          <a:p>
            <a:r>
              <a:rPr lang="en-GB" b="0" i="0" dirty="0">
                <a:solidFill>
                  <a:srgbClr val="1B1B1B"/>
                </a:solidFill>
                <a:effectLst/>
                <a:latin typeface="Source Sans Pro" panose="020B0503030403020204" pitchFamily="34" charset="0"/>
              </a:rPr>
              <a:t>(Jabeen Begum</a:t>
            </a:r>
            <a:r>
              <a:rPr lang="en-GB" dirty="0">
                <a:solidFill>
                  <a:srgbClr val="1B1B1B"/>
                </a:solidFill>
                <a:latin typeface="Source Sans Pro" panose="020B0503030403020204" pitchFamily="34" charset="0"/>
              </a:rPr>
              <a:t>, 2025)</a:t>
            </a:r>
          </a:p>
          <a:p>
            <a:r>
              <a:rPr lang="en-GB" dirty="0">
                <a:solidFill>
                  <a:srgbClr val="1B1B1B"/>
                </a:solidFill>
                <a:latin typeface="Source Sans Pro" panose="020B0503030403020204" pitchFamily="34" charset="0"/>
              </a:rPr>
              <a:t>Diagram 1 shows severity of spinal stenosis.</a:t>
            </a:r>
            <a:endParaRPr lang="en-GB" dirty="0"/>
          </a:p>
        </p:txBody>
      </p:sp>
      <p:pic>
        <p:nvPicPr>
          <p:cNvPr id="34" name="Audio 33">
            <a:hlinkClick r:id="" action="ppaction://media"/>
            <a:extLst>
              <a:ext uri="{FF2B5EF4-FFF2-40B4-BE49-F238E27FC236}">
                <a16:creationId xmlns:a16="http://schemas.microsoft.com/office/drawing/2014/main" id="{978D3AB2-2F95-1D0D-97A5-ED2F314C118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65195"/>
    </mc:Choice>
    <mc:Fallback>
      <p:transition spd="slow" advTm="65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D9CE5-502B-74B6-DE23-49F616D4A031}"/>
              </a:ext>
            </a:extLst>
          </p:cNvPr>
          <p:cNvSpPr>
            <a:spLocks noGrp="1"/>
          </p:cNvSpPr>
          <p:nvPr>
            <p:ph type="title"/>
          </p:nvPr>
        </p:nvSpPr>
        <p:spPr>
          <a:xfrm>
            <a:off x="457200" y="-531440"/>
            <a:ext cx="8229600" cy="1949078"/>
          </a:xfrm>
        </p:spPr>
        <p:txBody>
          <a:bodyPr/>
          <a:lstStyle/>
          <a:p>
            <a:r>
              <a:rPr lang="en-GB" dirty="0"/>
              <a:t>Musculoskeletal system</a:t>
            </a:r>
          </a:p>
        </p:txBody>
      </p:sp>
      <p:sp>
        <p:nvSpPr>
          <p:cNvPr id="5" name="Date Placeholder 4">
            <a:extLst>
              <a:ext uri="{FF2B5EF4-FFF2-40B4-BE49-F238E27FC236}">
                <a16:creationId xmlns:a16="http://schemas.microsoft.com/office/drawing/2014/main" id="{DDE26C33-91B3-C457-A0FA-78F2EFB233DE}"/>
              </a:ext>
            </a:extLst>
          </p:cNvPr>
          <p:cNvSpPr>
            <a:spLocks noGrp="1"/>
          </p:cNvSpPr>
          <p:nvPr>
            <p:ph type="dt" sz="half" idx="10"/>
          </p:nvPr>
        </p:nvSpPr>
        <p:spPr/>
        <p:txBody>
          <a:bodyPr/>
          <a:lstStyle/>
          <a:p>
            <a:pPr>
              <a:defRPr/>
            </a:pPr>
            <a:fld id="{F7614AD2-EBEE-4B9C-B8EB-7B45076136C4}" type="datetime1">
              <a:rPr lang="en-GB" altLang="en-US" smtClean="0"/>
              <a:pPr>
                <a:defRPr/>
              </a:pPr>
              <a:t>17/04/2026</a:t>
            </a:fld>
            <a:endParaRPr lang="en-GB" altLang="en-US"/>
          </a:p>
        </p:txBody>
      </p:sp>
      <p:sp>
        <p:nvSpPr>
          <p:cNvPr id="6" name="Slide Number Placeholder 5">
            <a:extLst>
              <a:ext uri="{FF2B5EF4-FFF2-40B4-BE49-F238E27FC236}">
                <a16:creationId xmlns:a16="http://schemas.microsoft.com/office/drawing/2014/main" id="{B9401823-AA70-BBA9-A88D-B5579EC31FEF}"/>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a:p>
        </p:txBody>
      </p:sp>
      <p:pic>
        <p:nvPicPr>
          <p:cNvPr id="13" name="Content Placeholder 12">
            <a:extLst>
              <a:ext uri="{FF2B5EF4-FFF2-40B4-BE49-F238E27FC236}">
                <a16:creationId xmlns:a16="http://schemas.microsoft.com/office/drawing/2014/main" id="{6C90F3CE-7CFA-B6B8-ACDA-D4C03F12F286}"/>
              </a:ext>
            </a:extLst>
          </p:cNvPr>
          <p:cNvPicPr>
            <a:picLocks noGrp="1" noChangeAspect="1"/>
          </p:cNvPicPr>
          <p:nvPr>
            <p:ph sz="half" idx="1"/>
          </p:nvPr>
        </p:nvPicPr>
        <p:blipFill>
          <a:blip r:embed="rId4"/>
          <a:stretch>
            <a:fillRect/>
          </a:stretch>
        </p:blipFill>
        <p:spPr bwMode="auto">
          <a:xfrm>
            <a:off x="457200" y="1124745"/>
            <a:ext cx="3309937" cy="259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Lec 8: Vertebral Column and Spinal Cord Flashcards | Quizlet">
            <a:extLst>
              <a:ext uri="{FF2B5EF4-FFF2-40B4-BE49-F238E27FC236}">
                <a16:creationId xmlns:a16="http://schemas.microsoft.com/office/drawing/2014/main" id="{982FDED3-7985-1CE6-43F2-61DECC52C52D}"/>
              </a:ext>
            </a:extLst>
          </p:cNvPr>
          <p:cNvPicPr>
            <a:picLocks noGrp="1" noChangeAspect="1" noChangeArrowheads="1"/>
          </p:cNvPicPr>
          <p:nvPr>
            <p:ph sz="half" idx="2"/>
          </p:nvPr>
        </p:nvPicPr>
        <p:blipFill>
          <a:blip r:embed="rId5">
            <a:extLst>
              <a:ext uri="{28A0092B-C50C-407E-A947-70E740481C1C}">
                <a14:useLocalDpi xmlns:a14="http://schemas.microsoft.com/office/drawing/2010/main" val="0"/>
              </a:ext>
            </a:extLst>
          </a:blip>
          <a:srcRect/>
          <a:stretch>
            <a:fillRect/>
          </a:stretch>
        </p:blipFill>
        <p:spPr bwMode="auto">
          <a:xfrm>
            <a:off x="5148064" y="692697"/>
            <a:ext cx="2313845" cy="3024335"/>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9902E9BF-FD4C-426B-510D-ACFF3FE088D6}"/>
              </a:ext>
            </a:extLst>
          </p:cNvPr>
          <p:cNvSpPr txBox="1"/>
          <p:nvPr/>
        </p:nvSpPr>
        <p:spPr>
          <a:xfrm>
            <a:off x="755576" y="4241855"/>
            <a:ext cx="7200974" cy="646331"/>
          </a:xfrm>
          <a:prstGeom prst="rect">
            <a:avLst/>
          </a:prstGeom>
          <a:noFill/>
        </p:spPr>
        <p:txBody>
          <a:bodyPr wrap="square">
            <a:spAutoFit/>
          </a:bodyPr>
          <a:lstStyle/>
          <a:p>
            <a:r>
              <a:rPr kumimoji="0" lang="en-GB" sz="1800" b="0" i="0" u="none" strike="noStrike" kern="1200" cap="none" spc="0" normalizeH="0" baseline="0" noProof="0" dirty="0">
                <a:ln>
                  <a:noFill/>
                </a:ln>
                <a:solidFill>
                  <a:srgbClr val="555555"/>
                </a:solidFill>
                <a:effectLst/>
                <a:uLnTx/>
                <a:uFillTx/>
                <a:latin typeface="__Roboto_a857ad"/>
                <a:ea typeface="+mn-ea"/>
                <a:cs typeface="+mn-cs"/>
              </a:rPr>
              <a:t>(Merck Manual</a:t>
            </a:r>
            <a:r>
              <a:rPr lang="en-GB" dirty="0">
                <a:solidFill>
                  <a:srgbClr val="555555"/>
                </a:solidFill>
                <a:latin typeface="__Roboto_a857ad"/>
                <a:cs typeface="+mn-cs"/>
              </a:rPr>
              <a:t>, 2021)</a:t>
            </a:r>
          </a:p>
          <a:p>
            <a:r>
              <a:rPr lang="en-GB" dirty="0">
                <a:solidFill>
                  <a:srgbClr val="555555"/>
                </a:solidFill>
                <a:latin typeface="__Roboto_a857ad"/>
                <a:cs typeface="+mn-cs"/>
              </a:rPr>
              <a:t>This diagram shows the degenerative condition of the spine.</a:t>
            </a:r>
            <a:endParaRPr lang="en-GB" dirty="0"/>
          </a:p>
        </p:txBody>
      </p:sp>
      <p:pic>
        <p:nvPicPr>
          <p:cNvPr id="18" name="Audio 17">
            <a:hlinkClick r:id="" action="ppaction://media"/>
            <a:extLst>
              <a:ext uri="{FF2B5EF4-FFF2-40B4-BE49-F238E27FC236}">
                <a16:creationId xmlns:a16="http://schemas.microsoft.com/office/drawing/2014/main" id="{57470D1F-CBC5-9EF2-04EE-15B43278EA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11933341"/>
      </p:ext>
    </p:extLst>
  </p:cSld>
  <p:clrMapOvr>
    <a:masterClrMapping/>
  </p:clrMapOvr>
  <mc:AlternateContent xmlns:mc="http://schemas.openxmlformats.org/markup-compatibility/2006">
    <mc:Choice xmlns:p14="http://schemas.microsoft.com/office/powerpoint/2010/main" Requires="p14">
      <p:transition spd="slow" p14:dur="2000" advTm="32592"/>
    </mc:Choice>
    <mc:Fallback>
      <p:transition spd="slow" advTm="32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3050"/>
            <a:ext cx="3008313" cy="1162050"/>
          </a:xfrm>
        </p:spPr>
        <p:txBody>
          <a:bodyPr wrap="square" anchor="b">
            <a:normAutofit/>
          </a:bodyPr>
          <a:lstStyle/>
          <a:p>
            <a:r>
              <a:rPr lang="en-GB" b="1" dirty="0"/>
              <a:t>Lifestyle and health behaviour</a:t>
            </a:r>
            <a:br>
              <a:rPr lang="en-GB" b="1" dirty="0"/>
            </a:br>
            <a:endParaRPr lang="en-GB" b="1"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type="body" sz="half" idx="2"/>
          </p:nvPr>
        </p:nvSpPr>
        <p:spPr>
          <a:xfrm>
            <a:off x="179512" y="1342209"/>
            <a:ext cx="4690864" cy="4029891"/>
          </a:xfrm>
        </p:spPr>
        <p:txBody>
          <a:bodyPr wrap="square" anchor="t">
            <a:normAutofit lnSpcReduction="10000"/>
          </a:bodyPr>
          <a:lstStyle/>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Michael has a largely inactive lifestyle, primarily because of chronic pain and limited mobility.</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He reports engaging in minimal physical activities and spends the majority of his day in a seated position.</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H</a:t>
            </a: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is diet is made up of convenience food, which. Has resulted in weight gain.</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Michael is a former smoker and drinks alcohol from time to time.</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The combination of an inactive lifestyle can worsen inflammation, diminish his musculoskeletal strength, and accelerate and </a:t>
            </a:r>
            <a:r>
              <a:rPr lang="en-GB" sz="1600" dirty="0">
                <a:latin typeface="Arial" panose="020B0604020202020204" pitchFamily="34" charset="0"/>
                <a:cs typeface="Arial" panose="020B0604020202020204" pitchFamily="34" charset="0"/>
              </a:rPr>
              <a:t>worsen </a:t>
            </a:r>
            <a:r>
              <a:rPr kumimoji="0" lang="en-GB" sz="1600" b="0" i="0" u="none" strike="noStrike" kern="1200" cap="none" spc="0" normalizeH="0" baseline="0" noProof="0" dirty="0">
                <a:ln>
                  <a:noFill/>
                </a:ln>
                <a:effectLst/>
                <a:uLnTx/>
                <a:uFillTx/>
                <a:latin typeface="Arial" panose="020B0604020202020204" pitchFamily="34" charset="0"/>
                <a:cs typeface="Arial" panose="020B0604020202020204" pitchFamily="34" charset="0"/>
              </a:rPr>
              <a:t>his condition (WHO, 2020).</a:t>
            </a:r>
          </a:p>
          <a:p>
            <a:pPr marL="0" indent="0">
              <a:lnSpc>
                <a:spcPct val="90000"/>
              </a:lnSpc>
              <a:buNone/>
            </a:pPr>
            <a:endParaRPr lang="en-GB" sz="1200"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17/04/2026</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pic>
        <p:nvPicPr>
          <p:cNvPr id="1026" name="Picture 2" descr="370+ Sacroiliac Is Stock Photos, Pictures &amp; Royalty-Free Images - iStock">
            <a:extLst>
              <a:ext uri="{FF2B5EF4-FFF2-40B4-BE49-F238E27FC236}">
                <a16:creationId xmlns:a16="http://schemas.microsoft.com/office/drawing/2014/main" id="{F2F6966B-2E75-A3C0-5FA5-75E3C48CF6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99432" y="548680"/>
            <a:ext cx="3178696" cy="251900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E049F89-D21E-6CB9-27B4-D27B050F919C}"/>
              </a:ext>
            </a:extLst>
          </p:cNvPr>
          <p:cNvSpPr txBox="1"/>
          <p:nvPr/>
        </p:nvSpPr>
        <p:spPr>
          <a:xfrm>
            <a:off x="5739202" y="3212210"/>
            <a:ext cx="2721230" cy="1546642"/>
          </a:xfrm>
          <a:prstGeom prst="rect">
            <a:avLst/>
          </a:prstGeom>
          <a:noFill/>
        </p:spPr>
        <p:txBody>
          <a:bodyPr wrap="square" rtlCol="0">
            <a:spAutoFit/>
          </a:bodyPr>
          <a:lstStyle/>
          <a:p>
            <a:pPr algn="l">
              <a:lnSpc>
                <a:spcPts val="1402"/>
              </a:lnSpc>
              <a:buFont typeface="Arial" panose="020B0604020202020204" pitchFamily="34" charset="0"/>
              <a:buChar char="•"/>
            </a:pPr>
            <a:r>
              <a:rPr lang="en-GB" b="0" i="0" dirty="0">
                <a:solidFill>
                  <a:srgbClr val="363636"/>
                </a:solidFill>
                <a:effectLst/>
                <a:latin typeface="Poppins" panose="00000500000000000000" pitchFamily="2" charset="0"/>
                <a:hlinkClick r:id="rId5"/>
              </a:rPr>
              <a:t>Lou Fratto</a:t>
            </a:r>
            <a:r>
              <a:rPr lang="en-GB" b="0" i="0" dirty="0">
                <a:solidFill>
                  <a:srgbClr val="363636"/>
                </a:solidFill>
                <a:effectLst/>
                <a:latin typeface="Poppins" panose="00000500000000000000" pitchFamily="2" charset="0"/>
              </a:rPr>
              <a:t> </a:t>
            </a:r>
            <a:r>
              <a:rPr lang="en-GB" b="0" i="0" dirty="0">
                <a:solidFill>
                  <a:srgbClr val="363636"/>
                </a:solidFill>
                <a:effectLst/>
                <a:latin typeface="Poppins" panose="00000500000000000000" pitchFamily="2" charset="0"/>
                <a:hlinkClick r:id="rId6"/>
              </a:rPr>
              <a:t>May 8, 2024</a:t>
            </a:r>
            <a:endParaRPr lang="en-GB" b="0" i="0" dirty="0">
              <a:solidFill>
                <a:srgbClr val="363636"/>
              </a:solidFill>
              <a:effectLst/>
              <a:latin typeface="Poppins" panose="00000500000000000000" pitchFamily="2" charset="0"/>
            </a:endParaRPr>
          </a:p>
          <a:p>
            <a:pPr algn="l">
              <a:lnSpc>
                <a:spcPts val="1402"/>
              </a:lnSpc>
              <a:buFont typeface="Arial" panose="020B0604020202020204" pitchFamily="34" charset="0"/>
              <a:buChar char="•"/>
            </a:pPr>
            <a:endParaRPr lang="en-GB" b="0" i="0" dirty="0">
              <a:solidFill>
                <a:srgbClr val="363636"/>
              </a:solidFill>
              <a:effectLst/>
              <a:latin typeface="Poppins" panose="00000500000000000000" pitchFamily="2" charset="0"/>
            </a:endParaRPr>
          </a:p>
          <a:p>
            <a:pPr algn="l">
              <a:lnSpc>
                <a:spcPts val="1402"/>
              </a:lnSpc>
            </a:pPr>
            <a:r>
              <a:rPr lang="en-GB" dirty="0">
                <a:solidFill>
                  <a:srgbClr val="363636"/>
                </a:solidFill>
                <a:latin typeface="Poppins" panose="00000500000000000000" pitchFamily="2" charset="0"/>
              </a:rPr>
              <a:t>This diagram shows how the spinal</a:t>
            </a:r>
          </a:p>
          <a:p>
            <a:pPr algn="l">
              <a:lnSpc>
                <a:spcPts val="1402"/>
              </a:lnSpc>
              <a:buFont typeface="Arial" panose="020B0604020202020204" pitchFamily="34" charset="0"/>
              <a:buChar char="•"/>
            </a:pPr>
            <a:endParaRPr lang="en-GB" dirty="0">
              <a:solidFill>
                <a:srgbClr val="363636"/>
              </a:solidFill>
              <a:latin typeface="Poppins" panose="00000500000000000000" pitchFamily="2" charset="0"/>
            </a:endParaRPr>
          </a:p>
          <a:p>
            <a:pPr algn="l">
              <a:lnSpc>
                <a:spcPts val="1402"/>
              </a:lnSpc>
            </a:pPr>
            <a:r>
              <a:rPr lang="en-GB" dirty="0">
                <a:solidFill>
                  <a:srgbClr val="363636"/>
                </a:solidFill>
                <a:latin typeface="Poppins" panose="00000500000000000000" pitchFamily="2" charset="0"/>
              </a:rPr>
              <a:t>Stenosis affects your day-to-day life</a:t>
            </a:r>
            <a:endParaRPr lang="en-GB" b="0" i="0" dirty="0">
              <a:solidFill>
                <a:srgbClr val="363636"/>
              </a:solidFill>
              <a:effectLst/>
              <a:latin typeface="Roboto Slab" pitchFamily="2" charset="0"/>
            </a:endParaRPr>
          </a:p>
        </p:txBody>
      </p:sp>
      <p:pic>
        <p:nvPicPr>
          <p:cNvPr id="17" name="Audio 16">
            <a:hlinkClick r:id="" action="ppaction://media"/>
            <a:extLst>
              <a:ext uri="{FF2B5EF4-FFF2-40B4-BE49-F238E27FC236}">
                <a16:creationId xmlns:a16="http://schemas.microsoft.com/office/drawing/2014/main" id="{221849BD-C262-1C98-45EA-7A11DD4D237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47944"/>
    </mc:Choice>
    <mc:Fallback>
      <p:transition spd="slow" advTm="479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2D9F4-A8B0-1359-FC10-5466451B0388}"/>
              </a:ext>
            </a:extLst>
          </p:cNvPr>
          <p:cNvSpPr>
            <a:spLocks noGrp="1"/>
          </p:cNvSpPr>
          <p:nvPr>
            <p:ph type="title"/>
          </p:nvPr>
        </p:nvSpPr>
        <p:spPr>
          <a:xfrm>
            <a:off x="457200" y="-603448"/>
            <a:ext cx="8229600" cy="2021086"/>
          </a:xfrm>
        </p:spPr>
        <p:txBody>
          <a:bodyPr wrap="square" anchor="ctr">
            <a:normAutofit/>
          </a:bodyPr>
          <a:lstStyle/>
          <a:p>
            <a:r>
              <a:rPr lang="en-GB" dirty="0"/>
              <a:t> care plan 1</a:t>
            </a:r>
          </a:p>
        </p:txBody>
      </p:sp>
      <p:pic>
        <p:nvPicPr>
          <p:cNvPr id="2050" name="Picture 2" descr="What are the Best Exercises for Spinal Stenosis? | Advanced Spine and Pain">
            <a:extLst>
              <a:ext uri="{FF2B5EF4-FFF2-40B4-BE49-F238E27FC236}">
                <a16:creationId xmlns:a16="http://schemas.microsoft.com/office/drawing/2014/main" id="{4069CC7B-4D5C-32C7-C756-E01B0E3FE3F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4283968" y="980728"/>
            <a:ext cx="4038600" cy="314608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3D4130B3-AAE6-2C70-2CB1-C6D7471398B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20/04/2026</a:t>
            </a:fld>
            <a:endParaRPr lang="en-GB" altLang="en-US" sz="900"/>
          </a:p>
        </p:txBody>
      </p:sp>
      <p:sp>
        <p:nvSpPr>
          <p:cNvPr id="5" name="Slide Number Placeholder 4">
            <a:extLst>
              <a:ext uri="{FF2B5EF4-FFF2-40B4-BE49-F238E27FC236}">
                <a16:creationId xmlns:a16="http://schemas.microsoft.com/office/drawing/2014/main" id="{C3630C70-D239-8BF5-70F7-3204F904A82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
        <p:nvSpPr>
          <p:cNvPr id="6" name="TextBox 5">
            <a:extLst>
              <a:ext uri="{FF2B5EF4-FFF2-40B4-BE49-F238E27FC236}">
                <a16:creationId xmlns:a16="http://schemas.microsoft.com/office/drawing/2014/main" id="{8DB4233E-5F0E-5009-E763-BDFE4AE1DDD8}"/>
              </a:ext>
            </a:extLst>
          </p:cNvPr>
          <p:cNvSpPr txBox="1"/>
          <p:nvPr/>
        </p:nvSpPr>
        <p:spPr>
          <a:xfrm>
            <a:off x="5361240" y="4509120"/>
            <a:ext cx="3456384" cy="646331"/>
          </a:xfrm>
          <a:prstGeom prst="rect">
            <a:avLst/>
          </a:prstGeom>
          <a:noFill/>
        </p:spPr>
        <p:txBody>
          <a:bodyPr wrap="square" rtlCol="0">
            <a:spAutoFit/>
          </a:bodyPr>
          <a:lstStyle/>
          <a:p>
            <a:r>
              <a:rPr lang="en-GB" b="0" i="0" dirty="0">
                <a:solidFill>
                  <a:srgbClr val="4C6272"/>
                </a:solidFill>
                <a:effectLst/>
                <a:latin typeface="Frutiger W01"/>
              </a:rPr>
              <a:t>Last reviewed: 8 April 2026 </a:t>
            </a:r>
          </a:p>
          <a:p>
            <a:r>
              <a:rPr lang="en-GB" dirty="0">
                <a:solidFill>
                  <a:srgbClr val="4C6272"/>
                </a:solidFill>
                <a:latin typeface="Frutiger W01"/>
              </a:rPr>
              <a:t>(NHS England, 2026)</a:t>
            </a:r>
            <a:endParaRPr lang="en-GB" dirty="0"/>
          </a:p>
        </p:txBody>
      </p:sp>
      <p:sp>
        <p:nvSpPr>
          <p:cNvPr id="9" name="Content Placeholder 8">
            <a:extLst>
              <a:ext uri="{FF2B5EF4-FFF2-40B4-BE49-F238E27FC236}">
                <a16:creationId xmlns:a16="http://schemas.microsoft.com/office/drawing/2014/main" id="{A0BD0978-8599-D660-1129-17103D4F4FBD}"/>
              </a:ext>
            </a:extLst>
          </p:cNvPr>
          <p:cNvSpPr>
            <a:spLocks noGrp="1"/>
          </p:cNvSpPr>
          <p:nvPr>
            <p:ph sz="half" idx="1"/>
          </p:nvPr>
        </p:nvSpPr>
        <p:spPr>
          <a:xfrm>
            <a:off x="457200" y="1052736"/>
            <a:ext cx="4038600" cy="4536505"/>
          </a:xfrm>
        </p:spPr>
        <p:txBody>
          <a:bodyPr/>
          <a:lstStyle/>
          <a:p>
            <a:r>
              <a:rPr lang="en-GB" sz="1600" dirty="0">
                <a:latin typeface="Arial" panose="020B0604020202020204" pitchFamily="34" charset="0"/>
                <a:cs typeface="Arial" panose="020B0604020202020204" pitchFamily="34" charset="0"/>
              </a:rPr>
              <a:t>First and foremost, it is crucial to implement a gradual mobility programme as controlled movement aids in preventing muscle deconditioning and stiffness. (</a:t>
            </a:r>
            <a:r>
              <a:rPr lang="en-GB" sz="1600" dirty="0" err="1">
                <a:latin typeface="Arial" panose="020B0604020202020204" pitchFamily="34" charset="0"/>
                <a:cs typeface="Arial" panose="020B0604020202020204" pitchFamily="34" charset="0"/>
              </a:rPr>
              <a:t>NurseStudy</a:t>
            </a:r>
            <a:r>
              <a:rPr lang="en-GB" sz="1600" dirty="0">
                <a:latin typeface="Arial" panose="020B0604020202020204" pitchFamily="34" charset="0"/>
                <a:cs typeface="Arial" panose="020B0604020202020204" pitchFamily="34" charset="0"/>
              </a:rPr>
              <a:t>, 2025).</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 Exercise therapy should be included in Michael’s situation. Low-impact activities should be permitted since they improve flexibility, strength and overall functionality(Comer et al,. 2025).</a:t>
            </a:r>
          </a:p>
          <a:p>
            <a:endParaRPr lang="en-GB" sz="1600" dirty="0"/>
          </a:p>
        </p:txBody>
      </p:sp>
      <p:pic>
        <p:nvPicPr>
          <p:cNvPr id="22" name="Audio 21">
            <a:hlinkClick r:id="" action="ppaction://media"/>
            <a:extLst>
              <a:ext uri="{FF2B5EF4-FFF2-40B4-BE49-F238E27FC236}">
                <a16:creationId xmlns:a16="http://schemas.microsoft.com/office/drawing/2014/main" id="{8532C584-1D5F-6C5B-5C52-B217870C55A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37854281"/>
      </p:ext>
    </p:extLst>
  </p:cSld>
  <p:clrMapOvr>
    <a:masterClrMapping/>
  </p:clrMapOvr>
  <mc:AlternateContent xmlns:mc="http://schemas.openxmlformats.org/markup-compatibility/2006">
    <mc:Choice xmlns:p14="http://schemas.microsoft.com/office/powerpoint/2010/main" Requires="p14">
      <p:transition spd="slow" p14:dur="2000" advTm="33803"/>
    </mc:Choice>
    <mc:Fallback>
      <p:transition spd="slow" advTm="338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C66BA-7DB1-680D-D952-FA63FC7C2342}"/>
              </a:ext>
            </a:extLst>
          </p:cNvPr>
          <p:cNvSpPr>
            <a:spLocks noGrp="1"/>
          </p:cNvSpPr>
          <p:nvPr>
            <p:ph type="title"/>
          </p:nvPr>
        </p:nvSpPr>
        <p:spPr>
          <a:xfrm>
            <a:off x="457200" y="-492567"/>
            <a:ext cx="8229600" cy="1910205"/>
          </a:xfrm>
        </p:spPr>
        <p:txBody>
          <a:bodyPr/>
          <a:lstStyle/>
          <a:p>
            <a:r>
              <a:rPr lang="en-GB" dirty="0"/>
              <a:t>Care plan2</a:t>
            </a:r>
          </a:p>
        </p:txBody>
      </p:sp>
      <p:sp>
        <p:nvSpPr>
          <p:cNvPr id="3" name="Content Placeholder 2">
            <a:extLst>
              <a:ext uri="{FF2B5EF4-FFF2-40B4-BE49-F238E27FC236}">
                <a16:creationId xmlns:a16="http://schemas.microsoft.com/office/drawing/2014/main" id="{17EA4BA1-DC24-26CD-E974-F08D1A4C6D14}"/>
              </a:ext>
            </a:extLst>
          </p:cNvPr>
          <p:cNvSpPr>
            <a:spLocks noGrp="1"/>
          </p:cNvSpPr>
          <p:nvPr>
            <p:ph sz="half" idx="1"/>
          </p:nvPr>
        </p:nvSpPr>
        <p:spPr>
          <a:xfrm>
            <a:off x="31305" y="2492895"/>
            <a:ext cx="4464496" cy="3172495"/>
          </a:xfrm>
        </p:spPr>
        <p:txBody>
          <a:bodyPr/>
          <a:lstStyle/>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Trebuchet MS" panose="020B0603020202020204"/>
                <a:ea typeface="+mn-ea"/>
                <a:cs typeface="+mn-cs"/>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Beyond physical care, psychosocial support is crucial.</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Michael may experience loneliness and reduced mental well-being due to limited mobility.</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Referral to community support services and encouragement of social engagements can enhance his quality of life.</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Assertive devices such as walking aids and grab rails may also improve independence and safety (NHS England, 2026).</a:t>
            </a:r>
          </a:p>
          <a:p>
            <a:endParaRPr lang="en-GB" dirty="0"/>
          </a:p>
        </p:txBody>
      </p:sp>
      <p:pic>
        <p:nvPicPr>
          <p:cNvPr id="9" name="Content Placeholder 8">
            <a:extLst>
              <a:ext uri="{FF2B5EF4-FFF2-40B4-BE49-F238E27FC236}">
                <a16:creationId xmlns:a16="http://schemas.microsoft.com/office/drawing/2014/main" id="{7C84BFCB-501E-1DB2-41A3-56C5BDB2A3E5}"/>
              </a:ext>
            </a:extLst>
          </p:cNvPr>
          <p:cNvPicPr>
            <a:picLocks noGrp="1" noChangeAspect="1"/>
          </p:cNvPicPr>
          <p:nvPr>
            <p:ph sz="half" idx="2"/>
          </p:nvPr>
        </p:nvPicPr>
        <p:blipFill>
          <a:blip r:embed="rId4"/>
          <a:stretch>
            <a:fillRect/>
          </a:stretch>
        </p:blipFill>
        <p:spPr bwMode="auto">
          <a:xfrm>
            <a:off x="179512" y="582691"/>
            <a:ext cx="3168352" cy="16941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795D1AC3-95DC-65B6-6B95-1B47E0FAB826}"/>
              </a:ext>
            </a:extLst>
          </p:cNvPr>
          <p:cNvSpPr>
            <a:spLocks noGrp="1"/>
          </p:cNvSpPr>
          <p:nvPr>
            <p:ph type="dt" sz="half" idx="10"/>
          </p:nvPr>
        </p:nvSpPr>
        <p:spPr/>
        <p:txBody>
          <a:bodyPr/>
          <a:lstStyle/>
          <a:p>
            <a:pPr>
              <a:defRPr/>
            </a:pPr>
            <a:fld id="{F7614AD2-EBEE-4B9C-B8EB-7B45076136C4}" type="datetime1">
              <a:rPr lang="en-GB" altLang="en-US" smtClean="0"/>
              <a:pPr>
                <a:defRPr/>
              </a:pPr>
              <a:t>20/04/2026</a:t>
            </a:fld>
            <a:endParaRPr lang="en-GB" altLang="en-US"/>
          </a:p>
        </p:txBody>
      </p:sp>
      <p:sp>
        <p:nvSpPr>
          <p:cNvPr id="6" name="Slide Number Placeholder 5">
            <a:extLst>
              <a:ext uri="{FF2B5EF4-FFF2-40B4-BE49-F238E27FC236}">
                <a16:creationId xmlns:a16="http://schemas.microsoft.com/office/drawing/2014/main" id="{78E0BCFF-9F62-19F0-E158-05083C4C6601}"/>
              </a:ext>
            </a:extLst>
          </p:cNvPr>
          <p:cNvSpPr>
            <a:spLocks noGrp="1"/>
          </p:cNvSpPr>
          <p:nvPr>
            <p:ph type="sldNum" sz="quarter" idx="11"/>
          </p:nvPr>
        </p:nvSpPr>
        <p:spPr/>
        <p:txBody>
          <a:bodyPr/>
          <a:lstStyle/>
          <a:p>
            <a:pPr>
              <a:defRPr/>
            </a:pPr>
            <a:fld id="{386495F9-B3F5-4DDF-9323-6CEC80C52C17}" type="slidenum">
              <a:rPr lang="en-GB" altLang="en-US" smtClean="0"/>
              <a:pPr>
                <a:defRPr/>
              </a:pPr>
              <a:t>8</a:t>
            </a:fld>
            <a:endParaRPr lang="en-GB" altLang="en-US"/>
          </a:p>
        </p:txBody>
      </p:sp>
      <p:pic>
        <p:nvPicPr>
          <p:cNvPr id="7" name="Picture 2">
            <a:extLst>
              <a:ext uri="{FF2B5EF4-FFF2-40B4-BE49-F238E27FC236}">
                <a16:creationId xmlns:a16="http://schemas.microsoft.com/office/drawing/2014/main" id="{C76EBE49-764C-2CA8-4813-922FF493E57C}"/>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10667" r="10667"/>
          <a:stretch>
            <a:fillRect/>
          </a:stretch>
        </p:blipFill>
        <p:spPr bwMode="auto">
          <a:xfrm>
            <a:off x="5480261" y="1844824"/>
            <a:ext cx="2841414" cy="1836203"/>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F6DB167-A103-4A8F-E050-CFA06BA9669F}"/>
              </a:ext>
            </a:extLst>
          </p:cNvPr>
          <p:cNvSpPr txBox="1"/>
          <p:nvPr/>
        </p:nvSpPr>
        <p:spPr>
          <a:xfrm>
            <a:off x="5241707" y="3886056"/>
            <a:ext cx="3744416" cy="1200329"/>
          </a:xfrm>
          <a:prstGeom prst="rect">
            <a:avLst/>
          </a:prstGeom>
          <a:noFill/>
        </p:spPr>
        <p:txBody>
          <a:bodyPr wrap="square" rtlCol="0">
            <a:spAutoFit/>
          </a:bodyPr>
          <a:lstStyle/>
          <a:p>
            <a:r>
              <a:rPr lang="en-GB" b="0" i="0" dirty="0">
                <a:solidFill>
                  <a:srgbClr val="212121"/>
                </a:solidFill>
                <a:effectLst/>
                <a:latin typeface="Open Sans" panose="020B0606030504020204" pitchFamily="34" charset="0"/>
              </a:rPr>
              <a:t>(CQC, 2020) Diagram 1  is showing </a:t>
            </a:r>
            <a:r>
              <a:rPr lang="en-GB" b="0" i="0" dirty="0" err="1">
                <a:solidFill>
                  <a:srgbClr val="212121"/>
                </a:solidFill>
                <a:effectLst/>
                <a:latin typeface="Open Sans" panose="020B0606030504020204" pitchFamily="34" charset="0"/>
              </a:rPr>
              <a:t>leflet</a:t>
            </a:r>
            <a:r>
              <a:rPr lang="en-GB" b="0" i="0" dirty="0">
                <a:solidFill>
                  <a:srgbClr val="212121"/>
                </a:solidFill>
                <a:effectLst/>
                <a:latin typeface="Open Sans" panose="020B0606030504020204" pitchFamily="34" charset="0"/>
              </a:rPr>
              <a:t> of social clubs</a:t>
            </a:r>
          </a:p>
          <a:p>
            <a:endParaRPr lang="en-GB" dirty="0">
              <a:solidFill>
                <a:srgbClr val="212121"/>
              </a:solidFill>
              <a:latin typeface="Open Sans" panose="020B0606030504020204" pitchFamily="34" charset="0"/>
            </a:endParaRPr>
          </a:p>
          <a:p>
            <a:r>
              <a:rPr lang="en-GB" b="0" i="0" dirty="0">
                <a:solidFill>
                  <a:srgbClr val="212121"/>
                </a:solidFill>
                <a:effectLst/>
                <a:latin typeface="Open Sans" panose="020B0606030504020204" pitchFamily="34" charset="0"/>
              </a:rPr>
              <a:t> Diagram 2 is the walking aid.  </a:t>
            </a:r>
          </a:p>
        </p:txBody>
      </p:sp>
      <p:pic>
        <p:nvPicPr>
          <p:cNvPr id="33" name="Audio 32">
            <a:hlinkClick r:id="" action="ppaction://media"/>
            <a:extLst>
              <a:ext uri="{FF2B5EF4-FFF2-40B4-BE49-F238E27FC236}">
                <a16:creationId xmlns:a16="http://schemas.microsoft.com/office/drawing/2014/main" id="{F0EDA1A9-8C90-0C55-2836-2484E7A33C8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11185573"/>
      </p:ext>
    </p:extLst>
  </p:cSld>
  <p:clrMapOvr>
    <a:masterClrMapping/>
  </p:clrMapOvr>
  <mc:AlternateContent xmlns:mc="http://schemas.openxmlformats.org/markup-compatibility/2006">
    <mc:Choice xmlns:p14="http://schemas.microsoft.com/office/powerpoint/2010/main" Requires="p14">
      <p:transition spd="slow" p14:dur="2000" advTm="62119"/>
    </mc:Choice>
    <mc:Fallback>
      <p:transition spd="slow" advTm="62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92075" y="136525"/>
            <a:ext cx="8229600" cy="1143721"/>
          </a:xfrm>
        </p:spPr>
        <p:txBody>
          <a:bodyPr/>
          <a:lstStyle/>
          <a:p>
            <a:r>
              <a:rPr lang="en-GB" sz="2800" b="1" dirty="0"/>
              <a:t>Communication and ethical consideration</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368480" y="1280246"/>
            <a:ext cx="8712968" cy="4635643"/>
          </a:xfrm>
        </p:spPr>
        <p:txBody>
          <a:bodyP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In managing Michael's care, effective communication is important. For example, if a carer is to help him with a bath, they must make sure they communicate with him so he can prepare himself for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lvl="0" indent="-285750" defTabSz="457200" eaLnBrk="1" fontAlgn="auto" hangingPunct="1">
              <a:spcBef>
                <a:spcPts val="0"/>
              </a:spcBef>
              <a:spcAft>
                <a:spcPts val="0"/>
              </a:spcAf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Healthcare professionals should </a:t>
            </a:r>
            <a:r>
              <a:rPr lang="en-GB" sz="1600" dirty="0">
                <a:solidFill>
                  <a:prstClr val="black"/>
                </a:solidFill>
                <a:latin typeface="Arial" panose="020B0604020202020204" pitchFamily="34" charset="0"/>
                <a:cs typeface="Arial" panose="020B0604020202020204" pitchFamily="34" charset="0"/>
              </a:rPr>
              <a:t>utilise a patient-centred approach, ensuring that the information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is both clear and appropriate for them. For example,  tell him the exact time and day you will be coming to bathe him.</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Understanding ethics, it is crucial to expect autonomy by involving Michael in the decision related to his treatment plan.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prstClr val="black"/>
                </a:solidFill>
                <a:latin typeface="Arial" panose="020B0604020202020204" pitchFamily="34" charset="0"/>
                <a:cs typeface="Arial" panose="020B0604020202020204" pitchFamily="34" charset="0"/>
              </a:rPr>
              <a:t> Michael </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needs to have a clear understanding that he has to give the go-ahead in the decision-making of professionals like physiotherapy and other professionals who may help to improve his health.</a:t>
            </a: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Confidentiality and informed consent are essential, especially when discussing interventions like surgery or long- term medication (Beauchamp and Childress, 2019).</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30" name="Audio 29">
            <a:hlinkClick r:id="" action="ppaction://media"/>
            <a:extLst>
              <a:ext uri="{FF2B5EF4-FFF2-40B4-BE49-F238E27FC236}">
                <a16:creationId xmlns:a16="http://schemas.microsoft.com/office/drawing/2014/main" id="{E1D2E477-CE46-6948-04BE-F3C7EA62167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82447"/>
    </mc:Choice>
    <mc:Fallback>
      <p:transition spd="slow" advTm="82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836713"/>
            <a:ext cx="6851104" cy="4392487"/>
          </a:xfrm>
        </p:spPr>
        <p:txBody>
          <a:bodyPr/>
          <a:lstStyle/>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Several interrelated risk factors influence Michael's condition.</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Degeneration related to ageing.</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obesity that increases </a:t>
            </a:r>
            <a:r>
              <a:rPr lang="en-GB" sz="1800" dirty="0">
                <a:solidFill>
                  <a:prstClr val="black"/>
                </a:solidFill>
                <a:latin typeface="Arial" panose="020B0604020202020204" pitchFamily="34" charset="0"/>
                <a:cs typeface="Arial" panose="020B0604020202020204" pitchFamily="34" charset="0"/>
              </a:rPr>
              <a:t>pressure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on the spinal.</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Michael's lack of physical activity leads to muscle weakness, a background of </a:t>
            </a:r>
            <a:r>
              <a:rPr lang="en-GB" sz="1800" dirty="0">
                <a:solidFill>
                  <a:prstClr val="black"/>
                </a:solidFill>
                <a:latin typeface="Arial" panose="020B0604020202020204" pitchFamily="34" charset="0"/>
                <a:cs typeface="Arial" panose="020B0604020202020204" pitchFamily="34" charset="0"/>
              </a:rPr>
              <a:t>manual</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labour causes spine wear and tear, and hypotension that reduces circulation.</a:t>
            </a: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lang="en-GB" sz="1800" dirty="0">
                <a:solidFill>
                  <a:prstClr val="black"/>
                </a:solidFill>
                <a:latin typeface="Arial" panose="020B0604020202020204" pitchFamily="34" charset="0"/>
                <a:cs typeface="Arial" panose="020B0604020202020204" pitchFamily="34" charset="0"/>
              </a:rPr>
              <a:t>A very high risk of falls.</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Together, these factors increase the likelihood of worsening symptoms, limited mobility, and potential complications like falls, which </a:t>
            </a:r>
            <a:r>
              <a:rPr lang="en-GB" sz="1800" dirty="0">
                <a:solidFill>
                  <a:prstClr val="black"/>
                </a:solidFill>
                <a:latin typeface="Arial" panose="020B0604020202020204" pitchFamily="34" charset="0"/>
                <a:cs typeface="Arial" panose="020B0604020202020204" pitchFamily="34" charset="0"/>
              </a:rPr>
              <a:t>may cause life-threatening</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injuries (NHS, 2020).</a:t>
            </a:r>
          </a:p>
          <a:p>
            <a:pPr marL="0" indent="0">
              <a:buNone/>
            </a:pPr>
            <a:endParaRPr lang="en-GB" dirty="0">
              <a:solidFill>
                <a:srgbClr val="0070C0"/>
              </a:solidFill>
            </a:endParaRPr>
          </a:p>
        </p:txBody>
      </p:sp>
      <p:pic>
        <p:nvPicPr>
          <p:cNvPr id="19" name="Audio 18">
            <a:hlinkClick r:id="" action="ppaction://media"/>
            <a:extLst>
              <a:ext uri="{FF2B5EF4-FFF2-40B4-BE49-F238E27FC236}">
                <a16:creationId xmlns:a16="http://schemas.microsoft.com/office/drawing/2014/main" id="{84BB69F5-AE2C-9F51-9C19-ED3C609EEFE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78424" y="4755976"/>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50921"/>
    </mc:Choice>
    <mc:Fallback>
      <p:transition spd="slow" advTm="50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1143000"/>
          </a:xfrm>
        </p:spPr>
        <p:txBody>
          <a:bodyPr wrap="square" anchor="ctr">
            <a:normAutofit/>
          </a:bodyPr>
          <a:lstStyle/>
          <a:p>
            <a:r>
              <a:rPr lang="en-GB"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sz="half" idx="1"/>
          </p:nvPr>
        </p:nvSpPr>
        <p:spPr>
          <a:xfrm>
            <a:off x="447832" y="1382079"/>
            <a:ext cx="4038600" cy="3989040"/>
          </a:xfrm>
        </p:spPr>
        <p:txBody>
          <a:bodyPr wrap="square" anchor="t">
            <a:normAutofit fontScale="92500" lnSpcReduction="10000"/>
          </a:bodyPr>
          <a:lstStyle/>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3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To manage Michael's condition effectively. A multidisciplinary approach is advised. The care strategies include,</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Physiotherapy aims to improve strength and flexibility.</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weight management through dietary support.</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pain management with appropriate pharmaceutical treatment.</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Regular monitoring of mobility and neurological symptoms, encouraging low-impact exercise such as swimming or walking.</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Evidence shows that conservative management greatly enhances the functional outcome of patients suffering from spinal stenosis (</a:t>
            </a:r>
            <a:r>
              <a:rPr kumimoji="0" lang="en-GB" sz="1400" b="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Delitto</a:t>
            </a: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et al.,2019).</a:t>
            </a: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endPar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285750" marR="0" lvl="0" indent="-285750" defTabSz="457200" rtl="0" eaLnBrk="1" fontAlgn="auto" latinLnBrk="0" hangingPunct="1">
              <a:lnSpc>
                <a:spcPct val="90000"/>
              </a:lnSpc>
              <a:spcBef>
                <a:spcPts val="0"/>
              </a:spcBef>
              <a:spcAft>
                <a:spcPts val="0"/>
              </a:spcAft>
              <a:buClrTx/>
              <a:buSzTx/>
              <a:buFont typeface="Arial" panose="020B0604020202020204" pitchFamily="34" charset="0"/>
              <a:buChar char="•"/>
              <a:tabLst/>
              <a:defRPr/>
            </a:pPr>
            <a:r>
              <a:rPr kumimoji="0" lang="en-GB" sz="1400" b="0" i="0" u="none" strike="noStrike" kern="1200" cap="none" spc="0" normalizeH="0" baseline="0" noProof="0" dirty="0">
                <a:ln>
                  <a:noFill/>
                </a:ln>
                <a:effectLst/>
                <a:uLnTx/>
                <a:uFillTx/>
                <a:latin typeface="Arial" panose="020B0604020202020204" pitchFamily="34" charset="0"/>
                <a:cs typeface="Arial" panose="020B0604020202020204" pitchFamily="34" charset="0"/>
              </a:rPr>
              <a:t> Care planning should be personalised. With frequent review of adjusted interventions as required.</a:t>
            </a:r>
          </a:p>
          <a:p>
            <a:pPr marL="0" indent="0">
              <a:lnSpc>
                <a:spcPct val="90000"/>
              </a:lnSpc>
              <a:buNone/>
            </a:pPr>
            <a:endParaRPr lang="en-GB" sz="1300" dirty="0"/>
          </a:p>
        </p:txBody>
      </p:sp>
      <p:pic>
        <p:nvPicPr>
          <p:cNvPr id="3076" name="Picture 4" descr="Multi-disciplinary Team Meetings – NHSmail Support">
            <a:extLst>
              <a:ext uri="{FF2B5EF4-FFF2-40B4-BE49-F238E27FC236}">
                <a16:creationId xmlns:a16="http://schemas.microsoft.com/office/drawing/2014/main" id="{9FA54518-ED0E-D842-7177-4F87A5EF6EC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4648200" y="1417639"/>
            <a:ext cx="4038600" cy="244341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22/04/2026</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
        <p:nvSpPr>
          <p:cNvPr id="11" name="TextBox 10">
            <a:extLst>
              <a:ext uri="{FF2B5EF4-FFF2-40B4-BE49-F238E27FC236}">
                <a16:creationId xmlns:a16="http://schemas.microsoft.com/office/drawing/2014/main" id="{2D3D77E9-9721-F43B-71BD-8BEF928617CB}"/>
              </a:ext>
            </a:extLst>
          </p:cNvPr>
          <p:cNvSpPr txBox="1"/>
          <p:nvPr/>
        </p:nvSpPr>
        <p:spPr>
          <a:xfrm>
            <a:off x="4945032" y="4102033"/>
            <a:ext cx="3960440" cy="923330"/>
          </a:xfrm>
          <a:prstGeom prst="rect">
            <a:avLst/>
          </a:prstGeom>
          <a:noFill/>
        </p:spPr>
        <p:txBody>
          <a:bodyPr wrap="square" rtlCol="0">
            <a:spAutoFit/>
          </a:bodyPr>
          <a:lstStyle/>
          <a:p>
            <a:r>
              <a:rPr lang="en-GB" dirty="0"/>
              <a:t> The diagram shows  </a:t>
            </a:r>
            <a:r>
              <a:rPr lang="en-GB" b="1" dirty="0"/>
              <a:t>Multi-             disciplinary Team Meetings</a:t>
            </a:r>
          </a:p>
          <a:p>
            <a:r>
              <a:rPr lang="en-GB" dirty="0"/>
              <a:t>      (NHS  MDT,  31/01/2023)</a:t>
            </a:r>
          </a:p>
        </p:txBody>
      </p:sp>
      <p:pic>
        <p:nvPicPr>
          <p:cNvPr id="18" name="Audio 17">
            <a:hlinkClick r:id="" action="ppaction://media"/>
            <a:extLst>
              <a:ext uri="{FF2B5EF4-FFF2-40B4-BE49-F238E27FC236}">
                <a16:creationId xmlns:a16="http://schemas.microsoft.com/office/drawing/2014/main" id="{176AC90B-F02C-83D4-228C-34D9607ACE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67668"/>
    </mc:Choice>
    <mc:Fallback>
      <p:transition spd="slow" advTm="676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lgn="just">
              <a:lnSpc>
                <a:spcPct val="150000"/>
              </a:lnSpc>
              <a:buNone/>
            </a:pPr>
            <a:r>
              <a:rPr lang="en-GB" sz="1800" dirty="0"/>
              <a:t>In conclusion, Michael </a:t>
            </a:r>
            <a:r>
              <a:rPr lang="en-GB" sz="1800" dirty="0" err="1"/>
              <a:t>Tunner’s</a:t>
            </a:r>
            <a:r>
              <a:rPr lang="en-GB" sz="1800" dirty="0"/>
              <a:t> lumbar spinal stenosis has significantly affected his mobility, independence, and quality of life, with factors such as ageing, obesity, and physical inactivity contributing to the progression of his condition. Effective management requires a holistic, patient-centred approach that combines physiotherapy, gradual exercise, weight management, and appropriate pain control. In addition, psychosocial support and the use of assistive devices can help maintain his independence and well-being. Ongoing monitoring, clear communication, and respect for his autonomy are essential to ensure care remains safe, effective, and tailored to his individual needs.</a:t>
            </a:r>
            <a:endParaRPr lang="en-GB" sz="18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22" name="Audio 21">
            <a:hlinkClick r:id="" action="ppaction://media"/>
            <a:extLst>
              <a:ext uri="{FF2B5EF4-FFF2-40B4-BE49-F238E27FC236}">
                <a16:creationId xmlns:a16="http://schemas.microsoft.com/office/drawing/2014/main" id="{8C7EE4CE-0284-0A91-B7AC-5092ED65E7F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71877"/>
    </mc:Choice>
    <mc:Fallback>
      <p:transition spd="slow" advTm="71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3448"/>
            <a:ext cx="8229600" cy="2021086"/>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250825" y="692696"/>
            <a:ext cx="8857679" cy="4968552"/>
          </a:xfrm>
        </p:spPr>
        <p:txBody>
          <a:bodyPr/>
          <a:lstStyle/>
          <a:p>
            <a:r>
              <a:rPr lang="en-GB" sz="1600" dirty="0"/>
              <a:t>Atlantic Spine Specialists (2023) </a:t>
            </a:r>
            <a:r>
              <a:rPr lang="en-GB" sz="1600" i="1" dirty="0"/>
              <a:t>Spinal conditions information</a:t>
            </a:r>
            <a:r>
              <a:rPr lang="en-GB" sz="1600" dirty="0"/>
              <a:t>. Available at: info@atlanticspinespecialists.com (Accessed: 22 April 2026).</a:t>
            </a:r>
          </a:p>
          <a:p>
            <a:r>
              <a:rPr lang="en-GB" sz="1600" dirty="0"/>
              <a:t>Beauchamp, T. and Childress, J. (2019) </a:t>
            </a:r>
            <a:r>
              <a:rPr lang="en-GB" sz="1600" i="1" dirty="0"/>
              <a:t>Principles of Biomedical Ethics</a:t>
            </a:r>
            <a:r>
              <a:rPr lang="en-GB" sz="1600" dirty="0"/>
              <a:t>. 8th </a:t>
            </a:r>
            <a:r>
              <a:rPr lang="en-GB" sz="1600" dirty="0" err="1"/>
              <a:t>edn</a:t>
            </a:r>
            <a:r>
              <a:rPr lang="en-GB" sz="1600" dirty="0"/>
              <a:t>. Oxford: Oxford University Press.</a:t>
            </a:r>
          </a:p>
          <a:p>
            <a:r>
              <a:rPr lang="en-GB" sz="1600" dirty="0"/>
              <a:t>Binder, A. (2020) ‘Lumbar spinal stenosis’, </a:t>
            </a:r>
            <a:r>
              <a:rPr lang="en-GB" sz="1600" i="1" dirty="0"/>
              <a:t>BMJ</a:t>
            </a:r>
            <a:r>
              <a:rPr lang="en-GB" sz="1600" dirty="0"/>
              <a:t>, 368, pp. 1–6.</a:t>
            </a:r>
          </a:p>
          <a:p>
            <a:r>
              <a:rPr lang="en-GB" sz="1600" dirty="0"/>
              <a:t>Bootcamp, T. and Childress, J. (2020) </a:t>
            </a:r>
            <a:r>
              <a:rPr lang="en-GB" sz="1600" i="1" dirty="0"/>
              <a:t>Principles of biomedical ethics</a:t>
            </a:r>
            <a:r>
              <a:rPr lang="en-GB" sz="1600" dirty="0"/>
              <a:t>. 8th </a:t>
            </a:r>
            <a:r>
              <a:rPr lang="en-GB" sz="1600" dirty="0" err="1"/>
              <a:t>edn</a:t>
            </a:r>
            <a:r>
              <a:rPr lang="en-GB" sz="1600" dirty="0"/>
              <a:t>. Oxford: Oxford University Press.</a:t>
            </a:r>
          </a:p>
          <a:p>
            <a:r>
              <a:rPr lang="en-GB" sz="1600" dirty="0"/>
              <a:t>Care Quality Commission (2026) Available at: </a:t>
            </a:r>
            <a:r>
              <a:rPr lang="en-GB" sz="1600" dirty="0">
                <a:hlinkClick r:id="rId4"/>
              </a:rPr>
              <a:t>https://www.cqc.org.uk</a:t>
            </a:r>
            <a:r>
              <a:rPr lang="en-GB" sz="1600" dirty="0"/>
              <a:t> (Accessed: 22 April 2026).</a:t>
            </a:r>
          </a:p>
          <a:p>
            <a:r>
              <a:rPr lang="en-GB" sz="1600" dirty="0"/>
              <a:t>Care Inspectorate Wales (2026) Available at: </a:t>
            </a:r>
            <a:r>
              <a:rPr lang="en-GB" sz="1600" dirty="0">
                <a:hlinkClick r:id="rId5"/>
              </a:rPr>
              <a:t>https://www.careinspectorate.wales</a:t>
            </a:r>
            <a:r>
              <a:rPr lang="en-GB" sz="1600" dirty="0"/>
              <a:t> (Accessed: 22 April 2026).</a:t>
            </a:r>
          </a:p>
          <a:p>
            <a:r>
              <a:rPr lang="en-GB" sz="1600" dirty="0" err="1"/>
              <a:t>Delitto</a:t>
            </a:r>
            <a:r>
              <a:rPr lang="en-GB" sz="1600" dirty="0"/>
              <a:t>, A. et al. (2019) ‘Surgical vs non-surgical treatment for lumbar spinal stenosis’, </a:t>
            </a:r>
            <a:r>
              <a:rPr lang="en-GB" sz="1600" i="1" dirty="0"/>
              <a:t>Annals of Internal Medicine</a:t>
            </a:r>
            <a:r>
              <a:rPr lang="en-GB" sz="1600" dirty="0"/>
              <a:t>, 162(7), pp. 465–473.</a:t>
            </a:r>
          </a:p>
          <a:p>
            <a:r>
              <a:rPr lang="en-GB" sz="1600" dirty="0"/>
              <a:t>Fratto, L. (2026) </a:t>
            </a:r>
            <a:r>
              <a:rPr lang="en-GB" sz="1600" i="1" dirty="0"/>
              <a:t>Severe spinal stenosis: Symptoms &amp; treatments</a:t>
            </a:r>
            <a:r>
              <a:rPr lang="en-GB" sz="1600" dirty="0"/>
              <a:t>. Delray Care Physical Therapy.</a:t>
            </a:r>
          </a:p>
          <a:p>
            <a:r>
              <a:rPr lang="en-GB" sz="1600" dirty="0" err="1"/>
              <a:t>Genevay</a:t>
            </a:r>
            <a:r>
              <a:rPr lang="en-GB" sz="1600" dirty="0"/>
              <a:t>, S. and Atlas, S. (2019) ‘Lumbar spinal stenosis’, </a:t>
            </a:r>
            <a:r>
              <a:rPr lang="en-GB" sz="1600" i="1" dirty="0"/>
              <a:t>Best Practice &amp; Research Clinical Rheumatology</a:t>
            </a:r>
            <a:r>
              <a:rPr lang="en-GB" sz="1600" dirty="0"/>
              <a:t>, 24(2), pp. 253–265.</a:t>
            </a:r>
          </a:p>
          <a:p>
            <a:r>
              <a:rPr lang="en-GB" sz="1600" dirty="0"/>
              <a:t>Hoy, D. et al. (2018) ‘Global burden of low back pain’, </a:t>
            </a:r>
            <a:r>
              <a:rPr lang="en-GB" sz="1600" i="1" dirty="0"/>
              <a:t>The Lancet</a:t>
            </a:r>
            <a:r>
              <a:rPr lang="en-GB" sz="1600" dirty="0"/>
              <a:t>, 391(10137), pp. 2356–2367.</a:t>
            </a:r>
          </a:p>
          <a:p>
            <a:r>
              <a:rPr lang="en-GB" sz="1600" dirty="0"/>
              <a:t>Jabeen Begum, M. (2025) </a:t>
            </a:r>
            <a:r>
              <a:rPr lang="en-GB" sz="1600" i="1" dirty="0"/>
              <a:t>Medical review of spinal conditions</a:t>
            </a:r>
            <a:r>
              <a:rPr lang="en-GB" sz="1600" dirty="0"/>
              <a:t>. Reviewed 4 March 2025.</a:t>
            </a:r>
          </a:p>
          <a:p>
            <a:pPr marL="0" marR="0" lvl="0" indent="0" algn="l" defTabSz="914400" rtl="0" eaLnBrk="0" fontAlgn="base" latinLnBrk="0" hangingPunct="0">
              <a:lnSpc>
                <a:spcPct val="100000"/>
              </a:lnSpc>
              <a:spcBef>
                <a:spcPct val="20000"/>
              </a:spcBef>
              <a:spcAft>
                <a:spcPct val="0"/>
              </a:spcAft>
              <a:buClrTx/>
              <a:buSzTx/>
              <a:buNone/>
              <a:tabLst/>
              <a:defRPr/>
            </a:pPr>
            <a:endParaRPr kumimoji="0" lang="en-GB" sz="11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4" name="Audio 13">
            <a:hlinkClick r:id="" action="ppaction://media"/>
            <a:extLst>
              <a:ext uri="{FF2B5EF4-FFF2-40B4-BE49-F238E27FC236}">
                <a16:creationId xmlns:a16="http://schemas.microsoft.com/office/drawing/2014/main" id="{7ABDB51A-E664-C3D7-FFAE-20D13C9A5BE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3664"/>
    </mc:Choice>
    <mc:Fallback>
      <p:transition spd="slow" advTm="36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96764-98FC-BFE1-9580-04819D605ACB}"/>
              </a:ext>
            </a:extLst>
          </p:cNvPr>
          <p:cNvSpPr>
            <a:spLocks noGrp="1"/>
          </p:cNvSpPr>
          <p:nvPr>
            <p:ph type="title"/>
          </p:nvPr>
        </p:nvSpPr>
        <p:spPr>
          <a:xfrm>
            <a:off x="457200" y="-891480"/>
            <a:ext cx="8229600" cy="2309118"/>
          </a:xfrm>
        </p:spPr>
        <p:txBody>
          <a:bodyPr/>
          <a:lstStyle/>
          <a:p>
            <a:r>
              <a:rPr lang="en-GB" dirty="0"/>
              <a:t>References</a:t>
            </a:r>
          </a:p>
        </p:txBody>
      </p:sp>
      <p:sp>
        <p:nvSpPr>
          <p:cNvPr id="3" name="Content Placeholder 2">
            <a:extLst>
              <a:ext uri="{FF2B5EF4-FFF2-40B4-BE49-F238E27FC236}">
                <a16:creationId xmlns:a16="http://schemas.microsoft.com/office/drawing/2014/main" id="{1BD74449-F783-62A7-F93F-99909D837FE0}"/>
              </a:ext>
            </a:extLst>
          </p:cNvPr>
          <p:cNvSpPr>
            <a:spLocks noGrp="1"/>
          </p:cNvSpPr>
          <p:nvPr>
            <p:ph idx="1"/>
          </p:nvPr>
        </p:nvSpPr>
        <p:spPr>
          <a:xfrm>
            <a:off x="457200" y="114300"/>
            <a:ext cx="8435280" cy="5546948"/>
          </a:xfrm>
        </p:spPr>
        <p:txBody>
          <a:bodyPr/>
          <a:lstStyle/>
          <a:p>
            <a:endParaRPr lang="en-GB" sz="1100" i="1" dirty="0"/>
          </a:p>
          <a:p>
            <a:endParaRPr lang="en-GB" sz="1100" i="1" dirty="0"/>
          </a:p>
          <a:p>
            <a:r>
              <a:rPr lang="en-GB" sz="1600" dirty="0">
                <a:latin typeface="Arial" panose="020B0604020202020204" pitchFamily="34" charset="0"/>
                <a:cs typeface="Arial" panose="020B0604020202020204" pitchFamily="34" charset="0"/>
              </a:rPr>
              <a:t>Katz, J. and Harris, M. (2020) ‘Clinical practice: lumbar spinal stenosis’, </a:t>
            </a:r>
            <a:r>
              <a:rPr lang="en-GB" sz="1600" i="1" dirty="0">
                <a:latin typeface="Arial" panose="020B0604020202020204" pitchFamily="34" charset="0"/>
                <a:cs typeface="Arial" panose="020B0604020202020204" pitchFamily="34" charset="0"/>
              </a:rPr>
              <a:t>New England Journal of Medicine</a:t>
            </a:r>
            <a:r>
              <a:rPr lang="en-GB" sz="1600" dirty="0">
                <a:latin typeface="Arial" panose="020B0604020202020204" pitchFamily="34" charset="0"/>
                <a:cs typeface="Arial" panose="020B0604020202020204" pitchFamily="34" charset="0"/>
              </a:rPr>
              <a:t>, 358(8), pp. 818–825.</a:t>
            </a:r>
          </a:p>
          <a:p>
            <a:r>
              <a:rPr lang="en-GB" sz="1600" dirty="0">
                <a:latin typeface="Arial" panose="020B0604020202020204" pitchFamily="34" charset="0"/>
                <a:cs typeface="Arial" panose="020B0604020202020204" pitchFamily="34" charset="0"/>
              </a:rPr>
              <a:t>Malik, K.N. et al. (2023) ‘Pain management interventions in lumbar spinal stenosis’, </a:t>
            </a:r>
            <a:r>
              <a:rPr lang="en-GB" sz="1600" i="1" dirty="0" err="1">
                <a:latin typeface="Arial" panose="020B0604020202020204" pitchFamily="34" charset="0"/>
                <a:cs typeface="Arial" panose="020B0604020202020204" pitchFamily="34" charset="0"/>
              </a:rPr>
              <a:t>Cureus</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Merck Manual (2021) </a:t>
            </a:r>
            <a:r>
              <a:rPr lang="en-GB" sz="1600" i="1" dirty="0">
                <a:latin typeface="Arial" panose="020B0604020202020204" pitchFamily="34" charset="0"/>
                <a:cs typeface="Arial" panose="020B0604020202020204" pitchFamily="34" charset="0"/>
              </a:rPr>
              <a:t>Spinal cord</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4"/>
              </a:rPr>
              <a:t>https://www.merckmanuals.com/home/brain,-spinal-cord,-and-nerve-disorders/biology-of-the-nervous-system/spinal-cord</a:t>
            </a:r>
            <a:r>
              <a:rPr lang="en-GB" sz="1600" dirty="0">
                <a:latin typeface="Arial" panose="020B0604020202020204" pitchFamily="34" charset="0"/>
                <a:cs typeface="Arial" panose="020B0604020202020204" pitchFamily="34" charset="0"/>
              </a:rPr>
              <a:t> (Accessed: 22 April 2026).</a:t>
            </a:r>
          </a:p>
          <a:p>
            <a:r>
              <a:rPr lang="en-GB" sz="1600" dirty="0">
                <a:latin typeface="Arial" panose="020B0604020202020204" pitchFamily="34" charset="0"/>
                <a:cs typeface="Arial" panose="020B0604020202020204" pitchFamily="34" charset="0"/>
              </a:rPr>
              <a:t>NHS (2023) </a:t>
            </a:r>
            <a:r>
              <a:rPr lang="en-GB" sz="1600" i="1" dirty="0">
                <a:latin typeface="Arial" panose="020B0604020202020204" pitchFamily="34" charset="0"/>
                <a:cs typeface="Arial" panose="020B0604020202020204" pitchFamily="34" charset="0"/>
              </a:rPr>
              <a:t>Lumbar spinal stenosis overview</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rPr>
              <a:t>https://www.nhs.uk</a:t>
            </a:r>
            <a:r>
              <a:rPr lang="en-GB" sz="1600" dirty="0">
                <a:latin typeface="Arial" panose="020B0604020202020204" pitchFamily="34" charset="0"/>
                <a:cs typeface="Arial" panose="020B0604020202020204" pitchFamily="34" charset="0"/>
              </a:rPr>
              <a:t> (Accessed: 22 April 2026).</a:t>
            </a:r>
          </a:p>
          <a:p>
            <a:r>
              <a:rPr lang="en-GB" sz="1600" dirty="0">
                <a:latin typeface="Arial" panose="020B0604020202020204" pitchFamily="34" charset="0"/>
                <a:cs typeface="Arial" panose="020B0604020202020204" pitchFamily="34" charset="0"/>
              </a:rPr>
              <a:t>NHS England (2026) </a:t>
            </a:r>
            <a:r>
              <a:rPr lang="en-GB" sz="1600" i="1" dirty="0">
                <a:latin typeface="Arial" panose="020B0604020202020204" pitchFamily="34" charset="0"/>
                <a:cs typeface="Arial" panose="020B0604020202020204" pitchFamily="34" charset="0"/>
              </a:rPr>
              <a:t>Walking aids, wheelchairs, and mobility scooters</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6"/>
              </a:rPr>
              <a:t>https://www.nhs.uk/social-care-and-support/care-services-equipment-and-care-homes/walking-aids-wheelchairs-and-mobility-scooters</a:t>
            </a:r>
            <a:r>
              <a:rPr lang="en-GB" sz="1600" dirty="0">
                <a:latin typeface="Arial" panose="020B0604020202020204" pitchFamily="34" charset="0"/>
                <a:cs typeface="Arial" panose="020B0604020202020204" pitchFamily="34" charset="0"/>
              </a:rPr>
              <a:t> (Accessed: 22 April 2026).</a:t>
            </a:r>
          </a:p>
          <a:p>
            <a:r>
              <a:rPr lang="en-GB" sz="1600" dirty="0">
                <a:latin typeface="Arial" panose="020B0604020202020204" pitchFamily="34" charset="0"/>
                <a:cs typeface="Arial" panose="020B0604020202020204" pitchFamily="34" charset="0"/>
              </a:rPr>
              <a:t>NICE (2022) </a:t>
            </a:r>
            <a:r>
              <a:rPr lang="en-GB" sz="1600" i="1" dirty="0">
                <a:latin typeface="Arial" panose="020B0604020202020204" pitchFamily="34" charset="0"/>
                <a:cs typeface="Arial" panose="020B0604020202020204" pitchFamily="34" charset="0"/>
              </a:rPr>
              <a:t>Low back pain and sciatica in over 16s</a:t>
            </a:r>
            <a:r>
              <a:rPr lang="en-GB" sz="1600" dirty="0">
                <a:latin typeface="Arial" panose="020B0604020202020204" pitchFamily="34" charset="0"/>
                <a:cs typeface="Arial" panose="020B0604020202020204" pitchFamily="34" charset="0"/>
              </a:rPr>
              <a:t>. London: NICE.</a:t>
            </a:r>
          </a:p>
          <a:p>
            <a:r>
              <a:rPr lang="en-GB" sz="1600" dirty="0" err="1">
                <a:latin typeface="Arial" panose="020B0604020202020204" pitchFamily="34" charset="0"/>
                <a:cs typeface="Arial" panose="020B0604020202020204" pitchFamily="34" charset="0"/>
              </a:rPr>
              <a:t>NurseStudy</a:t>
            </a:r>
            <a:r>
              <a:rPr lang="en-GB" sz="1600" dirty="0">
                <a:latin typeface="Arial" panose="020B0604020202020204" pitchFamily="34" charset="0"/>
                <a:cs typeface="Arial" panose="020B0604020202020204" pitchFamily="34" charset="0"/>
              </a:rPr>
              <a:t> (2025) </a:t>
            </a:r>
            <a:r>
              <a:rPr lang="en-GB" sz="1600" i="1" dirty="0">
                <a:latin typeface="Arial" panose="020B0604020202020204" pitchFamily="34" charset="0"/>
                <a:cs typeface="Arial" panose="020B0604020202020204" pitchFamily="34" charset="0"/>
              </a:rPr>
              <a:t>Spinal stenosis nursing diagnosis and care plan</a:t>
            </a:r>
            <a:r>
              <a:rPr lang="en-GB" sz="1600" dirty="0">
                <a:latin typeface="Arial" panose="020B0604020202020204" pitchFamily="34" charset="0"/>
                <a:cs typeface="Arial" panose="020B0604020202020204" pitchFamily="34" charset="0"/>
              </a:rPr>
              <a:t>. Available at: (Accessed: 22 April 2026).</a:t>
            </a:r>
          </a:p>
          <a:p>
            <a:r>
              <a:rPr lang="en-GB" sz="1600" dirty="0">
                <a:latin typeface="Arial" panose="020B0604020202020204" pitchFamily="34" charset="0"/>
                <a:cs typeface="Arial" panose="020B0604020202020204" pitchFamily="34" charset="0"/>
              </a:rPr>
              <a:t>Public Health England (2021) </a:t>
            </a:r>
            <a:r>
              <a:rPr lang="en-GB" sz="1600" i="1" dirty="0">
                <a:latin typeface="Arial" panose="020B0604020202020204" pitchFamily="34" charset="0"/>
                <a:cs typeface="Arial" panose="020B0604020202020204" pitchFamily="34" charset="0"/>
              </a:rPr>
              <a:t>Health profile for England</a:t>
            </a:r>
            <a:r>
              <a:rPr lang="en-GB" sz="1600" dirty="0">
                <a:latin typeface="Arial" panose="020B0604020202020204" pitchFamily="34" charset="0"/>
                <a:cs typeface="Arial" panose="020B0604020202020204" pitchFamily="34" charset="0"/>
              </a:rPr>
              <a:t>. London: PHE.</a:t>
            </a:r>
          </a:p>
          <a:p>
            <a:r>
              <a:rPr lang="en-GB" sz="1600" dirty="0">
                <a:latin typeface="Arial" panose="020B0604020202020204" pitchFamily="34" charset="0"/>
                <a:cs typeface="Arial" panose="020B0604020202020204" pitchFamily="34" charset="0"/>
              </a:rPr>
              <a:t>Smith, J. (2020) </a:t>
            </a:r>
            <a:r>
              <a:rPr lang="en-GB" sz="1600" i="1" dirty="0">
                <a:latin typeface="Arial" panose="020B0604020202020204" pitchFamily="34" charset="0"/>
                <a:cs typeface="Arial" panose="020B0604020202020204" pitchFamily="34" charset="0"/>
              </a:rPr>
              <a:t>Spinal Disorders and Nerve Compression</a:t>
            </a:r>
            <a:r>
              <a:rPr lang="en-GB" sz="1600" dirty="0">
                <a:latin typeface="Arial" panose="020B0604020202020204" pitchFamily="34" charset="0"/>
                <a:cs typeface="Arial" panose="020B0604020202020204" pitchFamily="34" charset="0"/>
              </a:rPr>
              <a:t>. London: Academic Press.</a:t>
            </a:r>
          </a:p>
          <a:p>
            <a:r>
              <a:rPr lang="en-GB" sz="1600" dirty="0">
                <a:latin typeface="Arial" panose="020B0604020202020204" pitchFamily="34" charset="0"/>
                <a:cs typeface="Arial" panose="020B0604020202020204" pitchFamily="34" charset="0"/>
              </a:rPr>
              <a:t>WHO (2020) </a:t>
            </a:r>
            <a:r>
              <a:rPr lang="en-GB" sz="1600" i="1" dirty="0">
                <a:latin typeface="Arial" panose="020B0604020202020204" pitchFamily="34" charset="0"/>
                <a:cs typeface="Arial" panose="020B0604020202020204" pitchFamily="34" charset="0"/>
              </a:rPr>
              <a:t>Guidelines on physical activity and sedentary behaviour</a:t>
            </a:r>
            <a:r>
              <a:rPr lang="en-GB" sz="1600" dirty="0">
                <a:latin typeface="Arial" panose="020B0604020202020204" pitchFamily="34" charset="0"/>
                <a:cs typeface="Arial" panose="020B0604020202020204" pitchFamily="34" charset="0"/>
              </a:rPr>
              <a:t>. Geneva: World Health Organization</a:t>
            </a:r>
            <a:r>
              <a:rPr lang="en-GB" sz="1400" dirty="0">
                <a:latin typeface="Arial" panose="020B0604020202020204" pitchFamily="34" charset="0"/>
                <a:cs typeface="Arial" panose="020B0604020202020204" pitchFamily="34" charset="0"/>
              </a:rPr>
              <a:t>.</a:t>
            </a:r>
          </a:p>
          <a:p>
            <a:endParaRPr lang="en-GB" sz="1400" i="1" dirty="0">
              <a:latin typeface="Arial" panose="020B0604020202020204" pitchFamily="34" charset="0"/>
              <a:cs typeface="Arial" panose="020B0604020202020204" pitchFamily="34" charset="0"/>
            </a:endParaRPr>
          </a:p>
          <a:p>
            <a:endParaRPr lang="en-GB" sz="1100" i="1" dirty="0">
              <a:latin typeface="Arial" panose="020B0604020202020204" pitchFamily="34" charset="0"/>
              <a:cs typeface="Arial" panose="020B0604020202020204" pitchFamily="34" charset="0"/>
            </a:endParaRPr>
          </a:p>
          <a:p>
            <a:endParaRPr lang="en-GB" sz="1100" i="1" dirty="0"/>
          </a:p>
          <a:p>
            <a:endParaRPr lang="en-GB" sz="1100" i="1" dirty="0"/>
          </a:p>
          <a:p>
            <a:endParaRPr lang="en-GB" sz="1100" i="1" dirty="0"/>
          </a:p>
          <a:p>
            <a:endParaRPr lang="en-GB" sz="1100" i="1" dirty="0"/>
          </a:p>
          <a:p>
            <a:endParaRPr lang="en-GB" sz="1100" i="1" dirty="0"/>
          </a:p>
          <a:p>
            <a:endParaRPr lang="en-GB" sz="1100" i="1" dirty="0"/>
          </a:p>
          <a:p>
            <a:endParaRPr lang="en-GB" sz="1100" i="1" dirty="0"/>
          </a:p>
          <a:p>
            <a:endParaRPr lang="en-GB" sz="1100" i="1" dirty="0"/>
          </a:p>
          <a:p>
            <a:endParaRPr lang="en-GB" sz="1100" i="1" dirty="0"/>
          </a:p>
          <a:p>
            <a:endParaRPr lang="en-GB" sz="1100" i="1" dirty="0"/>
          </a:p>
          <a:p>
            <a:endParaRPr lang="en-GB" sz="1100" i="1" dirty="0"/>
          </a:p>
          <a:p>
            <a:r>
              <a:rPr lang="en-GB" sz="1100" i="1" dirty="0"/>
              <a:t>on physical activity and sedentary behaviour</a:t>
            </a:r>
            <a:r>
              <a:rPr lang="en-GB" sz="1100" dirty="0"/>
              <a:t>. Geneva: World Health Organization.</a:t>
            </a:r>
          </a:p>
          <a:p>
            <a:endParaRPr lang="en-GB" dirty="0"/>
          </a:p>
        </p:txBody>
      </p:sp>
      <p:sp>
        <p:nvSpPr>
          <p:cNvPr id="4" name="Date Placeholder 3">
            <a:extLst>
              <a:ext uri="{FF2B5EF4-FFF2-40B4-BE49-F238E27FC236}">
                <a16:creationId xmlns:a16="http://schemas.microsoft.com/office/drawing/2014/main" id="{60C9D211-81D6-507A-724B-5C687864D6C1}"/>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CAE8840-7B25-8AF1-F93C-0F815201AAD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22" name="Audio 21">
            <a:hlinkClick r:id="" action="ppaction://media"/>
            <a:extLst>
              <a:ext uri="{FF2B5EF4-FFF2-40B4-BE49-F238E27FC236}">
                <a16:creationId xmlns:a16="http://schemas.microsoft.com/office/drawing/2014/main" id="{47E6C5E9-D3DB-2CF1-BC4A-2134E6988A4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610120062"/>
      </p:ext>
    </p:extLst>
  </p:cSld>
  <p:clrMapOvr>
    <a:masterClrMapping/>
  </p:clrMapOvr>
  <mc:AlternateContent xmlns:mc="http://schemas.openxmlformats.org/markup-compatibility/2006">
    <mc:Choice xmlns:p14="http://schemas.microsoft.com/office/powerpoint/2010/main" Requires="p14">
      <p:transition spd="slow" p14:dur="2000" advTm="3765"/>
    </mc:Choice>
    <mc:Fallback>
      <p:transition spd="slow" advTm="3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7895</TotalTime>
  <Words>1684</Words>
  <Application>Microsoft Office PowerPoint</Application>
  <PresentationFormat>On-screen Show (4:3)</PresentationFormat>
  <Paragraphs>168</Paragraphs>
  <Slides>14</Slides>
  <Notes>0</Notes>
  <HiddenSlides>0</HiddenSlides>
  <MMClips>14</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__Roboto_a857ad</vt:lpstr>
      <vt:lpstr>Arial</vt:lpstr>
      <vt:lpstr>Frutiger W01</vt:lpstr>
      <vt:lpstr>hero-new</vt:lpstr>
      <vt:lpstr>Myriad Pro</vt:lpstr>
      <vt:lpstr>Open Sans</vt:lpstr>
      <vt:lpstr>Poppins</vt:lpstr>
      <vt:lpstr>Roboto Slab</vt:lpstr>
      <vt:lpstr>Source Sans Pro</vt:lpstr>
      <vt:lpstr>Trebuchet MS</vt:lpstr>
      <vt:lpstr>Verdana</vt:lpstr>
      <vt:lpstr>20140311PresentationUWTSDTemplate</vt:lpstr>
      <vt:lpstr>PowerPoint Presentation</vt:lpstr>
      <vt:lpstr>Introduction</vt:lpstr>
      <vt:lpstr>Demographics and health measurements</vt:lpstr>
      <vt:lpstr>Anatomy and Physiology of Spinal Stenosis.</vt:lpstr>
      <vt:lpstr>Musculoskeletal system</vt:lpstr>
      <vt:lpstr>Lifestyle and health behaviour </vt:lpstr>
      <vt:lpstr> care plan 1</vt:lpstr>
      <vt:lpstr>Care plan2</vt:lpstr>
      <vt:lpstr>Communication and ethical consideration</vt:lpstr>
      <vt:lpstr>Risk factors</vt:lpstr>
      <vt:lpstr>Recommendations</vt:lpstr>
      <vt:lpstr>Conclusion</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Anita Johnson (2422551)</cp:lastModifiedBy>
  <cp:revision>229</cp:revision>
  <cp:lastPrinted>2018-07-09T15:27:01Z</cp:lastPrinted>
  <dcterms:created xsi:type="dcterms:W3CDTF">2002-10-07T19:43:58Z</dcterms:created>
  <dcterms:modified xsi:type="dcterms:W3CDTF">2026-04-22T16:42:02Z</dcterms:modified>
</cp:coreProperties>
</file>