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C0FB7E-D390-41D9-B70B-27942E7460D2}" type="datetimeFigureOut">
              <a:rPr lang="en-GB" smtClean="0"/>
              <a:t>04/12/2017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07E340-6B5E-411A-A806-BD4FF05D7C6E}" type="slidenum">
              <a:rPr lang="en-GB" smtClean="0"/>
              <a:t>‹#›</a:t>
            </a:fld>
            <a:endParaRPr lang="en-GB"/>
          </a:p>
        </p:txBody>
      </p:sp>
    </p:spTree>
    <p:extLst>
      <p:ext uri="{BB962C8B-B14F-4D97-AF65-F5344CB8AC3E}">
        <p14:creationId xmlns:p14="http://schemas.microsoft.com/office/powerpoint/2010/main" val="3760728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2</a:t>
            </a:fld>
            <a:endParaRPr lang="en-GB"/>
          </a:p>
        </p:txBody>
      </p:sp>
    </p:spTree>
    <p:extLst>
      <p:ext uri="{BB962C8B-B14F-4D97-AF65-F5344CB8AC3E}">
        <p14:creationId xmlns:p14="http://schemas.microsoft.com/office/powerpoint/2010/main" val="3204049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3</a:t>
            </a:fld>
            <a:endParaRPr lang="en-GB"/>
          </a:p>
        </p:txBody>
      </p:sp>
    </p:spTree>
    <p:extLst>
      <p:ext uri="{BB962C8B-B14F-4D97-AF65-F5344CB8AC3E}">
        <p14:creationId xmlns:p14="http://schemas.microsoft.com/office/powerpoint/2010/main" val="2953488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4</a:t>
            </a:fld>
            <a:endParaRPr lang="en-GB"/>
          </a:p>
        </p:txBody>
      </p:sp>
    </p:spTree>
    <p:extLst>
      <p:ext uri="{BB962C8B-B14F-4D97-AF65-F5344CB8AC3E}">
        <p14:creationId xmlns:p14="http://schemas.microsoft.com/office/powerpoint/2010/main" val="3054029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5</a:t>
            </a:fld>
            <a:endParaRPr lang="en-GB"/>
          </a:p>
        </p:txBody>
      </p:sp>
    </p:spTree>
    <p:extLst>
      <p:ext uri="{BB962C8B-B14F-4D97-AF65-F5344CB8AC3E}">
        <p14:creationId xmlns:p14="http://schemas.microsoft.com/office/powerpoint/2010/main" val="1004970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6</a:t>
            </a:fld>
            <a:endParaRPr lang="en-GB"/>
          </a:p>
        </p:txBody>
      </p:sp>
    </p:spTree>
    <p:extLst>
      <p:ext uri="{BB962C8B-B14F-4D97-AF65-F5344CB8AC3E}">
        <p14:creationId xmlns:p14="http://schemas.microsoft.com/office/powerpoint/2010/main" val="2883046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7</a:t>
            </a:fld>
            <a:endParaRPr lang="en-GB"/>
          </a:p>
        </p:txBody>
      </p:sp>
    </p:spTree>
    <p:extLst>
      <p:ext uri="{BB962C8B-B14F-4D97-AF65-F5344CB8AC3E}">
        <p14:creationId xmlns:p14="http://schemas.microsoft.com/office/powerpoint/2010/main" val="985561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8</a:t>
            </a:fld>
            <a:endParaRPr lang="en-GB"/>
          </a:p>
        </p:txBody>
      </p:sp>
    </p:spTree>
    <p:extLst>
      <p:ext uri="{BB962C8B-B14F-4D97-AF65-F5344CB8AC3E}">
        <p14:creationId xmlns:p14="http://schemas.microsoft.com/office/powerpoint/2010/main" val="2290312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07E340-6B5E-411A-A806-BD4FF05D7C6E}" type="slidenum">
              <a:rPr lang="en-GB" smtClean="0"/>
              <a:t>9</a:t>
            </a:fld>
            <a:endParaRPr lang="en-GB"/>
          </a:p>
        </p:txBody>
      </p:sp>
    </p:spTree>
    <p:extLst>
      <p:ext uri="{BB962C8B-B14F-4D97-AF65-F5344CB8AC3E}">
        <p14:creationId xmlns:p14="http://schemas.microsoft.com/office/powerpoint/2010/main" val="2307118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149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57306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32455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430070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657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081179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584892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834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67694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641566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916469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4287319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04/12/2017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16919968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Clah4007 Defenders</a:t>
            </a:r>
          </a:p>
        </p:txBody>
      </p:sp>
      <p:sp>
        <p:nvSpPr>
          <p:cNvPr id="3" name="Subtitle 2"/>
          <p:cNvSpPr>
            <a:spLocks noGrp="1"/>
          </p:cNvSpPr>
          <p:nvPr>
            <p:ph type="subTitle" idx="1"/>
          </p:nvPr>
        </p:nvSpPr>
        <p:spPr/>
        <p:txBody>
          <a:bodyPr/>
          <a:lstStyle/>
          <a:p>
            <a:r>
              <a:rPr lang="en-GB" dirty="0"/>
              <a:t>404-354 Imperialism and Chaos: Second </a:t>
            </a:r>
            <a:r>
              <a:rPr lang="en-GB"/>
              <a:t>Athenian League</a:t>
            </a:r>
            <a:endParaRPr lang="en-GB" dirty="0"/>
          </a:p>
        </p:txBody>
      </p:sp>
    </p:spTree>
    <p:extLst>
      <p:ext uri="{BB962C8B-B14F-4D97-AF65-F5344CB8AC3E}">
        <p14:creationId xmlns:p14="http://schemas.microsoft.com/office/powerpoint/2010/main" val="2141787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772400" cy="2160240"/>
          </a:xfrm>
        </p:spPr>
        <p:txBody>
          <a:bodyPr>
            <a:normAutofit fontScale="90000"/>
          </a:bodyPr>
          <a:lstStyle/>
          <a:p>
            <a:br>
              <a:rPr lang="en-GB" dirty="0"/>
            </a:br>
            <a:br>
              <a:rPr lang="en-GB" dirty="0"/>
            </a:br>
            <a:r>
              <a:rPr lang="en-GB" dirty="0"/>
              <a:t>The second Athenian league</a:t>
            </a:r>
          </a:p>
        </p:txBody>
      </p:sp>
      <p:sp>
        <p:nvSpPr>
          <p:cNvPr id="3" name="Text Placeholder 2"/>
          <p:cNvSpPr>
            <a:spLocks noGrp="1"/>
          </p:cNvSpPr>
          <p:nvPr>
            <p:ph type="body" idx="1"/>
          </p:nvPr>
        </p:nvSpPr>
        <p:spPr/>
        <p:txBody>
          <a:bodyPr/>
          <a:lstStyle/>
          <a:p>
            <a:r>
              <a:rPr lang="en-GB" dirty="0"/>
              <a:t>377- c.355</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988839"/>
            <a:ext cx="5616624" cy="4502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5449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a:t>Reaction to Sparta </a:t>
            </a:r>
          </a:p>
        </p:txBody>
      </p:sp>
      <p:sp>
        <p:nvSpPr>
          <p:cNvPr id="13315" name="Rectangle 3"/>
          <p:cNvSpPr>
            <a:spLocks noGrp="1" noChangeArrowheads="1"/>
          </p:cNvSpPr>
          <p:nvPr>
            <p:ph type="body" idx="1"/>
          </p:nvPr>
        </p:nvSpPr>
        <p:spPr/>
        <p:txBody>
          <a:bodyPr/>
          <a:lstStyle/>
          <a:p>
            <a:pPr eaLnBrk="1" hangingPunct="1">
              <a:defRPr/>
            </a:pPr>
            <a:r>
              <a:rPr lang="en-GB" dirty="0"/>
              <a:t>The reactions to the capture of the </a:t>
            </a:r>
            <a:r>
              <a:rPr lang="en-GB" dirty="0" err="1"/>
              <a:t>Kadmeia</a:t>
            </a:r>
            <a:r>
              <a:rPr lang="en-GB" dirty="0"/>
              <a:t> in Thebes were not immediate but they were very powerful.</a:t>
            </a:r>
          </a:p>
          <a:p>
            <a:pPr eaLnBrk="1" hangingPunct="1">
              <a:defRPr/>
            </a:pPr>
            <a:endParaRPr lang="en-GB" dirty="0"/>
          </a:p>
          <a:p>
            <a:pPr eaLnBrk="1" hangingPunct="1">
              <a:defRPr/>
            </a:pPr>
            <a:r>
              <a:rPr lang="en-GB" dirty="0"/>
              <a:t>The Athenians set up the Second Athenian League against Sparta.</a:t>
            </a:r>
          </a:p>
          <a:p>
            <a:pPr eaLnBrk="1" hangingPunct="1">
              <a:defRPr/>
            </a:pPr>
            <a:endParaRPr lang="en-GB" dirty="0"/>
          </a:p>
        </p:txBody>
      </p:sp>
    </p:spTree>
    <p:extLst>
      <p:ext uri="{BB962C8B-B14F-4D97-AF65-F5344CB8AC3E}">
        <p14:creationId xmlns:p14="http://schemas.microsoft.com/office/powerpoint/2010/main" val="202587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188640"/>
            <a:ext cx="8229600" cy="908050"/>
          </a:xfrm>
        </p:spPr>
        <p:txBody>
          <a:bodyPr/>
          <a:lstStyle/>
          <a:p>
            <a:pPr marL="838200" indent="-838200" eaLnBrk="1" hangingPunct="1">
              <a:defRPr/>
            </a:pPr>
            <a:r>
              <a:rPr lang="en-GB" dirty="0"/>
              <a:t>The Second Athenian League</a:t>
            </a:r>
          </a:p>
        </p:txBody>
      </p:sp>
      <p:sp>
        <p:nvSpPr>
          <p:cNvPr id="14339" name="Rectangle 3"/>
          <p:cNvSpPr>
            <a:spLocks noGrp="1" noChangeArrowheads="1"/>
          </p:cNvSpPr>
          <p:nvPr>
            <p:ph type="body" idx="1"/>
          </p:nvPr>
        </p:nvSpPr>
        <p:spPr>
          <a:xfrm>
            <a:off x="0" y="836613"/>
            <a:ext cx="9144000" cy="6021387"/>
          </a:xfrm>
        </p:spPr>
        <p:txBody>
          <a:bodyPr/>
          <a:lstStyle/>
          <a:p>
            <a:pPr eaLnBrk="1" hangingPunct="1">
              <a:lnSpc>
                <a:spcPct val="80000"/>
              </a:lnSpc>
              <a:defRPr/>
            </a:pPr>
            <a:endParaRPr lang="en-US" sz="2400" dirty="0"/>
          </a:p>
          <a:p>
            <a:pPr eaLnBrk="1" hangingPunct="1">
              <a:lnSpc>
                <a:spcPct val="80000"/>
              </a:lnSpc>
              <a:defRPr/>
            </a:pPr>
            <a:r>
              <a:rPr lang="en-US" sz="2400" dirty="0"/>
              <a:t>When </a:t>
            </a:r>
            <a:r>
              <a:rPr lang="en-US" sz="2400" dirty="0" err="1"/>
              <a:t>Calleas</a:t>
            </a:r>
            <a:r>
              <a:rPr lang="en-US" sz="2400" dirty="0"/>
              <a:t> was archon at Athens...following the failure of the Lacedaemonians at Thebes, the Boeotians, uniting boldly, formed an alliance and gathered a considerable army, expecting that the Lacedaemonians would arrive in Boeotia in great strength. [2] The Athenians sent their most respected citizens as ambassadors to the cities which were subject to the Lacedaemonians, urging them to adhere to the common cause of liberty. For the Lacedaemonians…ruled their subject peoples inconsiderately and severely, and consequently many of those who belonged to the Spartan sphere of influence fell away to the Athenians. [3] The first to respond to the plea to secede were the peoples of Chios and Byzantium; they were followed by the peoples of Rhodes and Mytilene and certain others of the islanders; and as the movement steadily gathered force throughout Greece, many cities attached themselves to the Athenians. 					         </a:t>
            </a:r>
            <a:r>
              <a:rPr lang="en-US" sz="2400" dirty="0" err="1"/>
              <a:t>Diodoros</a:t>
            </a:r>
            <a:r>
              <a:rPr lang="en-US" sz="2400" dirty="0"/>
              <a:t> 15.28.1-3</a:t>
            </a:r>
            <a:endParaRPr lang="en-GB" sz="2400" dirty="0"/>
          </a:p>
        </p:txBody>
      </p:sp>
    </p:spTree>
    <p:extLst>
      <p:ext uri="{BB962C8B-B14F-4D97-AF65-F5344CB8AC3E}">
        <p14:creationId xmlns:p14="http://schemas.microsoft.com/office/powerpoint/2010/main" val="2707207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915816" y="476672"/>
            <a:ext cx="1738312" cy="1371600"/>
          </a:xfrm>
        </p:spPr>
        <p:txBody>
          <a:bodyPr/>
          <a:lstStyle/>
          <a:p>
            <a:pPr>
              <a:defRPr/>
            </a:pPr>
            <a:r>
              <a:rPr lang="en-GB" sz="4000" dirty="0"/>
              <a:t>Main Source</a:t>
            </a:r>
          </a:p>
        </p:txBody>
      </p:sp>
      <p:pic>
        <p:nvPicPr>
          <p:cNvPr id="9219" name="Picture 6" descr="DA"/>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a:xfrm>
            <a:off x="539750" y="1268413"/>
            <a:ext cx="1893888" cy="5589587"/>
          </a:xfrm>
          <a:noFill/>
          <a:extLst>
            <a:ext uri="{909E8E84-426E-40DD-AFC4-6F175D3DCCD1}">
              <a14:hiddenFill xmlns:a14="http://schemas.microsoft.com/office/drawing/2010/main">
                <a:solidFill>
                  <a:srgbClr val="FFFFFF"/>
                </a:solidFill>
              </a14:hiddenFill>
            </a:ext>
          </a:extLst>
        </p:spPr>
      </p:pic>
      <p:pic>
        <p:nvPicPr>
          <p:cNvPr id="9220" name="Picture 9" descr="DA1"/>
          <p:cNvPicPr>
            <a:picLocks noGrp="1" noChangeAspect="1" noChangeArrowheads="1"/>
          </p:cNvPicPr>
          <p:nvPr>
            <p:ph sz="quarter" idx="2"/>
          </p:nvPr>
        </p:nvPicPr>
        <p:blipFill>
          <a:blip r:embed="rId4" cstate="print">
            <a:extLst>
              <a:ext uri="{28A0092B-C50C-407E-A947-70E740481C1C}">
                <a14:useLocalDpi xmlns:a14="http://schemas.microsoft.com/office/drawing/2010/main" val="0"/>
              </a:ext>
            </a:extLst>
          </a:blip>
          <a:srcRect/>
          <a:stretch>
            <a:fillRect/>
          </a:stretch>
        </p:blipFill>
        <p:spPr>
          <a:xfrm>
            <a:off x="5399088" y="0"/>
            <a:ext cx="3744912" cy="3154363"/>
          </a:xfrm>
          <a:noFill/>
          <a:extLst>
            <a:ext uri="{909E8E84-426E-40DD-AFC4-6F175D3DCCD1}">
              <a14:hiddenFill xmlns:a14="http://schemas.microsoft.com/office/drawing/2010/main">
                <a:solidFill>
                  <a:srgbClr val="FFFFFF"/>
                </a:solidFill>
              </a14:hiddenFill>
            </a:ext>
          </a:extLst>
        </p:spPr>
      </p:pic>
      <p:pic>
        <p:nvPicPr>
          <p:cNvPr id="9221" name="Picture 10" descr="DA2"/>
          <p:cNvPicPr>
            <a:picLocks noGrp="1" noChangeAspect="1" noChangeArrowheads="1"/>
          </p:cNvPicPr>
          <p:nvPr>
            <p:ph sz="quarter" idx="3"/>
          </p:nvPr>
        </p:nvPicPr>
        <p:blipFill>
          <a:blip r:embed="rId5" cstate="print">
            <a:extLst>
              <a:ext uri="{28A0092B-C50C-407E-A947-70E740481C1C}">
                <a14:useLocalDpi xmlns:a14="http://schemas.microsoft.com/office/drawing/2010/main" val="0"/>
              </a:ext>
            </a:extLst>
          </a:blip>
          <a:srcRect/>
          <a:stretch>
            <a:fillRect/>
          </a:stretch>
        </p:blipFill>
        <p:spPr>
          <a:xfrm>
            <a:off x="4643438" y="3405188"/>
            <a:ext cx="4032250" cy="3386137"/>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823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a:defRPr/>
            </a:pPr>
            <a:r>
              <a:rPr lang="en-GB"/>
              <a:t>The Purpose of the League</a:t>
            </a:r>
          </a:p>
        </p:txBody>
      </p:sp>
      <p:sp>
        <p:nvSpPr>
          <p:cNvPr id="12291" name="Rectangle 3"/>
          <p:cNvSpPr>
            <a:spLocks noGrp="1" noChangeArrowheads="1"/>
          </p:cNvSpPr>
          <p:nvPr>
            <p:ph type="body" idx="1"/>
          </p:nvPr>
        </p:nvSpPr>
        <p:spPr/>
        <p:txBody>
          <a:bodyPr/>
          <a:lstStyle/>
          <a:p>
            <a:pPr>
              <a:defRPr/>
            </a:pPr>
            <a:r>
              <a:rPr lang="en-GB" sz="2800" dirty="0"/>
              <a:t>For the good fortune of the Athenians and the allies of the Athenians. So that </a:t>
            </a:r>
            <a:r>
              <a:rPr lang="en-GB" sz="2800" b="1" dirty="0"/>
              <a:t>the Spartans shall allow the Greeks to be free and autonomous</a:t>
            </a:r>
            <a:r>
              <a:rPr lang="en-GB" sz="2800" dirty="0"/>
              <a:t>, and to live at peace occupying their own territory in security, and so that the </a:t>
            </a:r>
            <a:r>
              <a:rPr lang="en-GB" sz="2800" b="1" dirty="0"/>
              <a:t>peace and friendship sworn by the Greeks and the King </a:t>
            </a:r>
            <a:r>
              <a:rPr lang="en-GB" sz="2800" dirty="0"/>
              <a:t>may be in force and endure in accordance with the agreements… 		</a:t>
            </a:r>
          </a:p>
          <a:p>
            <a:pPr marL="0" indent="0">
              <a:buNone/>
              <a:defRPr/>
            </a:pPr>
            <a:r>
              <a:rPr lang="en-GB" sz="2800" dirty="0"/>
              <a:t>				Rhodes &amp; Osborne 22.7-14</a:t>
            </a:r>
          </a:p>
        </p:txBody>
      </p:sp>
    </p:spTree>
    <p:extLst>
      <p:ext uri="{BB962C8B-B14F-4D97-AF65-F5344CB8AC3E}">
        <p14:creationId xmlns:p14="http://schemas.microsoft.com/office/powerpoint/2010/main" val="1027184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a:t>Memories of Empire</a:t>
            </a:r>
          </a:p>
        </p:txBody>
      </p:sp>
      <p:sp>
        <p:nvSpPr>
          <p:cNvPr id="10243" name="Rectangle 3"/>
          <p:cNvSpPr>
            <a:spLocks noGrp="1" noChangeArrowheads="1"/>
          </p:cNvSpPr>
          <p:nvPr>
            <p:ph type="body" idx="1"/>
          </p:nvPr>
        </p:nvSpPr>
        <p:spPr/>
        <p:txBody>
          <a:bodyPr/>
          <a:lstStyle/>
          <a:p>
            <a:pPr eaLnBrk="1" hangingPunct="1">
              <a:lnSpc>
                <a:spcPct val="90000"/>
              </a:lnSpc>
              <a:defRPr/>
            </a:pPr>
            <a:r>
              <a:rPr lang="en-GB" dirty="0"/>
              <a:t>If any of the Greeks or of the barbarians living in Europe or of the islanders, who are not the King’s, wishes to be an ally of the Athenians and their allies, he may be – being free and autonomous, </a:t>
            </a:r>
            <a:r>
              <a:rPr lang="en-GB" b="1" dirty="0"/>
              <a:t>being governed under whatever form of government he wishes, neither receiving a garrison nor submitting to a governor nor paying tribute</a:t>
            </a:r>
            <a:r>
              <a:rPr lang="en-GB" dirty="0"/>
              <a:t>…</a:t>
            </a:r>
          </a:p>
          <a:p>
            <a:pPr marL="0" indent="0" eaLnBrk="1" hangingPunct="1">
              <a:lnSpc>
                <a:spcPct val="90000"/>
              </a:lnSpc>
              <a:buNone/>
              <a:defRPr/>
            </a:pPr>
            <a:r>
              <a:rPr lang="en-GB" dirty="0"/>
              <a:t>				Rhodes &amp; Osborne 22.15-23</a:t>
            </a:r>
          </a:p>
        </p:txBody>
      </p:sp>
    </p:spTree>
    <p:extLst>
      <p:ext uri="{BB962C8B-B14F-4D97-AF65-F5344CB8AC3E}">
        <p14:creationId xmlns:p14="http://schemas.microsoft.com/office/powerpoint/2010/main" val="3171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eaLnBrk="1" hangingPunct="1">
              <a:defRPr/>
            </a:pPr>
            <a:r>
              <a:rPr lang="en-GB" dirty="0"/>
              <a:t>The Failure of the League</a:t>
            </a:r>
          </a:p>
        </p:txBody>
      </p:sp>
      <p:sp>
        <p:nvSpPr>
          <p:cNvPr id="12291" name="Rectangle 3"/>
          <p:cNvSpPr>
            <a:spLocks noGrp="1" noChangeArrowheads="1"/>
          </p:cNvSpPr>
          <p:nvPr>
            <p:ph type="body" idx="1"/>
          </p:nvPr>
        </p:nvSpPr>
        <p:spPr>
          <a:xfrm>
            <a:off x="457200" y="1600200"/>
            <a:ext cx="8229600" cy="4924425"/>
          </a:xfrm>
        </p:spPr>
        <p:txBody>
          <a:bodyPr/>
          <a:lstStyle/>
          <a:p>
            <a:pPr>
              <a:lnSpc>
                <a:spcPct val="90000"/>
              </a:lnSpc>
              <a:defRPr/>
            </a:pPr>
            <a:r>
              <a:rPr lang="en-GB" dirty="0"/>
              <a:t>Under Athenian leadership, there seemed little direct action against Sparta. </a:t>
            </a:r>
          </a:p>
          <a:p>
            <a:pPr>
              <a:lnSpc>
                <a:spcPct val="90000"/>
              </a:lnSpc>
              <a:defRPr/>
            </a:pPr>
            <a:endParaRPr lang="en-GB" dirty="0"/>
          </a:p>
          <a:p>
            <a:pPr>
              <a:lnSpc>
                <a:spcPct val="90000"/>
              </a:lnSpc>
              <a:defRPr/>
            </a:pPr>
            <a:r>
              <a:rPr lang="en-GB" dirty="0"/>
              <a:t>As long as the Athenians can sustain a large navy, they are a threat to the Persian King.  </a:t>
            </a:r>
          </a:p>
          <a:p>
            <a:pPr>
              <a:lnSpc>
                <a:spcPct val="90000"/>
              </a:lnSpc>
              <a:defRPr/>
            </a:pPr>
            <a:endParaRPr lang="en-GB" dirty="0"/>
          </a:p>
          <a:p>
            <a:pPr>
              <a:lnSpc>
                <a:spcPct val="90000"/>
              </a:lnSpc>
              <a:defRPr/>
            </a:pPr>
            <a:r>
              <a:rPr lang="en-GB" dirty="0"/>
              <a:t>Athenians more concerned with regaining influence in the north (campaigns around Amphipolis and Potidaea).</a:t>
            </a:r>
          </a:p>
        </p:txBody>
      </p:sp>
    </p:spTree>
    <p:extLst>
      <p:ext uri="{BB962C8B-B14F-4D97-AF65-F5344CB8AC3E}">
        <p14:creationId xmlns:p14="http://schemas.microsoft.com/office/powerpoint/2010/main" val="4034250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marL="838200" indent="-838200" eaLnBrk="1" hangingPunct="1">
              <a:defRPr/>
            </a:pPr>
            <a:r>
              <a:rPr lang="en-GB"/>
              <a:t>The Social War, 357-355 BCE </a:t>
            </a:r>
          </a:p>
        </p:txBody>
      </p:sp>
      <p:sp>
        <p:nvSpPr>
          <p:cNvPr id="16387" name="Rectangle 3"/>
          <p:cNvSpPr>
            <a:spLocks noGrp="1" noChangeArrowheads="1"/>
          </p:cNvSpPr>
          <p:nvPr>
            <p:ph type="body" idx="1"/>
          </p:nvPr>
        </p:nvSpPr>
        <p:spPr>
          <a:xfrm>
            <a:off x="457200" y="1600200"/>
            <a:ext cx="8229600" cy="5257800"/>
          </a:xfrm>
        </p:spPr>
        <p:txBody>
          <a:bodyPr/>
          <a:lstStyle/>
          <a:p>
            <a:pPr eaLnBrk="1" hangingPunct="1">
              <a:lnSpc>
                <a:spcPct val="80000"/>
              </a:lnSpc>
              <a:defRPr/>
            </a:pPr>
            <a:r>
              <a:rPr lang="en-US" sz="2400" dirty="0"/>
              <a:t>[3] </a:t>
            </a:r>
            <a:r>
              <a:rPr lang="en-US" sz="2400" b="1" dirty="0"/>
              <a:t>For we were charged by the </a:t>
            </a:r>
            <a:r>
              <a:rPr lang="en-US" sz="2400" b="1" dirty="0" err="1"/>
              <a:t>Chians</a:t>
            </a:r>
            <a:r>
              <a:rPr lang="en-US" sz="2400" b="1" dirty="0"/>
              <a:t>, Byzantines and </a:t>
            </a:r>
            <a:r>
              <a:rPr lang="en-US" sz="2400" b="1" dirty="0" err="1"/>
              <a:t>Rhodians</a:t>
            </a:r>
            <a:r>
              <a:rPr lang="en-US" sz="2400" b="1" dirty="0"/>
              <a:t> with plotting against them</a:t>
            </a:r>
            <a:r>
              <a:rPr lang="en-US" sz="2400" dirty="0"/>
              <a:t>, and that was why they concerted the last war against us … [15] Moreover I should never have made this proposal, had I thought that it would benefit the Rhodian democrats alone, for I am not the official patron of that party, nor do I count any of them among my private friends. Yet even if both these motives had been present, I should not have proposed it, if I had not thought that it would benefit you, since I share in your satisfaction at the fate of the </a:t>
            </a:r>
            <a:r>
              <a:rPr lang="en-US" sz="2400" dirty="0" err="1"/>
              <a:t>Rhodians</a:t>
            </a:r>
            <a:r>
              <a:rPr lang="en-US" sz="2400" dirty="0"/>
              <a:t>…</a:t>
            </a:r>
            <a:r>
              <a:rPr lang="en-US" sz="2400" b="1" dirty="0"/>
              <a:t>For they grudged you the recovery of your rights</a:t>
            </a:r>
            <a:r>
              <a:rPr lang="en-US" sz="2400" dirty="0"/>
              <a:t>, and now they have lost their own liberty; they spurned an alliance with you who are Greeks and their betters, and now they are slaves of barbarians, slaves of slaves, whom they admitted into their citadels. 					        Demosthenes 15.3 &amp; 15.15</a:t>
            </a:r>
            <a:endParaRPr lang="en-GB" sz="2400" dirty="0"/>
          </a:p>
        </p:txBody>
      </p:sp>
    </p:spTree>
    <p:extLst>
      <p:ext uri="{BB962C8B-B14F-4D97-AF65-F5344CB8AC3E}">
        <p14:creationId xmlns:p14="http://schemas.microsoft.com/office/powerpoint/2010/main" val="40175613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352</TotalTime>
  <Words>477</Words>
  <Application>Microsoft Office PowerPoint</Application>
  <PresentationFormat>On-screen Show (4:3)</PresentationFormat>
  <Paragraphs>34</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Clarity</vt:lpstr>
      <vt:lpstr>Clah4007 Defenders</vt:lpstr>
      <vt:lpstr>  The second Athenian league</vt:lpstr>
      <vt:lpstr>Reaction to Sparta </vt:lpstr>
      <vt:lpstr>The Second Athenian League</vt:lpstr>
      <vt:lpstr>Main Source</vt:lpstr>
      <vt:lpstr>The Purpose of the League</vt:lpstr>
      <vt:lpstr>Memories of Empire</vt:lpstr>
      <vt:lpstr>The Failure of the League</vt:lpstr>
      <vt:lpstr>The Social War, 357-355 BCE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Chris Fleming</cp:lastModifiedBy>
  <cp:revision>15</cp:revision>
  <dcterms:created xsi:type="dcterms:W3CDTF">2014-11-14T08:33:37Z</dcterms:created>
  <dcterms:modified xsi:type="dcterms:W3CDTF">2017-12-04T07:38:56Z</dcterms:modified>
</cp:coreProperties>
</file>