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gif" ContentType="image/gif"/>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66" r:id="rId6"/>
    <p:sldId id="257" r:id="rId7"/>
    <p:sldId id="258" r:id="rId8"/>
    <p:sldId id="271" r:id="rId9"/>
    <p:sldId id="259" r:id="rId10"/>
    <p:sldId id="260" r:id="rId11"/>
    <p:sldId id="261" r:id="rId12"/>
    <p:sldId id="262" r:id="rId13"/>
    <p:sldId id="264" r:id="rId14"/>
    <p:sldId id="263" r:id="rId15"/>
    <p:sldId id="267" r:id="rId16"/>
    <p:sldId id="268" r:id="rId17"/>
    <p:sldId id="269" r:id="rId18"/>
    <p:sldId id="270" r:id="rId19"/>
    <p:sldId id="273" r:id="rId20"/>
    <p:sldId id="275" r:id="rId21"/>
    <p:sldId id="278" r:id="rId22"/>
    <p:sldId id="276" r:id="rId23"/>
    <p:sldId id="265" r:id="rId24"/>
    <p:sldId id="272" r:id="rId25"/>
    <p:sldId id="274" r:id="rId26"/>
    <p:sldId id="27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Masters" initials="JM" lastIdx="8" clrIdx="0">
    <p:extLst>
      <p:ext uri="{19B8F6BF-5375-455C-9EA6-DF929625EA0E}">
        <p15:presenceInfo xmlns:p15="http://schemas.microsoft.com/office/powerpoint/2012/main" userId="S-1-5-21-809251214-2178901256-4152538893-2559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Masters" userId="4e095870-2bfb-4979-af2a-ee4647932b43" providerId="ADAL" clId="{B44F8594-EAF5-419E-BBC6-EF2EBC34AA04}"/>
    <pc:docChg chg="custSel modSld">
      <pc:chgData name="Jane Masters" userId="4e095870-2bfb-4979-af2a-ee4647932b43" providerId="ADAL" clId="{B44F8594-EAF5-419E-BBC6-EF2EBC34AA04}" dt="2020-03-17T10:29:20.503" v="57"/>
      <pc:docMkLst>
        <pc:docMk/>
      </pc:docMkLst>
      <pc:sldChg chg="modSp addCm modCm">
        <pc:chgData name="Jane Masters" userId="4e095870-2bfb-4979-af2a-ee4647932b43" providerId="ADAL" clId="{B44F8594-EAF5-419E-BBC6-EF2EBC34AA04}" dt="2020-03-17T10:09:11.257" v="19" actId="207"/>
        <pc:sldMkLst>
          <pc:docMk/>
          <pc:sldMk cId="1157911534" sldId="257"/>
        </pc:sldMkLst>
        <pc:spChg chg="mod">
          <ac:chgData name="Jane Masters" userId="4e095870-2bfb-4979-af2a-ee4647932b43" providerId="ADAL" clId="{B44F8594-EAF5-419E-BBC6-EF2EBC34AA04}" dt="2020-03-17T10:09:11.257" v="19" actId="207"/>
          <ac:spMkLst>
            <pc:docMk/>
            <pc:sldMk cId="1157911534" sldId="257"/>
            <ac:spMk id="3" creationId="{00000000-0000-0000-0000-000000000000}"/>
          </ac:spMkLst>
        </pc:spChg>
      </pc:sldChg>
      <pc:sldChg chg="modSp">
        <pc:chgData name="Jane Masters" userId="4e095870-2bfb-4979-af2a-ee4647932b43" providerId="ADAL" clId="{B44F8594-EAF5-419E-BBC6-EF2EBC34AA04}" dt="2020-03-17T10:09:43.902" v="22" actId="207"/>
        <pc:sldMkLst>
          <pc:docMk/>
          <pc:sldMk cId="1920482048" sldId="258"/>
        </pc:sldMkLst>
        <pc:spChg chg="mod">
          <ac:chgData name="Jane Masters" userId="4e095870-2bfb-4979-af2a-ee4647932b43" providerId="ADAL" clId="{B44F8594-EAF5-419E-BBC6-EF2EBC34AA04}" dt="2020-03-17T10:09:43.902" v="22" actId="207"/>
          <ac:spMkLst>
            <pc:docMk/>
            <pc:sldMk cId="1920482048" sldId="258"/>
            <ac:spMk id="3" creationId="{00000000-0000-0000-0000-000000000000}"/>
          </ac:spMkLst>
        </pc:spChg>
      </pc:sldChg>
      <pc:sldChg chg="modSp addCm modCm">
        <pc:chgData name="Jane Masters" userId="4e095870-2bfb-4979-af2a-ee4647932b43" providerId="ADAL" clId="{B44F8594-EAF5-419E-BBC6-EF2EBC34AA04}" dt="2020-03-17T10:15:26.273" v="35"/>
        <pc:sldMkLst>
          <pc:docMk/>
          <pc:sldMk cId="1230602434" sldId="259"/>
        </pc:sldMkLst>
        <pc:spChg chg="mod">
          <ac:chgData name="Jane Masters" userId="4e095870-2bfb-4979-af2a-ee4647932b43" providerId="ADAL" clId="{B44F8594-EAF5-419E-BBC6-EF2EBC34AA04}" dt="2020-03-17T10:14:29.038" v="33" actId="20577"/>
          <ac:spMkLst>
            <pc:docMk/>
            <pc:sldMk cId="1230602434" sldId="259"/>
            <ac:spMk id="3" creationId="{00000000-0000-0000-0000-000000000000}"/>
          </ac:spMkLst>
        </pc:spChg>
      </pc:sldChg>
      <pc:sldChg chg="modSp">
        <pc:chgData name="Jane Masters" userId="4e095870-2bfb-4979-af2a-ee4647932b43" providerId="ADAL" clId="{B44F8594-EAF5-419E-BBC6-EF2EBC34AA04}" dt="2020-03-17T10:21:40.923" v="36" actId="20577"/>
        <pc:sldMkLst>
          <pc:docMk/>
          <pc:sldMk cId="2550942381" sldId="260"/>
        </pc:sldMkLst>
        <pc:spChg chg="mod">
          <ac:chgData name="Jane Masters" userId="4e095870-2bfb-4979-af2a-ee4647932b43" providerId="ADAL" clId="{B44F8594-EAF5-419E-BBC6-EF2EBC34AA04}" dt="2020-03-17T10:21:40.923" v="36" actId="20577"/>
          <ac:spMkLst>
            <pc:docMk/>
            <pc:sldMk cId="2550942381" sldId="260"/>
            <ac:spMk id="3" creationId="{00000000-0000-0000-0000-000000000000}"/>
          </ac:spMkLst>
        </pc:spChg>
      </pc:sldChg>
      <pc:sldChg chg="modSp addCm modCm">
        <pc:chgData name="Jane Masters" userId="4e095870-2bfb-4979-af2a-ee4647932b43" providerId="ADAL" clId="{B44F8594-EAF5-419E-BBC6-EF2EBC34AA04}" dt="2020-03-17T10:23:28.468" v="44" actId="20577"/>
        <pc:sldMkLst>
          <pc:docMk/>
          <pc:sldMk cId="283309402" sldId="261"/>
        </pc:sldMkLst>
        <pc:spChg chg="mod">
          <ac:chgData name="Jane Masters" userId="4e095870-2bfb-4979-af2a-ee4647932b43" providerId="ADAL" clId="{B44F8594-EAF5-419E-BBC6-EF2EBC34AA04}" dt="2020-03-17T10:23:28.468" v="44" actId="20577"/>
          <ac:spMkLst>
            <pc:docMk/>
            <pc:sldMk cId="283309402" sldId="261"/>
            <ac:spMk id="3" creationId="{00000000-0000-0000-0000-000000000000}"/>
          </ac:spMkLst>
        </pc:spChg>
      </pc:sldChg>
      <pc:sldChg chg="modSp">
        <pc:chgData name="Jane Masters" userId="4e095870-2bfb-4979-af2a-ee4647932b43" providerId="ADAL" clId="{B44F8594-EAF5-419E-BBC6-EF2EBC34AA04}" dt="2020-03-17T10:28:20.936" v="55" actId="20577"/>
        <pc:sldMkLst>
          <pc:docMk/>
          <pc:sldMk cId="1742358598" sldId="264"/>
        </pc:sldMkLst>
        <pc:spChg chg="mod">
          <ac:chgData name="Jane Masters" userId="4e095870-2bfb-4979-af2a-ee4647932b43" providerId="ADAL" clId="{B44F8594-EAF5-419E-BBC6-EF2EBC34AA04}" dt="2020-03-17T10:28:20.936" v="55" actId="20577"/>
          <ac:spMkLst>
            <pc:docMk/>
            <pc:sldMk cId="1742358598" sldId="264"/>
            <ac:spMk id="3" creationId="{00000000-0000-0000-0000-000000000000}"/>
          </ac:spMkLst>
        </pc:spChg>
      </pc:sldChg>
      <pc:sldChg chg="addCm modCm">
        <pc:chgData name="Jane Masters" userId="4e095870-2bfb-4979-af2a-ee4647932b43" providerId="ADAL" clId="{B44F8594-EAF5-419E-BBC6-EF2EBC34AA04}" dt="2020-03-17T10:29:20.503" v="57"/>
        <pc:sldMkLst>
          <pc:docMk/>
          <pc:sldMk cId="2221673347" sldId="26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3/23/2020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image" Target="../media/image3.gif"/></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4.m4a"/><Relationship Id="rId7" Type="http://schemas.openxmlformats.org/officeDocument/2006/relationships/image" Target="../media/image16.jpe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15.png"/><Relationship Id="rId5" Type="http://schemas.openxmlformats.org/officeDocument/2006/relationships/slideLayout" Target="../slideLayouts/slideLayout2.xml"/><Relationship Id="rId4" Type="http://schemas.openxmlformats.org/officeDocument/2006/relationships/audio" Target="../media/media14.m4a"/></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6.m4a"/><Relationship Id="rId7" Type="http://schemas.openxmlformats.org/officeDocument/2006/relationships/image" Target="../media/image18.jpe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17.png"/><Relationship Id="rId5" Type="http://schemas.openxmlformats.org/officeDocument/2006/relationships/slideLayout" Target="../slideLayouts/slideLayout2.xml"/><Relationship Id="rId4" Type="http://schemas.openxmlformats.org/officeDocument/2006/relationships/audio" Target="../media/media16.m4a"/></Relationships>
</file>

<file path=ppt/slides/_rels/slide15.xml.rels><?xml version="1.0" encoding="UTF-8" standalone="yes"?>
<Relationships xmlns="http://schemas.openxmlformats.org/package/2006/relationships"><Relationship Id="rId8" Type="http://schemas.openxmlformats.org/officeDocument/2006/relationships/image" Target="../media/image21.jpeg"/><Relationship Id="rId3" Type="http://schemas.microsoft.com/office/2007/relationships/media" Target="../media/media18.m4a"/><Relationship Id="rId7" Type="http://schemas.openxmlformats.org/officeDocument/2006/relationships/image" Target="../media/image20.jpeg"/><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19.png"/><Relationship Id="rId5" Type="http://schemas.openxmlformats.org/officeDocument/2006/relationships/slideLayout" Target="../slideLayouts/slideLayout2.xml"/><Relationship Id="rId4" Type="http://schemas.openxmlformats.org/officeDocument/2006/relationships/audio" Target="../media/media18.m4a"/><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hyperlink" Target="https://www.gcs.ac.uk/full-time-course/hairdressing-certificate-under-19-nvq" TargetMode="External"/><Relationship Id="rId5" Type="http://schemas.openxmlformats.org/officeDocument/2006/relationships/hyperlink" Target="https://books.google.co.uk/books?id=X02CBAAAQBAJ&amp;printsec=frontcover&amp;source=gbs_ge_summary_r&amp;cad=0#v=onepage&amp;q&amp;f=false" TargetMode="External"/><Relationship Id="rId4" Type="http://schemas.openxmlformats.org/officeDocument/2006/relationships/hyperlink" Target="file:///C:\Users\Student\Downloads\18388-48381-1-PB.pdf"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journal.otsuma.ac.jp/documents/journal/2017no27/2017_63.pdf" TargetMode="Externa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hyperlink" Target="https://www.gcs.ac.uk/full-time-course/hairdressing-diploma-nvq" TargetMode="External"/><Relationship Id="rId5" Type="http://schemas.openxmlformats.org/officeDocument/2006/relationships/hyperlink" Target="https://www.gcs.ac.uk/Full-Time-Course/Hairdressing-Diploma-Fast-Track-NVQ" TargetMode="External"/><Relationship Id="rId4" Type="http://schemas.openxmlformats.org/officeDocument/2006/relationships/hyperlink" Target="http://kdp0l43vw6z2dlw631ififc5.wpengine.netdna-cdn.com/wp-content/uploads/large/2017/04/The-Dark-Side-of-College-Un-Affordability-Food-and-Housing-Insecurity-in-Higher-Education.pdf"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salonsdirect.com/blog/how-to-ensure-your-salon-training-days-are-successful/" TargetMode="Externa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hyperlink" Target="https://www.tandfonline.com/doi/pdf/10.1080/13636820000200132" TargetMode="External"/><Relationship Id="rId5" Type="http://schemas.openxmlformats.org/officeDocument/2006/relationships/hyperlink" Target="https://link.springer.com/article/10.1007/s12186-017-9196-5" TargetMode="External"/><Relationship Id="rId4" Type="http://schemas.openxmlformats.org/officeDocument/2006/relationships/hyperlink" Target="https://www.tandfonline.com/doi/pdf/10.1080/026013700293458" TargetMode="External"/></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www.sel-gipes.com/uploads/1/2/3/3/12332890/unesco_-_2015-_the_role_of_higher_education_in_promoting_lifelong_learning.pdf" TargetMode="Externa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hyperlink" Target="http://www.maktabe-hekmat.ir/wp-content/uploads/2018/12/2015.-student-and-teacher-perception-in-FC.pdf" TargetMode="External"/><Relationship Id="rId5" Type="http://schemas.openxmlformats.org/officeDocument/2006/relationships/hyperlink" Target="https://www-dawsonera-com.ezproxy.uwtsd.ac.uk/abstract/9780203864814" TargetMode="External"/><Relationship Id="rId4" Type="http://schemas.openxmlformats.org/officeDocument/2006/relationships/hyperlink" Target="https://www.researchgate.net/profile/Matteo_Gulino/publication/235626082_The_Old_Roots_of_the_Italian_Health_Legislation/links/00b495363ccad56398000000/The-Old-Roots-of-the-Italian-Health-Legislation.pdf#page=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52852" y="218940"/>
            <a:ext cx="7366156" cy="1931831"/>
          </a:xfrm>
        </p:spPr>
        <p:txBody>
          <a:bodyPr>
            <a:normAutofit fontScale="90000"/>
          </a:bodyPr>
          <a:lstStyle/>
          <a:p>
            <a:pPr algn="ctr"/>
            <a:r>
              <a:rPr lang="en-GB" sz="6600" dirty="0">
                <a:latin typeface="Bahnschrift SemiBold SemiConden" panose="020B0502040204020203" pitchFamily="34" charset="0"/>
              </a:rPr>
              <a:t>Radical Education For Hairdressing Services</a:t>
            </a:r>
          </a:p>
        </p:txBody>
      </p:sp>
      <p:sp>
        <p:nvSpPr>
          <p:cNvPr id="3" name="Subtitle 2"/>
          <p:cNvSpPr>
            <a:spLocks noGrp="1"/>
          </p:cNvSpPr>
          <p:nvPr>
            <p:ph type="subTitle" idx="1"/>
          </p:nvPr>
        </p:nvSpPr>
        <p:spPr>
          <a:xfrm>
            <a:off x="7161213" y="5936478"/>
            <a:ext cx="4558562" cy="799173"/>
          </a:xfrm>
        </p:spPr>
        <p:txBody>
          <a:bodyPr>
            <a:normAutofit/>
          </a:bodyPr>
          <a:lstStyle/>
          <a:p>
            <a:r>
              <a:rPr lang="en-GB" sz="3200" dirty="0">
                <a:latin typeface="Bahnschrift SemiBold SemiConden" panose="020B0502040204020203" pitchFamily="34" charset="0"/>
              </a:rPr>
              <a:t>By Justine Leanne Colwill</a:t>
            </a:r>
          </a:p>
        </p:txBody>
      </p:sp>
      <p:pic>
        <p:nvPicPr>
          <p:cNvPr id="1026" name="Picture 2" descr="Image result for hairdress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8585" y="2481254"/>
            <a:ext cx="5394659" cy="2991585"/>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51990286"/>
      </p:ext>
    </p:extLst>
  </p:cSld>
  <p:clrMapOvr>
    <a:masterClrMapping/>
  </p:clrMapOvr>
  <mc:AlternateContent xmlns:mc="http://schemas.openxmlformats.org/markup-compatibility/2006">
    <mc:Choice xmlns:p14="http://schemas.microsoft.com/office/powerpoint/2010/main" Requires="p14">
      <p:transition spd="slow" p14:dur="2000" advTm="12402"/>
    </mc:Choice>
    <mc:Fallback>
      <p:transition spd="slow" advTm="12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0845" y="186228"/>
            <a:ext cx="6332134" cy="1809997"/>
          </a:xfrm>
        </p:spPr>
        <p:txBody>
          <a:bodyPr>
            <a:noAutofit/>
          </a:bodyPr>
          <a:lstStyle/>
          <a:p>
            <a:pPr algn="ctr"/>
            <a:r>
              <a:rPr lang="en-GB" sz="5400" dirty="0">
                <a:latin typeface="Bahnschrift SemiBold SemiConden" panose="020B0502040204020203" pitchFamily="34" charset="0"/>
              </a:rPr>
              <a:t>Focused on Swansea area:</a:t>
            </a:r>
          </a:p>
        </p:txBody>
      </p:sp>
      <p:sp>
        <p:nvSpPr>
          <p:cNvPr id="3" name="Content Placeholder 2"/>
          <p:cNvSpPr>
            <a:spLocks noGrp="1"/>
          </p:cNvSpPr>
          <p:nvPr>
            <p:ph idx="1"/>
          </p:nvPr>
        </p:nvSpPr>
        <p:spPr>
          <a:xfrm>
            <a:off x="2589212" y="1996225"/>
            <a:ext cx="8915400" cy="1931831"/>
          </a:xfrm>
        </p:spPr>
        <p:txBody>
          <a:bodyPr>
            <a:normAutofit/>
          </a:bodyPr>
          <a:lstStyle/>
          <a:p>
            <a:r>
              <a:rPr lang="en-GB" sz="2800" dirty="0" smtClean="0"/>
              <a:t>Currently </a:t>
            </a:r>
            <a:r>
              <a:rPr lang="en-GB" sz="2800" dirty="0"/>
              <a:t>only one college that trains and teaches hair dressing in Swansea, which is Gower College Swansea (2020): </a:t>
            </a:r>
            <a:r>
              <a:rPr lang="en-GB" sz="2800" dirty="0" err="1"/>
              <a:t>Tycoch</a:t>
            </a:r>
            <a:r>
              <a:rPr lang="en-GB" sz="2800" dirty="0"/>
              <a:t> Campus at the Broadway Centre.</a:t>
            </a:r>
          </a:p>
        </p:txBody>
      </p:sp>
      <p:pic>
        <p:nvPicPr>
          <p:cNvPr id="3074" name="Picture 2" descr="Image result for gower college swansea log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7928" y="3928056"/>
            <a:ext cx="4018208" cy="278595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hairdressing tools"/>
          <p:cNvPicPr>
            <a:picLocks noChangeAspect="1" noChangeArrowheads="1"/>
          </p:cNvPicPr>
          <p:nvPr/>
        </p:nvPicPr>
        <p:blipFill rotWithShape="1">
          <a:blip r:embed="rId5">
            <a:extLst>
              <a:ext uri="{28A0092B-C50C-407E-A947-70E740481C1C}">
                <a14:useLocalDpi xmlns:a14="http://schemas.microsoft.com/office/drawing/2010/main" val="0"/>
              </a:ext>
            </a:extLst>
          </a:blip>
          <a:srcRect b="10799"/>
          <a:stretch/>
        </p:blipFill>
        <p:spPr bwMode="auto">
          <a:xfrm>
            <a:off x="2459866" y="3928056"/>
            <a:ext cx="4018208" cy="2785958"/>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4879957"/>
      </p:ext>
    </p:extLst>
  </p:cSld>
  <p:clrMapOvr>
    <a:masterClrMapping/>
  </p:clrMapOvr>
  <mc:AlternateContent xmlns:mc="http://schemas.openxmlformats.org/markup-compatibility/2006">
    <mc:Choice xmlns:p14="http://schemas.microsoft.com/office/powerpoint/2010/main" Requires="p14">
      <p:transition spd="slow" p14:dur="2000" advTm="20844"/>
    </mc:Choice>
    <mc:Fallback>
      <p:transition spd="slow" advTm="20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2633" y="115910"/>
            <a:ext cx="5353340" cy="1145146"/>
          </a:xfrm>
        </p:spPr>
        <p:txBody>
          <a:bodyPr>
            <a:normAutofit/>
          </a:bodyPr>
          <a:lstStyle/>
          <a:p>
            <a:r>
              <a:rPr lang="en-GB" sz="6000" dirty="0">
                <a:latin typeface="Bahnschrift SemiBold SemiConden" panose="020B0502040204020203" pitchFamily="34" charset="0"/>
              </a:rPr>
              <a:t>Why Change it?</a:t>
            </a:r>
          </a:p>
        </p:txBody>
      </p:sp>
      <p:sp>
        <p:nvSpPr>
          <p:cNvPr id="3" name="Content Placeholder 2"/>
          <p:cNvSpPr>
            <a:spLocks noGrp="1"/>
          </p:cNvSpPr>
          <p:nvPr>
            <p:ph idx="1"/>
          </p:nvPr>
        </p:nvSpPr>
        <p:spPr>
          <a:xfrm>
            <a:off x="2550575" y="1261056"/>
            <a:ext cx="8915400" cy="5448837"/>
          </a:xfrm>
        </p:spPr>
        <p:txBody>
          <a:bodyPr>
            <a:normAutofit fontScale="92500" lnSpcReduction="10000"/>
          </a:bodyPr>
          <a:lstStyle/>
          <a:p>
            <a:r>
              <a:rPr lang="en-GB" sz="2400" dirty="0" smtClean="0">
                <a:solidFill>
                  <a:schemeClr val="tx1"/>
                </a:solidFill>
              </a:rPr>
              <a:t>No </a:t>
            </a:r>
            <a:r>
              <a:rPr lang="en-GB" sz="2400" dirty="0">
                <a:solidFill>
                  <a:schemeClr val="tx1"/>
                </a:solidFill>
              </a:rPr>
              <a:t>student can move up a level until they pass the one below.  There are three levels all together (Gower College Swansea: Hairdressing L1, L2 and L3, 2020</a:t>
            </a:r>
            <a:r>
              <a:rPr lang="en-GB" sz="2400" dirty="0" smtClean="0">
                <a:solidFill>
                  <a:schemeClr val="tx1"/>
                </a:solidFill>
              </a:rPr>
              <a:t>).</a:t>
            </a:r>
          </a:p>
          <a:p>
            <a:pPr marL="0" indent="0">
              <a:buNone/>
            </a:pPr>
            <a:endParaRPr lang="en-GB" sz="2400" dirty="0" smtClean="0">
              <a:solidFill>
                <a:schemeClr val="tx1"/>
              </a:solidFill>
            </a:endParaRPr>
          </a:p>
          <a:p>
            <a:r>
              <a:rPr lang="en-GB" sz="2400" dirty="0"/>
              <a:t>It currently has a very set structure, each section of the course must be passed.  This means there is no </a:t>
            </a:r>
            <a:r>
              <a:rPr lang="en-GB" sz="2400" dirty="0" smtClean="0"/>
              <a:t>flexibility, which can demotivate students or reduce enjoyment (</a:t>
            </a:r>
            <a:r>
              <a:rPr lang="en-GB" sz="2400" dirty="0" err="1" smtClean="0"/>
              <a:t>Wanner</a:t>
            </a:r>
            <a:r>
              <a:rPr lang="en-GB" sz="2400" dirty="0" smtClean="0"/>
              <a:t> </a:t>
            </a:r>
            <a:r>
              <a:rPr lang="en-GB" sz="2400" dirty="0"/>
              <a:t>and </a:t>
            </a:r>
            <a:r>
              <a:rPr lang="en-GB" sz="2400" dirty="0" smtClean="0"/>
              <a:t>Palmer, 2015). </a:t>
            </a:r>
            <a:endParaRPr lang="en-GB" sz="2400" dirty="0">
              <a:solidFill>
                <a:schemeClr val="tx1"/>
              </a:solidFill>
            </a:endParaRPr>
          </a:p>
          <a:p>
            <a:pPr marL="0" indent="0">
              <a:buNone/>
            </a:pPr>
            <a:endParaRPr lang="en-GB" sz="2400" dirty="0">
              <a:solidFill>
                <a:schemeClr val="tx1"/>
              </a:solidFill>
            </a:endParaRPr>
          </a:p>
          <a:p>
            <a:r>
              <a:rPr lang="en-GB" sz="2400" dirty="0">
                <a:solidFill>
                  <a:schemeClr val="tx1"/>
                </a:solidFill>
              </a:rPr>
              <a:t>The current ways to train as a hairdresser are either in college or by doing an apprenticeship.</a:t>
            </a:r>
          </a:p>
          <a:p>
            <a:pPr marL="0" indent="0">
              <a:buNone/>
            </a:pPr>
            <a:endParaRPr lang="en-GB" sz="2400" dirty="0">
              <a:solidFill>
                <a:schemeClr val="tx1"/>
              </a:solidFill>
            </a:endParaRPr>
          </a:p>
          <a:p>
            <a:r>
              <a:rPr lang="en-GB" sz="2400" dirty="0">
                <a:solidFill>
                  <a:schemeClr val="tx1"/>
                </a:solidFill>
              </a:rPr>
              <a:t>Some college courses have age restrictions for example the Level One for under 19 (Gower College Swansea, 2020).</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57911534"/>
      </p:ext>
    </p:extLst>
  </p:cSld>
  <p:clrMapOvr>
    <a:masterClrMapping/>
  </p:clrMapOvr>
  <mc:AlternateContent xmlns:mc="http://schemas.openxmlformats.org/markup-compatibility/2006">
    <mc:Choice xmlns:p14="http://schemas.microsoft.com/office/powerpoint/2010/main" Requires="p14">
      <p:transition spd="slow" p14:dur="2000" advTm="62503"/>
    </mc:Choice>
    <mc:Fallback>
      <p:transition spd="slow" advTm="62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69516" y="485103"/>
            <a:ext cx="8915400" cy="5954333"/>
          </a:xfrm>
        </p:spPr>
        <p:txBody>
          <a:bodyPr>
            <a:normAutofit/>
          </a:bodyPr>
          <a:lstStyle/>
          <a:p>
            <a:r>
              <a:rPr lang="en-GB" sz="2400" dirty="0"/>
              <a:t>The cost of training is expensive and not everyone can have funding, which can impact the amount of people who apply (Broton and </a:t>
            </a:r>
            <a:r>
              <a:rPr lang="en-GB" sz="2400" dirty="0" err="1"/>
              <a:t>Goldrick-Rab</a:t>
            </a:r>
            <a:r>
              <a:rPr lang="en-GB" sz="2400" dirty="0"/>
              <a:t>, 2016).</a:t>
            </a:r>
          </a:p>
          <a:p>
            <a:pPr marL="0" indent="0">
              <a:buNone/>
            </a:pPr>
            <a:endParaRPr lang="en-GB" sz="2400" dirty="0"/>
          </a:p>
          <a:p>
            <a:r>
              <a:rPr lang="en-GB" sz="2400" dirty="0"/>
              <a:t>Level 1,2 and 3 </a:t>
            </a:r>
            <a:r>
              <a:rPr lang="en-GB" sz="2400" dirty="0">
                <a:solidFill>
                  <a:schemeClr val="tx1"/>
                </a:solidFill>
              </a:rPr>
              <a:t>do</a:t>
            </a:r>
            <a:r>
              <a:rPr lang="en-GB" sz="2400" dirty="0"/>
              <a:t> not cover all hairdressing services, such as:</a:t>
            </a:r>
          </a:p>
          <a:p>
            <a:pPr marL="0" indent="0">
              <a:buNone/>
            </a:pPr>
            <a:endParaRPr lang="en-GB" sz="2400" dirty="0"/>
          </a:p>
          <a:p>
            <a:r>
              <a:rPr lang="en-GB" sz="2400" dirty="0"/>
              <a:t>Hair extensions.</a:t>
            </a:r>
          </a:p>
          <a:p>
            <a:pPr marL="0" indent="0">
              <a:buNone/>
            </a:pPr>
            <a:endParaRPr lang="en-GB" sz="2400" dirty="0"/>
          </a:p>
          <a:p>
            <a:r>
              <a:rPr lang="en-GB" sz="2400" dirty="0"/>
              <a:t>Barbering.</a:t>
            </a:r>
          </a:p>
          <a:p>
            <a:endParaRPr lang="en-GB" dirty="0"/>
          </a:p>
        </p:txBody>
      </p:sp>
      <p:pic>
        <p:nvPicPr>
          <p:cNvPr id="8202" name="Picture 10" descr="Image result for barber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53739" y="2743200"/>
            <a:ext cx="3037268" cy="3037268"/>
          </a:xfrm>
          <a:prstGeom prst="rect">
            <a:avLst/>
          </a:prstGeom>
          <a:noFill/>
          <a:extLst>
            <a:ext uri="{909E8E84-426E-40DD-AFC4-6F175D3DCCD1}">
              <a14:hiddenFill xmlns:a14="http://schemas.microsoft.com/office/drawing/2010/main">
                <a:solidFill>
                  <a:srgbClr val="FFFFFF"/>
                </a:solidFill>
              </a14:hiddenFill>
            </a:ext>
          </a:extLst>
        </p:spPr>
      </p:pic>
      <p:pic>
        <p:nvPicPr>
          <p:cNvPr id="8204" name="Picture 12" descr="Image result for hair extensions being put in"/>
          <p:cNvPicPr>
            <a:picLocks noChangeAspect="1" noChangeArrowheads="1"/>
          </p:cNvPicPr>
          <p:nvPr/>
        </p:nvPicPr>
        <p:blipFill rotWithShape="1">
          <a:blip r:embed="rId5">
            <a:extLst>
              <a:ext uri="{28A0092B-C50C-407E-A947-70E740481C1C}">
                <a14:useLocalDpi xmlns:a14="http://schemas.microsoft.com/office/drawing/2010/main" val="0"/>
              </a:ext>
            </a:extLst>
          </a:blip>
          <a:srcRect l="24683"/>
          <a:stretch/>
        </p:blipFill>
        <p:spPr bwMode="auto">
          <a:xfrm>
            <a:off x="5576551" y="2743200"/>
            <a:ext cx="2369713" cy="3464415"/>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20482048"/>
      </p:ext>
    </p:extLst>
  </p:cSld>
  <p:clrMapOvr>
    <a:masterClrMapping/>
  </p:clrMapOvr>
  <mc:AlternateContent xmlns:mc="http://schemas.openxmlformats.org/markup-compatibility/2006">
    <mc:Choice xmlns:p14="http://schemas.microsoft.com/office/powerpoint/2010/main" Requires="p14">
      <p:transition spd="slow" p14:dur="2000" advTm="42277"/>
    </mc:Choice>
    <mc:Fallback>
      <p:transition spd="slow" advTm="42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41196" y="266164"/>
            <a:ext cx="3695678" cy="1691425"/>
          </a:xfrm>
        </p:spPr>
        <p:txBody>
          <a:bodyPr/>
          <a:lstStyle/>
          <a:p>
            <a:r>
              <a:rPr lang="en-GB" sz="2400" dirty="0"/>
              <a:t>Bridal Hair.</a:t>
            </a:r>
          </a:p>
          <a:p>
            <a:pPr marL="0" indent="0">
              <a:buNone/>
            </a:pPr>
            <a:endParaRPr lang="en-GB" sz="2400" dirty="0"/>
          </a:p>
          <a:p>
            <a:r>
              <a:rPr lang="en-GB" sz="2400" dirty="0"/>
              <a:t>Fashion Show Hair.</a:t>
            </a:r>
          </a:p>
          <a:p>
            <a:endParaRPr lang="en-GB" dirty="0"/>
          </a:p>
        </p:txBody>
      </p:sp>
      <p:pic>
        <p:nvPicPr>
          <p:cNvPr id="4" name="Picture 6" descr="Image result for bridal hai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1196" y="2226592"/>
            <a:ext cx="3077024" cy="4444664"/>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Image result for bright hair colour"/>
          <p:cNvPicPr>
            <a:picLocks noChangeAspect="1" noChangeArrowheads="1"/>
          </p:cNvPicPr>
          <p:nvPr/>
        </p:nvPicPr>
        <p:blipFill rotWithShape="1">
          <a:blip r:embed="rId5">
            <a:extLst>
              <a:ext uri="{28A0092B-C50C-407E-A947-70E740481C1C}">
                <a14:useLocalDpi xmlns:a14="http://schemas.microsoft.com/office/drawing/2010/main" val="0"/>
              </a:ext>
            </a:extLst>
          </a:blip>
          <a:srcRect l="13254" r="14849" b="5700"/>
          <a:stretch/>
        </p:blipFill>
        <p:spPr bwMode="auto">
          <a:xfrm>
            <a:off x="7907628" y="266164"/>
            <a:ext cx="2369714" cy="310810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Image result for funky cut and colour"/>
          <p:cNvPicPr>
            <a:picLocks noChangeAspect="1" noChangeArrowheads="1"/>
          </p:cNvPicPr>
          <p:nvPr/>
        </p:nvPicPr>
        <p:blipFill rotWithShape="1">
          <a:blip r:embed="rId6">
            <a:extLst>
              <a:ext uri="{28A0092B-C50C-407E-A947-70E740481C1C}">
                <a14:useLocalDpi xmlns:a14="http://schemas.microsoft.com/office/drawing/2010/main" val="0"/>
              </a:ext>
            </a:extLst>
          </a:blip>
          <a:srcRect l="31297" t="1565" r="1328" b="2317"/>
          <a:stretch/>
        </p:blipFill>
        <p:spPr bwMode="auto">
          <a:xfrm>
            <a:off x="7044978" y="3620983"/>
            <a:ext cx="4095013" cy="3050273"/>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09768300"/>
      </p:ext>
    </p:extLst>
  </p:cSld>
  <p:clrMapOvr>
    <a:masterClrMapping/>
  </p:clrMapOvr>
  <mc:AlternateContent xmlns:mc="http://schemas.openxmlformats.org/markup-compatibility/2006">
    <mc:Choice xmlns:p14="http://schemas.microsoft.com/office/powerpoint/2010/main" Requires="p14">
      <p:transition spd="slow" p14:dur="2000" advTm="5919"/>
    </mc:Choice>
    <mc:Fallback>
      <p:transition spd="slow" advTm="5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433587"/>
            <a:ext cx="8915400" cy="5889939"/>
          </a:xfrm>
        </p:spPr>
        <p:txBody>
          <a:bodyPr>
            <a:normAutofit lnSpcReduction="10000"/>
          </a:bodyPr>
          <a:lstStyle/>
          <a:p>
            <a:r>
              <a:rPr lang="en-GB" sz="2400" dirty="0"/>
              <a:t>These set </a:t>
            </a:r>
            <a:r>
              <a:rPr lang="en-GB" sz="2400" dirty="0" smtClean="0"/>
              <a:t>course structures </a:t>
            </a:r>
            <a:r>
              <a:rPr lang="en-GB" sz="2400" dirty="0"/>
              <a:t>could stop many potential stylists who could provide certain </a:t>
            </a:r>
            <a:r>
              <a:rPr lang="en-GB" sz="2400" dirty="0" smtClean="0"/>
              <a:t>services to high standards, while struggle with another service to fail. </a:t>
            </a:r>
            <a:endParaRPr lang="en-GB" sz="2400" dirty="0"/>
          </a:p>
          <a:p>
            <a:pPr marL="0" indent="0">
              <a:buNone/>
            </a:pPr>
            <a:endParaRPr lang="en-GB" sz="2400" dirty="0"/>
          </a:p>
          <a:p>
            <a:r>
              <a:rPr lang="en-GB" sz="2400" dirty="0"/>
              <a:t>The strict structure does not allow for creativity and </a:t>
            </a:r>
            <a:r>
              <a:rPr lang="en-GB" sz="2400" dirty="0" smtClean="0"/>
              <a:t>individuality due to what must be passed, </a:t>
            </a:r>
            <a:r>
              <a:rPr lang="en-GB" sz="2400" dirty="0"/>
              <a:t>yet it is considered a creative skill (</a:t>
            </a:r>
            <a:r>
              <a:rPr lang="en-GB" sz="2400" dirty="0" err="1"/>
              <a:t>Ohman</a:t>
            </a:r>
            <a:r>
              <a:rPr lang="en-GB" sz="2400" dirty="0"/>
              <a:t>, 2018).</a:t>
            </a:r>
          </a:p>
          <a:p>
            <a:pPr marL="0" indent="0">
              <a:buNone/>
            </a:pPr>
            <a:endParaRPr lang="en-GB" sz="2400" dirty="0"/>
          </a:p>
          <a:p>
            <a:r>
              <a:rPr lang="en-GB" sz="2400" dirty="0" smtClean="0"/>
              <a:t>The college course creates limitations by having only one day a week placement in a salon.</a:t>
            </a:r>
            <a:endParaRPr lang="en-GB" sz="2400" dirty="0"/>
          </a:p>
          <a:p>
            <a:pPr marL="0" indent="0">
              <a:buNone/>
            </a:pPr>
            <a:endParaRPr lang="en-GB" sz="2400" dirty="0"/>
          </a:p>
          <a:p>
            <a:r>
              <a:rPr lang="en-GB" sz="2400" dirty="0"/>
              <a:t>College placements in salons are not for long enough periods for students to get enough experience in the industry.</a:t>
            </a:r>
          </a:p>
          <a:p>
            <a:endParaRPr lang="en-GB" dirty="0"/>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30602434"/>
      </p:ext>
    </p:extLst>
  </p:cSld>
  <p:clrMapOvr>
    <a:masterClrMapping/>
  </p:clrMapOvr>
  <mc:AlternateContent xmlns:mc="http://schemas.openxmlformats.org/markup-compatibility/2006">
    <mc:Choice xmlns:p14="http://schemas.microsoft.com/office/powerpoint/2010/main" Requires="p14">
      <p:transition spd="slow" p14:dur="2000" advTm="66198"/>
    </mc:Choice>
    <mc:Fallback>
      <p:transition spd="slow" advTm="66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02845" y="497982"/>
            <a:ext cx="8915400" cy="6083121"/>
          </a:xfrm>
        </p:spPr>
        <p:txBody>
          <a:bodyPr>
            <a:normAutofit/>
          </a:bodyPr>
          <a:lstStyle/>
          <a:p>
            <a:r>
              <a:rPr lang="en-GB" sz="2400" dirty="0"/>
              <a:t>College has a strong focus on paper work.</a:t>
            </a:r>
          </a:p>
          <a:p>
            <a:pPr marL="0" indent="0">
              <a:buNone/>
            </a:pPr>
            <a:endParaRPr lang="en-GB" sz="2400" dirty="0"/>
          </a:p>
          <a:p>
            <a:r>
              <a:rPr lang="en-GB" sz="2400" dirty="0"/>
              <a:t>College does, however, allow students the time to ask a lot of questions on the theory side.  This benefits their understanding of chemical treatments and health and safety.</a:t>
            </a:r>
          </a:p>
          <a:p>
            <a:pPr marL="0" indent="0">
              <a:buNone/>
            </a:pPr>
            <a:endParaRPr lang="en-GB" sz="2400" dirty="0"/>
          </a:p>
          <a:p>
            <a:r>
              <a:rPr lang="en-GB" sz="2400" dirty="0"/>
              <a:t>College also enables students to build up their practical skills, understanding of theory and confidence in a controlled environment.  Being put straight into a salon environment would not suit all students, as they would be too overwhelmed.</a:t>
            </a:r>
          </a:p>
          <a:p>
            <a:pPr marL="0" indent="0">
              <a:buNone/>
            </a:pPr>
            <a:endParaRPr lang="en-GB" sz="2400" dirty="0"/>
          </a:p>
          <a:p>
            <a:r>
              <a:rPr lang="en-GB" sz="2400" dirty="0"/>
              <a:t>Balance is needed.					(Salons Direct, 2018)</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50942381"/>
      </p:ext>
    </p:extLst>
  </p:cSld>
  <p:clrMapOvr>
    <a:masterClrMapping/>
  </p:clrMapOvr>
  <mc:AlternateContent xmlns:mc="http://schemas.openxmlformats.org/markup-compatibility/2006">
    <mc:Choice xmlns:p14="http://schemas.microsoft.com/office/powerpoint/2010/main" Requires="p14">
      <p:transition spd="slow" p14:dur="2000" advTm="46167"/>
    </mc:Choice>
    <mc:Fallback>
      <p:transition spd="slow" advTm="46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30879" y="485103"/>
            <a:ext cx="8915400" cy="6044485"/>
          </a:xfrm>
        </p:spPr>
        <p:txBody>
          <a:bodyPr>
            <a:normAutofit fontScale="92500" lnSpcReduction="20000"/>
          </a:bodyPr>
          <a:lstStyle/>
          <a:p>
            <a:r>
              <a:rPr lang="en-GB" sz="2400" dirty="0"/>
              <a:t>An apprentice on the flip side would have gained a range of experiences working with other stylists.  </a:t>
            </a:r>
            <a:r>
              <a:rPr lang="en-GB" sz="2400" dirty="0" smtClean="0"/>
              <a:t>However, they </a:t>
            </a:r>
            <a:r>
              <a:rPr lang="en-GB" sz="2400" dirty="0"/>
              <a:t>still get held back to have their own </a:t>
            </a:r>
            <a:r>
              <a:rPr lang="en-GB" sz="2400" dirty="0" smtClean="0"/>
              <a:t>clients as it is the salons reputation on the line.  This results in working </a:t>
            </a:r>
            <a:r>
              <a:rPr lang="en-GB" sz="2400" dirty="0"/>
              <a:t>a lot on sally heads (Smith, 2000).</a:t>
            </a:r>
          </a:p>
          <a:p>
            <a:pPr marL="0" indent="0">
              <a:buNone/>
            </a:pPr>
            <a:endParaRPr lang="en-GB" sz="2400" dirty="0"/>
          </a:p>
          <a:p>
            <a:r>
              <a:rPr lang="en-GB" sz="2400" dirty="0"/>
              <a:t>Learnt how a salon runs on a daily basis.  This provides them with a true expectation of the job role and to develop social and communication skills (Kawano and Kuroda, 2017).</a:t>
            </a:r>
          </a:p>
          <a:p>
            <a:pPr marL="0" indent="0">
              <a:buNone/>
            </a:pPr>
            <a:endParaRPr lang="en-GB" sz="2400" dirty="0"/>
          </a:p>
          <a:p>
            <a:r>
              <a:rPr lang="en-GB" sz="2400" dirty="0"/>
              <a:t>However, an apprentice would be challenged with time.  Stylists won’t always have the time to explain what they are doing and why.  </a:t>
            </a:r>
          </a:p>
          <a:p>
            <a:endParaRPr lang="en-GB" sz="2400" dirty="0"/>
          </a:p>
          <a:p>
            <a:r>
              <a:rPr lang="en-GB" sz="2400" dirty="0"/>
              <a:t>This can cause gaps in their learning, which can slow down the process of getting the theory side of their apprenticeship.  They are responsible for their own development (Brooker and Butler, 1997). </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3309402"/>
      </p:ext>
    </p:extLst>
  </p:cSld>
  <p:clrMapOvr>
    <a:masterClrMapping/>
  </p:clrMapOvr>
  <mc:AlternateContent xmlns:mc="http://schemas.openxmlformats.org/markup-compatibility/2006">
    <mc:Choice xmlns:p14="http://schemas.microsoft.com/office/powerpoint/2010/main" Requires="p14">
      <p:transition spd="slow" p14:dur="2000" advTm="95625"/>
    </mc:Choice>
    <mc:Fallback>
      <p:transition spd="slow" advTm="95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97550" y="961623"/>
            <a:ext cx="7520704" cy="3777622"/>
          </a:xfrm>
        </p:spPr>
        <p:txBody>
          <a:bodyPr>
            <a:normAutofit/>
          </a:bodyPr>
          <a:lstStyle/>
          <a:p>
            <a:r>
              <a:rPr lang="en-GB" sz="2400" dirty="0"/>
              <a:t>How are both types of training passed?</a:t>
            </a:r>
          </a:p>
          <a:p>
            <a:endParaRPr lang="en-GB" sz="2400" dirty="0"/>
          </a:p>
          <a:p>
            <a:r>
              <a:rPr lang="en-GB" sz="2400" dirty="0"/>
              <a:t>Timed practical assessments with clients.</a:t>
            </a:r>
          </a:p>
          <a:p>
            <a:pPr marL="0" indent="0">
              <a:buNone/>
            </a:pPr>
            <a:endParaRPr lang="en-GB" sz="2400" dirty="0"/>
          </a:p>
          <a:p>
            <a:r>
              <a:rPr lang="en-GB" sz="2400" dirty="0"/>
              <a:t>Exams.</a:t>
            </a:r>
          </a:p>
          <a:p>
            <a:pPr marL="0" indent="0">
              <a:buNone/>
            </a:pPr>
            <a:endParaRPr lang="en-GB" sz="2400" dirty="0"/>
          </a:p>
          <a:p>
            <a:r>
              <a:rPr lang="en-GB" sz="2400" dirty="0"/>
              <a:t>Coursework.</a:t>
            </a:r>
          </a:p>
        </p:txBody>
      </p:sp>
      <p:pic>
        <p:nvPicPr>
          <p:cNvPr id="2050" name="Picture 2" descr="Image result for hairdress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5494" y="2650082"/>
            <a:ext cx="3477016" cy="208916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timed clock"/>
          <p:cNvPicPr>
            <a:picLocks noChangeAspect="1" noChangeArrowheads="1"/>
          </p:cNvPicPr>
          <p:nvPr/>
        </p:nvPicPr>
        <p:blipFill rotWithShape="1">
          <a:blip r:embed="rId5">
            <a:extLst>
              <a:ext uri="{28A0092B-C50C-407E-A947-70E740481C1C}">
                <a14:useLocalDpi xmlns:a14="http://schemas.microsoft.com/office/drawing/2010/main" val="0"/>
              </a:ext>
            </a:extLst>
          </a:blip>
          <a:srcRect l="35902"/>
          <a:stretch/>
        </p:blipFill>
        <p:spPr bwMode="auto">
          <a:xfrm>
            <a:off x="1944710" y="4739245"/>
            <a:ext cx="1977398" cy="188031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written wor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49547" y="4774274"/>
            <a:ext cx="2767929" cy="1845287"/>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04017396"/>
      </p:ext>
    </p:extLst>
  </p:cSld>
  <p:clrMapOvr>
    <a:masterClrMapping/>
  </p:clrMapOvr>
  <mc:AlternateContent xmlns:mc="http://schemas.openxmlformats.org/markup-compatibility/2006">
    <mc:Choice xmlns:p14="http://schemas.microsoft.com/office/powerpoint/2010/main" Requires="p14">
      <p:transition spd="slow" p14:dur="2000" advTm="15078"/>
    </mc:Choice>
    <mc:Fallback>
      <p:transition spd="slow" advTm="15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8994" y="379411"/>
            <a:ext cx="6241982" cy="818324"/>
          </a:xfrm>
        </p:spPr>
        <p:txBody>
          <a:bodyPr>
            <a:normAutofit/>
          </a:bodyPr>
          <a:lstStyle/>
          <a:p>
            <a:r>
              <a:rPr lang="en-GB" sz="4400" dirty="0">
                <a:latin typeface="Bahnschrift SemiBold SemiConden" panose="020B0502040204020203" pitchFamily="34" charset="0"/>
              </a:rPr>
              <a:t>Currently for the employer:</a:t>
            </a:r>
          </a:p>
        </p:txBody>
      </p:sp>
      <p:sp>
        <p:nvSpPr>
          <p:cNvPr id="3" name="Content Placeholder 2"/>
          <p:cNvSpPr>
            <a:spLocks noGrp="1"/>
          </p:cNvSpPr>
          <p:nvPr>
            <p:ph idx="1"/>
          </p:nvPr>
        </p:nvSpPr>
        <p:spPr>
          <a:xfrm>
            <a:off x="2679363" y="1386625"/>
            <a:ext cx="8512377" cy="4550536"/>
          </a:xfrm>
        </p:spPr>
        <p:txBody>
          <a:bodyPr>
            <a:normAutofit fontScale="92500" lnSpcReduction="10000"/>
          </a:bodyPr>
          <a:lstStyle/>
          <a:p>
            <a:r>
              <a:rPr lang="en-GB" sz="2400" dirty="0" smtClean="0">
                <a:solidFill>
                  <a:schemeClr val="tx1"/>
                </a:solidFill>
                <a:latin typeface="+mj-lt"/>
              </a:rPr>
              <a:t>To employ a ‘qualified</a:t>
            </a:r>
            <a:r>
              <a:rPr lang="en-GB" sz="2400" dirty="0">
                <a:solidFill>
                  <a:schemeClr val="tx1"/>
                </a:solidFill>
                <a:latin typeface="+mj-lt"/>
              </a:rPr>
              <a:t>’ hairdressers who </a:t>
            </a:r>
            <a:r>
              <a:rPr lang="en-GB" sz="2400" dirty="0" smtClean="0">
                <a:solidFill>
                  <a:schemeClr val="tx1"/>
                </a:solidFill>
                <a:latin typeface="+mj-lt"/>
              </a:rPr>
              <a:t>has </a:t>
            </a:r>
            <a:r>
              <a:rPr lang="en-GB" sz="2400" dirty="0">
                <a:solidFill>
                  <a:schemeClr val="tx1"/>
                </a:solidFill>
                <a:latin typeface="+mj-lt"/>
              </a:rPr>
              <a:t>done all of their training in </a:t>
            </a:r>
            <a:r>
              <a:rPr lang="en-GB" sz="2400" dirty="0" smtClean="0">
                <a:solidFill>
                  <a:schemeClr val="tx1"/>
                </a:solidFill>
                <a:latin typeface="+mj-lt"/>
              </a:rPr>
              <a:t>college, would </a:t>
            </a:r>
            <a:r>
              <a:rPr lang="en-GB" sz="2400" dirty="0">
                <a:solidFill>
                  <a:schemeClr val="tx1"/>
                </a:solidFill>
                <a:latin typeface="+mj-lt"/>
              </a:rPr>
              <a:t>lack of hands on experience.</a:t>
            </a:r>
          </a:p>
          <a:p>
            <a:pPr marL="0" indent="0">
              <a:buNone/>
            </a:pPr>
            <a:endParaRPr lang="en-GB" sz="2400" dirty="0">
              <a:solidFill>
                <a:schemeClr val="tx1"/>
              </a:solidFill>
              <a:latin typeface="+mj-lt"/>
            </a:endParaRPr>
          </a:p>
          <a:p>
            <a:r>
              <a:rPr lang="en-GB" sz="2400" dirty="0">
                <a:solidFill>
                  <a:schemeClr val="tx1"/>
                </a:solidFill>
                <a:latin typeface="+mj-lt"/>
              </a:rPr>
              <a:t>Employers are challenged to run the salon and provide services to their clients while trying to help the apprentice through understanding their theory.</a:t>
            </a:r>
          </a:p>
          <a:p>
            <a:pPr marL="0" indent="0">
              <a:buNone/>
            </a:pPr>
            <a:r>
              <a:rPr lang="en-GB" sz="2400" dirty="0">
                <a:solidFill>
                  <a:schemeClr val="tx1"/>
                </a:solidFill>
                <a:latin typeface="+mj-lt"/>
              </a:rPr>
              <a:t> </a:t>
            </a:r>
          </a:p>
          <a:p>
            <a:r>
              <a:rPr lang="en-GB" sz="2400" dirty="0">
                <a:solidFill>
                  <a:schemeClr val="tx1"/>
                </a:solidFill>
                <a:latin typeface="+mj-lt"/>
              </a:rPr>
              <a:t>Both ways of training are not enough, even if a student does a mix of both at different levels due to strict structure and lack of </a:t>
            </a:r>
            <a:r>
              <a:rPr lang="en-GB" sz="2400" dirty="0" smtClean="0">
                <a:solidFill>
                  <a:schemeClr val="tx1"/>
                </a:solidFill>
                <a:latin typeface="+mj-lt"/>
              </a:rPr>
              <a:t>flexibility; as there is a gap with what is being taught on the courses to what industry needs (</a:t>
            </a:r>
            <a:r>
              <a:rPr lang="en-GB" sz="2400" dirty="0" err="1" smtClean="0"/>
              <a:t>Ambiyar</a:t>
            </a:r>
            <a:r>
              <a:rPr lang="en-GB" sz="2400" dirty="0" smtClean="0"/>
              <a:t>, </a:t>
            </a:r>
            <a:r>
              <a:rPr lang="en-GB" sz="2400" dirty="0" err="1" smtClean="0"/>
              <a:t>Yulastri</a:t>
            </a:r>
            <a:r>
              <a:rPr lang="en-GB" sz="2400" dirty="0" smtClean="0"/>
              <a:t>, </a:t>
            </a:r>
            <a:r>
              <a:rPr lang="en-GB" sz="2400" dirty="0" err="1" smtClean="0"/>
              <a:t>Yupelmi</a:t>
            </a:r>
            <a:r>
              <a:rPr lang="en-GB" sz="2400" dirty="0" smtClean="0"/>
              <a:t> and </a:t>
            </a:r>
            <a:r>
              <a:rPr lang="en-GB" sz="2400" dirty="0" err="1" smtClean="0"/>
              <a:t>Paryono</a:t>
            </a:r>
            <a:r>
              <a:rPr lang="en-GB" sz="2400" dirty="0"/>
              <a:t>,</a:t>
            </a:r>
            <a:r>
              <a:rPr lang="en-GB" sz="2400" dirty="0" smtClean="0"/>
              <a:t> 2018).</a:t>
            </a:r>
            <a:endParaRPr lang="en-GB" sz="2400" dirty="0">
              <a:solidFill>
                <a:schemeClr val="tx1"/>
              </a:solidFill>
              <a:latin typeface="+mj-lt"/>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42358598"/>
      </p:ext>
    </p:extLst>
  </p:cSld>
  <p:clrMapOvr>
    <a:masterClrMapping/>
  </p:clrMapOvr>
  <mc:AlternateContent xmlns:mc="http://schemas.openxmlformats.org/markup-compatibility/2006">
    <mc:Choice xmlns:p14="http://schemas.microsoft.com/office/powerpoint/2010/main" Requires="p14">
      <p:transition spd="slow" p14:dur="2000" advTm="51688"/>
    </mc:Choice>
    <mc:Fallback>
      <p:transition spd="slow" advTm="51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4338" y="138424"/>
            <a:ext cx="8911687" cy="3780465"/>
          </a:xfrm>
        </p:spPr>
        <p:txBody>
          <a:bodyPr>
            <a:noAutofit/>
          </a:bodyPr>
          <a:lstStyle/>
          <a:p>
            <a:pPr algn="ctr"/>
            <a:r>
              <a:rPr lang="en-GB" sz="7200" dirty="0">
                <a:latin typeface="Bahnschrift SemiBold SemiConden" panose="020B0502040204020203" pitchFamily="34" charset="0"/>
              </a:rPr>
              <a:t>What Would Be The Radical Education Change?</a:t>
            </a:r>
          </a:p>
        </p:txBody>
      </p:sp>
      <p:pic>
        <p:nvPicPr>
          <p:cNvPr id="1026" name="Picture 2" descr="Image result for question mark"/>
          <p:cNvPicPr>
            <a:picLocks noChangeAspect="1" noChangeArrowheads="1"/>
          </p:cNvPicPr>
          <p:nvPr/>
        </p:nvPicPr>
        <p:blipFill rotWithShape="1">
          <a:blip r:embed="rId4">
            <a:extLst>
              <a:ext uri="{28A0092B-C50C-407E-A947-70E740481C1C}">
                <a14:useLocalDpi xmlns:a14="http://schemas.microsoft.com/office/drawing/2010/main" val="0"/>
              </a:ext>
            </a:extLst>
          </a:blip>
          <a:srcRect l="25939" t="3722" r="26602" b="4818"/>
          <a:stretch/>
        </p:blipFill>
        <p:spPr bwMode="auto">
          <a:xfrm rot="1617796">
            <a:off x="9736427" y="3928058"/>
            <a:ext cx="1532586" cy="221516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result for question mark"/>
          <p:cNvPicPr>
            <a:picLocks noChangeAspect="1" noChangeArrowheads="1"/>
          </p:cNvPicPr>
          <p:nvPr/>
        </p:nvPicPr>
        <p:blipFill rotWithShape="1">
          <a:blip r:embed="rId4">
            <a:extLst>
              <a:ext uri="{28A0092B-C50C-407E-A947-70E740481C1C}">
                <a14:useLocalDpi xmlns:a14="http://schemas.microsoft.com/office/drawing/2010/main" val="0"/>
              </a:ext>
            </a:extLst>
          </a:blip>
          <a:srcRect l="25939" t="3722" r="26602" b="4818"/>
          <a:stretch/>
        </p:blipFill>
        <p:spPr bwMode="auto">
          <a:xfrm rot="1617796">
            <a:off x="1916804" y="4093337"/>
            <a:ext cx="1532586" cy="221516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question mark"/>
          <p:cNvPicPr>
            <a:picLocks noChangeAspect="1" noChangeArrowheads="1"/>
          </p:cNvPicPr>
          <p:nvPr/>
        </p:nvPicPr>
        <p:blipFill rotWithShape="1">
          <a:blip r:embed="rId4">
            <a:extLst>
              <a:ext uri="{28A0092B-C50C-407E-A947-70E740481C1C}">
                <a14:useLocalDpi xmlns:a14="http://schemas.microsoft.com/office/drawing/2010/main" val="0"/>
              </a:ext>
            </a:extLst>
          </a:blip>
          <a:srcRect l="25939" t="3722" r="26602" b="4818"/>
          <a:stretch/>
        </p:blipFill>
        <p:spPr bwMode="auto">
          <a:xfrm rot="1617796">
            <a:off x="4394447" y="4950831"/>
            <a:ext cx="1074171" cy="155258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question mark"/>
          <p:cNvPicPr>
            <a:picLocks noChangeAspect="1" noChangeArrowheads="1"/>
          </p:cNvPicPr>
          <p:nvPr/>
        </p:nvPicPr>
        <p:blipFill rotWithShape="1">
          <a:blip r:embed="rId4">
            <a:extLst>
              <a:ext uri="{28A0092B-C50C-407E-A947-70E740481C1C}">
                <a14:useLocalDpi xmlns:a14="http://schemas.microsoft.com/office/drawing/2010/main" val="0"/>
              </a:ext>
            </a:extLst>
          </a:blip>
          <a:srcRect l="25939" t="3722" r="26602" b="4818"/>
          <a:stretch/>
        </p:blipFill>
        <p:spPr bwMode="auto">
          <a:xfrm rot="1617796">
            <a:off x="5797575" y="5028105"/>
            <a:ext cx="1074171" cy="155258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Image result for question mark"/>
          <p:cNvPicPr>
            <a:picLocks noChangeAspect="1" noChangeArrowheads="1"/>
          </p:cNvPicPr>
          <p:nvPr/>
        </p:nvPicPr>
        <p:blipFill rotWithShape="1">
          <a:blip r:embed="rId4">
            <a:extLst>
              <a:ext uri="{28A0092B-C50C-407E-A947-70E740481C1C}">
                <a14:useLocalDpi xmlns:a14="http://schemas.microsoft.com/office/drawing/2010/main" val="0"/>
              </a:ext>
            </a:extLst>
          </a:blip>
          <a:srcRect l="25939" t="3722" r="26602" b="4818"/>
          <a:stretch/>
        </p:blipFill>
        <p:spPr bwMode="auto">
          <a:xfrm rot="1617796">
            <a:off x="7200703" y="5028105"/>
            <a:ext cx="1074171" cy="155258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question mark"/>
          <p:cNvPicPr>
            <a:picLocks noChangeAspect="1" noChangeArrowheads="1"/>
          </p:cNvPicPr>
          <p:nvPr/>
        </p:nvPicPr>
        <p:blipFill rotWithShape="1">
          <a:blip r:embed="rId4">
            <a:extLst>
              <a:ext uri="{28A0092B-C50C-407E-A947-70E740481C1C}">
                <a14:useLocalDpi xmlns:a14="http://schemas.microsoft.com/office/drawing/2010/main" val="0"/>
              </a:ext>
            </a:extLst>
          </a:blip>
          <a:srcRect l="25939" t="3722" r="26602" b="4818"/>
          <a:stretch/>
        </p:blipFill>
        <p:spPr bwMode="auto">
          <a:xfrm rot="1617796">
            <a:off x="4113264" y="3535006"/>
            <a:ext cx="788617" cy="113985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Image result for question mark"/>
          <p:cNvPicPr>
            <a:picLocks noChangeAspect="1" noChangeArrowheads="1"/>
          </p:cNvPicPr>
          <p:nvPr/>
        </p:nvPicPr>
        <p:blipFill rotWithShape="1">
          <a:blip r:embed="rId4">
            <a:extLst>
              <a:ext uri="{28A0092B-C50C-407E-A947-70E740481C1C}">
                <a14:useLocalDpi xmlns:a14="http://schemas.microsoft.com/office/drawing/2010/main" val="0"/>
              </a:ext>
            </a:extLst>
          </a:blip>
          <a:srcRect l="25939" t="3722" r="26602" b="4818"/>
          <a:stretch/>
        </p:blipFill>
        <p:spPr bwMode="auto">
          <a:xfrm rot="1617796">
            <a:off x="5436704" y="3612281"/>
            <a:ext cx="788617" cy="113985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Image result for question mark"/>
          <p:cNvPicPr>
            <a:picLocks noChangeAspect="1" noChangeArrowheads="1"/>
          </p:cNvPicPr>
          <p:nvPr/>
        </p:nvPicPr>
        <p:blipFill rotWithShape="1">
          <a:blip r:embed="rId4">
            <a:extLst>
              <a:ext uri="{28A0092B-C50C-407E-A947-70E740481C1C}">
                <a14:useLocalDpi xmlns:a14="http://schemas.microsoft.com/office/drawing/2010/main" val="0"/>
              </a:ext>
            </a:extLst>
          </a:blip>
          <a:srcRect l="25939" t="3722" r="26602" b="4818"/>
          <a:stretch/>
        </p:blipFill>
        <p:spPr bwMode="auto">
          <a:xfrm rot="1617796">
            <a:off x="6771040" y="3612280"/>
            <a:ext cx="788617" cy="113985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Image result for question mark"/>
          <p:cNvPicPr>
            <a:picLocks noChangeAspect="1" noChangeArrowheads="1"/>
          </p:cNvPicPr>
          <p:nvPr/>
        </p:nvPicPr>
        <p:blipFill rotWithShape="1">
          <a:blip r:embed="rId4">
            <a:extLst>
              <a:ext uri="{28A0092B-C50C-407E-A947-70E740481C1C}">
                <a14:useLocalDpi xmlns:a14="http://schemas.microsoft.com/office/drawing/2010/main" val="0"/>
              </a:ext>
            </a:extLst>
          </a:blip>
          <a:srcRect l="25939" t="3722" r="26602" b="4818"/>
          <a:stretch/>
        </p:blipFill>
        <p:spPr bwMode="auto">
          <a:xfrm rot="1617796">
            <a:off x="8203471" y="3621730"/>
            <a:ext cx="788617" cy="113985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87688466"/>
      </p:ext>
    </p:extLst>
  </p:cSld>
  <p:clrMapOvr>
    <a:masterClrMapping/>
  </p:clrMapOvr>
  <mc:AlternateContent xmlns:mc="http://schemas.openxmlformats.org/markup-compatibility/2006">
    <mc:Choice xmlns:p14="http://schemas.microsoft.com/office/powerpoint/2010/main" Requires="p14">
      <p:transition spd="slow" p14:dur="2000" advTm="5937"/>
    </mc:Choice>
    <mc:Fallback>
      <p:transition spd="slow" advTm="5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0" y="1"/>
            <a:ext cx="12192000" cy="6857999"/>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21673347"/>
      </p:ext>
    </p:extLst>
  </p:cSld>
  <p:clrMapOvr>
    <a:masterClrMapping/>
  </p:clrMapOvr>
  <mc:AlternateContent xmlns:mc="http://schemas.openxmlformats.org/markup-compatibility/2006">
    <mc:Choice xmlns:p14="http://schemas.microsoft.com/office/powerpoint/2010/main" Requires="p14">
      <p:transition spd="slow" p14:dur="2000" advTm="270746"/>
    </mc:Choice>
    <mc:Fallback>
      <p:transition spd="slow" advTm="270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1584120300">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2991476" y="270456"/>
            <a:ext cx="3332052" cy="6001556"/>
          </a:xfrm>
        </p:spPr>
      </p:pic>
      <p:sp>
        <p:nvSpPr>
          <p:cNvPr id="6" name="TextBox 5"/>
          <p:cNvSpPr txBox="1"/>
          <p:nvPr/>
        </p:nvSpPr>
        <p:spPr>
          <a:xfrm>
            <a:off x="6967470" y="1017431"/>
            <a:ext cx="4906851"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If a stylist wants to just specialise in colouring hair, they can!</a:t>
            </a:r>
          </a:p>
        </p:txBody>
      </p:sp>
      <p:sp>
        <p:nvSpPr>
          <p:cNvPr id="7" name="TextBox 6"/>
          <p:cNvSpPr txBox="1"/>
          <p:nvPr/>
        </p:nvSpPr>
        <p:spPr>
          <a:xfrm>
            <a:off x="8160912" y="6087346"/>
            <a:ext cx="4031088" cy="369332"/>
          </a:xfrm>
          <a:prstGeom prst="rect">
            <a:avLst/>
          </a:prstGeom>
          <a:noFill/>
        </p:spPr>
        <p:txBody>
          <a:bodyPr wrap="square" rtlCol="0">
            <a:spAutoFit/>
          </a:bodyPr>
          <a:lstStyle/>
          <a:p>
            <a:r>
              <a:rPr lang="en-GB" dirty="0"/>
              <a:t>(Alfredo Hair Care Solutions, 2020).</a:t>
            </a:r>
          </a:p>
        </p:txBody>
      </p:sp>
      <p:pic>
        <p:nvPicPr>
          <p:cNvPr id="5124" name="Picture 4" descr="Image result for hairdressing colour applicatio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5948" y="2619713"/>
            <a:ext cx="3657307" cy="2447989"/>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62912504"/>
      </p:ext>
    </p:extLst>
  </p:cSld>
  <p:clrMapOvr>
    <a:masterClrMapping/>
  </p:clrMapOvr>
  <mc:AlternateContent xmlns:mc="http://schemas.openxmlformats.org/markup-compatibility/2006">
    <mc:Choice xmlns:p14="http://schemas.microsoft.com/office/powerpoint/2010/main" Requires="p14">
      <p:transition spd="slow" p14:dur="2000" advTm="10845"/>
    </mc:Choice>
    <mc:Fallback>
      <p:transition spd="slow" advTm="10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audio isNarration="1">
              <p:cMediaNode vol="80000" showWhenStopped="0">
                <p:cTn id="13" fill="hold" display="0">
                  <p:stCondLst>
                    <p:cond delay="indefinite"/>
                  </p:stCondLst>
                  <p:endCondLst>
                    <p:cond evt="onStopAudio" delay="0">
                      <p:tgtEl>
                        <p:sldTgt/>
                      </p:tgtEl>
                    </p:cond>
                  </p:endCondLst>
                </p:cTn>
                <p:tgtEl>
                  <p:spTgt spid="2"/>
                </p:tgtEl>
              </p:cMediaNode>
            </p:audio>
          </p:childTnLst>
        </p:cTn>
      </p:par>
    </p:tnLst>
  </p:timing>
  <p:extLst>
    <p:ext uri="{E180D4A7-C9FB-4DFB-919C-405C955672EB}">
      <p14:showEvtLst xmlns:p14="http://schemas.microsoft.com/office/powerpoint/2010/main">
        <p14:playEvt time="2762" objId="4"/>
        <p14:stopEvt time="5247" objId="4"/>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158412028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129566" y="151326"/>
            <a:ext cx="3048000" cy="6400800"/>
          </a:xfrm>
          <a:prstGeom prst="rect">
            <a:avLst/>
          </a:prstGeom>
        </p:spPr>
      </p:pic>
      <p:sp>
        <p:nvSpPr>
          <p:cNvPr id="5" name="TextBox 4"/>
          <p:cNvSpPr txBox="1"/>
          <p:nvPr/>
        </p:nvSpPr>
        <p:spPr>
          <a:xfrm>
            <a:off x="6903076" y="991673"/>
            <a:ext cx="4301544"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If a stylist wants to specialise in blow drying hair, they can!</a:t>
            </a:r>
          </a:p>
        </p:txBody>
      </p:sp>
      <p:pic>
        <p:nvPicPr>
          <p:cNvPr id="6146" name="Picture 2" descr="Image result for hair brushe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55880" y="2463206"/>
            <a:ext cx="3029800" cy="246618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423039" y="6182794"/>
            <a:ext cx="4095482" cy="369332"/>
          </a:xfrm>
          <a:prstGeom prst="rect">
            <a:avLst/>
          </a:prstGeom>
          <a:noFill/>
        </p:spPr>
        <p:txBody>
          <a:bodyPr wrap="square" rtlCol="0">
            <a:spAutoFit/>
          </a:bodyPr>
          <a:lstStyle/>
          <a:p>
            <a:r>
              <a:rPr lang="en-GB" dirty="0"/>
              <a:t>(Alfredo Hair Care Solutions, 2020).</a:t>
            </a:r>
          </a:p>
        </p:txBody>
      </p:sp>
      <p:pic>
        <p:nvPicPr>
          <p:cNvPr id="2" name="Audio 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5747065"/>
      </p:ext>
    </p:extLst>
  </p:cSld>
  <p:clrMapOvr>
    <a:masterClrMapping/>
  </p:clrMapOvr>
  <mc:AlternateContent xmlns:mc="http://schemas.openxmlformats.org/markup-compatibility/2006">
    <mc:Choice xmlns:p14="http://schemas.microsoft.com/office/powerpoint/2010/main" Requires="p14">
      <p:transition spd="slow" p14:dur="2000" advTm="9779"/>
    </mc:Choice>
    <mc:Fallback>
      <p:transition spd="slow" advTm="9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audio isNarration="1">
              <p:cMediaNode vol="80000" showWhenStopped="0">
                <p:cTn id="13" fill="hold" display="0">
                  <p:stCondLst>
                    <p:cond delay="indefinite"/>
                  </p:stCondLst>
                  <p:endCondLst>
                    <p:cond evt="onStopAudio" delay="0">
                      <p:tgtEl>
                        <p:sldTgt/>
                      </p:tgtEl>
                    </p:cond>
                  </p:endCondLst>
                </p:cTn>
                <p:tgtEl>
                  <p:spTgt spid="2"/>
                </p:tgtEl>
              </p:cMediaNode>
            </p:audio>
          </p:childTnLst>
        </p:cTn>
      </p:par>
    </p:tnLst>
  </p:timing>
  <p:extLst>
    <p:ext uri="{E180D4A7-C9FB-4DFB-919C-405C955672EB}">
      <p14:showEvtLst xmlns:p14="http://schemas.microsoft.com/office/powerpoint/2010/main">
        <p14:playEvt time="3195" objId="4"/>
        <p14:stopEvt time="8063" objId="4"/>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158412023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949262" y="202842"/>
            <a:ext cx="3048000" cy="6400800"/>
          </a:xfrm>
          <a:prstGeom prst="rect">
            <a:avLst/>
          </a:prstGeom>
        </p:spPr>
      </p:pic>
      <p:sp>
        <p:nvSpPr>
          <p:cNvPr id="5" name="TextBox 4"/>
          <p:cNvSpPr txBox="1"/>
          <p:nvPr/>
        </p:nvSpPr>
        <p:spPr>
          <a:xfrm>
            <a:off x="6774287" y="746975"/>
            <a:ext cx="4803820"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If a stylist wants to specialise in hair styling, then they can!</a:t>
            </a:r>
          </a:p>
        </p:txBody>
      </p:sp>
      <p:pic>
        <p:nvPicPr>
          <p:cNvPr id="7170" name="Picture 2" descr="Image result for straighteners"/>
          <p:cNvPicPr>
            <a:picLocks noChangeAspect="1" noChangeArrowheads="1"/>
          </p:cNvPicPr>
          <p:nvPr/>
        </p:nvPicPr>
        <p:blipFill rotWithShape="1">
          <a:blip r:embed="rId7">
            <a:extLst>
              <a:ext uri="{28A0092B-C50C-407E-A947-70E740481C1C}">
                <a14:useLocalDpi xmlns:a14="http://schemas.microsoft.com/office/drawing/2010/main" val="0"/>
              </a:ext>
            </a:extLst>
          </a:blip>
          <a:srcRect t="29765" b="13397"/>
          <a:stretch/>
        </p:blipFill>
        <p:spPr bwMode="auto">
          <a:xfrm>
            <a:off x="6505167" y="1846521"/>
            <a:ext cx="2832017" cy="1609648"/>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curling wand"/>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31702" y="3456169"/>
            <a:ext cx="2060619" cy="220596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509719" y="6234310"/>
            <a:ext cx="4043966" cy="369332"/>
          </a:xfrm>
          <a:prstGeom prst="rect">
            <a:avLst/>
          </a:prstGeom>
          <a:noFill/>
        </p:spPr>
        <p:txBody>
          <a:bodyPr wrap="square" rtlCol="0">
            <a:spAutoFit/>
          </a:bodyPr>
          <a:lstStyle/>
          <a:p>
            <a:r>
              <a:rPr lang="en-GB" dirty="0"/>
              <a:t>(Alfredo Hair Care Solutions, 2020).</a:t>
            </a:r>
          </a:p>
        </p:txBody>
      </p:sp>
      <p:pic>
        <p:nvPicPr>
          <p:cNvPr id="2" name="Audio 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44396580"/>
      </p:ext>
    </p:extLst>
  </p:cSld>
  <p:clrMapOvr>
    <a:masterClrMapping/>
  </p:clrMapOvr>
  <mc:AlternateContent xmlns:mc="http://schemas.openxmlformats.org/markup-compatibility/2006">
    <mc:Choice xmlns:p14="http://schemas.microsoft.com/office/powerpoint/2010/main" Requires="p14">
      <p:transition spd="slow" p14:dur="2000" advTm="53885"/>
    </mc:Choice>
    <mc:Fallback>
      <p:transition spd="slow" advTm="53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audio isNarration="1">
              <p:cMediaNode vol="80000" showWhenStopped="0">
                <p:cTn id="13" fill="hold" display="0">
                  <p:stCondLst>
                    <p:cond delay="indefinite"/>
                  </p:stCondLst>
                  <p:endCondLst>
                    <p:cond evt="onStopAudio" delay="0">
                      <p:tgtEl>
                        <p:sldTgt/>
                      </p:tgtEl>
                    </p:cond>
                  </p:endCondLst>
                </p:cTn>
                <p:tgtEl>
                  <p:spTgt spid="2"/>
                </p:tgtEl>
              </p:cMediaNode>
            </p:audio>
          </p:childTnLst>
        </p:cTn>
      </p:par>
    </p:tnLst>
  </p:timing>
  <p:extLst>
    <p:ext uri="{E180D4A7-C9FB-4DFB-919C-405C955672EB}">
      <p14:showEvtLst xmlns:p14="http://schemas.microsoft.com/office/powerpoint/2010/main">
        <p14:playEvt time="2627" objId="4"/>
        <p14:stopEvt time="8512" objId="4"/>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50484" y="1066524"/>
            <a:ext cx="8915400" cy="5656248"/>
          </a:xfrm>
        </p:spPr>
        <p:txBody>
          <a:bodyPr>
            <a:normAutofit/>
          </a:bodyPr>
          <a:lstStyle/>
          <a:p>
            <a:r>
              <a:rPr lang="en-GB" sz="2400" dirty="0"/>
              <a:t>By having flexible training available and constant feedback this will help the learners to develop their skills further (</a:t>
            </a:r>
            <a:r>
              <a:rPr lang="en-GB" sz="2400" dirty="0" err="1"/>
              <a:t>Skovholt</a:t>
            </a:r>
            <a:r>
              <a:rPr lang="en-GB" sz="2400" dirty="0"/>
              <a:t>, 2017</a:t>
            </a:r>
            <a:r>
              <a:rPr lang="en-GB" sz="2400" dirty="0" smtClean="0"/>
              <a:t>).</a:t>
            </a:r>
          </a:p>
          <a:p>
            <a:pPr marL="0" indent="0">
              <a:buNone/>
            </a:pPr>
            <a:endParaRPr lang="en-GB" sz="2400" dirty="0" smtClean="0"/>
          </a:p>
          <a:p>
            <a:r>
              <a:rPr lang="en-GB" sz="2400" dirty="0" smtClean="0"/>
              <a:t>No set levels would allow </a:t>
            </a:r>
            <a:r>
              <a:rPr lang="en-GB" sz="2400" dirty="0" smtClean="0"/>
              <a:t>complete </a:t>
            </a:r>
            <a:r>
              <a:rPr lang="en-GB" sz="2400" dirty="0" smtClean="0"/>
              <a:t>free choice in what a stylist trains in, this links to how </a:t>
            </a:r>
            <a:r>
              <a:rPr lang="en-GB" sz="2400" dirty="0"/>
              <a:t>S</a:t>
            </a:r>
            <a:r>
              <a:rPr lang="en-GB" sz="2400" dirty="0" smtClean="0"/>
              <a:t>ummerhill school (2020) is </a:t>
            </a:r>
            <a:r>
              <a:rPr lang="en-GB" sz="2400" dirty="0" smtClean="0"/>
              <a:t>run based on </a:t>
            </a:r>
            <a:r>
              <a:rPr lang="en-GB" sz="2400" dirty="0" err="1" smtClean="0"/>
              <a:t>Niell’s</a:t>
            </a:r>
            <a:r>
              <a:rPr lang="en-GB" sz="2400" dirty="0" smtClean="0"/>
              <a:t> views on learning (Bailey, 2014).</a:t>
            </a:r>
          </a:p>
          <a:p>
            <a:pPr marL="0" indent="0">
              <a:buNone/>
            </a:pPr>
            <a:endParaRPr lang="en-GB" sz="2400" dirty="0" smtClean="0"/>
          </a:p>
          <a:p>
            <a:r>
              <a:rPr lang="en-GB" sz="2400" dirty="0" smtClean="0"/>
              <a:t>It will promote life long learning which will improve standard of services (Yang</a:t>
            </a:r>
            <a:r>
              <a:rPr lang="en-GB" sz="2400" dirty="0"/>
              <a:t>, </a:t>
            </a:r>
            <a:r>
              <a:rPr lang="en-GB" sz="2400" dirty="0" smtClean="0"/>
              <a:t>Schneller </a:t>
            </a:r>
            <a:r>
              <a:rPr lang="en-GB" sz="2400" dirty="0"/>
              <a:t>and Roche, </a:t>
            </a:r>
            <a:r>
              <a:rPr lang="en-GB" sz="2400" dirty="0" smtClean="0"/>
              <a:t>2015</a:t>
            </a:r>
            <a:r>
              <a:rPr lang="en-GB" sz="2400" dirty="0" smtClean="0"/>
              <a:t>). </a:t>
            </a:r>
          </a:p>
          <a:p>
            <a:pPr marL="0" indent="0">
              <a:buNone/>
            </a:pPr>
            <a:endParaRPr lang="en-GB" sz="2400" dirty="0"/>
          </a:p>
          <a:p>
            <a:r>
              <a:rPr lang="en-GB" sz="2400" dirty="0"/>
              <a:t>Would be big enough to accommodate for the population within each area</a:t>
            </a:r>
            <a:r>
              <a:rPr lang="en-GB" sz="2400" dirty="0" smtClean="0"/>
              <a:t>.</a:t>
            </a:r>
            <a:endParaRPr lang="en-GB" sz="2400" dirty="0"/>
          </a:p>
          <a:p>
            <a:pPr marL="0" indent="0">
              <a:buNone/>
            </a:pPr>
            <a:endParaRPr lang="en-GB" sz="2400" dirty="0" smtClean="0"/>
          </a:p>
        </p:txBody>
      </p:sp>
      <p:sp>
        <p:nvSpPr>
          <p:cNvPr id="2" name="TextBox 1"/>
          <p:cNvSpPr txBox="1"/>
          <p:nvPr/>
        </p:nvSpPr>
        <p:spPr>
          <a:xfrm>
            <a:off x="1886366" y="244699"/>
            <a:ext cx="4308372" cy="646331"/>
          </a:xfrm>
          <a:prstGeom prst="rect">
            <a:avLst/>
          </a:prstGeom>
          <a:noFill/>
        </p:spPr>
        <p:txBody>
          <a:bodyPr wrap="square" rtlCol="0">
            <a:spAutoFit/>
          </a:bodyPr>
          <a:lstStyle/>
          <a:p>
            <a:r>
              <a:rPr lang="en-GB" sz="3600" dirty="0" smtClean="0"/>
              <a:t>To Conclude:</a:t>
            </a:r>
            <a:endParaRPr lang="en-GB" sz="36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9296801"/>
      </p:ext>
    </p:extLst>
  </p:cSld>
  <p:clrMapOvr>
    <a:masterClrMapping/>
  </p:clrMapOvr>
  <mc:AlternateContent xmlns:mc="http://schemas.openxmlformats.org/markup-compatibility/2006">
    <mc:Choice xmlns:p14="http://schemas.microsoft.com/office/powerpoint/2010/main" Requires="p14">
      <p:transition spd="slow" p14:dur="2000" advTm="39469"/>
    </mc:Choice>
    <mc:Fallback>
      <p:transition spd="slow" advTm="39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1116" y="757121"/>
            <a:ext cx="8915400" cy="5375563"/>
          </a:xfrm>
        </p:spPr>
        <p:txBody>
          <a:bodyPr>
            <a:normAutofit/>
          </a:bodyPr>
          <a:lstStyle/>
          <a:p>
            <a:r>
              <a:rPr lang="en-GB" sz="2400" dirty="0" smtClean="0"/>
              <a:t>No age restrictions to stop discrimination against learning new skills, this can be linked to how a Montessori school allows a mix of ages so skills can be learnt from each other (Al, Sari </a:t>
            </a:r>
            <a:r>
              <a:rPr lang="en-GB" sz="2400" dirty="0"/>
              <a:t>and </a:t>
            </a:r>
            <a:r>
              <a:rPr lang="en-GB" sz="2400" dirty="0" err="1" smtClean="0"/>
              <a:t>Kahya</a:t>
            </a:r>
            <a:r>
              <a:rPr lang="en-GB" sz="2400" dirty="0" smtClean="0"/>
              <a:t>, 2012</a:t>
            </a:r>
            <a:r>
              <a:rPr lang="en-GB" sz="2400" dirty="0" smtClean="0"/>
              <a:t>).</a:t>
            </a:r>
          </a:p>
          <a:p>
            <a:pPr marL="0" indent="0">
              <a:buNone/>
            </a:pPr>
            <a:endParaRPr lang="en-GB" sz="2400" dirty="0" smtClean="0"/>
          </a:p>
          <a:p>
            <a:r>
              <a:rPr lang="en-GB" sz="2400" dirty="0"/>
              <a:t>No formal exam pressure would reduce stress levels in students, </a:t>
            </a:r>
            <a:r>
              <a:rPr lang="en-GB" sz="2400" dirty="0" err="1"/>
              <a:t>Trifoni</a:t>
            </a:r>
            <a:r>
              <a:rPr lang="en-GB" sz="2400" dirty="0"/>
              <a:t> and </a:t>
            </a:r>
            <a:r>
              <a:rPr lang="en-GB" sz="2400" dirty="0" err="1"/>
              <a:t>Shahini</a:t>
            </a:r>
            <a:r>
              <a:rPr lang="en-GB" sz="2400" dirty="0"/>
              <a:t> (2011) found current society is test driven</a:t>
            </a:r>
            <a:r>
              <a:rPr lang="en-GB" sz="2400" dirty="0" smtClean="0"/>
              <a:t>.</a:t>
            </a:r>
            <a:endParaRPr lang="en-GB" sz="2400" dirty="0" smtClean="0"/>
          </a:p>
          <a:p>
            <a:pPr marL="0" indent="0">
              <a:buNone/>
            </a:pPr>
            <a:endParaRPr lang="en-GB" sz="2400" dirty="0" smtClean="0"/>
          </a:p>
          <a:p>
            <a:r>
              <a:rPr lang="en-GB" sz="2400" dirty="0" smtClean="0"/>
              <a:t>If training is not being undertaken seriously then the student would not earn an income from clients.  This would motivate students to take it seriously as a career route, other wise it would not benefit them to be there</a:t>
            </a:r>
            <a:r>
              <a:rPr lang="en-GB" sz="2400" dirty="0" smtClean="0"/>
              <a:t>.</a:t>
            </a:r>
          </a:p>
          <a:p>
            <a:pPr marL="0" indent="0">
              <a:buNone/>
            </a:pPr>
            <a:endParaRPr lang="en-GB" sz="2400"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60708474"/>
      </p:ext>
    </p:extLst>
  </p:cSld>
  <p:clrMapOvr>
    <a:masterClrMapping/>
  </p:clrMapOvr>
  <mc:AlternateContent xmlns:mc="http://schemas.openxmlformats.org/markup-compatibility/2006">
    <mc:Choice xmlns:p14="http://schemas.microsoft.com/office/powerpoint/2010/main" Requires="p14">
      <p:transition spd="slow" p14:dur="2000" advTm="72640"/>
    </mc:Choice>
    <mc:Fallback>
      <p:transition spd="slow" advTm="72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63454" y="832834"/>
            <a:ext cx="8915400" cy="5593724"/>
          </a:xfrm>
        </p:spPr>
        <p:txBody>
          <a:bodyPr>
            <a:normAutofit/>
          </a:bodyPr>
          <a:lstStyle/>
          <a:p>
            <a:r>
              <a:rPr lang="en-GB" sz="2400" dirty="0"/>
              <a:t>Experiential, visual and hands on </a:t>
            </a:r>
            <a:r>
              <a:rPr lang="en-GB" sz="2400" dirty="0" smtClean="0"/>
              <a:t>learning develop skills and understanding; through being creative, reflective </a:t>
            </a:r>
            <a:r>
              <a:rPr lang="en-GB" sz="2400" dirty="0"/>
              <a:t>and </a:t>
            </a:r>
            <a:r>
              <a:rPr lang="en-GB" sz="2400" dirty="0" smtClean="0"/>
              <a:t>independent.</a:t>
            </a:r>
          </a:p>
          <a:p>
            <a:pPr marL="0" indent="0">
              <a:buNone/>
            </a:pPr>
            <a:endParaRPr lang="en-GB" sz="2400" dirty="0" smtClean="0"/>
          </a:p>
          <a:p>
            <a:r>
              <a:rPr lang="en-GB" sz="2400" dirty="0"/>
              <a:t>T</a:t>
            </a:r>
            <a:r>
              <a:rPr lang="en-GB" sz="2400" dirty="0" smtClean="0"/>
              <a:t>hese </a:t>
            </a:r>
            <a:r>
              <a:rPr lang="en-GB" sz="2400" dirty="0"/>
              <a:t>factors link to Dewey, Piaget, </a:t>
            </a:r>
            <a:r>
              <a:rPr lang="en-GB" sz="2400" dirty="0" smtClean="0"/>
              <a:t>Lewin and </a:t>
            </a:r>
            <a:r>
              <a:rPr lang="en-GB" sz="2400" dirty="0" err="1" smtClean="0"/>
              <a:t>Kolbs</a:t>
            </a:r>
            <a:r>
              <a:rPr lang="en-GB" sz="2400" dirty="0" smtClean="0"/>
              <a:t> views on learning and development (</a:t>
            </a:r>
            <a:r>
              <a:rPr lang="en-GB" sz="2400" dirty="0" err="1"/>
              <a:t>Miettinen</a:t>
            </a:r>
            <a:r>
              <a:rPr lang="en-GB" sz="2400" dirty="0" smtClean="0"/>
              <a:t>, 2000).</a:t>
            </a:r>
          </a:p>
          <a:p>
            <a:pPr marL="0" indent="0">
              <a:buNone/>
            </a:pPr>
            <a:endParaRPr lang="en-GB" sz="2400" dirty="0" smtClean="0"/>
          </a:p>
          <a:p>
            <a:r>
              <a:rPr lang="en-GB" sz="2400" dirty="0" smtClean="0"/>
              <a:t> </a:t>
            </a:r>
            <a:r>
              <a:rPr lang="en-GB" sz="2400" dirty="0"/>
              <a:t>Learning through highly skills stylists would ensure tricks of the trade would be passed on effectively, this links with Vygotsky and scaffolding the </a:t>
            </a:r>
            <a:r>
              <a:rPr lang="en-GB" sz="2400" dirty="0" smtClean="0"/>
              <a:t>learning with ZPD (</a:t>
            </a:r>
            <a:r>
              <a:rPr lang="en-GB" sz="2400" dirty="0" err="1" smtClean="0"/>
              <a:t>Doyla</a:t>
            </a:r>
            <a:r>
              <a:rPr lang="en-GB" sz="2400" dirty="0" smtClean="0"/>
              <a:t>, 2009).</a:t>
            </a:r>
            <a:endParaRPr lang="en-GB" sz="2400" dirty="0"/>
          </a:p>
          <a:p>
            <a:pPr marL="0" indent="0">
              <a:buNone/>
            </a:pPr>
            <a:endParaRPr lang="en-GB" sz="2400" dirty="0" smtClean="0"/>
          </a:p>
          <a:p>
            <a:pPr marL="0" indent="0">
              <a:buNone/>
            </a:pPr>
            <a:endParaRPr lang="en-GB" sz="2400" dirty="0" smtClean="0"/>
          </a:p>
          <a:p>
            <a:pPr marL="0" indent="0">
              <a:buNone/>
            </a:pPr>
            <a:endParaRPr lang="en-GB" sz="2400" dirty="0"/>
          </a:p>
          <a:p>
            <a:endParaRPr lang="en-GB"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9139238"/>
      </p:ext>
    </p:extLst>
  </p:cSld>
  <p:clrMapOvr>
    <a:masterClrMapping/>
  </p:clrMapOvr>
  <mc:AlternateContent xmlns:mc="http://schemas.openxmlformats.org/markup-compatibility/2006">
    <mc:Choice xmlns:p14="http://schemas.microsoft.com/office/powerpoint/2010/main" Requires="p14">
      <p:transition spd="slow" p14:dur="2000" advTm="37536"/>
    </mc:Choice>
    <mc:Fallback>
      <p:transition spd="slow" advTm="37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1253" y="1635492"/>
            <a:ext cx="8911687" cy="2839526"/>
          </a:xfrm>
        </p:spPr>
        <p:txBody>
          <a:bodyPr/>
          <a:lstStyle/>
          <a:p>
            <a:pPr algn="ctr"/>
            <a:r>
              <a:rPr lang="en-GB" dirty="0" smtClean="0"/>
              <a:t>Thanks for listening!</a:t>
            </a:r>
            <a:br>
              <a:rPr lang="en-GB" dirty="0" smtClean="0"/>
            </a:br>
            <a:r>
              <a:rPr lang="en-GB" dirty="0"/>
              <a:t/>
            </a:r>
            <a:br>
              <a:rPr lang="en-GB" dirty="0"/>
            </a:br>
            <a:r>
              <a:rPr lang="en-GB" dirty="0" smtClean="0"/>
              <a:t>Any questions? Please contact me through Microsoft Teams or Email and I would be happy to answer them.</a:t>
            </a:r>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29949985"/>
      </p:ext>
    </p:extLst>
  </p:cSld>
  <p:clrMapOvr>
    <a:masterClrMapping/>
  </p:clrMapOvr>
  <mc:AlternateContent xmlns:mc="http://schemas.openxmlformats.org/markup-compatibility/2006">
    <mc:Choice xmlns:p14="http://schemas.microsoft.com/office/powerpoint/2010/main" Requires="p14">
      <p:transition spd="slow" p14:dur="2000" advTm="16023"/>
    </mc:Choice>
    <mc:Fallback>
      <p:transition spd="slow" advTm="16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9439" y="289259"/>
            <a:ext cx="3473024" cy="741051"/>
          </a:xfrm>
        </p:spPr>
        <p:txBody>
          <a:bodyPr/>
          <a:lstStyle/>
          <a:p>
            <a:r>
              <a:rPr lang="en-GB" dirty="0"/>
              <a:t>Reference List:</a:t>
            </a:r>
          </a:p>
        </p:txBody>
      </p:sp>
      <p:sp>
        <p:nvSpPr>
          <p:cNvPr id="3" name="Content Placeholder 2"/>
          <p:cNvSpPr>
            <a:spLocks noGrp="1"/>
          </p:cNvSpPr>
          <p:nvPr>
            <p:ph idx="1"/>
          </p:nvPr>
        </p:nvSpPr>
        <p:spPr>
          <a:xfrm>
            <a:off x="2219439" y="1030309"/>
            <a:ext cx="8915400" cy="5679583"/>
          </a:xfrm>
        </p:spPr>
        <p:txBody>
          <a:bodyPr>
            <a:normAutofit fontScale="92500" lnSpcReduction="20000"/>
          </a:bodyPr>
          <a:lstStyle/>
          <a:p>
            <a:pPr marL="0" indent="0">
              <a:buNone/>
            </a:pPr>
            <a:r>
              <a:rPr lang="en-GB" dirty="0"/>
              <a:t>Alfredo Hair Care Solutions (2020) Hair Video – Blow Drying.</a:t>
            </a:r>
          </a:p>
          <a:p>
            <a:pPr marL="0" indent="0">
              <a:buNone/>
            </a:pPr>
            <a:r>
              <a:rPr lang="en-GB" dirty="0"/>
              <a:t>Alfredo Hair Care Solutions (202) Hair Video – Highlights.</a:t>
            </a:r>
          </a:p>
          <a:p>
            <a:pPr marL="0" indent="0">
              <a:buNone/>
            </a:pPr>
            <a:r>
              <a:rPr lang="en-GB" dirty="0"/>
              <a:t>Alfredo Hair Care Solutions (2020) Hair Video – Hair Styling</a:t>
            </a:r>
            <a:r>
              <a:rPr lang="en-GB" dirty="0" smtClean="0"/>
              <a:t>.</a:t>
            </a:r>
          </a:p>
          <a:p>
            <a:pPr marL="0" indent="0">
              <a:buNone/>
            </a:pPr>
            <a:r>
              <a:rPr lang="en-GB" dirty="0"/>
              <a:t>Al, S., Sari, R.M. and </a:t>
            </a:r>
            <a:r>
              <a:rPr lang="en-GB" dirty="0" err="1"/>
              <a:t>Kahya</a:t>
            </a:r>
            <a:r>
              <a:rPr lang="en-GB" dirty="0"/>
              <a:t>, N.C., 2012. A different perspective on education: Montessori and Montessori school architecture. </a:t>
            </a:r>
            <a:r>
              <a:rPr lang="en-GB" i="1" dirty="0"/>
              <a:t>Procedia-Social and </a:t>
            </a:r>
            <a:r>
              <a:rPr lang="en-GB" i="1" dirty="0" err="1"/>
              <a:t>Behavioral</a:t>
            </a:r>
            <a:r>
              <a:rPr lang="en-GB" i="1" dirty="0"/>
              <a:t> Sciences</a:t>
            </a:r>
            <a:r>
              <a:rPr lang="en-GB" dirty="0"/>
              <a:t>, </a:t>
            </a:r>
            <a:r>
              <a:rPr lang="en-GB" i="1" dirty="0"/>
              <a:t>46</a:t>
            </a:r>
            <a:r>
              <a:rPr lang="en-GB" dirty="0"/>
              <a:t>, pp.1866-1871</a:t>
            </a:r>
            <a:r>
              <a:rPr lang="en-GB" dirty="0" smtClean="0"/>
              <a:t>.</a:t>
            </a:r>
          </a:p>
          <a:p>
            <a:pPr marL="0" indent="0">
              <a:buNone/>
            </a:pPr>
            <a:r>
              <a:rPr lang="en-GB" dirty="0" err="1"/>
              <a:t>Ambiyar</a:t>
            </a:r>
            <a:r>
              <a:rPr lang="en-GB" dirty="0"/>
              <a:t>, A., </a:t>
            </a:r>
            <a:r>
              <a:rPr lang="en-GB" dirty="0" err="1"/>
              <a:t>Yulastri</a:t>
            </a:r>
            <a:r>
              <a:rPr lang="en-GB" dirty="0"/>
              <a:t>, A., </a:t>
            </a:r>
            <a:r>
              <a:rPr lang="en-GB" dirty="0" err="1"/>
              <a:t>Yupelmi</a:t>
            </a:r>
            <a:r>
              <a:rPr lang="en-GB" dirty="0"/>
              <a:t>, M. and </a:t>
            </a:r>
            <a:r>
              <a:rPr lang="en-GB" dirty="0" err="1"/>
              <a:t>Paryono</a:t>
            </a:r>
            <a:r>
              <a:rPr lang="en-GB" dirty="0"/>
              <a:t>, P., 2018. Relevance of the Productive Course of Hair Beauty in Vocational High Schools to Industry Needs. </a:t>
            </a:r>
            <a:r>
              <a:rPr lang="en-GB" i="1" dirty="0" err="1"/>
              <a:t>Jurnal</a:t>
            </a:r>
            <a:r>
              <a:rPr lang="en-GB" i="1" dirty="0"/>
              <a:t> </a:t>
            </a:r>
            <a:r>
              <a:rPr lang="en-GB" i="1" dirty="0" err="1"/>
              <a:t>Pendidikan</a:t>
            </a:r>
            <a:r>
              <a:rPr lang="en-GB" i="1" dirty="0"/>
              <a:t> </a:t>
            </a:r>
            <a:r>
              <a:rPr lang="en-GB" i="1" dirty="0" err="1"/>
              <a:t>Teknologi</a:t>
            </a:r>
            <a:r>
              <a:rPr lang="en-GB" i="1" dirty="0"/>
              <a:t> </a:t>
            </a:r>
            <a:r>
              <a:rPr lang="en-GB" i="1" dirty="0" err="1"/>
              <a:t>dan</a:t>
            </a:r>
            <a:r>
              <a:rPr lang="en-GB" i="1" dirty="0"/>
              <a:t> </a:t>
            </a:r>
            <a:r>
              <a:rPr lang="en-GB" i="1" dirty="0" err="1"/>
              <a:t>Kejuruan</a:t>
            </a:r>
            <a:r>
              <a:rPr lang="en-GB" dirty="0"/>
              <a:t>, </a:t>
            </a:r>
            <a:r>
              <a:rPr lang="en-GB" i="1" dirty="0"/>
              <a:t>24</a:t>
            </a:r>
            <a:r>
              <a:rPr lang="en-GB" dirty="0"/>
              <a:t>(1), pp.125-131</a:t>
            </a:r>
            <a:r>
              <a:rPr lang="en-GB" dirty="0" smtClean="0"/>
              <a:t>. [Online]</a:t>
            </a:r>
          </a:p>
          <a:p>
            <a:pPr marL="0" indent="0">
              <a:buNone/>
            </a:pPr>
            <a:r>
              <a:rPr lang="en-GB" dirty="0">
                <a:hlinkClick r:id="rId4" action="ppaction://hlinkfile"/>
              </a:rPr>
              <a:t>file:///C:/</a:t>
            </a:r>
            <a:r>
              <a:rPr lang="en-GB" dirty="0" smtClean="0">
                <a:hlinkClick r:id="rId4" action="ppaction://hlinkfile"/>
              </a:rPr>
              <a:t>Users/Student/Downloads/18388-48381-1-PB.pdf</a:t>
            </a:r>
            <a:endParaRPr lang="en-GB" dirty="0" smtClean="0"/>
          </a:p>
          <a:p>
            <a:pPr marL="0" indent="0">
              <a:buNone/>
            </a:pPr>
            <a:r>
              <a:rPr lang="en-GB" dirty="0" smtClean="0"/>
              <a:t>(Accessed on: 21</a:t>
            </a:r>
            <a:r>
              <a:rPr lang="en-GB" baseline="30000" dirty="0" smtClean="0"/>
              <a:t>st</a:t>
            </a:r>
            <a:r>
              <a:rPr lang="en-GB" dirty="0" smtClean="0"/>
              <a:t> March 2020</a:t>
            </a:r>
            <a:r>
              <a:rPr lang="en-GB" dirty="0" smtClean="0"/>
              <a:t>).</a:t>
            </a:r>
          </a:p>
          <a:p>
            <a:pPr marL="0" indent="0">
              <a:buNone/>
            </a:pPr>
            <a:r>
              <a:rPr lang="en-GB" dirty="0" smtClean="0"/>
              <a:t>Bailey, R (2014) </a:t>
            </a:r>
            <a:r>
              <a:rPr lang="en-GB" i="1" dirty="0" err="1" smtClean="0"/>
              <a:t>A.S.Neill</a:t>
            </a:r>
            <a:r>
              <a:rPr lang="en-GB" i="1" dirty="0" smtClean="0"/>
              <a:t>. </a:t>
            </a:r>
            <a:r>
              <a:rPr lang="en-GB" dirty="0" smtClean="0"/>
              <a:t>Bloomsbury Publishing: London. [Online]</a:t>
            </a:r>
          </a:p>
          <a:p>
            <a:pPr marL="0" indent="0">
              <a:buNone/>
            </a:pPr>
            <a:r>
              <a:rPr lang="en-GB" dirty="0">
                <a:hlinkClick r:id="rId5"/>
              </a:rPr>
              <a:t>https://</a:t>
            </a:r>
            <a:r>
              <a:rPr lang="en-GB" dirty="0" smtClean="0">
                <a:hlinkClick r:id="rId5"/>
              </a:rPr>
              <a:t>books.google.co.uk/books?id=X02CBAAAQBAJ&amp;printsec=frontcover&amp;source=gbs_ge_summary_r&amp;cad=0#v=onepage&amp;q&amp;f=false</a:t>
            </a:r>
            <a:endParaRPr lang="en-GB" dirty="0" smtClean="0"/>
          </a:p>
          <a:p>
            <a:pPr marL="0" indent="0">
              <a:buNone/>
            </a:pPr>
            <a:r>
              <a:rPr lang="en-GB" dirty="0" smtClean="0"/>
              <a:t>(Accessed on: 23</a:t>
            </a:r>
            <a:r>
              <a:rPr lang="en-GB" baseline="30000" dirty="0" smtClean="0"/>
              <a:t>rd</a:t>
            </a:r>
            <a:r>
              <a:rPr lang="en-GB" dirty="0" smtClean="0"/>
              <a:t> March 2020).</a:t>
            </a:r>
            <a:endParaRPr lang="en-GB" dirty="0" smtClean="0"/>
          </a:p>
          <a:p>
            <a:pPr marL="0" indent="0">
              <a:buNone/>
            </a:pPr>
            <a:r>
              <a:rPr lang="en-GB" dirty="0" smtClean="0"/>
              <a:t>Gower </a:t>
            </a:r>
            <a:r>
              <a:rPr lang="en-GB" dirty="0"/>
              <a:t>College Swansea (2020) </a:t>
            </a:r>
            <a:r>
              <a:rPr lang="en-GB" i="1" dirty="0"/>
              <a:t>Hairdressing - 19 and under (L1 Certificate). </a:t>
            </a:r>
            <a:r>
              <a:rPr lang="en-GB" dirty="0"/>
              <a:t>[Online]</a:t>
            </a:r>
          </a:p>
          <a:p>
            <a:pPr marL="0" indent="0">
              <a:buNone/>
            </a:pPr>
            <a:r>
              <a:rPr lang="en-GB" dirty="0">
                <a:hlinkClick r:id="rId6"/>
              </a:rPr>
              <a:t>https://www.gcs.ac.uk/full-time-course/hairdressing-certificate-under-19-nvq</a:t>
            </a:r>
            <a:endParaRPr lang="en-GB" dirty="0"/>
          </a:p>
          <a:p>
            <a:pPr marL="0" indent="0">
              <a:buNone/>
            </a:pPr>
            <a:r>
              <a:rPr lang="en-GB" dirty="0"/>
              <a:t>(Accessed on 13</a:t>
            </a:r>
            <a:r>
              <a:rPr lang="en-GB" baseline="30000" dirty="0"/>
              <a:t>th</a:t>
            </a:r>
            <a:r>
              <a:rPr lang="en-GB" dirty="0"/>
              <a:t> March 2020</a:t>
            </a:r>
            <a:r>
              <a:rPr lang="en-GB" dirty="0" smtClean="0"/>
              <a:t>).</a:t>
            </a:r>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55680143"/>
      </p:ext>
    </p:extLst>
  </p:cSld>
  <p:clrMapOvr>
    <a:masterClrMapping/>
  </p:clrMapOvr>
  <mc:AlternateContent xmlns:mc="http://schemas.openxmlformats.org/markup-compatibility/2006">
    <mc:Choice xmlns:p14="http://schemas.microsoft.com/office/powerpoint/2010/main" Requires="p14">
      <p:transition spd="slow" p14:dur="2000" advTm="1209"/>
    </mc:Choice>
    <mc:Fallback>
      <p:transition spd="slow" advTm="1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40728" y="562377"/>
            <a:ext cx="8915400" cy="5851302"/>
          </a:xfrm>
        </p:spPr>
        <p:txBody>
          <a:bodyPr>
            <a:normAutofit fontScale="92500" lnSpcReduction="10000"/>
          </a:bodyPr>
          <a:lstStyle/>
          <a:p>
            <a:pPr marL="0" indent="0">
              <a:buNone/>
            </a:pPr>
            <a:r>
              <a:rPr lang="en-GB" dirty="0"/>
              <a:t>Broton, K. and </a:t>
            </a:r>
            <a:r>
              <a:rPr lang="en-GB" dirty="0" err="1"/>
              <a:t>Goldrick-Rab</a:t>
            </a:r>
            <a:r>
              <a:rPr lang="en-GB" dirty="0"/>
              <a:t>, S., 2016. The dark side of college (un) affordability: Food and housing insecurity in higher education. </a:t>
            </a:r>
            <a:r>
              <a:rPr lang="en-GB" i="1" dirty="0"/>
              <a:t>Change: The Magazine of Higher Learning</a:t>
            </a:r>
            <a:r>
              <a:rPr lang="en-GB" dirty="0"/>
              <a:t>, </a:t>
            </a:r>
            <a:r>
              <a:rPr lang="en-GB" i="1" dirty="0"/>
              <a:t>48</a:t>
            </a:r>
            <a:r>
              <a:rPr lang="en-GB" dirty="0"/>
              <a:t>(1), pp.16-25. [Online]</a:t>
            </a:r>
          </a:p>
          <a:p>
            <a:pPr marL="0" indent="0">
              <a:buNone/>
            </a:pPr>
            <a:r>
              <a:rPr lang="en-GB" dirty="0">
                <a:hlinkClick r:id="rId4"/>
              </a:rPr>
              <a:t>http://kdp0l43vw6z2dlw631ififc5.wpengine.netdna-cdn.com/wp-content/uploads/large/2017/04/The-Dark-Side-of-College-Un-Affordability-Food-and-Housing-Insecurity-in-Higher-Education.pdf</a:t>
            </a:r>
            <a:endParaRPr lang="en-GB" dirty="0"/>
          </a:p>
          <a:p>
            <a:pPr marL="0" indent="0">
              <a:buNone/>
            </a:pPr>
            <a:r>
              <a:rPr lang="en-GB" dirty="0"/>
              <a:t>(Accessed on: 15</a:t>
            </a:r>
            <a:r>
              <a:rPr lang="en-GB" baseline="30000" dirty="0"/>
              <a:t>th</a:t>
            </a:r>
            <a:r>
              <a:rPr lang="en-GB" dirty="0"/>
              <a:t> March 2020</a:t>
            </a:r>
            <a:r>
              <a:rPr lang="en-GB" dirty="0" smtClean="0"/>
              <a:t>).</a:t>
            </a:r>
          </a:p>
          <a:p>
            <a:pPr marL="0" indent="0">
              <a:buNone/>
            </a:pPr>
            <a:r>
              <a:rPr lang="en-GB" dirty="0" smtClean="0"/>
              <a:t>Gower </a:t>
            </a:r>
            <a:r>
              <a:rPr lang="en-GB" dirty="0"/>
              <a:t>College Swansea (2020) </a:t>
            </a:r>
            <a:r>
              <a:rPr lang="en-GB" i="1" dirty="0"/>
              <a:t>Hairdressing (L2 Diploma). </a:t>
            </a:r>
            <a:r>
              <a:rPr lang="en-GB" dirty="0"/>
              <a:t>[Online]</a:t>
            </a:r>
          </a:p>
          <a:p>
            <a:pPr marL="0" indent="0">
              <a:buNone/>
            </a:pPr>
            <a:r>
              <a:rPr lang="en-GB" dirty="0">
                <a:hlinkClick r:id="rId5"/>
              </a:rPr>
              <a:t>https://www.gcs.ac.uk/Full-Time-Course/Hairdressing-Diploma-Fast-Track-NVQ</a:t>
            </a:r>
            <a:endParaRPr lang="en-GB" dirty="0"/>
          </a:p>
          <a:p>
            <a:pPr marL="0" indent="0">
              <a:buNone/>
            </a:pPr>
            <a:r>
              <a:rPr lang="en-GB" dirty="0"/>
              <a:t>(Accessed on: 13</a:t>
            </a:r>
            <a:r>
              <a:rPr lang="en-GB" baseline="30000" dirty="0"/>
              <a:t>th</a:t>
            </a:r>
            <a:r>
              <a:rPr lang="en-GB" dirty="0"/>
              <a:t> March 2020).</a:t>
            </a:r>
          </a:p>
          <a:p>
            <a:pPr marL="0" indent="0">
              <a:buNone/>
            </a:pPr>
            <a:r>
              <a:rPr lang="en-GB" dirty="0"/>
              <a:t>Gower College Swansea (2020) Hairdressing (L3 Diploma). [online]</a:t>
            </a:r>
          </a:p>
          <a:p>
            <a:pPr marL="0" indent="0">
              <a:buNone/>
            </a:pPr>
            <a:r>
              <a:rPr lang="en-GB" dirty="0">
                <a:hlinkClick r:id="rId6"/>
              </a:rPr>
              <a:t>https://www.gcs.ac.uk/full-time-course/hairdressing-diploma-nvq</a:t>
            </a:r>
            <a:endParaRPr lang="en-GB" dirty="0"/>
          </a:p>
          <a:p>
            <a:pPr marL="0" indent="0">
              <a:buNone/>
            </a:pPr>
            <a:r>
              <a:rPr lang="en-GB" dirty="0"/>
              <a:t>(Accessed on: 13</a:t>
            </a:r>
            <a:r>
              <a:rPr lang="en-GB" baseline="30000" dirty="0"/>
              <a:t>th</a:t>
            </a:r>
            <a:r>
              <a:rPr lang="en-GB" dirty="0"/>
              <a:t> March 2020).</a:t>
            </a:r>
          </a:p>
          <a:p>
            <a:pPr marL="0" indent="0">
              <a:buNone/>
            </a:pPr>
            <a:r>
              <a:rPr lang="en-GB" dirty="0"/>
              <a:t>Kawano, S and Kuroda, A (2017) Management evaluation system for skill assessment―On the psychological interaction between the “Teaching side” and “Learning side” in the teaching methodology of hairdressing techniques. [Online]</a:t>
            </a:r>
          </a:p>
          <a:p>
            <a:pPr marL="0" indent="0">
              <a:buNone/>
            </a:pPr>
            <a:r>
              <a:rPr lang="en-GB" dirty="0">
                <a:hlinkClick r:id="rId7"/>
              </a:rPr>
              <a:t>http://journal.otsuma.ac.jp/documents/journal/2017no27/2017_63.pdf</a:t>
            </a:r>
            <a:endParaRPr lang="en-GB" dirty="0"/>
          </a:p>
          <a:p>
            <a:pPr marL="0" indent="0">
              <a:buNone/>
            </a:pPr>
            <a:r>
              <a:rPr lang="en-GB" dirty="0"/>
              <a:t>(Accessed on: 15</a:t>
            </a:r>
            <a:r>
              <a:rPr lang="en-GB" baseline="30000" dirty="0"/>
              <a:t>th</a:t>
            </a:r>
            <a:r>
              <a:rPr lang="en-GB" dirty="0"/>
              <a:t> March 2020</a:t>
            </a:r>
            <a:r>
              <a:rPr lang="en-GB" dirty="0" smtClean="0"/>
              <a:t>).</a:t>
            </a:r>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76474540"/>
      </p:ext>
    </p:extLst>
  </p:cSld>
  <p:clrMapOvr>
    <a:masterClrMapping/>
  </p:clrMapOvr>
  <mc:AlternateContent xmlns:mc="http://schemas.openxmlformats.org/markup-compatibility/2006">
    <mc:Choice xmlns:p14="http://schemas.microsoft.com/office/powerpoint/2010/main" Requires="p14">
      <p:transition spd="slow" p14:dur="2000" advTm="876"/>
    </mc:Choice>
    <mc:Fallback>
      <p:transition spd="slow" advTm="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37697" y="626772"/>
            <a:ext cx="8915400" cy="6044484"/>
          </a:xfrm>
        </p:spPr>
        <p:txBody>
          <a:bodyPr>
            <a:normAutofit fontScale="92500" lnSpcReduction="20000"/>
          </a:bodyPr>
          <a:lstStyle/>
          <a:p>
            <a:pPr marL="0" indent="0">
              <a:buNone/>
            </a:pPr>
            <a:r>
              <a:rPr lang="en-GB" dirty="0" err="1"/>
              <a:t>Miettinen</a:t>
            </a:r>
            <a:r>
              <a:rPr lang="en-GB" dirty="0"/>
              <a:t>, R., 2000. The concept of experiential learning and John Dewey's theory of reflective thought and action. </a:t>
            </a:r>
            <a:r>
              <a:rPr lang="en-GB" i="1" dirty="0"/>
              <a:t>International journal of lifelong education</a:t>
            </a:r>
            <a:r>
              <a:rPr lang="en-GB" dirty="0"/>
              <a:t>, </a:t>
            </a:r>
            <a:r>
              <a:rPr lang="en-GB" i="1" dirty="0"/>
              <a:t>19</a:t>
            </a:r>
            <a:r>
              <a:rPr lang="en-GB" dirty="0"/>
              <a:t>(1), pp.54-72</a:t>
            </a:r>
            <a:r>
              <a:rPr lang="en-GB" dirty="0" smtClean="0"/>
              <a:t>. [Online]</a:t>
            </a:r>
          </a:p>
          <a:p>
            <a:pPr marL="0" indent="0">
              <a:buNone/>
            </a:pPr>
            <a:r>
              <a:rPr lang="en-GB" dirty="0">
                <a:hlinkClick r:id="rId4"/>
              </a:rPr>
              <a:t>https://</a:t>
            </a:r>
            <a:r>
              <a:rPr lang="en-GB" dirty="0" smtClean="0">
                <a:hlinkClick r:id="rId4"/>
              </a:rPr>
              <a:t>www.tandfonline.com/doi/pdf/10.1080/026013700293458</a:t>
            </a:r>
            <a:endParaRPr lang="en-GB" dirty="0" smtClean="0"/>
          </a:p>
          <a:p>
            <a:pPr marL="0" indent="0">
              <a:buNone/>
            </a:pPr>
            <a:r>
              <a:rPr lang="en-GB" dirty="0" smtClean="0"/>
              <a:t>(Accessed on: 23</a:t>
            </a:r>
            <a:r>
              <a:rPr lang="en-GB" baseline="30000" dirty="0" smtClean="0"/>
              <a:t>rd</a:t>
            </a:r>
            <a:r>
              <a:rPr lang="en-GB" dirty="0" smtClean="0"/>
              <a:t> March 2020).</a:t>
            </a:r>
          </a:p>
          <a:p>
            <a:pPr marL="0" indent="0">
              <a:buNone/>
            </a:pPr>
            <a:r>
              <a:rPr lang="en-GB" dirty="0" err="1" smtClean="0"/>
              <a:t>Öhman</a:t>
            </a:r>
            <a:r>
              <a:rPr lang="en-GB" dirty="0"/>
              <a:t>, A (2018) Twist and shape: Feedback practices within creative subject content of hairdressing education. </a:t>
            </a:r>
            <a:r>
              <a:rPr lang="en-GB" i="1" dirty="0"/>
              <a:t>Vocations and Learning</a:t>
            </a:r>
            <a:r>
              <a:rPr lang="en-GB" dirty="0"/>
              <a:t>, </a:t>
            </a:r>
            <a:r>
              <a:rPr lang="en-GB" i="1" dirty="0"/>
              <a:t>11</a:t>
            </a:r>
            <a:r>
              <a:rPr lang="en-GB" dirty="0"/>
              <a:t>(3), pp.425-448.7 [Online]</a:t>
            </a:r>
          </a:p>
          <a:p>
            <a:pPr marL="0" indent="0">
              <a:buNone/>
            </a:pPr>
            <a:r>
              <a:rPr lang="en-GB" dirty="0">
                <a:hlinkClick r:id="rId5"/>
              </a:rPr>
              <a:t>https://link.springer.com/article/10.1007/s12186-017-9196-5</a:t>
            </a:r>
            <a:endParaRPr lang="en-GB" dirty="0"/>
          </a:p>
          <a:p>
            <a:pPr marL="0" indent="0">
              <a:buNone/>
            </a:pPr>
            <a:r>
              <a:rPr lang="en-GB" dirty="0"/>
              <a:t>(Accessed on: 15</a:t>
            </a:r>
            <a:r>
              <a:rPr lang="en-GB" baseline="30000" dirty="0"/>
              <a:t>th</a:t>
            </a:r>
            <a:r>
              <a:rPr lang="en-GB" dirty="0"/>
              <a:t> March 2020</a:t>
            </a:r>
            <a:r>
              <a:rPr lang="en-GB" dirty="0" smtClean="0"/>
              <a:t>).</a:t>
            </a:r>
          </a:p>
          <a:p>
            <a:pPr marL="0" indent="0">
              <a:buNone/>
            </a:pPr>
            <a:r>
              <a:rPr lang="en-GB" dirty="0" smtClean="0"/>
              <a:t>Smith</a:t>
            </a:r>
            <a:r>
              <a:rPr lang="en-GB" dirty="0"/>
              <a:t>, P.J., 2000. Flexible delivery and apprentice training: preferences, problems and challenges. </a:t>
            </a:r>
            <a:r>
              <a:rPr lang="en-GB" i="1" dirty="0"/>
              <a:t>Journal of vocational education and training</a:t>
            </a:r>
            <a:r>
              <a:rPr lang="en-GB" dirty="0"/>
              <a:t>, </a:t>
            </a:r>
            <a:r>
              <a:rPr lang="en-GB" i="1" dirty="0"/>
              <a:t>52</a:t>
            </a:r>
            <a:r>
              <a:rPr lang="en-GB" dirty="0"/>
              <a:t>(3), pp.483-503. [Online]</a:t>
            </a:r>
          </a:p>
          <a:p>
            <a:pPr marL="0" indent="0">
              <a:buNone/>
            </a:pPr>
            <a:r>
              <a:rPr lang="en-GB" dirty="0">
                <a:hlinkClick r:id="rId6"/>
              </a:rPr>
              <a:t>https://www.tandfonline.com/doi/pdf/10.1080/13636820000200132</a:t>
            </a:r>
            <a:endParaRPr lang="en-GB" dirty="0"/>
          </a:p>
          <a:p>
            <a:pPr marL="0" indent="0">
              <a:buNone/>
            </a:pPr>
            <a:r>
              <a:rPr lang="en-GB" dirty="0"/>
              <a:t>(Accessed on: 25</a:t>
            </a:r>
            <a:r>
              <a:rPr lang="en-GB" baseline="30000" dirty="0"/>
              <a:t>th</a:t>
            </a:r>
            <a:r>
              <a:rPr lang="en-GB" dirty="0"/>
              <a:t> March 2020).</a:t>
            </a:r>
          </a:p>
          <a:p>
            <a:pPr marL="0" indent="0">
              <a:buNone/>
            </a:pPr>
            <a:r>
              <a:rPr lang="en-GB" dirty="0"/>
              <a:t>Salons Direct (2018) How to Ensure your Salon Training Sessions are Successful. [Online]</a:t>
            </a:r>
          </a:p>
          <a:p>
            <a:pPr marL="0" indent="0">
              <a:buNone/>
            </a:pPr>
            <a:r>
              <a:rPr lang="en-GB" dirty="0">
                <a:hlinkClick r:id="rId7"/>
              </a:rPr>
              <a:t>https://www.salonsdirect.com/blog/how-to-ensure-your-salon-training-days-are-successful/</a:t>
            </a:r>
            <a:endParaRPr lang="en-GB" dirty="0"/>
          </a:p>
          <a:p>
            <a:pPr marL="0" indent="0">
              <a:buNone/>
            </a:pPr>
            <a:r>
              <a:rPr lang="en-GB" dirty="0"/>
              <a:t>(Accessed on: 15</a:t>
            </a:r>
            <a:r>
              <a:rPr lang="en-GB" baseline="30000" dirty="0"/>
              <a:t>th</a:t>
            </a:r>
            <a:r>
              <a:rPr lang="en-GB" dirty="0"/>
              <a:t> March 2020</a:t>
            </a:r>
            <a:r>
              <a:rPr lang="en-GB" dirty="0" smtClean="0"/>
              <a:t>).</a:t>
            </a:r>
          </a:p>
          <a:p>
            <a:pPr marL="0" indent="0">
              <a:buNone/>
            </a:pPr>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8668639"/>
      </p:ext>
    </p:extLst>
  </p:cSld>
  <p:clrMapOvr>
    <a:masterClrMapping/>
  </p:clrMapOvr>
  <mc:AlternateContent xmlns:mc="http://schemas.openxmlformats.org/markup-compatibility/2006">
    <mc:Choice xmlns:p14="http://schemas.microsoft.com/office/powerpoint/2010/main" Requires="p14">
      <p:transition spd="slow" p14:dur="2000" advTm="1232"/>
    </mc:Choice>
    <mc:Fallback>
      <p:transition spd="slow" advTm="1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8001" y="418564"/>
            <a:ext cx="8915400" cy="6278451"/>
          </a:xfrm>
        </p:spPr>
        <p:txBody>
          <a:bodyPr>
            <a:normAutofit fontScale="92500" lnSpcReduction="20000"/>
          </a:bodyPr>
          <a:lstStyle/>
          <a:p>
            <a:pPr marL="0" indent="0">
              <a:buNone/>
            </a:pPr>
            <a:r>
              <a:rPr lang="en-GB" dirty="0"/>
              <a:t>Trifoni, A. and </a:t>
            </a:r>
            <a:r>
              <a:rPr lang="en-GB" dirty="0" err="1"/>
              <a:t>Shahini</a:t>
            </a:r>
            <a:r>
              <a:rPr lang="en-GB" dirty="0"/>
              <a:t>, M (2011) How does exam anxiety affect the performance of university students. </a:t>
            </a:r>
            <a:r>
              <a:rPr lang="en-GB" i="1" dirty="0"/>
              <a:t>Mediterranean Journal of Social Sciences</a:t>
            </a:r>
            <a:r>
              <a:rPr lang="en-GB" dirty="0"/>
              <a:t>, </a:t>
            </a:r>
            <a:r>
              <a:rPr lang="en-GB" i="1" dirty="0"/>
              <a:t>2</a:t>
            </a:r>
            <a:r>
              <a:rPr lang="en-GB" dirty="0"/>
              <a:t>(2), pp.93-100. [Online]</a:t>
            </a:r>
          </a:p>
          <a:p>
            <a:pPr marL="0" indent="0">
              <a:buNone/>
            </a:pPr>
            <a:r>
              <a:rPr lang="en-GB" dirty="0">
                <a:hlinkClick r:id="rId4"/>
              </a:rPr>
              <a:t>https://www.researchgate.net/profile/Matteo_Gulino/publication/235626082_The_Old_Roots_of_the_Italian_Health_Legislation/links/00b495363ccad56398000000/The-Old-Roots-of-the-Italian-Health-Legislation.pdf#page=94</a:t>
            </a:r>
            <a:endParaRPr lang="en-GB" dirty="0"/>
          </a:p>
          <a:p>
            <a:pPr marL="0" indent="0">
              <a:buNone/>
            </a:pPr>
            <a:r>
              <a:rPr lang="en-GB" dirty="0"/>
              <a:t>(Accessed on: 21</a:t>
            </a:r>
            <a:r>
              <a:rPr lang="en-GB" baseline="30000" dirty="0"/>
              <a:t>st</a:t>
            </a:r>
            <a:r>
              <a:rPr lang="en-GB" dirty="0"/>
              <a:t> March 2020</a:t>
            </a:r>
            <a:r>
              <a:rPr lang="en-GB" dirty="0" smtClean="0"/>
              <a:t>).</a:t>
            </a:r>
          </a:p>
          <a:p>
            <a:pPr marL="0" indent="0">
              <a:buNone/>
            </a:pPr>
            <a:r>
              <a:rPr lang="en-GB" dirty="0" err="1" smtClean="0"/>
              <a:t>Dolya</a:t>
            </a:r>
            <a:r>
              <a:rPr lang="en-GB" dirty="0" smtClean="0"/>
              <a:t>, G (2009) </a:t>
            </a:r>
            <a:r>
              <a:rPr lang="en-GB" i="1" dirty="0" smtClean="0"/>
              <a:t>Vygotsky in Action in the Early Years. [Online]</a:t>
            </a:r>
          </a:p>
          <a:p>
            <a:pPr marL="0" indent="0">
              <a:buNone/>
            </a:pPr>
            <a:r>
              <a:rPr lang="en-GB" dirty="0">
                <a:hlinkClick r:id="rId5"/>
              </a:rPr>
              <a:t>https://</a:t>
            </a:r>
            <a:r>
              <a:rPr lang="en-GB" dirty="0" smtClean="0">
                <a:hlinkClick r:id="rId5"/>
              </a:rPr>
              <a:t>www-dawsonera-com.ezproxy.uwtsd.ac.uk/abstract/9780203864814</a:t>
            </a:r>
            <a:endParaRPr lang="en-GB" dirty="0" smtClean="0"/>
          </a:p>
          <a:p>
            <a:pPr marL="0" indent="0">
              <a:buNone/>
            </a:pPr>
            <a:r>
              <a:rPr lang="en-GB" dirty="0" smtClean="0"/>
              <a:t>(Accessed on: 23</a:t>
            </a:r>
            <a:r>
              <a:rPr lang="en-GB" baseline="30000" dirty="0" smtClean="0"/>
              <a:t>rd</a:t>
            </a:r>
            <a:r>
              <a:rPr lang="en-GB" dirty="0" smtClean="0"/>
              <a:t> March 2020).</a:t>
            </a:r>
            <a:endParaRPr lang="en-GB" dirty="0" smtClean="0"/>
          </a:p>
          <a:p>
            <a:pPr marL="0" indent="0">
              <a:buNone/>
            </a:pPr>
            <a:r>
              <a:rPr lang="en-GB" dirty="0" err="1"/>
              <a:t>Wanner</a:t>
            </a:r>
            <a:r>
              <a:rPr lang="en-GB" dirty="0"/>
              <a:t>, T. and Palmer, E., 2015. Personalising learning: Exploring student and teacher perceptions about flexible learning and assessment in a flipped university course. </a:t>
            </a:r>
            <a:r>
              <a:rPr lang="en-GB" i="1" dirty="0"/>
              <a:t>Computers &amp; Education</a:t>
            </a:r>
            <a:r>
              <a:rPr lang="en-GB" dirty="0"/>
              <a:t>, </a:t>
            </a:r>
            <a:r>
              <a:rPr lang="en-GB" i="1" dirty="0"/>
              <a:t>88</a:t>
            </a:r>
            <a:r>
              <a:rPr lang="en-GB" dirty="0"/>
              <a:t>, pp.354-369</a:t>
            </a:r>
            <a:r>
              <a:rPr lang="en-GB" dirty="0" smtClean="0"/>
              <a:t>. [Online]</a:t>
            </a:r>
          </a:p>
          <a:p>
            <a:pPr marL="0" indent="0">
              <a:buNone/>
            </a:pPr>
            <a:r>
              <a:rPr lang="en-GB" dirty="0">
                <a:hlinkClick r:id="rId6"/>
              </a:rPr>
              <a:t>http://www.maktabe-hekmat.ir/wp-content/uploads/2018/12/2015.-</a:t>
            </a:r>
            <a:r>
              <a:rPr lang="en-GB" dirty="0" smtClean="0">
                <a:hlinkClick r:id="rId6"/>
              </a:rPr>
              <a:t>student-and-teacher-perception-in-FC.pdf</a:t>
            </a:r>
            <a:endParaRPr lang="en-GB" dirty="0" smtClean="0"/>
          </a:p>
          <a:p>
            <a:pPr marL="0" indent="0">
              <a:buNone/>
            </a:pPr>
            <a:r>
              <a:rPr lang="en-GB" dirty="0" smtClean="0"/>
              <a:t>(Accessed on: 21</a:t>
            </a:r>
            <a:r>
              <a:rPr lang="en-GB" baseline="30000" dirty="0" smtClean="0"/>
              <a:t>st</a:t>
            </a:r>
            <a:r>
              <a:rPr lang="en-GB" dirty="0" smtClean="0"/>
              <a:t> March 2020).</a:t>
            </a:r>
            <a:endParaRPr lang="en-GB" dirty="0"/>
          </a:p>
          <a:p>
            <a:pPr marL="0" indent="0">
              <a:buNone/>
            </a:pPr>
            <a:r>
              <a:rPr lang="en-GB" dirty="0" smtClean="0"/>
              <a:t>Yang</a:t>
            </a:r>
            <a:r>
              <a:rPr lang="en-GB" dirty="0"/>
              <a:t>, J., Schneller, C. and Roche, S. eds., 2015. </a:t>
            </a:r>
            <a:r>
              <a:rPr lang="en-GB" i="1" dirty="0"/>
              <a:t>The role of higher education in promoting lifelong learning</a:t>
            </a:r>
            <a:r>
              <a:rPr lang="en-GB" dirty="0"/>
              <a:t>. Hamburg: UNESCO Institute for Lifelong Learning</a:t>
            </a:r>
            <a:r>
              <a:rPr lang="en-GB" dirty="0" smtClean="0"/>
              <a:t>. [Online]</a:t>
            </a:r>
          </a:p>
          <a:p>
            <a:pPr marL="0" indent="0">
              <a:buNone/>
            </a:pPr>
            <a:r>
              <a:rPr lang="en-GB" dirty="0">
                <a:hlinkClick r:id="rId7"/>
              </a:rPr>
              <a:t>http://www.sel-gipes.com/uploads/1/2/3/3/12332890/unesco_-_2015-_</a:t>
            </a:r>
            <a:r>
              <a:rPr lang="en-GB" dirty="0" smtClean="0">
                <a:hlinkClick r:id="rId7"/>
              </a:rPr>
              <a:t>the_role_of_higher_education_in_promoting_lifelong_learning.pdf</a:t>
            </a:r>
            <a:endParaRPr lang="en-GB" dirty="0" smtClean="0"/>
          </a:p>
          <a:p>
            <a:pPr marL="0" indent="0">
              <a:buNone/>
            </a:pPr>
            <a:r>
              <a:rPr lang="en-GB" dirty="0" smtClean="0"/>
              <a:t>(Accessed on: 21</a:t>
            </a:r>
            <a:r>
              <a:rPr lang="en-GB" baseline="30000" dirty="0" smtClean="0"/>
              <a:t>st</a:t>
            </a:r>
            <a:r>
              <a:rPr lang="en-GB" dirty="0" smtClean="0"/>
              <a:t> March 2020).</a:t>
            </a:r>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29781936"/>
      </p:ext>
    </p:extLst>
  </p:cSld>
  <p:clrMapOvr>
    <a:masterClrMapping/>
  </p:clrMapOvr>
  <mc:AlternateContent xmlns:mc="http://schemas.openxmlformats.org/markup-compatibility/2006">
    <mc:Choice xmlns:p14="http://schemas.microsoft.com/office/powerpoint/2010/main" Requires="p14">
      <p:transition spd="slow" p14:dur="2000" advTm="759"/>
    </mc:Choice>
    <mc:Fallback>
      <p:transition spd="slow" advTm="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CAC8572FA451C4A8C62C266268C941C" ma:contentTypeVersion="7" ma:contentTypeDescription="Create a new document." ma:contentTypeScope="" ma:versionID="b1703bcb3ecc9c7aa139920f3ae51dbd">
  <xsd:schema xmlns:xsd="http://www.w3.org/2001/XMLSchema" xmlns:xs="http://www.w3.org/2001/XMLSchema" xmlns:p="http://schemas.microsoft.com/office/2006/metadata/properties" xmlns:ns3="6d46fdde-5d26-4950-981c-b14a66732252" targetNamespace="http://schemas.microsoft.com/office/2006/metadata/properties" ma:root="true" ma:fieldsID="1add4d7fdc097c40e0c64dd6c831fba7" ns3:_="">
    <xsd:import namespace="6d46fdde-5d26-4950-981c-b14a66732252"/>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46fdde-5d26-4950-981c-b14a66732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80D1AF1-F3F4-4E67-8905-C80E6E9558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46fdde-5d26-4950-981c-b14a667322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A44DC90-852C-492C-85A0-F98514B8C9BF}">
  <ds:schemaRefs>
    <ds:schemaRef ds:uri="http://schemas.microsoft.com/sharepoint/v3/contenttype/forms"/>
  </ds:schemaRefs>
</ds:datastoreItem>
</file>

<file path=customXml/itemProps3.xml><?xml version="1.0" encoding="utf-8"?>
<ds:datastoreItem xmlns:ds="http://schemas.openxmlformats.org/officeDocument/2006/customXml" ds:itemID="{6F667A90-2470-4C7B-B7C7-88B58B778959}">
  <ds:schemaRefs>
    <ds:schemaRef ds:uri="http://schemas.microsoft.com/office/2006/documentManagement/types"/>
    <ds:schemaRef ds:uri="http://purl.org/dc/elements/1.1/"/>
    <ds:schemaRef ds:uri="http://schemas.microsoft.com/office/2006/metadata/properties"/>
    <ds:schemaRef ds:uri="http://purl.org/dc/terms/"/>
    <ds:schemaRef ds:uri="http://schemas.openxmlformats.org/package/2006/metadata/core-properties"/>
    <ds:schemaRef ds:uri="6d46fdde-5d26-4950-981c-b14a66732252"/>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Wisp</Template>
  <TotalTime>2154</TotalTime>
  <Words>1167</Words>
  <Application>Microsoft Office PowerPoint</Application>
  <PresentationFormat>Widescreen</PresentationFormat>
  <Paragraphs>135</Paragraphs>
  <Slides>23</Slides>
  <Notes>0</Notes>
  <HiddenSlides>0</HiddenSlides>
  <MMClips>26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Bahnschrift SemiBold SemiConden</vt:lpstr>
      <vt:lpstr>Century Gothic</vt:lpstr>
      <vt:lpstr>Wingdings 3</vt:lpstr>
      <vt:lpstr>Wisp</vt:lpstr>
      <vt:lpstr>Radical Education For Hairdressing Services</vt:lpstr>
      <vt:lpstr>Focused on Swansea area:</vt:lpstr>
      <vt:lpstr>Why Change it?</vt:lpstr>
      <vt:lpstr>PowerPoint Presentation</vt:lpstr>
      <vt:lpstr>PowerPoint Presentation</vt:lpstr>
      <vt:lpstr>PowerPoint Presentation</vt:lpstr>
      <vt:lpstr>PowerPoint Presentation</vt:lpstr>
      <vt:lpstr>PowerPoint Presentation</vt:lpstr>
      <vt:lpstr>PowerPoint Presentation</vt:lpstr>
      <vt:lpstr>Currently for the employer:</vt:lpstr>
      <vt:lpstr>What Would Be The Radical Education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Thanks for listening!  Any questions? Please contact me through Microsoft Teams or Email and I would be happy to answer them.</vt:lpstr>
      <vt:lpstr>Reference List:</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Radical Education For Hairdressing Services</dc:title>
  <dc:creator>Justine Colwill</dc:creator>
  <cp:lastModifiedBy>Justine Colwill</cp:lastModifiedBy>
  <cp:revision>32</cp:revision>
  <dcterms:created xsi:type="dcterms:W3CDTF">2020-03-10T18:46:50Z</dcterms:created>
  <dcterms:modified xsi:type="dcterms:W3CDTF">2020-03-23T12:07:39Z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0x0101007CAC8572FA451C4A8C62C266268C941C</vt:lpwstr>
  </property>
</Properties>
</file>