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9"/>
  </p:notesMasterIdLst>
  <p:handoutMasterIdLst>
    <p:handoutMasterId r:id="rId20"/>
  </p:handoutMasterIdLst>
  <p:sldIdLst>
    <p:sldId id="277" r:id="rId2"/>
    <p:sldId id="292" r:id="rId3"/>
    <p:sldId id="269" r:id="rId4"/>
    <p:sldId id="270" r:id="rId5"/>
    <p:sldId id="271" r:id="rId6"/>
    <p:sldId id="272" r:id="rId7"/>
    <p:sldId id="273" r:id="rId8"/>
    <p:sldId id="274" r:id="rId9"/>
    <p:sldId id="275" r:id="rId10"/>
    <p:sldId id="285" r:id="rId11"/>
    <p:sldId id="276" r:id="rId12"/>
    <p:sldId id="278" r:id="rId13"/>
    <p:sldId id="279" r:id="rId14"/>
    <p:sldId id="280" r:id="rId15"/>
    <p:sldId id="281" r:id="rId16"/>
    <p:sldId id="293" r:id="rId17"/>
    <p:sldId id="291" r:id="rId18"/>
  </p:sldIdLst>
  <p:sldSz cx="9144000" cy="6858000" type="screen4x3"/>
  <p:notesSz cx="6797675" cy="9926638"/>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userDrawn="1">
          <p15:clr>
            <a:srgbClr val="A4A3A4"/>
          </p15:clr>
        </p15:guide>
        <p15:guide id="2" pos="2142"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5940675A-B579-460E-94D1-54222C63F5DA}" styleName="No Style, Table Grid">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tblStyle>
  <a:tblStyle styleId="{616DA210-FB5B-4158-B5E0-FEB733F419BA}" styleName="Light Style 3">
    <a:wholeTbl>
      <a:tcTxStyle>
        <a:fontRef idx="minor">
          <a:scrgbClr r="0" g="0" b="0"/>
        </a:fontRef>
        <a:schemeClr val="tx1"/>
      </a:tcTxStyle>
      <a:tcStyle>
        <a:tcBdr>
          <a:left>
            <a:ln w="12700" cmpd="sng">
              <a:solidFill>
                <a:schemeClr val="tx1"/>
              </a:solidFill>
            </a:ln>
          </a:left>
          <a:right>
            <a:ln w="12700" cmpd="sng">
              <a:solidFill>
                <a:schemeClr val="tx1"/>
              </a:solidFill>
            </a:ln>
          </a:right>
          <a:top>
            <a:ln w="12700" cmpd="sng">
              <a:solidFill>
                <a:schemeClr val="tx1"/>
              </a:solidFill>
            </a:ln>
          </a:top>
          <a:bottom>
            <a:ln w="12700" cmpd="sng">
              <a:solidFill>
                <a:schemeClr val="tx1"/>
              </a:solidFill>
            </a:ln>
          </a:bottom>
          <a:insideH>
            <a:ln w="12700" cmpd="sng">
              <a:solidFill>
                <a:schemeClr val="tx1"/>
              </a:solidFill>
            </a:ln>
          </a:insideH>
          <a:insideV>
            <a:ln w="12700" cmpd="sng">
              <a:solidFill>
                <a:schemeClr val="tx1"/>
              </a:solidFill>
            </a:ln>
          </a:insideV>
        </a:tcBdr>
        <a:fill>
          <a:noFill/>
        </a:fill>
      </a:tcStyle>
    </a:wholeTbl>
    <a:band1H>
      <a:tcStyle>
        <a:tcBdr/>
        <a:fill>
          <a:solidFill>
            <a:schemeClr val="tx1">
              <a:alpha val="20000"/>
            </a:schemeClr>
          </a:solidFill>
        </a:fill>
      </a:tcStyle>
    </a:band1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50800" cmpd="dbl">
              <a:solidFill>
                <a:schemeClr val="tx1"/>
              </a:solidFill>
            </a:ln>
          </a:top>
        </a:tcBdr>
        <a:fill>
          <a:noFill/>
        </a:fill>
      </a:tcStyle>
    </a:lastRow>
    <a:firstRow>
      <a:tcTxStyle b="on"/>
      <a:tcStyle>
        <a:tcBdr>
          <a:bottom>
            <a:ln w="25400" cmpd="sng">
              <a:solidFill>
                <a:schemeClr val="tx1"/>
              </a:solidFill>
            </a:ln>
          </a:bottom>
        </a:tcBdr>
        <a:fill>
          <a:no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 styleId="{327F97BB-C833-4FB7-BDE5-3F7075034690}" styleName="Themed Style 2 - Accent 5">
    <a:tblBg>
      <a:fillRef idx="3">
        <a:schemeClr val="accent5"/>
      </a:fillRef>
      <a:effectRef idx="3">
        <a:schemeClr val="accent5"/>
      </a:effectRef>
    </a:tblBg>
    <a:wholeTbl>
      <a:tcTxStyle>
        <a:fontRef idx="minor">
          <a:scrgbClr r="0" g="0" b="0"/>
        </a:fontRef>
        <a:schemeClr val="lt1"/>
      </a:tcTxStyle>
      <a:tcStyle>
        <a:tcBdr>
          <a:left>
            <a:lnRef idx="1">
              <a:schemeClr val="accent5">
                <a:tint val="50000"/>
              </a:schemeClr>
            </a:lnRef>
          </a:left>
          <a:right>
            <a:lnRef idx="1">
              <a:schemeClr val="accent5">
                <a:tint val="50000"/>
              </a:schemeClr>
            </a:lnRef>
          </a:right>
          <a:top>
            <a:lnRef idx="1">
              <a:schemeClr val="accent5">
                <a:tint val="50000"/>
              </a:schemeClr>
            </a:lnRef>
          </a:top>
          <a:bottom>
            <a:lnRef idx="1">
              <a:schemeClr val="accent5">
                <a:tint val="50000"/>
              </a:schemeClr>
            </a:lnRef>
          </a:bottom>
          <a:insideH>
            <a:ln>
              <a:noFill/>
            </a:ln>
          </a:insideH>
          <a:insideV>
            <a:ln>
              <a:noFill/>
            </a:ln>
          </a:insideV>
        </a:tcBdr>
        <a:fill>
          <a:noFill/>
        </a:fill>
      </a:tcStyle>
    </a:wholeTbl>
    <a:band1H>
      <a:tcStyle>
        <a:tcBdr/>
        <a:fill>
          <a:solidFill>
            <a:schemeClr val="lt1">
              <a:alpha val="20000"/>
            </a:schemeClr>
          </a:solidFill>
        </a:fill>
      </a:tcStyle>
    </a:band1H>
    <a:band1V>
      <a:tcStyle>
        <a:tcBdr/>
        <a:fill>
          <a:solidFill>
            <a:schemeClr val="lt1">
              <a:alpha val="20000"/>
            </a:schemeClr>
          </a:solidFill>
        </a:fill>
      </a:tcStyle>
    </a:band1V>
    <a:lastCol>
      <a:tcTxStyle b="on"/>
      <a:tcStyle>
        <a:tcBdr>
          <a:left>
            <a:lnRef idx="2">
              <a:schemeClr val="lt1"/>
            </a:lnRef>
          </a:left>
        </a:tcBdr>
      </a:tcStyle>
    </a:lastCol>
    <a:firstCol>
      <a:tcTxStyle b="on"/>
      <a:tcStyle>
        <a:tcBdr>
          <a:right>
            <a:lnRef idx="2">
              <a:schemeClr val="lt1"/>
            </a:lnRef>
          </a:right>
        </a:tcBdr>
      </a:tcStyle>
    </a:firstCol>
    <a:lastRow>
      <a:tcTxStyle b="on"/>
      <a:tcStyle>
        <a:tcBdr>
          <a:top>
            <a:lnRef idx="2">
              <a:schemeClr val="lt1"/>
            </a:lnRef>
          </a:top>
        </a:tcBdr>
        <a:fill>
          <a:noFill/>
        </a:fill>
      </a:tcStyle>
    </a:lastRow>
    <a:seCell>
      <a:tcStyle>
        <a:tcBdr>
          <a:left>
            <a:ln>
              <a:noFill/>
            </a:ln>
          </a:left>
          <a:top>
            <a:ln>
              <a:noFill/>
            </a:ln>
          </a:top>
        </a:tcBdr>
      </a:tcStyle>
    </a:seCell>
    <a:swCell>
      <a:tcStyle>
        <a:tcBdr>
          <a:right>
            <a:ln>
              <a:noFill/>
            </a:ln>
          </a:right>
          <a:top>
            <a:ln>
              <a:noFill/>
            </a:ln>
          </a:top>
        </a:tcBdr>
      </a:tcStyle>
    </a:swCell>
    <a:firstRow>
      <a:tcTxStyle b="on"/>
      <a:tcStyle>
        <a:tcBdr>
          <a:bottom>
            <a:lnRef idx="3">
              <a:schemeClr val="lt1"/>
            </a:lnRef>
          </a:bottom>
        </a:tcBdr>
        <a:fill>
          <a:noFill/>
        </a:fill>
      </a:tcStyle>
    </a:firstRow>
    <a:neCell>
      <a:tcStyle>
        <a:tcBdr>
          <a:bottom>
            <a:ln>
              <a:noFill/>
            </a:ln>
          </a:bottom>
        </a:tcBdr>
      </a:tcStyle>
    </a:ne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868" autoAdjust="0"/>
    <p:restoredTop sz="93372" autoAdjust="0"/>
  </p:normalViewPr>
  <p:slideViewPr>
    <p:cSldViewPr>
      <p:cViewPr varScale="1">
        <p:scale>
          <a:sx n="104" d="100"/>
          <a:sy n="104" d="100"/>
        </p:scale>
        <p:origin x="1698" y="10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127"/>
        <p:guide pos="2142"/>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1"/>
            <a:ext cx="2946576"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849482" y="1"/>
            <a:ext cx="2946575"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429014"/>
            <a:ext cx="2946576"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849482" y="9429014"/>
            <a:ext cx="2946575"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3122657898"/>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1"/>
            <a:ext cx="2946576"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851099" y="1"/>
            <a:ext cx="2946576" cy="49600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915988" y="742950"/>
            <a:ext cx="4965700" cy="3724275"/>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906141" y="4714507"/>
            <a:ext cx="4985393" cy="44689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430630"/>
            <a:ext cx="2946576" cy="4960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851099" y="9430630"/>
            <a:ext cx="2946576" cy="49600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781" tIns="45891" rIns="91781" bIns="45891"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2713247768"/>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cstate="print"/>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12/02/2025</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12/02/2025</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12/02/2025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12/02/2025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12/02/2025</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12/02/2025</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12/02/2025</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12/02/2025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12/02/2025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12/02/2025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12/02/2025</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cstate="print"/>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12/02/2025</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35066"/>
          </a:xfrm>
        </p:spPr>
        <p:txBody>
          <a:bodyPr/>
          <a:lstStyle/>
          <a:p>
            <a:pPr eaLnBrk="1" hangingPunct="1"/>
            <a:r>
              <a:rPr lang="en-GB" altLang="en-US" b="1" dirty="0">
                <a:solidFill>
                  <a:schemeClr val="accent2"/>
                </a:solidFill>
              </a:rPr>
              <a:t>LCMB7026</a:t>
            </a:r>
          </a:p>
        </p:txBody>
      </p:sp>
      <p:sp>
        <p:nvSpPr>
          <p:cNvPr id="6147" name="Subtitle 4"/>
          <p:cNvSpPr>
            <a:spLocks noGrp="1"/>
          </p:cNvSpPr>
          <p:nvPr>
            <p:ph type="subTitle" idx="1"/>
          </p:nvPr>
        </p:nvSpPr>
        <p:spPr>
          <a:xfrm>
            <a:off x="571472" y="1928803"/>
            <a:ext cx="7786742" cy="3357586"/>
          </a:xfrm>
        </p:spPr>
        <p:txBody>
          <a:bodyPr/>
          <a:lstStyle/>
          <a:p>
            <a:pPr eaLnBrk="1" hangingPunct="1"/>
            <a:r>
              <a:rPr lang="en-GB" altLang="en-US" sz="3600" b="1" dirty="0">
                <a:solidFill>
                  <a:schemeClr val="accent2"/>
                </a:solidFill>
              </a:rPr>
              <a:t>International Marketing</a:t>
            </a:r>
          </a:p>
          <a:p>
            <a:pPr eaLnBrk="1" hangingPunct="1"/>
            <a:r>
              <a:rPr lang="en-GB" altLang="en-US" dirty="0">
                <a:solidFill>
                  <a:schemeClr val="accent2"/>
                </a:solidFill>
              </a:rPr>
              <a:t>Week 1</a:t>
            </a:r>
          </a:p>
          <a:p>
            <a:pPr eaLnBrk="1" hangingPunct="1"/>
            <a:r>
              <a:rPr lang="en-GB" altLang="en-US" dirty="0">
                <a:solidFill>
                  <a:schemeClr val="accent2"/>
                </a:solidFill>
              </a:rPr>
              <a:t>The Micro and Macro Environment</a:t>
            </a:r>
          </a:p>
          <a:p>
            <a:pPr eaLnBrk="1" hangingPunct="1"/>
            <a:r>
              <a:rPr lang="en-GB" altLang="en-US" sz="4800" b="1" dirty="0">
                <a:solidFill>
                  <a:schemeClr val="accent2"/>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82D6B5-962E-C8E8-C9B4-3EA0201BC969}"/>
              </a:ext>
            </a:extLst>
          </p:cNvPr>
          <p:cNvSpPr>
            <a:spLocks noGrp="1"/>
          </p:cNvSpPr>
          <p:nvPr>
            <p:ph type="title"/>
          </p:nvPr>
        </p:nvSpPr>
        <p:spPr/>
        <p:txBody>
          <a:bodyPr/>
          <a:lstStyle/>
          <a:p>
            <a:r>
              <a:rPr lang="en-GB" sz="2800" b="1" dirty="0"/>
              <a:t>Learning Objectives</a:t>
            </a:r>
          </a:p>
        </p:txBody>
      </p:sp>
      <p:sp>
        <p:nvSpPr>
          <p:cNvPr id="3" name="Content Placeholder 2">
            <a:extLst>
              <a:ext uri="{FF2B5EF4-FFF2-40B4-BE49-F238E27FC236}">
                <a16:creationId xmlns:a16="http://schemas.microsoft.com/office/drawing/2014/main" id="{C0B18046-4E2A-1A9F-43E0-5B0AAB53CB22}"/>
              </a:ext>
            </a:extLst>
          </p:cNvPr>
          <p:cNvSpPr>
            <a:spLocks noGrp="1"/>
          </p:cNvSpPr>
          <p:nvPr>
            <p:ph idx="1"/>
          </p:nvPr>
        </p:nvSpPr>
        <p:spPr/>
        <p:txBody>
          <a:bodyPr/>
          <a:lstStyle/>
          <a:p>
            <a:r>
              <a:rPr lang="en-GB" sz="2000" dirty="0"/>
              <a:t>To be able to understand and analyse the main elements in the Micro Environment.</a:t>
            </a:r>
          </a:p>
          <a:p>
            <a:endParaRPr lang="en-GB" sz="2000" dirty="0"/>
          </a:p>
          <a:p>
            <a:r>
              <a:rPr lang="en-GB" sz="2000" dirty="0"/>
              <a:t>To determine the main elements in the Macro Environment.</a:t>
            </a:r>
          </a:p>
          <a:p>
            <a:pPr marL="0" indent="0">
              <a:buNone/>
            </a:pPr>
            <a:endParaRPr lang="en-GB" sz="2000" dirty="0"/>
          </a:p>
          <a:p>
            <a:r>
              <a:rPr lang="en-GB" sz="2000" dirty="0"/>
              <a:t>To apply the PESTLE factors to a company and state whether each force is favourable/unfavourable and why.</a:t>
            </a:r>
          </a:p>
          <a:p>
            <a:pPr marL="0" indent="0">
              <a:buNone/>
            </a:pPr>
            <a:endParaRPr lang="en-GB" sz="2000" dirty="0"/>
          </a:p>
          <a:p>
            <a:r>
              <a:rPr lang="en-GB" sz="2000" dirty="0"/>
              <a:t>To state the similarities and differences of the company in two countries based on the PESTLE factors.</a:t>
            </a:r>
          </a:p>
          <a:p>
            <a:endParaRPr lang="en-GB" dirty="0"/>
          </a:p>
        </p:txBody>
      </p:sp>
      <p:sp>
        <p:nvSpPr>
          <p:cNvPr id="4" name="Date Placeholder 3">
            <a:extLst>
              <a:ext uri="{FF2B5EF4-FFF2-40B4-BE49-F238E27FC236}">
                <a16:creationId xmlns:a16="http://schemas.microsoft.com/office/drawing/2014/main" id="{6005F8EB-3165-40DD-7B3C-A588661DC808}"/>
              </a:ext>
            </a:extLst>
          </p:cNvPr>
          <p:cNvSpPr>
            <a:spLocks noGrp="1"/>
          </p:cNvSpPr>
          <p:nvPr>
            <p:ph type="dt" sz="half" idx="10"/>
          </p:nvPr>
        </p:nvSpPr>
        <p:spPr/>
        <p:txBody>
          <a:bodyPr/>
          <a:lstStyle/>
          <a:p>
            <a:pPr>
              <a:defRPr/>
            </a:pPr>
            <a:fld id="{2303D31F-598B-47EE-BA37-93F097A3D676}" type="datetime1">
              <a:rPr lang="en-GB" altLang="en-US" smtClean="0"/>
              <a:pPr>
                <a:defRPr/>
              </a:pPr>
              <a:t>12/02/2025</a:t>
            </a:fld>
            <a:endParaRPr lang="en-GB" altLang="en-US"/>
          </a:p>
        </p:txBody>
      </p:sp>
      <p:sp>
        <p:nvSpPr>
          <p:cNvPr id="5" name="Slide Number Placeholder 4">
            <a:extLst>
              <a:ext uri="{FF2B5EF4-FFF2-40B4-BE49-F238E27FC236}">
                <a16:creationId xmlns:a16="http://schemas.microsoft.com/office/drawing/2014/main" id="{D78C0199-182E-E67D-7381-D0BF33617C65}"/>
              </a:ext>
            </a:extLst>
          </p:cNvPr>
          <p:cNvSpPr>
            <a:spLocks noGrp="1"/>
          </p:cNvSpPr>
          <p:nvPr>
            <p:ph type="sldNum" sz="quarter" idx="12"/>
          </p:nvPr>
        </p:nvSpPr>
        <p:spPr/>
        <p:txBody>
          <a:bodyPr/>
          <a:lstStyle/>
          <a:p>
            <a:pPr>
              <a:defRPr/>
            </a:pPr>
            <a:fld id="{6550E941-99E4-4403-A917-B30FF69A9617}" type="slidenum">
              <a:rPr lang="en-GB" altLang="en-US" smtClean="0"/>
              <a:pPr>
                <a:defRPr/>
              </a:pPr>
              <a:t>2</a:t>
            </a:fld>
            <a:endParaRPr lang="en-GB" altLang="en-US"/>
          </a:p>
        </p:txBody>
      </p:sp>
    </p:spTree>
    <p:extLst>
      <p:ext uri="{BB962C8B-B14F-4D97-AF65-F5344CB8AC3E}">
        <p14:creationId xmlns:p14="http://schemas.microsoft.com/office/powerpoint/2010/main" val="25710204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Marketing Environment</a:t>
            </a:r>
          </a:p>
        </p:txBody>
      </p:sp>
      <p:sp>
        <p:nvSpPr>
          <p:cNvPr id="3" name="Content Placeholder 2"/>
          <p:cNvSpPr>
            <a:spLocks noGrp="1"/>
          </p:cNvSpPr>
          <p:nvPr>
            <p:ph idx="1"/>
          </p:nvPr>
        </p:nvSpPr>
        <p:spPr/>
        <p:txBody>
          <a:bodyPr/>
          <a:lstStyle/>
          <a:p>
            <a:r>
              <a:rPr lang="en-GB" dirty="0"/>
              <a:t>The marketing environment consists of forces</a:t>
            </a:r>
          </a:p>
        </p:txBody>
      </p:sp>
    </p:spTree>
    <p:extLst>
      <p:ext uri="{BB962C8B-B14F-4D97-AF65-F5344CB8AC3E}">
        <p14:creationId xmlns:p14="http://schemas.microsoft.com/office/powerpoint/2010/main" val="2141154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Diagram: The Micro and Macro Environment</a:t>
            </a:r>
          </a:p>
        </p:txBody>
      </p:sp>
      <p:pic>
        <p:nvPicPr>
          <p:cNvPr id="4" name="Content Placeholder 3"/>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2627784" y="1567451"/>
            <a:ext cx="4176464" cy="3723098"/>
          </a:xfrm>
        </p:spPr>
      </p:pic>
    </p:spTree>
    <p:extLst>
      <p:ext uri="{BB962C8B-B14F-4D97-AF65-F5344CB8AC3E}">
        <p14:creationId xmlns:p14="http://schemas.microsoft.com/office/powerpoint/2010/main" val="282145173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Micro Environment</a:t>
            </a:r>
          </a:p>
        </p:txBody>
      </p:sp>
      <p:sp>
        <p:nvSpPr>
          <p:cNvPr id="3" name="Content Placeholder 2"/>
          <p:cNvSpPr>
            <a:spLocks noGrp="1"/>
          </p:cNvSpPr>
          <p:nvPr>
            <p:ph idx="1"/>
          </p:nvPr>
        </p:nvSpPr>
        <p:spPr/>
        <p:txBody>
          <a:bodyPr/>
          <a:lstStyle/>
          <a:p>
            <a:r>
              <a:rPr lang="en-GB" dirty="0"/>
              <a:t>The Micro environment refers to the environment which is in direct contact with the business organisation and can affect the routine activities of business straight away. It is associated with a small area in which the firm functions.</a:t>
            </a:r>
          </a:p>
        </p:txBody>
      </p:sp>
    </p:spTree>
    <p:extLst>
      <p:ext uri="{BB962C8B-B14F-4D97-AF65-F5344CB8AC3E}">
        <p14:creationId xmlns:p14="http://schemas.microsoft.com/office/powerpoint/2010/main" val="3831261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Main Elements in the Micro Environment</a:t>
            </a:r>
          </a:p>
        </p:txBody>
      </p:sp>
      <p:sp>
        <p:nvSpPr>
          <p:cNvPr id="3" name="Content Placeholder 2"/>
          <p:cNvSpPr>
            <a:spLocks noGrp="1"/>
          </p:cNvSpPr>
          <p:nvPr>
            <p:ph idx="1"/>
          </p:nvPr>
        </p:nvSpPr>
        <p:spPr/>
        <p:txBody>
          <a:bodyPr/>
          <a:lstStyle/>
          <a:p>
            <a:r>
              <a:rPr lang="en-GB" dirty="0"/>
              <a:t>The company</a:t>
            </a:r>
          </a:p>
          <a:p>
            <a:pPr marL="0" indent="0">
              <a:buNone/>
            </a:pPr>
            <a:endParaRPr lang="en-GB" dirty="0"/>
          </a:p>
          <a:p>
            <a:endParaRPr lang="en-GB" dirty="0"/>
          </a:p>
          <a:p>
            <a:r>
              <a:rPr lang="en-GB" dirty="0"/>
              <a:t>Suppliers</a:t>
            </a:r>
          </a:p>
          <a:p>
            <a:pPr marL="0" indent="0">
              <a:buNone/>
            </a:pPr>
            <a:endParaRPr lang="en-GB" dirty="0"/>
          </a:p>
        </p:txBody>
      </p:sp>
    </p:spTree>
    <p:extLst>
      <p:ext uri="{BB962C8B-B14F-4D97-AF65-F5344CB8AC3E}">
        <p14:creationId xmlns:p14="http://schemas.microsoft.com/office/powerpoint/2010/main" val="18324043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Main Elements in the Micro Environment</a:t>
            </a:r>
          </a:p>
        </p:txBody>
      </p:sp>
      <p:sp>
        <p:nvSpPr>
          <p:cNvPr id="3" name="Content Placeholder 2"/>
          <p:cNvSpPr>
            <a:spLocks noGrp="1"/>
          </p:cNvSpPr>
          <p:nvPr>
            <p:ph idx="1"/>
          </p:nvPr>
        </p:nvSpPr>
        <p:spPr/>
        <p:txBody>
          <a:bodyPr/>
          <a:lstStyle/>
          <a:p>
            <a:r>
              <a:rPr lang="en-GB" dirty="0"/>
              <a:t>Customers</a:t>
            </a:r>
          </a:p>
          <a:p>
            <a:endParaRPr lang="en-GB" dirty="0"/>
          </a:p>
          <a:p>
            <a:endParaRPr lang="en-GB" dirty="0"/>
          </a:p>
          <a:p>
            <a:r>
              <a:rPr lang="en-GB" dirty="0"/>
              <a:t>Distributors</a:t>
            </a:r>
          </a:p>
        </p:txBody>
      </p:sp>
    </p:spTree>
    <p:extLst>
      <p:ext uri="{BB962C8B-B14F-4D97-AF65-F5344CB8AC3E}">
        <p14:creationId xmlns:p14="http://schemas.microsoft.com/office/powerpoint/2010/main" val="25792226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Main Elements in the Micro Environment</a:t>
            </a:r>
          </a:p>
        </p:txBody>
      </p:sp>
      <p:sp>
        <p:nvSpPr>
          <p:cNvPr id="3" name="Content Placeholder 2"/>
          <p:cNvSpPr>
            <a:spLocks noGrp="1"/>
          </p:cNvSpPr>
          <p:nvPr>
            <p:ph idx="1"/>
          </p:nvPr>
        </p:nvSpPr>
        <p:spPr/>
        <p:txBody>
          <a:bodyPr/>
          <a:lstStyle/>
          <a:p>
            <a:r>
              <a:rPr lang="en-GB" dirty="0"/>
              <a:t>Competitors</a:t>
            </a:r>
          </a:p>
          <a:p>
            <a:endParaRPr lang="en-GB" dirty="0"/>
          </a:p>
          <a:p>
            <a:endParaRPr lang="en-GB" dirty="0"/>
          </a:p>
          <a:p>
            <a:endParaRPr lang="en-GB" dirty="0"/>
          </a:p>
          <a:p>
            <a:r>
              <a:rPr lang="en-GB" dirty="0"/>
              <a:t>The public</a:t>
            </a:r>
          </a:p>
        </p:txBody>
      </p:sp>
    </p:spTree>
    <p:extLst>
      <p:ext uri="{BB962C8B-B14F-4D97-AF65-F5344CB8AC3E}">
        <p14:creationId xmlns:p14="http://schemas.microsoft.com/office/powerpoint/2010/main" val="24573977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4" end="4"/>
                                            </p:txEl>
                                          </p:spTgt>
                                        </p:tgtEl>
                                        <p:attrNameLst>
                                          <p:attrName>style.visibility</p:attrName>
                                        </p:attrNameLst>
                                      </p:cBhvr>
                                      <p:to>
                                        <p:strVal val="visible"/>
                                      </p:to>
                                    </p:set>
                                    <p:anim calcmode="lin" valueType="num">
                                      <p:cBhvr additive="base">
                                        <p:cTn id="13"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Macro Environment</a:t>
            </a:r>
          </a:p>
        </p:txBody>
      </p:sp>
      <p:sp>
        <p:nvSpPr>
          <p:cNvPr id="3" name="Content Placeholder 2"/>
          <p:cNvSpPr>
            <a:spLocks noGrp="1"/>
          </p:cNvSpPr>
          <p:nvPr>
            <p:ph idx="1"/>
          </p:nvPr>
        </p:nvSpPr>
        <p:spPr/>
        <p:txBody>
          <a:bodyPr/>
          <a:lstStyle/>
          <a:p>
            <a:r>
              <a:rPr lang="en-GB" dirty="0"/>
              <a:t>The macro environment consists of external forces outside of the organisation that can create opportunities and/or threats.</a:t>
            </a:r>
          </a:p>
        </p:txBody>
      </p:sp>
    </p:spTree>
    <p:extLst>
      <p:ext uri="{BB962C8B-B14F-4D97-AF65-F5344CB8AC3E}">
        <p14:creationId xmlns:p14="http://schemas.microsoft.com/office/powerpoint/2010/main" val="36957862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B0789D-BB8F-4FE4-95F3-2CA3B7A1C7A8}"/>
              </a:ext>
            </a:extLst>
          </p:cNvPr>
          <p:cNvSpPr>
            <a:spLocks noGrp="1"/>
          </p:cNvSpPr>
          <p:nvPr>
            <p:ph type="title"/>
          </p:nvPr>
        </p:nvSpPr>
        <p:spPr/>
        <p:txBody>
          <a:bodyPr/>
          <a:lstStyle/>
          <a:p>
            <a:r>
              <a:rPr lang="en-GB" dirty="0"/>
              <a:t>Diagram: The Macro Environment</a:t>
            </a:r>
          </a:p>
        </p:txBody>
      </p:sp>
      <p:sp>
        <p:nvSpPr>
          <p:cNvPr id="4" name="Date Placeholder 3">
            <a:extLst>
              <a:ext uri="{FF2B5EF4-FFF2-40B4-BE49-F238E27FC236}">
                <a16:creationId xmlns:a16="http://schemas.microsoft.com/office/drawing/2014/main" id="{26010F72-23BE-4659-825D-BD81BA13655D}"/>
              </a:ext>
            </a:extLst>
          </p:cNvPr>
          <p:cNvSpPr>
            <a:spLocks noGrp="1"/>
          </p:cNvSpPr>
          <p:nvPr>
            <p:ph type="dt" sz="half" idx="10"/>
          </p:nvPr>
        </p:nvSpPr>
        <p:spPr/>
        <p:txBody>
          <a:bodyPr/>
          <a:lstStyle/>
          <a:p>
            <a:pPr>
              <a:defRPr/>
            </a:pPr>
            <a:fld id="{2303D31F-598B-47EE-BA37-93F097A3D676}" type="datetime1">
              <a:rPr lang="en-GB" altLang="en-US" smtClean="0"/>
              <a:pPr>
                <a:defRPr/>
              </a:pPr>
              <a:t>12/02/2025</a:t>
            </a:fld>
            <a:endParaRPr lang="en-GB" altLang="en-US"/>
          </a:p>
        </p:txBody>
      </p:sp>
      <p:sp>
        <p:nvSpPr>
          <p:cNvPr id="5" name="Slide Number Placeholder 4">
            <a:extLst>
              <a:ext uri="{FF2B5EF4-FFF2-40B4-BE49-F238E27FC236}">
                <a16:creationId xmlns:a16="http://schemas.microsoft.com/office/drawing/2014/main" id="{D0B0C594-78D5-405F-8BD9-7F49DB8D4BAD}"/>
              </a:ext>
            </a:extLst>
          </p:cNvPr>
          <p:cNvSpPr>
            <a:spLocks noGrp="1"/>
          </p:cNvSpPr>
          <p:nvPr>
            <p:ph type="sldNum" sz="quarter" idx="12"/>
          </p:nvPr>
        </p:nvSpPr>
        <p:spPr/>
        <p:txBody>
          <a:bodyPr/>
          <a:lstStyle/>
          <a:p>
            <a:pPr>
              <a:defRPr/>
            </a:pPr>
            <a:fld id="{6550E941-99E4-4403-A917-B30FF69A9617}" type="slidenum">
              <a:rPr lang="en-GB" altLang="en-US" smtClean="0"/>
              <a:pPr>
                <a:defRPr/>
              </a:pPr>
              <a:t>10</a:t>
            </a:fld>
            <a:endParaRPr lang="en-GB" altLang="en-US"/>
          </a:p>
        </p:txBody>
      </p:sp>
      <p:pic>
        <p:nvPicPr>
          <p:cNvPr id="1028" name="Picture 4">
            <a:extLst>
              <a:ext uri="{FF2B5EF4-FFF2-40B4-BE49-F238E27FC236}">
                <a16:creationId xmlns:a16="http://schemas.microsoft.com/office/drawing/2014/main" id="{A9E6423F-E000-4D01-8DD6-A021A2483AD5}"/>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058416" y="1417638"/>
            <a:ext cx="4961856" cy="41120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76545150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Main Elements in the Macro Environment</a:t>
            </a:r>
          </a:p>
        </p:txBody>
      </p:sp>
      <p:sp>
        <p:nvSpPr>
          <p:cNvPr id="3" name="Content Placeholder 2"/>
          <p:cNvSpPr>
            <a:spLocks noGrp="1"/>
          </p:cNvSpPr>
          <p:nvPr>
            <p:ph idx="1"/>
          </p:nvPr>
        </p:nvSpPr>
        <p:spPr/>
        <p:txBody>
          <a:bodyPr/>
          <a:lstStyle/>
          <a:p>
            <a:r>
              <a:rPr lang="en-GB" dirty="0"/>
              <a:t>Social/Cultural forces</a:t>
            </a:r>
          </a:p>
          <a:p>
            <a:endParaRPr lang="en-GB" dirty="0"/>
          </a:p>
          <a:p>
            <a:endParaRPr lang="en-GB" dirty="0"/>
          </a:p>
          <a:p>
            <a:r>
              <a:rPr lang="en-GB" dirty="0"/>
              <a:t>Legal forces</a:t>
            </a:r>
          </a:p>
        </p:txBody>
      </p:sp>
    </p:spTree>
    <p:extLst>
      <p:ext uri="{BB962C8B-B14F-4D97-AF65-F5344CB8AC3E}">
        <p14:creationId xmlns:p14="http://schemas.microsoft.com/office/powerpoint/2010/main" val="961076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Main Elements in the Macro Environment</a:t>
            </a:r>
          </a:p>
        </p:txBody>
      </p:sp>
      <p:sp>
        <p:nvSpPr>
          <p:cNvPr id="3" name="Content Placeholder 2"/>
          <p:cNvSpPr>
            <a:spLocks noGrp="1"/>
          </p:cNvSpPr>
          <p:nvPr>
            <p:ph idx="1"/>
          </p:nvPr>
        </p:nvSpPr>
        <p:spPr/>
        <p:txBody>
          <a:bodyPr/>
          <a:lstStyle/>
          <a:p>
            <a:r>
              <a:rPr lang="en-GB" dirty="0"/>
              <a:t>Economic forces</a:t>
            </a:r>
          </a:p>
          <a:p>
            <a:endParaRPr lang="en-GB" dirty="0"/>
          </a:p>
          <a:p>
            <a:endParaRPr lang="en-GB" dirty="0"/>
          </a:p>
          <a:p>
            <a:r>
              <a:rPr lang="en-GB" dirty="0"/>
              <a:t>Political forces</a:t>
            </a:r>
          </a:p>
        </p:txBody>
      </p:sp>
    </p:spTree>
    <p:extLst>
      <p:ext uri="{BB962C8B-B14F-4D97-AF65-F5344CB8AC3E}">
        <p14:creationId xmlns:p14="http://schemas.microsoft.com/office/powerpoint/2010/main" val="20640698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The Main Elements in the Macro Environment</a:t>
            </a:r>
          </a:p>
        </p:txBody>
      </p:sp>
      <p:sp>
        <p:nvSpPr>
          <p:cNvPr id="3" name="Content Placeholder 2"/>
          <p:cNvSpPr>
            <a:spLocks noGrp="1"/>
          </p:cNvSpPr>
          <p:nvPr>
            <p:ph idx="1"/>
          </p:nvPr>
        </p:nvSpPr>
        <p:spPr/>
        <p:txBody>
          <a:bodyPr/>
          <a:lstStyle/>
          <a:p>
            <a:r>
              <a:rPr lang="en-GB" dirty="0"/>
              <a:t>Technological forces</a:t>
            </a:r>
          </a:p>
          <a:p>
            <a:endParaRPr lang="en-GB" dirty="0"/>
          </a:p>
          <a:p>
            <a:endParaRPr lang="en-GB" dirty="0"/>
          </a:p>
          <a:p>
            <a:r>
              <a:rPr lang="en-GB" dirty="0"/>
              <a:t>Environmental</a:t>
            </a:r>
          </a:p>
        </p:txBody>
      </p:sp>
    </p:spTree>
    <p:extLst>
      <p:ext uri="{BB962C8B-B14F-4D97-AF65-F5344CB8AC3E}">
        <p14:creationId xmlns:p14="http://schemas.microsoft.com/office/powerpoint/2010/main" val="24089790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anim calcmode="lin" valueType="num">
                                      <p:cBhvr additive="base">
                                        <p:cTn id="13"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Conclusion</a:t>
            </a:r>
          </a:p>
        </p:txBody>
      </p:sp>
      <p:sp>
        <p:nvSpPr>
          <p:cNvPr id="3" name="Content Placeholder 2"/>
          <p:cNvSpPr>
            <a:spLocks noGrp="1"/>
          </p:cNvSpPr>
          <p:nvPr>
            <p:ph idx="1"/>
          </p:nvPr>
        </p:nvSpPr>
        <p:spPr/>
        <p:txBody>
          <a:bodyPr/>
          <a:lstStyle/>
          <a:p>
            <a:r>
              <a:rPr lang="en-GB" dirty="0"/>
              <a:t>Environmental scanning</a:t>
            </a:r>
          </a:p>
          <a:p>
            <a:endParaRPr lang="en-GB" dirty="0"/>
          </a:p>
          <a:p>
            <a:endParaRPr lang="en-GB" dirty="0"/>
          </a:p>
          <a:p>
            <a:r>
              <a:rPr lang="en-GB" dirty="0"/>
              <a:t>Environmental analysis</a:t>
            </a:r>
          </a:p>
        </p:txBody>
      </p:sp>
    </p:spTree>
    <p:extLst>
      <p:ext uri="{BB962C8B-B14F-4D97-AF65-F5344CB8AC3E}">
        <p14:creationId xmlns:p14="http://schemas.microsoft.com/office/powerpoint/2010/main" val="237030900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Exercise</a:t>
            </a:r>
          </a:p>
        </p:txBody>
      </p:sp>
      <p:sp>
        <p:nvSpPr>
          <p:cNvPr id="3" name="Content Placeholder 2"/>
          <p:cNvSpPr>
            <a:spLocks noGrp="1"/>
          </p:cNvSpPr>
          <p:nvPr>
            <p:ph idx="1"/>
          </p:nvPr>
        </p:nvSpPr>
        <p:spPr/>
        <p:txBody>
          <a:bodyPr/>
          <a:lstStyle/>
          <a:p>
            <a:r>
              <a:rPr lang="en-GB" dirty="0"/>
              <a:t>Pick a company that makes it’s product available in at least two different countries and compare the macro environment with the two different countries stating whether each force is favourable or un favourable and why.</a:t>
            </a:r>
          </a:p>
        </p:txBody>
      </p:sp>
    </p:spTree>
    <p:extLst>
      <p:ext uri="{BB962C8B-B14F-4D97-AF65-F5344CB8AC3E}">
        <p14:creationId xmlns:p14="http://schemas.microsoft.com/office/powerpoint/2010/main" val="52869561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775D5-8AF4-7439-7FC0-391DC402A37F}"/>
              </a:ext>
            </a:extLst>
          </p:cNvPr>
          <p:cNvSpPr>
            <a:spLocks noGrp="1"/>
          </p:cNvSpPr>
          <p:nvPr>
            <p:ph type="title"/>
          </p:nvPr>
        </p:nvSpPr>
        <p:spPr/>
        <p:txBody>
          <a:bodyPr/>
          <a:lstStyle/>
          <a:p>
            <a:r>
              <a:rPr lang="en-GB" dirty="0"/>
              <a:t>Summary</a:t>
            </a:r>
          </a:p>
        </p:txBody>
      </p:sp>
      <p:sp>
        <p:nvSpPr>
          <p:cNvPr id="3" name="Content Placeholder 2">
            <a:extLst>
              <a:ext uri="{FF2B5EF4-FFF2-40B4-BE49-F238E27FC236}">
                <a16:creationId xmlns:a16="http://schemas.microsoft.com/office/drawing/2014/main" id="{E8BB5604-238D-7AD6-FDEF-6D81B7902C2A}"/>
              </a:ext>
            </a:extLst>
          </p:cNvPr>
          <p:cNvSpPr>
            <a:spLocks noGrp="1"/>
          </p:cNvSpPr>
          <p:nvPr>
            <p:ph idx="1"/>
          </p:nvPr>
        </p:nvSpPr>
        <p:spPr/>
        <p:txBody>
          <a:bodyPr/>
          <a:lstStyle/>
          <a:p>
            <a:r>
              <a:rPr lang="en-GB" sz="2000" dirty="0"/>
              <a:t>In this lecture we have analysed the main elements in the Micro Environment.</a:t>
            </a:r>
          </a:p>
          <a:p>
            <a:endParaRPr lang="en-GB" sz="2000" dirty="0"/>
          </a:p>
          <a:p>
            <a:r>
              <a:rPr lang="en-GB" sz="2000" dirty="0"/>
              <a:t>Determined the main elements in the Macro Environment.</a:t>
            </a:r>
          </a:p>
          <a:p>
            <a:pPr marL="0" indent="0">
              <a:buNone/>
            </a:pPr>
            <a:endParaRPr lang="en-GB" sz="2000" dirty="0"/>
          </a:p>
          <a:p>
            <a:r>
              <a:rPr lang="en-GB" sz="2000" dirty="0"/>
              <a:t>Applied the PESTLE factors to a company and stated whether each force is favourable/unfavourable and why.</a:t>
            </a:r>
          </a:p>
          <a:p>
            <a:pPr marL="0" indent="0">
              <a:buNone/>
            </a:pPr>
            <a:endParaRPr lang="en-GB" sz="2000" dirty="0"/>
          </a:p>
          <a:p>
            <a:r>
              <a:rPr lang="en-GB" sz="2000" dirty="0"/>
              <a:t>Stated the similarities and differences </a:t>
            </a:r>
            <a:r>
              <a:rPr lang="en-GB" sz="2000"/>
              <a:t>of a </a:t>
            </a:r>
            <a:r>
              <a:rPr lang="en-GB" sz="2000" dirty="0"/>
              <a:t>company in two countries based on the PESTLE factors.</a:t>
            </a:r>
          </a:p>
          <a:p>
            <a:endParaRPr lang="en-GB" dirty="0"/>
          </a:p>
        </p:txBody>
      </p:sp>
      <p:sp>
        <p:nvSpPr>
          <p:cNvPr id="4" name="Date Placeholder 3">
            <a:extLst>
              <a:ext uri="{FF2B5EF4-FFF2-40B4-BE49-F238E27FC236}">
                <a16:creationId xmlns:a16="http://schemas.microsoft.com/office/drawing/2014/main" id="{965685D4-E8F7-0502-A432-607B8FA43BBE}"/>
              </a:ext>
            </a:extLst>
          </p:cNvPr>
          <p:cNvSpPr>
            <a:spLocks noGrp="1"/>
          </p:cNvSpPr>
          <p:nvPr>
            <p:ph type="dt" sz="half" idx="10"/>
          </p:nvPr>
        </p:nvSpPr>
        <p:spPr/>
        <p:txBody>
          <a:bodyPr/>
          <a:lstStyle/>
          <a:p>
            <a:pPr>
              <a:defRPr/>
            </a:pPr>
            <a:fld id="{2303D31F-598B-47EE-BA37-93F097A3D676}" type="datetime1">
              <a:rPr lang="en-GB" altLang="en-US" smtClean="0"/>
              <a:pPr>
                <a:defRPr/>
              </a:pPr>
              <a:t>12/02/2025</a:t>
            </a:fld>
            <a:endParaRPr lang="en-GB" altLang="en-US"/>
          </a:p>
        </p:txBody>
      </p:sp>
      <p:sp>
        <p:nvSpPr>
          <p:cNvPr id="5" name="Slide Number Placeholder 4">
            <a:extLst>
              <a:ext uri="{FF2B5EF4-FFF2-40B4-BE49-F238E27FC236}">
                <a16:creationId xmlns:a16="http://schemas.microsoft.com/office/drawing/2014/main" id="{DFD57893-9238-BBA0-3048-856FA2EDBB28}"/>
              </a:ext>
            </a:extLst>
          </p:cNvPr>
          <p:cNvSpPr>
            <a:spLocks noGrp="1"/>
          </p:cNvSpPr>
          <p:nvPr>
            <p:ph type="sldNum" sz="quarter" idx="12"/>
          </p:nvPr>
        </p:nvSpPr>
        <p:spPr/>
        <p:txBody>
          <a:bodyPr/>
          <a:lstStyle/>
          <a:p>
            <a:pPr>
              <a:defRPr/>
            </a:pPr>
            <a:fld id="{6550E941-99E4-4403-A917-B30FF69A9617}" type="slidenum">
              <a:rPr lang="en-GB" altLang="en-US" smtClean="0"/>
              <a:pPr>
                <a:defRPr/>
              </a:pPr>
              <a:t>16</a:t>
            </a:fld>
            <a:endParaRPr lang="en-GB" altLang="en-US"/>
          </a:p>
        </p:txBody>
      </p:sp>
    </p:spTree>
    <p:extLst>
      <p:ext uri="{BB962C8B-B14F-4D97-AF65-F5344CB8AC3E}">
        <p14:creationId xmlns:p14="http://schemas.microsoft.com/office/powerpoint/2010/main" val="9837307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E53DFF-6954-F68D-6449-D2A8EC112442}"/>
              </a:ext>
            </a:extLst>
          </p:cNvPr>
          <p:cNvSpPr>
            <a:spLocks noGrp="1"/>
          </p:cNvSpPr>
          <p:nvPr>
            <p:ph type="title"/>
          </p:nvPr>
        </p:nvSpPr>
        <p:spPr/>
        <p:txBody>
          <a:bodyPr/>
          <a:lstStyle/>
          <a:p>
            <a:r>
              <a:rPr lang="en-GB" sz="3200" b="1" dirty="0"/>
              <a:t>References</a:t>
            </a:r>
          </a:p>
        </p:txBody>
      </p:sp>
      <p:sp>
        <p:nvSpPr>
          <p:cNvPr id="3" name="Content Placeholder 2">
            <a:extLst>
              <a:ext uri="{FF2B5EF4-FFF2-40B4-BE49-F238E27FC236}">
                <a16:creationId xmlns:a16="http://schemas.microsoft.com/office/drawing/2014/main" id="{732085D6-5A70-42DA-3774-3323C2C70510}"/>
              </a:ext>
            </a:extLst>
          </p:cNvPr>
          <p:cNvSpPr>
            <a:spLocks noGrp="1"/>
          </p:cNvSpPr>
          <p:nvPr>
            <p:ph idx="1"/>
          </p:nvPr>
        </p:nvSpPr>
        <p:spPr/>
        <p:txBody>
          <a:bodyPr/>
          <a:lstStyle/>
          <a:p>
            <a:pPr marL="457200" indent="-457200">
              <a:lnSpc>
                <a:spcPct val="200000"/>
              </a:lnSpc>
            </a:pPr>
            <a:r>
              <a:rPr lang="en-GB" sz="1600" dirty="0">
                <a:effectLst/>
                <a:latin typeface="Ariel"/>
              </a:rPr>
              <a:t>Dawson, John A. </a:t>
            </a:r>
            <a:r>
              <a:rPr lang="en-GB" sz="1600" i="1" dirty="0">
                <a:effectLst/>
                <a:latin typeface="Ariel"/>
              </a:rPr>
              <a:t>The Marketing Environment</a:t>
            </a:r>
            <a:r>
              <a:rPr lang="en-GB" sz="1600" dirty="0">
                <a:effectLst/>
                <a:latin typeface="Ariel"/>
              </a:rPr>
              <a:t>. London, Routledge, 2015.</a:t>
            </a:r>
          </a:p>
          <a:p>
            <a:pPr marL="457200" indent="-457200">
              <a:lnSpc>
                <a:spcPct val="200000"/>
              </a:lnSpc>
            </a:pPr>
            <a:r>
              <a:rPr lang="en-GB" sz="1600" dirty="0">
                <a:effectLst/>
                <a:latin typeface="Ariel"/>
              </a:rPr>
              <a:t>Kotler, Philip, et al. </a:t>
            </a:r>
            <a:r>
              <a:rPr lang="en-GB" sz="1600" i="1" dirty="0">
                <a:effectLst/>
                <a:latin typeface="Ariel"/>
              </a:rPr>
              <a:t>Marketing</a:t>
            </a:r>
            <a:r>
              <a:rPr lang="en-GB" sz="1600" dirty="0">
                <a:effectLst/>
                <a:latin typeface="Ariel"/>
              </a:rPr>
              <a:t>. 9th ed., Frenchs Forest, N.S.W., Pearson Australia, New South Wales, 2015.</a:t>
            </a:r>
          </a:p>
          <a:p>
            <a:pPr marL="457200" indent="-457200">
              <a:lnSpc>
                <a:spcPct val="200000"/>
              </a:lnSpc>
            </a:pPr>
            <a:r>
              <a:rPr lang="en-GB" sz="1600" i="1" dirty="0">
                <a:effectLst/>
                <a:latin typeface="Ariel"/>
              </a:rPr>
              <a:t>Principles of Marketing</a:t>
            </a:r>
            <a:r>
              <a:rPr lang="en-GB" sz="1600" dirty="0">
                <a:effectLst/>
                <a:latin typeface="Ariel"/>
              </a:rPr>
              <a:t>. 8th ed., Harlow, Pearson, 2019.</a:t>
            </a:r>
          </a:p>
          <a:p>
            <a:pPr marL="457200" indent="-457200">
              <a:lnSpc>
                <a:spcPct val="200000"/>
              </a:lnSpc>
            </a:pPr>
            <a:r>
              <a:rPr lang="en-GB" sz="1600" dirty="0">
                <a:effectLst/>
                <a:latin typeface="Ariel"/>
              </a:rPr>
              <a:t>Monash University. “Micro-Environment.” </a:t>
            </a:r>
            <a:r>
              <a:rPr lang="en-GB" sz="1600" i="1" dirty="0">
                <a:effectLst/>
                <a:latin typeface="Ariel"/>
              </a:rPr>
              <a:t>Monash Business School</a:t>
            </a:r>
            <a:r>
              <a:rPr lang="en-GB" sz="1600" dirty="0">
                <a:effectLst/>
                <a:latin typeface="Ariel"/>
              </a:rPr>
              <a:t>, 8 Feb. 2018, www.monash.edu/business/marketing/marketing-dictionary/m/micro-environment.</a:t>
            </a:r>
          </a:p>
          <a:p>
            <a:pPr marL="457200" indent="-457200">
              <a:lnSpc>
                <a:spcPct val="200000"/>
              </a:lnSpc>
            </a:pPr>
            <a:r>
              <a:rPr lang="en-GB" sz="1600" dirty="0" err="1">
                <a:effectLst/>
                <a:latin typeface="Ariel"/>
              </a:rPr>
              <a:t>Udoagwu</a:t>
            </a:r>
            <a:r>
              <a:rPr lang="en-GB" sz="1600" dirty="0">
                <a:effectLst/>
                <a:latin typeface="Ariel"/>
              </a:rPr>
              <a:t>, Kelechi. “What Is a Marketing Environment? | Wrike.” </a:t>
            </a:r>
            <a:r>
              <a:rPr lang="en-GB" sz="1600" i="1" dirty="0">
                <a:effectLst/>
                <a:latin typeface="Ariel"/>
              </a:rPr>
              <a:t>Www.wrike.com</a:t>
            </a:r>
            <a:r>
              <a:rPr lang="en-GB" sz="1600" dirty="0">
                <a:effectLst/>
                <a:latin typeface="Ariel"/>
              </a:rPr>
              <a:t>, 25 May 2022, www.wrike.com/blog/what-is-marketing-environment/.</a:t>
            </a:r>
          </a:p>
          <a:p>
            <a:endParaRPr lang="en-GB" dirty="0"/>
          </a:p>
        </p:txBody>
      </p:sp>
      <p:sp>
        <p:nvSpPr>
          <p:cNvPr id="4" name="Date Placeholder 3">
            <a:extLst>
              <a:ext uri="{FF2B5EF4-FFF2-40B4-BE49-F238E27FC236}">
                <a16:creationId xmlns:a16="http://schemas.microsoft.com/office/drawing/2014/main" id="{C4EB3FAC-A88C-1F80-21C1-43C5B4F68D13}"/>
              </a:ext>
            </a:extLst>
          </p:cNvPr>
          <p:cNvSpPr>
            <a:spLocks noGrp="1"/>
          </p:cNvSpPr>
          <p:nvPr>
            <p:ph type="dt" sz="half" idx="10"/>
          </p:nvPr>
        </p:nvSpPr>
        <p:spPr/>
        <p:txBody>
          <a:bodyPr/>
          <a:lstStyle/>
          <a:p>
            <a:pPr>
              <a:defRPr/>
            </a:pPr>
            <a:fld id="{2303D31F-598B-47EE-BA37-93F097A3D676}" type="datetime1">
              <a:rPr lang="en-GB" altLang="en-US" smtClean="0"/>
              <a:pPr>
                <a:defRPr/>
              </a:pPr>
              <a:t>12/02/2025</a:t>
            </a:fld>
            <a:endParaRPr lang="en-GB" altLang="en-US"/>
          </a:p>
        </p:txBody>
      </p:sp>
      <p:sp>
        <p:nvSpPr>
          <p:cNvPr id="5" name="Slide Number Placeholder 4">
            <a:extLst>
              <a:ext uri="{FF2B5EF4-FFF2-40B4-BE49-F238E27FC236}">
                <a16:creationId xmlns:a16="http://schemas.microsoft.com/office/drawing/2014/main" id="{4212722E-A013-5555-F8E5-280D20F54C1A}"/>
              </a:ext>
            </a:extLst>
          </p:cNvPr>
          <p:cNvSpPr>
            <a:spLocks noGrp="1"/>
          </p:cNvSpPr>
          <p:nvPr>
            <p:ph type="sldNum" sz="quarter" idx="12"/>
          </p:nvPr>
        </p:nvSpPr>
        <p:spPr/>
        <p:txBody>
          <a:bodyPr/>
          <a:lstStyle/>
          <a:p>
            <a:pPr>
              <a:defRPr/>
            </a:pPr>
            <a:fld id="{6550E941-99E4-4403-A917-B30FF69A9617}" type="slidenum">
              <a:rPr lang="en-GB" altLang="en-US" smtClean="0"/>
              <a:pPr>
                <a:defRPr/>
              </a:pPr>
              <a:t>17</a:t>
            </a:fld>
            <a:endParaRPr lang="en-GB" altLang="en-US"/>
          </a:p>
        </p:txBody>
      </p:sp>
    </p:spTree>
    <p:extLst>
      <p:ext uri="{BB962C8B-B14F-4D97-AF65-F5344CB8AC3E}">
        <p14:creationId xmlns:p14="http://schemas.microsoft.com/office/powerpoint/2010/main" val="2626083403"/>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2240</TotalTime>
  <Words>461</Words>
  <Application>Microsoft Office PowerPoint</Application>
  <PresentationFormat>On-screen Show (4:3)</PresentationFormat>
  <Paragraphs>82</Paragraphs>
  <Slides>17</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17</vt:i4>
      </vt:variant>
    </vt:vector>
  </HeadingPairs>
  <TitlesOfParts>
    <vt:vector size="22" baseType="lpstr">
      <vt:lpstr>Ariel</vt:lpstr>
      <vt:lpstr>Myriad Pro</vt:lpstr>
      <vt:lpstr>Arial</vt:lpstr>
      <vt:lpstr>Verdana</vt:lpstr>
      <vt:lpstr>20140311PresentationUWTSDTemplate</vt:lpstr>
      <vt:lpstr>LCMB7026</vt:lpstr>
      <vt:lpstr>Learning Objectives</vt:lpstr>
      <vt:lpstr>The Marketing Environment</vt:lpstr>
      <vt:lpstr>Diagram: The Micro and Macro Environment</vt:lpstr>
      <vt:lpstr>The Micro Environment</vt:lpstr>
      <vt:lpstr>The Main Elements in the Micro Environment</vt:lpstr>
      <vt:lpstr>The Main Elements in the Micro Environment</vt:lpstr>
      <vt:lpstr>The Main Elements in the Micro Environment</vt:lpstr>
      <vt:lpstr>The Macro Environment</vt:lpstr>
      <vt:lpstr>Diagram: The Macro Environment</vt:lpstr>
      <vt:lpstr>The Main Elements in the Macro Environment</vt:lpstr>
      <vt:lpstr>The Main Elements in the Macro Environment</vt:lpstr>
      <vt:lpstr>The Main Elements in the Macro Environment</vt:lpstr>
      <vt:lpstr>Conclusion</vt:lpstr>
      <vt:lpstr>Exercise</vt:lpstr>
      <vt:lpstr>Summary</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Tushara Balendran</cp:lastModifiedBy>
  <cp:revision>137</cp:revision>
  <cp:lastPrinted>2022-06-12T13:45:58Z</cp:lastPrinted>
  <dcterms:created xsi:type="dcterms:W3CDTF">2002-10-07T19:43:58Z</dcterms:created>
  <dcterms:modified xsi:type="dcterms:W3CDTF">2025-02-12T09:46:36Z</dcterms:modified>
</cp:coreProperties>
</file>