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8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9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calculatorultra.com/en/tool/drop-in-sales-calculator.html#google_vignette" TargetMode="Externa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74323" y="1122363"/>
            <a:ext cx="9393677" cy="3586798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"/>
              </a:rPr>
              <a:t>MODULE NAME: Problem solving &amp; Decision Making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MODULE CODE: LCLM 4004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NAME: Denis-Constantin Briceag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STUDENT ID: 2435413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LECTURER</a:t>
            </a:r>
            <a:br>
              <a:rPr lang="en-GB" sz="3200" dirty="0">
                <a:latin typeface="A"/>
              </a:rPr>
            </a:br>
            <a:r>
              <a:rPr lang="en-GB" sz="3200" dirty="0">
                <a:latin typeface="A"/>
              </a:rPr>
              <a:t>Assignment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569" y="1901952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dirty="0"/>
              <a:t>Introduction </a:t>
            </a:r>
          </a:p>
          <a:p>
            <a:r>
              <a:rPr lang="en-GB" sz="2400" b="1" dirty="0"/>
              <a:t>Company background</a:t>
            </a:r>
          </a:p>
          <a:p>
            <a:r>
              <a:rPr lang="en-GB" sz="2400" b="1" dirty="0"/>
              <a:t>Problem: nature and scope</a:t>
            </a:r>
          </a:p>
          <a:p>
            <a:r>
              <a:rPr lang="en-GB" sz="2400" b="1" dirty="0"/>
              <a:t>PESTLE ANALYSIS: Green Haven Florists</a:t>
            </a:r>
          </a:p>
          <a:p>
            <a:r>
              <a:rPr lang="en-GB" sz="2400" b="1" dirty="0"/>
              <a:t>Cause and effect analysis: Fishbone diagram</a:t>
            </a:r>
          </a:p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484632"/>
            <a:ext cx="8915399" cy="557784"/>
          </a:xfrm>
        </p:spPr>
        <p:txBody>
          <a:bodyPr>
            <a:noAutofit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52599" y="1589314"/>
            <a:ext cx="10232571" cy="4491446"/>
          </a:xfrm>
        </p:spPr>
        <p:txBody>
          <a:bodyPr/>
          <a:lstStyle/>
          <a:p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DROP IN SALES- "decrease in the amount sold or revenue generated between two periods" ( Calculator Ultra, 2025)</a:t>
            </a:r>
            <a:b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</a:br>
            <a:b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</a:br>
            <a:b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</a:br>
            <a: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  <a:t>Green Haven Florist has experienced a 30% drop in in-store sales over the past 12 months, meaning both quantity of products sold and revenue generated has decreased by 30% compared to the previous period.</a:t>
            </a:r>
            <a:b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</a:br>
            <a:br>
              <a:rPr lang="en-GB" sz="1500" b="1" dirty="0">
                <a:solidFill>
                  <a:srgbClr val="111111"/>
                </a:solidFill>
                <a:latin typeface="Roboto"/>
                <a:ea typeface="Roboto"/>
                <a:cs typeface="Roboto"/>
              </a:rPr>
            </a:br>
            <a:endParaRPr lang="en-GB" sz="1500" dirty="0">
              <a:solidFill>
                <a:srgbClr val="111111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414016" y="1892808"/>
            <a:ext cx="9090595" cy="4078224"/>
          </a:xfrm>
        </p:spPr>
        <p:txBody>
          <a:bodyPr/>
          <a:lstStyle/>
          <a:p>
            <a:r>
              <a:rPr lang="en-GB" sz="2400" b="1" dirty="0"/>
              <a:t>Green Haven Florists</a:t>
            </a:r>
            <a:endParaRPr lang="en-GB" sz="2400" dirty="0">
              <a:solidFill>
                <a:srgbClr val="000000"/>
              </a:solidFill>
            </a:endParaRP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Founded in 2016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Owners: Liam and Priya Patel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/>
              <a:t>Sells Bespoke floral arrangements for walk-in clients, events and weddings.</a:t>
            </a:r>
          </a:p>
          <a:p>
            <a:pPr marL="342900" indent="-342900">
              <a:buFont typeface="Arial" charset="2"/>
              <a:buChar char="•"/>
            </a:pPr>
            <a:r>
              <a:rPr lang="en-GB" b="1" dirty="0">
                <a:ea typeface="+mn-lt"/>
                <a:cs typeface="+mn-lt"/>
              </a:rPr>
              <a:t>They are known for their reputation with the public, eco friendly packaging and their creativity </a:t>
            </a:r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389273"/>
            <a:ext cx="8915399" cy="713232"/>
          </a:xfrm>
        </p:spPr>
        <p:txBody>
          <a:bodyPr/>
          <a:lstStyle/>
          <a:p>
            <a:r>
              <a:rPr lang="en-GB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94329" y="1488141"/>
            <a:ext cx="10065503" cy="4509247"/>
          </a:xfrm>
        </p:spPr>
        <p:txBody>
          <a:bodyPr>
            <a:normAutofit fontScale="92500" lnSpcReduction="20000"/>
          </a:bodyPr>
          <a:lstStyle/>
          <a:p>
            <a:r>
              <a:rPr lang="en-GB" sz="2800" b="1" dirty="0">
                <a:solidFill>
                  <a:srgbClr val="FF0000"/>
                </a:solidFill>
              </a:rPr>
              <a:t>5W2H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Who: </a:t>
            </a:r>
            <a:r>
              <a:rPr lang="en-GB" sz="2800" dirty="0">
                <a:solidFill>
                  <a:schemeClr val="tx1"/>
                </a:solidFill>
                <a:ea typeface="+mn-lt"/>
                <a:cs typeface="+mn-lt"/>
              </a:rPr>
              <a:t>Liam and Priya Patel.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What: A 30% decline in in-store sales and revenue due to reduced foot traffic.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Where: Norwich.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When: Over the last 12 months.</a:t>
            </a:r>
          </a:p>
          <a:p>
            <a:r>
              <a:rPr lang="en-GB" sz="2800" dirty="0">
                <a:solidFill>
                  <a:schemeClr val="tx1"/>
                </a:solidFill>
              </a:rPr>
              <a:t>Why: Changing consumer habits towards online shopping.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How: Loss of walk-in customers. </a:t>
            </a:r>
          </a:p>
          <a:p>
            <a:r>
              <a:rPr lang="en-GB" sz="2800" dirty="0">
                <a:solidFill>
                  <a:schemeClr val="tx1"/>
                </a:solidFill>
              </a:rPr>
              <a:t>How much: Sales have fallen by 30% creating financial strain on the business.</a:t>
            </a:r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5282" y="1219199"/>
            <a:ext cx="9409329" cy="5045413"/>
          </a:xfrm>
        </p:spPr>
        <p:txBody>
          <a:bodyPr>
            <a:normAutofit fontScale="92500" lnSpcReduction="20000"/>
          </a:bodyPr>
          <a:lstStyle/>
          <a:p>
            <a:r>
              <a:rPr lang="en-GB" b="1" dirty="0">
                <a:highlight>
                  <a:srgbClr val="FFFF00"/>
                </a:highlight>
              </a:rPr>
              <a:t>POLITICAL</a:t>
            </a:r>
          </a:p>
          <a:p>
            <a:r>
              <a:rPr lang="en-GB" b="1" dirty="0">
                <a:solidFill>
                  <a:schemeClr val="tx1"/>
                </a:solidFill>
              </a:rPr>
              <a:t>1) Import regulation and post Brexit trade rules have increased costs and delays for importing flowers.</a:t>
            </a:r>
            <a:br>
              <a:rPr lang="en-GB" b="1" dirty="0">
                <a:solidFill>
                  <a:schemeClr val="tx1"/>
                </a:solidFill>
              </a:rPr>
            </a:br>
            <a:endParaRPr lang="en-GB" b="1" dirty="0">
              <a:solidFill>
                <a:schemeClr val="tx1"/>
              </a:solidFill>
            </a:endParaRPr>
          </a:p>
          <a:p>
            <a:r>
              <a:rPr lang="en-GB" b="1" dirty="0">
                <a:solidFill>
                  <a:schemeClr val="tx1"/>
                </a:solidFill>
              </a:rPr>
              <a:t>2) Government support for small </a:t>
            </a:r>
            <a:r>
              <a:rPr lang="en-GB" b="1" dirty="0" err="1">
                <a:solidFill>
                  <a:schemeClr val="tx1"/>
                </a:solidFill>
              </a:rPr>
              <a:t>businsess</a:t>
            </a:r>
            <a:r>
              <a:rPr lang="en-GB" b="1" dirty="0">
                <a:solidFill>
                  <a:schemeClr val="tx1"/>
                </a:solidFill>
              </a:rPr>
              <a:t> and sustainability initiatives can help reduce expenses or attract eco-conscious customers.</a:t>
            </a:r>
          </a:p>
          <a:p>
            <a:r>
              <a:rPr lang="en-GB" b="1" dirty="0">
                <a:highlight>
                  <a:srgbClr val="FFFF00"/>
                </a:highlight>
              </a:rPr>
              <a:t>ECONOMIC</a:t>
            </a:r>
          </a:p>
          <a:p>
            <a:r>
              <a:rPr lang="en-GB" b="1" dirty="0">
                <a:solidFill>
                  <a:schemeClr val="tx1"/>
                </a:solidFill>
              </a:rPr>
              <a:t>1) Inflation and rising energy and supplier costs are reducing profit margins.</a:t>
            </a:r>
          </a:p>
          <a:p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2) Customers are cutting back on non-essential spending, leading to lower flower sales.</a:t>
            </a:r>
          </a:p>
          <a:p>
            <a:r>
              <a:rPr lang="en-GB" b="1" dirty="0">
                <a:highlight>
                  <a:srgbClr val="FFFF00"/>
                </a:highlight>
              </a:rPr>
              <a:t>SOCIAL</a:t>
            </a:r>
            <a:br>
              <a:rPr lang="en-GB" b="1" dirty="0"/>
            </a:br>
            <a:br>
              <a:rPr lang="en-GB" b="1" dirty="0"/>
            </a:br>
            <a:r>
              <a:rPr lang="en-GB" b="1" dirty="0">
                <a:solidFill>
                  <a:schemeClr val="tx1"/>
                </a:solidFill>
              </a:rPr>
              <a:t>1) Growing preference for online shopping and convenience has reduced local foot traffic. </a:t>
            </a:r>
            <a:br>
              <a:rPr lang="en-GB" b="1" dirty="0">
                <a:solidFill>
                  <a:schemeClr val="tx1"/>
                </a:solidFill>
              </a:rPr>
            </a:br>
            <a:br>
              <a:rPr lang="en-GB" b="1" dirty="0">
                <a:solidFill>
                  <a:schemeClr val="tx1"/>
                </a:solidFill>
              </a:rPr>
            </a:br>
            <a:r>
              <a:rPr lang="en-GB" b="1" dirty="0">
                <a:solidFill>
                  <a:schemeClr val="tx1"/>
                </a:solidFill>
              </a:rPr>
              <a:t>2) Increased demand for eco-friendly and sustainable products aligns with Green Havens values but raised costs.</a:t>
            </a: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7"/>
            <a:ext cx="9634011" cy="461784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TECHNOLOGICAL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The company’s outdated website limits online orders and customers engagement.</a:t>
            </a:r>
          </a:p>
          <a:p>
            <a:endParaRPr lang="en-GB" b="1" dirty="0"/>
          </a:p>
          <a:p>
            <a:r>
              <a:rPr lang="en-GB" b="1" dirty="0"/>
              <a:t>LEGAL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Must comply with customers protection laws and online sales regulation when expanding digital services.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b="1" dirty="0"/>
              <a:t>ENVIRONMENTAL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Commitment to eco-friendly packaging and locally sourced flowers supports their green brand image. </a:t>
            </a: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 dirty="0"/>
              <a:t>Cause and effect analysis: Fishbone diagram</a:t>
            </a:r>
            <a:endParaRPr lang="en-US" sz="3200" dirty="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854470E-8ACF-DF0B-206B-542535350D9B}"/>
              </a:ext>
            </a:extLst>
          </p:cNvPr>
          <p:cNvCxnSpPr>
            <a:cxnSpLocks/>
          </p:cNvCxnSpPr>
          <p:nvPr/>
        </p:nvCxnSpPr>
        <p:spPr>
          <a:xfrm flipV="1">
            <a:off x="2629710" y="3456185"/>
            <a:ext cx="6828817" cy="19242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E38DC49-A1A5-8E4A-959E-9F6F6A46CEBF}"/>
              </a:ext>
            </a:extLst>
          </p:cNvPr>
          <p:cNvCxnSpPr/>
          <p:nvPr/>
        </p:nvCxnSpPr>
        <p:spPr>
          <a:xfrm>
            <a:off x="8005863" y="2689698"/>
            <a:ext cx="0" cy="177043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24143F56-FA61-8404-0B32-DDF17AC155A0}"/>
              </a:ext>
            </a:extLst>
          </p:cNvPr>
          <p:cNvCxnSpPr/>
          <p:nvPr/>
        </p:nvCxnSpPr>
        <p:spPr>
          <a:xfrm>
            <a:off x="5828032" y="2110091"/>
            <a:ext cx="0" cy="303503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A28DD5F-A8F4-532E-3336-62A4D2C8FDA6}"/>
              </a:ext>
            </a:extLst>
          </p:cNvPr>
          <p:cNvCxnSpPr/>
          <p:nvPr/>
        </p:nvCxnSpPr>
        <p:spPr>
          <a:xfrm>
            <a:off x="3832698" y="1555441"/>
            <a:ext cx="0" cy="433564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43466F1A-8C36-62AF-9C82-58A963003D0F}"/>
              </a:ext>
            </a:extLst>
          </p:cNvPr>
          <p:cNvSpPr txBox="1"/>
          <p:nvPr/>
        </p:nvSpPr>
        <p:spPr>
          <a:xfrm>
            <a:off x="7717276" y="1212370"/>
            <a:ext cx="174125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People</a:t>
            </a:r>
            <a:br>
              <a:rPr lang="en-US" dirty="0"/>
            </a:br>
            <a:r>
              <a:rPr lang="en-US" dirty="0"/>
              <a:t> Limited digital marketing skills</a:t>
            </a:r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DAD680F-B32F-E109-980A-4E2211E2E744}"/>
              </a:ext>
            </a:extLst>
          </p:cNvPr>
          <p:cNvSpPr txBox="1"/>
          <p:nvPr/>
        </p:nvSpPr>
        <p:spPr>
          <a:xfrm>
            <a:off x="7534303" y="4520278"/>
            <a:ext cx="1476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Process</a:t>
            </a:r>
            <a:br>
              <a:rPr lang="en-GB" dirty="0"/>
            </a:br>
            <a:r>
              <a:rPr lang="en-GB" dirty="0"/>
              <a:t>Outdated website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AEDC496-77D7-9A93-E1E7-9C781B69472C}"/>
              </a:ext>
            </a:extLst>
          </p:cNvPr>
          <p:cNvSpPr txBox="1"/>
          <p:nvPr/>
        </p:nvSpPr>
        <p:spPr>
          <a:xfrm>
            <a:off x="5384214" y="926980"/>
            <a:ext cx="14235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Product</a:t>
            </a:r>
            <a:br>
              <a:rPr lang="en-GB" b="1" dirty="0"/>
            </a:br>
            <a:r>
              <a:rPr lang="en-GB" dirty="0"/>
              <a:t>Hight cost for eco-friendly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8ACB04-E7E8-7978-8DE7-645A75B271BD}"/>
              </a:ext>
            </a:extLst>
          </p:cNvPr>
          <p:cNvSpPr txBox="1"/>
          <p:nvPr/>
        </p:nvSpPr>
        <p:spPr>
          <a:xfrm>
            <a:off x="5357525" y="5175808"/>
            <a:ext cx="14769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Place</a:t>
            </a:r>
            <a:br>
              <a:rPr lang="en-GB" b="1" dirty="0"/>
            </a:br>
            <a:r>
              <a:rPr lang="en-GB" dirty="0"/>
              <a:t>Reduce foot traffic </a:t>
            </a:r>
            <a:endParaRPr lang="en-GB" b="1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50C27B5-C6E6-FD8E-8034-8729C02B2244}"/>
              </a:ext>
            </a:extLst>
          </p:cNvPr>
          <p:cNvSpPr txBox="1"/>
          <p:nvPr/>
        </p:nvSpPr>
        <p:spPr>
          <a:xfrm>
            <a:off x="3107498" y="667038"/>
            <a:ext cx="16319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Competition</a:t>
            </a:r>
            <a:br>
              <a:rPr lang="en-GB" b="1" dirty="0"/>
            </a:br>
            <a:r>
              <a:rPr lang="en-GB" dirty="0"/>
              <a:t>New local competitors</a:t>
            </a:r>
            <a:endParaRPr lang="en-GB" b="1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A6E816A7-9C4C-E491-A2C4-7BA38181D213}"/>
              </a:ext>
            </a:extLst>
          </p:cNvPr>
          <p:cNvSpPr txBox="1"/>
          <p:nvPr/>
        </p:nvSpPr>
        <p:spPr>
          <a:xfrm>
            <a:off x="3246926" y="5684208"/>
            <a:ext cx="16123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Economic factors</a:t>
            </a:r>
            <a:br>
              <a:rPr lang="en-GB" b="1" dirty="0"/>
            </a:br>
            <a:r>
              <a:rPr lang="en-GB" dirty="0"/>
              <a:t>Rising costs of supplies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75978" y="1642223"/>
            <a:ext cx="8915399" cy="4160520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Green Haven Florist is a well-established community focused on business facing major challenges from changing customers behaviour, rising costs, and growing online competition. The 30% drop in in-store sales highlights the urgent need for modernisations. 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A detailed PESTEL and Fishbone analysis shows that the main cause include reduced high street traffic, limited digital presence, and increasing operational expenses.</a:t>
            </a:r>
            <a:br>
              <a:rPr lang="en-GB" dirty="0">
                <a:solidFill>
                  <a:schemeClr val="tx1"/>
                </a:solidFill>
              </a:rPr>
            </a:b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By embracing digital transformation while maintaining its personal and sustainable brand identity, Green Haven Florists can rebuild customer loyalty, reach new markets, and secure long term growth.</a:t>
            </a: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9706" y="1600200"/>
            <a:ext cx="9914905" cy="4517136"/>
          </a:xfrm>
        </p:spPr>
        <p:txBody>
          <a:bodyPr/>
          <a:lstStyle/>
          <a:p>
            <a:r>
              <a:rPr lang="en-GB" b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Calculator Ultra (2025)</a:t>
            </a:r>
            <a:r>
              <a:rPr lang="en-GB" b="1" i="1" dirty="0">
                <a:solidFill>
                  <a:srgbClr val="111111"/>
                </a:solidFill>
                <a:latin typeface="Arial"/>
                <a:ea typeface="Roboto"/>
                <a:cs typeface="Roboto"/>
              </a:rPr>
              <a:t> </a:t>
            </a:r>
            <a:r>
              <a:rPr lang="en-GB" b="1" i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Find More Calculator</a:t>
            </a:r>
            <a:r>
              <a:rPr lang="en-GB" b="1" dirty="0">
                <a:solidFill>
                  <a:srgbClr val="1D4ED8"/>
                </a:solidFill>
                <a:latin typeface="Arial"/>
                <a:ea typeface="Roboto"/>
                <a:cs typeface="Roboto"/>
              </a:rPr>
              <a:t> Available at: </a:t>
            </a:r>
            <a:r>
              <a:rPr lang="en-GB" dirty="0">
                <a:solidFill>
                  <a:srgbClr val="1D4ED8"/>
                </a:solidFill>
                <a:latin typeface="Arial"/>
                <a:ea typeface="+mn-lt"/>
                <a:cs typeface="+mn-lt"/>
                <a:hlinkClick r:id="rId2"/>
              </a:rPr>
              <a:t>Drop in Sales Calculator &amp; Formula Online Calculator Ultra</a:t>
            </a:r>
            <a:r>
              <a:rPr lang="en-GB" b="1" i="1" dirty="0">
                <a:latin typeface="Arial"/>
                <a:ea typeface="Roboto"/>
                <a:cs typeface="Roboto"/>
              </a:rPr>
              <a:t> </a:t>
            </a:r>
            <a:r>
              <a:rPr lang="en-GB" b="1" dirty="0">
                <a:latin typeface="Arial"/>
                <a:ea typeface="Roboto"/>
                <a:cs typeface="Roboto"/>
              </a:rPr>
              <a:t>(Accessed:  6 October 2025).</a:t>
            </a:r>
          </a:p>
          <a:p>
            <a:r>
              <a:rPr lang="en-GB" b="1">
                <a:solidFill>
                  <a:srgbClr val="FF0000"/>
                </a:solidFill>
                <a:latin typeface="Arial"/>
                <a:ea typeface="Roboto"/>
                <a:cs typeface="Roboto"/>
              </a:rPr>
              <a:t>5 sources</a:t>
            </a:r>
            <a:br>
              <a:rPr lang="en-GB" b="1" dirty="0">
                <a:latin typeface="Arial"/>
                <a:ea typeface="Roboto"/>
                <a:cs typeface="Roboto"/>
              </a:rPr>
            </a:br>
            <a:endParaRPr lang="en-GB" sz="1800" b="1" dirty="0">
              <a:solidFill>
                <a:srgbClr val="1D4ED8"/>
              </a:solidFill>
              <a:latin typeface="Roboto"/>
              <a:ea typeface="Roboto"/>
              <a:cs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68" name="Group 1067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7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4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8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0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2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3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4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5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6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7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8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09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110" name="Group 1109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1111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2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3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4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5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6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7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8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19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0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1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22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3" name="Rectangle 1122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24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 useBgFill="1">
        <p:nvSpPr>
          <p:cNvPr id="1067" name="Rectangle 1066">
            <a:extLst>
              <a:ext uri="{FF2B5EF4-FFF2-40B4-BE49-F238E27FC236}">
                <a16:creationId xmlns:a16="http://schemas.microsoft.com/office/drawing/2014/main" id="{97A5CE44-9D07-4AD7-B94C-7C9351367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1A703601-C9B7-448F-B403-01CBCB088B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047" y="935646"/>
            <a:ext cx="4851190" cy="4968016"/>
          </a:xfrm>
          <a:prstGeom prst="rect">
            <a:avLst/>
          </a:prstGeom>
          <a:solidFill>
            <a:srgbClr val="FFFFFF"/>
          </a:solidFill>
          <a:ln w="12700" cap="sq">
            <a:solidFill>
              <a:schemeClr val="tx2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1" name="Group 1070">
            <a:extLst>
              <a:ext uri="{FF2B5EF4-FFF2-40B4-BE49-F238E27FC236}">
                <a16:creationId xmlns:a16="http://schemas.microsoft.com/office/drawing/2014/main" id="{7923CDCA-D161-4CE7-BA92-92AE20B96D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087364" y="228600"/>
            <a:ext cx="2851523" cy="6638625"/>
            <a:chOff x="2487613" y="285750"/>
            <a:chExt cx="2428875" cy="5654676"/>
          </a:xfrm>
        </p:grpSpPr>
        <p:sp>
          <p:nvSpPr>
            <p:cNvPr id="1072" name="Freeform 11">
              <a:extLst>
                <a:ext uri="{FF2B5EF4-FFF2-40B4-BE49-F238E27FC236}">
                  <a16:creationId xmlns:a16="http://schemas.microsoft.com/office/drawing/2014/main" id="{AFFB0997-74F4-42F6-80A7-7C1B6BD374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3" name="Freeform 12">
              <a:extLst>
                <a:ext uri="{FF2B5EF4-FFF2-40B4-BE49-F238E27FC236}">
                  <a16:creationId xmlns:a16="http://schemas.microsoft.com/office/drawing/2014/main" id="{A14E1792-3BAD-41B1-A563-2180A26E67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4" name="Freeform 13">
              <a:extLst>
                <a:ext uri="{FF2B5EF4-FFF2-40B4-BE49-F238E27FC236}">
                  <a16:creationId xmlns:a16="http://schemas.microsoft.com/office/drawing/2014/main" id="{C30D05BD-CE6E-4143-946E-A2C5EC7CFB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5" name="Freeform 14">
              <a:extLst>
                <a:ext uri="{FF2B5EF4-FFF2-40B4-BE49-F238E27FC236}">
                  <a16:creationId xmlns:a16="http://schemas.microsoft.com/office/drawing/2014/main" id="{4317EBD8-70E0-492B-B401-C72697C7D7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6" name="Freeform 15">
              <a:extLst>
                <a:ext uri="{FF2B5EF4-FFF2-40B4-BE49-F238E27FC236}">
                  <a16:creationId xmlns:a16="http://schemas.microsoft.com/office/drawing/2014/main" id="{60545381-EDB5-47D8-9497-D5802F5A4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7" name="Freeform 16">
              <a:extLst>
                <a:ext uri="{FF2B5EF4-FFF2-40B4-BE49-F238E27FC236}">
                  <a16:creationId xmlns:a16="http://schemas.microsoft.com/office/drawing/2014/main" id="{E67012E4-2FDC-4F96-A145-1E426784C4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8" name="Freeform 17">
              <a:extLst>
                <a:ext uri="{FF2B5EF4-FFF2-40B4-BE49-F238E27FC236}">
                  <a16:creationId xmlns:a16="http://schemas.microsoft.com/office/drawing/2014/main" id="{C088EA8D-BA27-4043-967F-595BE451C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79" name="Freeform 18">
              <a:extLst>
                <a:ext uri="{FF2B5EF4-FFF2-40B4-BE49-F238E27FC236}">
                  <a16:creationId xmlns:a16="http://schemas.microsoft.com/office/drawing/2014/main" id="{7D7B306D-2572-4DF7-BC2E-6752033177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0" name="Freeform 19">
              <a:extLst>
                <a:ext uri="{FF2B5EF4-FFF2-40B4-BE49-F238E27FC236}">
                  <a16:creationId xmlns:a16="http://schemas.microsoft.com/office/drawing/2014/main" id="{EBFED6A3-D5D7-4F26-B6EB-091492A991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1" name="Freeform 20">
              <a:extLst>
                <a:ext uri="{FF2B5EF4-FFF2-40B4-BE49-F238E27FC236}">
                  <a16:creationId xmlns:a16="http://schemas.microsoft.com/office/drawing/2014/main" id="{57CA315F-B9C5-4899-A337-C1389083C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2" name="Freeform 21">
              <a:extLst>
                <a:ext uri="{FF2B5EF4-FFF2-40B4-BE49-F238E27FC236}">
                  <a16:creationId xmlns:a16="http://schemas.microsoft.com/office/drawing/2014/main" id="{F3C62C3A-023D-428B-AEEA-68C9B037B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3" name="Freeform 22">
              <a:extLst>
                <a:ext uri="{FF2B5EF4-FFF2-40B4-BE49-F238E27FC236}">
                  <a16:creationId xmlns:a16="http://schemas.microsoft.com/office/drawing/2014/main" id="{6132B97B-0D55-426A-8D75-9E7F8FCE70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85" name="Group 1084">
            <a:extLst>
              <a:ext uri="{FF2B5EF4-FFF2-40B4-BE49-F238E27FC236}">
                <a16:creationId xmlns:a16="http://schemas.microsoft.com/office/drawing/2014/main" id="{B28C8CE4-C5A6-4B6C-B428-1D2852C394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14579" y="-786"/>
            <a:ext cx="2356675" cy="6854040"/>
            <a:chOff x="6627813" y="194833"/>
            <a:chExt cx="1952625" cy="5678918"/>
          </a:xfrm>
        </p:grpSpPr>
        <p:sp>
          <p:nvSpPr>
            <p:cNvPr id="1086" name="Freeform 27">
              <a:extLst>
                <a:ext uri="{FF2B5EF4-FFF2-40B4-BE49-F238E27FC236}">
                  <a16:creationId xmlns:a16="http://schemas.microsoft.com/office/drawing/2014/main" id="{6C6C0EAF-AF4D-4E28-B480-93C9A324D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7" name="Freeform 28">
              <a:extLst>
                <a:ext uri="{FF2B5EF4-FFF2-40B4-BE49-F238E27FC236}">
                  <a16:creationId xmlns:a16="http://schemas.microsoft.com/office/drawing/2014/main" id="{C254D393-7673-4399-AE7D-933ED61B16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8" name="Freeform 29">
              <a:extLst>
                <a:ext uri="{FF2B5EF4-FFF2-40B4-BE49-F238E27FC236}">
                  <a16:creationId xmlns:a16="http://schemas.microsoft.com/office/drawing/2014/main" id="{76A48428-8958-41F8-BCFD-F9EB16A177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89" name="Freeform 30">
              <a:extLst>
                <a:ext uri="{FF2B5EF4-FFF2-40B4-BE49-F238E27FC236}">
                  <a16:creationId xmlns:a16="http://schemas.microsoft.com/office/drawing/2014/main" id="{F895B04F-691C-404F-A9F1-47B315756F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0" name="Freeform 31">
              <a:extLst>
                <a:ext uri="{FF2B5EF4-FFF2-40B4-BE49-F238E27FC236}">
                  <a16:creationId xmlns:a16="http://schemas.microsoft.com/office/drawing/2014/main" id="{38BAB3B8-E8BB-4327-9E73-FFAD5597B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1" name="Freeform 32">
              <a:extLst>
                <a:ext uri="{FF2B5EF4-FFF2-40B4-BE49-F238E27FC236}">
                  <a16:creationId xmlns:a16="http://schemas.microsoft.com/office/drawing/2014/main" id="{88ED23AE-358F-4EEC-8D62-917EBED710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2" name="Freeform 33">
              <a:extLst>
                <a:ext uri="{FF2B5EF4-FFF2-40B4-BE49-F238E27FC236}">
                  <a16:creationId xmlns:a16="http://schemas.microsoft.com/office/drawing/2014/main" id="{776F07C9-FA92-406A-B934-95BE8CAEDA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3" name="Freeform 34">
              <a:extLst>
                <a:ext uri="{FF2B5EF4-FFF2-40B4-BE49-F238E27FC236}">
                  <a16:creationId xmlns:a16="http://schemas.microsoft.com/office/drawing/2014/main" id="{BDA1CEAF-E0AD-4A46-8E40-9251837CBF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4" name="Freeform 35">
              <a:extLst>
                <a:ext uri="{FF2B5EF4-FFF2-40B4-BE49-F238E27FC236}">
                  <a16:creationId xmlns:a16="http://schemas.microsoft.com/office/drawing/2014/main" id="{53D21C6F-F2ED-4F73-8B4D-9E2FECBB97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5" name="Freeform 36">
              <a:extLst>
                <a:ext uri="{FF2B5EF4-FFF2-40B4-BE49-F238E27FC236}">
                  <a16:creationId xmlns:a16="http://schemas.microsoft.com/office/drawing/2014/main" id="{2FED37FF-C037-4A76-A8D6-33525D19B4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6" name="Freeform 37">
              <a:extLst>
                <a:ext uri="{FF2B5EF4-FFF2-40B4-BE49-F238E27FC236}">
                  <a16:creationId xmlns:a16="http://schemas.microsoft.com/office/drawing/2014/main" id="{8DE0DC4B-718F-4E78-A0AB-8442F28A8C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97" name="Freeform 38">
              <a:extLst>
                <a:ext uri="{FF2B5EF4-FFF2-40B4-BE49-F238E27FC236}">
                  <a16:creationId xmlns:a16="http://schemas.microsoft.com/office/drawing/2014/main" id="{8F80CA79-E2F4-4B1D-97DE-04F9215B0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99" name="Rectangle 1098">
            <a:extLst>
              <a:ext uri="{FF2B5EF4-FFF2-40B4-BE49-F238E27FC236}">
                <a16:creationId xmlns:a16="http://schemas.microsoft.com/office/drawing/2014/main" id="{E15F4FDF-1B24-4F56-AF01-4D0645A8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7355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01" name="Freeform 33">
            <a:extLst>
              <a:ext uri="{FF2B5EF4-FFF2-40B4-BE49-F238E27FC236}">
                <a16:creationId xmlns:a16="http://schemas.microsoft.com/office/drawing/2014/main" id="{4FD76CDA-1C6B-40B2-9A61-FD38CE1B4D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087355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299</TotalTime>
  <Words>585</Words>
  <Application>Microsoft Office PowerPoint</Application>
  <PresentationFormat>Widescreen</PresentationFormat>
  <Paragraphs>61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</vt:lpstr>
      <vt:lpstr>Aptos</vt:lpstr>
      <vt:lpstr>Arial</vt:lpstr>
      <vt:lpstr>Century Gothic</vt:lpstr>
      <vt:lpstr>Roboto</vt:lpstr>
      <vt:lpstr>Wingdings 3</vt:lpstr>
      <vt:lpstr>Wisp</vt:lpstr>
      <vt:lpstr>MODULE NAME: Problem solving &amp; Decision Making MODULE CODE: LCLM 4004 STUDENT NAME: Denis-Constantin Briceag STUDENT ID: 2435413 LECTURER Assignment 1: Presentation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Denis-Constantin Briceag (2435413)</cp:lastModifiedBy>
  <cp:revision>90</cp:revision>
  <dcterms:created xsi:type="dcterms:W3CDTF">2024-10-08T15:58:04Z</dcterms:created>
  <dcterms:modified xsi:type="dcterms:W3CDTF">2025-11-08T16:46:03Z</dcterms:modified>
</cp:coreProperties>
</file>