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6283" autoAdjust="0"/>
  </p:normalViewPr>
  <p:slideViewPr>
    <p:cSldViewPr snapToGrid="0">
      <p:cViewPr varScale="1">
        <p:scale>
          <a:sx n="78" d="100"/>
          <a:sy n="78" d="100"/>
        </p:scale>
        <p:origin x="71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df.org.uk/" TargetMode="External"/><Relationship Id="rId2" Type="http://schemas.openxmlformats.org/officeDocument/2006/relationships/hyperlink" Target="https://doi.org/10.2148/benv.47.3.367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food.gov.uk/business-guidance/safer-food-better-business-sfbb" TargetMode="External"/><Relationship Id="rId5" Type="http://schemas.openxmlformats.org/officeDocument/2006/relationships/hyperlink" Target="https://doi.org/10.36401/JQSH-23-42" TargetMode="External"/><Relationship Id="rId4" Type="http://schemas.openxmlformats.org/officeDocument/2006/relationships/hyperlink" Target="https://doi.org/10.3389/frsus.2022.990173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3970" y="1112531"/>
            <a:ext cx="8427720" cy="384292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LCLM4004</a:t>
            </a:r>
            <a:r>
              <a:rPr lang="en-GB" sz="3200" dirty="0">
                <a:latin typeface="A"/>
              </a:rPr>
              <a:t>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OLAYINKA SAHEED OLADAPO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2530074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ANITA NAN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</a:t>
            </a:r>
            <a:r>
              <a:rPr lang="en-GB" sz="3200" dirty="0">
                <a:solidFill>
                  <a:schemeClr val="tx1"/>
                </a:solidFill>
                <a:latin typeface="A"/>
              </a:rPr>
              <a:t>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Basil’s Bakery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73941" y="1431997"/>
            <a:ext cx="10232571" cy="5312931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is about Basil’s Bakery and the problems the organisation is facing.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 will conduct PESTEL Analysis to identify the external macro environmental factors affecting the business.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 will conduct Fishbone diagram to visualised and identify the root causes of the problems.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Definition: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Analysis is a tool that helps organisation to know the outside problems that could be affecting their operations and success (</a:t>
            </a:r>
            <a:r>
              <a:rPr lang="en-GB" sz="18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Kansongue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Njuguna and </a:t>
            </a:r>
            <a:r>
              <a:rPr lang="en-GB" sz="18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Vertigans</a:t>
            </a: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2023).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A Fishbone Diagram is a problem-solving tool used to work out real cause of a problem , looking at all the possible reasons (Kumah et al.,2024).</a:t>
            </a:r>
          </a:p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was founded in 2015.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Owned by Basil, the artisan baker located in Coventry, Uk.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sells artisan and high quality organic baked styled cakes, pastries and breads using high quality ingredients.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business serves local shoppers, retail workers , office workers and warehouse workers.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BE62B7-6E56-1DBF-7B45-2A19978837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1831" y="4819056"/>
            <a:ext cx="5270091" cy="2736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 The Basil bakery and its customers.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 The restriction imposed during the pandemic lockdown that affected sales of the business remain stagnant.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 The problem started after lockdown restriction was lifted between 2020 and 2025.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 Location is in Coventry , UK.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Due to the lockdown in 2020 that reduced visiting customers , the business sales dropped and later became stagnated.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: Because there are less people visiting the retail park, shopping centre quieter than before , loyal customer lost jobs and some are now working remotely.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Roughly 25% below the sales in 2019.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8530" y="1219200"/>
            <a:ext cx="10246082" cy="5638800"/>
          </a:xfrm>
        </p:spPr>
        <p:txBody>
          <a:bodyPr>
            <a:normAutofit/>
          </a:bodyPr>
          <a:lstStyle/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polices: The government encourage flexibility and working from home, meaning little customers will be visiting the stores (Holliss,2021).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Trade restrictions: Increase in cost of importation will make the organic ingredients more expensive and unstable(</a:t>
            </a: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Kansongue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Njuguna and </a:t>
            </a:r>
            <a:r>
              <a:rPr lang="en-GB" sz="19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Vertigans</a:t>
            </a: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2023)</a:t>
            </a:r>
          </a:p>
          <a:p>
            <a:r>
              <a:rPr lang="en-GB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Inflations: Inflation has made organic ingredients and other bills more expensive , affecting their profits (Food and Drink Federation,2025)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Growth: Businesses may downsize or closedown which then reduces number of local workers that buy foods from bakery (Food standard agency,2024).</a:t>
            </a:r>
          </a:p>
          <a:p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 behaviour: The shopping habit has changed due to changes in how people work and reduces number of visitors in shopping areas (Holliss,2021).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1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 changes: Reduced regular customer patronising because people are made redundant (Food standard agency,2024).</a:t>
            </a:r>
          </a:p>
          <a:p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387" y="1496291"/>
            <a:ext cx="11159613" cy="69823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Growth: Ordering and delivery choices could help reach customers who no longer visit the retail park (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Kansongue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Njuguna and 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Vertigans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2023)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Innovation: People working from home who no longer visit the retail park, Basil can develop a home delivery services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(Holliss,2021).</a:t>
            </a: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Sustainability: Basil’s use organic ingredient which matches people interest, healthy and environmentally friendly (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Kansongue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Njuguna and 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Vertigans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2023).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change: Organic ingredients can be affected by different weather conditions , causing prices to go up and down (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Kansongue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Njuguna and 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Vertigans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, 2023).</a:t>
            </a: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safety laws: Food business must follow strict hygiene and safety rules (Food standard agency,2024).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 quality and business compliance: To be in accordance with the law and lower customer risks (Food standard agency,2024).</a:t>
            </a:r>
          </a:p>
          <a:p>
            <a:pPr marL="0" indent="0">
              <a:buNone/>
            </a:pPr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5393852"/>
          </a:xfrm>
        </p:spPr>
        <p:txBody>
          <a:bodyPr/>
          <a:lstStyle/>
          <a:p>
            <a:endParaRPr lang="en-US" b="1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F3C88B-B1C2-4312-79B3-CC5FCAF94754}"/>
              </a:ext>
            </a:extLst>
          </p:cNvPr>
          <p:cNvSpPr/>
          <p:nvPr/>
        </p:nvSpPr>
        <p:spPr>
          <a:xfrm>
            <a:off x="9291485" y="3148767"/>
            <a:ext cx="1828800" cy="1551052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Sales decreased and later stagnated</a:t>
            </a:r>
            <a:endParaRPr lang="en-GB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4040D0B-28D3-AF3B-28C4-709439763349}"/>
              </a:ext>
            </a:extLst>
          </p:cNvPr>
          <p:cNvCxnSpPr>
            <a:cxnSpLocks/>
          </p:cNvCxnSpPr>
          <p:nvPr/>
        </p:nvCxnSpPr>
        <p:spPr>
          <a:xfrm flipV="1">
            <a:off x="1307690" y="3851892"/>
            <a:ext cx="7769439" cy="1400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al 9">
            <a:extLst>
              <a:ext uri="{FF2B5EF4-FFF2-40B4-BE49-F238E27FC236}">
                <a16:creationId xmlns:a16="http://schemas.microsoft.com/office/drawing/2014/main" id="{9AE75B9E-1971-A0A0-3BF3-B5EBC9FBFFAE}"/>
              </a:ext>
            </a:extLst>
          </p:cNvPr>
          <p:cNvSpPr/>
          <p:nvPr/>
        </p:nvSpPr>
        <p:spPr>
          <a:xfrm>
            <a:off x="1809135" y="1381375"/>
            <a:ext cx="1641987" cy="835742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Man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3968FBF-B8DE-F948-3CC7-8D46BA6EA74E}"/>
              </a:ext>
            </a:extLst>
          </p:cNvPr>
          <p:cNvSpPr/>
          <p:nvPr/>
        </p:nvSpPr>
        <p:spPr>
          <a:xfrm>
            <a:off x="1716738" y="5451195"/>
            <a:ext cx="1681317" cy="102762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Method</a:t>
            </a: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2ECD9B7-9388-3CCB-772A-6B82AF526C2E}"/>
              </a:ext>
            </a:extLst>
          </p:cNvPr>
          <p:cNvSpPr/>
          <p:nvPr/>
        </p:nvSpPr>
        <p:spPr>
          <a:xfrm>
            <a:off x="5245509" y="1393950"/>
            <a:ext cx="1995949" cy="93183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Machine</a:t>
            </a:r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9B36546-5874-CED7-0C0E-15D885ABC26B}"/>
              </a:ext>
            </a:extLst>
          </p:cNvPr>
          <p:cNvSpPr/>
          <p:nvPr/>
        </p:nvSpPr>
        <p:spPr>
          <a:xfrm>
            <a:off x="5671693" y="5541398"/>
            <a:ext cx="1681317" cy="87718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Material</a:t>
            </a:r>
            <a:endParaRPr lang="en-GB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8DF0E19-F42A-852A-DB2F-EB5E8C6A3485}"/>
              </a:ext>
            </a:extLst>
          </p:cNvPr>
          <p:cNvCxnSpPr>
            <a:cxnSpLocks/>
          </p:cNvCxnSpPr>
          <p:nvPr/>
        </p:nvCxnSpPr>
        <p:spPr>
          <a:xfrm>
            <a:off x="2630128" y="2300919"/>
            <a:ext cx="988143" cy="13431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F513B41-4147-4815-2CD0-0871593D42B4}"/>
              </a:ext>
            </a:extLst>
          </p:cNvPr>
          <p:cNvCxnSpPr>
            <a:cxnSpLocks/>
          </p:cNvCxnSpPr>
          <p:nvPr/>
        </p:nvCxnSpPr>
        <p:spPr>
          <a:xfrm flipV="1">
            <a:off x="2580967" y="4097124"/>
            <a:ext cx="1037304" cy="12652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27E1952D-50E5-C972-4955-CE8D14EC1CC2}"/>
              </a:ext>
            </a:extLst>
          </p:cNvPr>
          <p:cNvCxnSpPr>
            <a:cxnSpLocks/>
          </p:cNvCxnSpPr>
          <p:nvPr/>
        </p:nvCxnSpPr>
        <p:spPr>
          <a:xfrm>
            <a:off x="6371303" y="2432374"/>
            <a:ext cx="870155" cy="13666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42D831E3-ABF0-445A-3D6D-B17091D29BE4}"/>
              </a:ext>
            </a:extLst>
          </p:cNvPr>
          <p:cNvCxnSpPr>
            <a:cxnSpLocks/>
          </p:cNvCxnSpPr>
          <p:nvPr/>
        </p:nvCxnSpPr>
        <p:spPr>
          <a:xfrm flipV="1">
            <a:off x="6460757" y="3886313"/>
            <a:ext cx="766387" cy="15348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4C02D90-6099-3338-62FA-1F4EB8DF1269}"/>
              </a:ext>
            </a:extLst>
          </p:cNvPr>
          <p:cNvCxnSpPr>
            <a:cxnSpLocks/>
          </p:cNvCxnSpPr>
          <p:nvPr/>
        </p:nvCxnSpPr>
        <p:spPr>
          <a:xfrm flipV="1">
            <a:off x="1902103" y="4581514"/>
            <a:ext cx="1113940" cy="207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3212A99-64D0-5033-4FEC-F14EE8478F89}"/>
              </a:ext>
            </a:extLst>
          </p:cNvPr>
          <p:cNvCxnSpPr/>
          <p:nvPr/>
        </p:nvCxnSpPr>
        <p:spPr>
          <a:xfrm>
            <a:off x="3099619" y="5053781"/>
            <a:ext cx="17280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D2864243-C53C-43FE-D6D8-0FAFD9EF7594}"/>
              </a:ext>
            </a:extLst>
          </p:cNvPr>
          <p:cNvCxnSpPr/>
          <p:nvPr/>
        </p:nvCxnSpPr>
        <p:spPr>
          <a:xfrm>
            <a:off x="6735313" y="2713703"/>
            <a:ext cx="19072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277AB3C4-77A9-6A61-962A-D69AB4A1DE7A}"/>
              </a:ext>
            </a:extLst>
          </p:cNvPr>
          <p:cNvCxnSpPr/>
          <p:nvPr/>
        </p:nvCxnSpPr>
        <p:spPr>
          <a:xfrm flipH="1">
            <a:off x="5422488" y="3429000"/>
            <a:ext cx="13838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31BDEEAA-E69C-C2E4-59B2-1BF6C7E0D3D7}"/>
              </a:ext>
            </a:extLst>
          </p:cNvPr>
          <p:cNvCxnSpPr>
            <a:cxnSpLocks/>
          </p:cNvCxnSpPr>
          <p:nvPr/>
        </p:nvCxnSpPr>
        <p:spPr>
          <a:xfrm>
            <a:off x="6806380" y="5053781"/>
            <a:ext cx="1560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9C82C24B-73C1-93BB-D5C7-D6F2716679E1}"/>
              </a:ext>
            </a:extLst>
          </p:cNvPr>
          <p:cNvSpPr txBox="1"/>
          <p:nvPr/>
        </p:nvSpPr>
        <p:spPr>
          <a:xfrm flipH="1">
            <a:off x="2848895" y="2338030"/>
            <a:ext cx="2273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Remote worker</a:t>
            </a:r>
            <a:endParaRPr lang="en-GB" dirty="0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011999B7-2F9C-886F-05C3-3CFAB0322F03}"/>
              </a:ext>
            </a:extLst>
          </p:cNvPr>
          <p:cNvSpPr txBox="1"/>
          <p:nvPr/>
        </p:nvSpPr>
        <p:spPr>
          <a:xfrm>
            <a:off x="1416903" y="2738928"/>
            <a:ext cx="1599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Limited staff</a:t>
            </a:r>
            <a:endParaRPr lang="en-GB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39568F56-C800-18E0-D244-946C6B2E1934}"/>
              </a:ext>
            </a:extLst>
          </p:cNvPr>
          <p:cNvSpPr txBox="1"/>
          <p:nvPr/>
        </p:nvSpPr>
        <p:spPr>
          <a:xfrm>
            <a:off x="6806380" y="2323394"/>
            <a:ext cx="34860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 online ordering system</a:t>
            </a:r>
            <a:endParaRPr lang="en-GB" dirty="0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9C5E3A46-D49E-A777-49D5-B4DDE9DEEF22}"/>
              </a:ext>
            </a:extLst>
          </p:cNvPr>
          <p:cNvSpPr txBox="1"/>
          <p:nvPr/>
        </p:nvSpPr>
        <p:spPr>
          <a:xfrm>
            <a:off x="4640826" y="3036989"/>
            <a:ext cx="23502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Can’t pick calls when busy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71C2514E-F154-EBAF-8232-6194E7DCCA63}"/>
              </a:ext>
            </a:extLst>
          </p:cNvPr>
          <p:cNvSpPr txBox="1"/>
          <p:nvPr/>
        </p:nvSpPr>
        <p:spPr>
          <a:xfrm>
            <a:off x="1229031" y="4222536"/>
            <a:ext cx="20844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Only depend on walk in customers</a:t>
            </a:r>
            <a:endParaRPr lang="en-GB" dirty="0"/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341DE771-B00A-C2D2-79E0-FD2DEF8A6E5B}"/>
              </a:ext>
            </a:extLst>
          </p:cNvPr>
          <p:cNvSpPr txBox="1"/>
          <p:nvPr/>
        </p:nvSpPr>
        <p:spPr>
          <a:xfrm>
            <a:off x="3228539" y="4684449"/>
            <a:ext cx="12116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 delivery service</a:t>
            </a:r>
            <a:endParaRPr lang="en-GB" dirty="0"/>
          </a:p>
        </p:txBody>
      </p:sp>
      <p:sp>
        <p:nvSpPr>
          <p:cNvPr id="81" name="TextBox 80">
            <a:extLst>
              <a:ext uri="{FF2B5EF4-FFF2-40B4-BE49-F238E27FC236}">
                <a16:creationId xmlns:a16="http://schemas.microsoft.com/office/drawing/2014/main" id="{4622FEE7-2362-8C00-A442-EEF029FA3A14}"/>
              </a:ext>
            </a:extLst>
          </p:cNvPr>
          <p:cNvSpPr txBox="1"/>
          <p:nvPr/>
        </p:nvSpPr>
        <p:spPr>
          <a:xfrm>
            <a:off x="6898745" y="4699819"/>
            <a:ext cx="2379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Increased utility bills</a:t>
            </a:r>
            <a:endParaRPr lang="en-GB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4F18055-083F-F812-D686-CC306FB44414}"/>
              </a:ext>
            </a:extLst>
          </p:cNvPr>
          <p:cNvCxnSpPr/>
          <p:nvPr/>
        </p:nvCxnSpPr>
        <p:spPr>
          <a:xfrm>
            <a:off x="1602658" y="3036989"/>
            <a:ext cx="12462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85E7B54-5778-7ABD-7CA6-C765FDD08136}"/>
              </a:ext>
            </a:extLst>
          </p:cNvPr>
          <p:cNvCxnSpPr/>
          <p:nvPr/>
        </p:nvCxnSpPr>
        <p:spPr>
          <a:xfrm>
            <a:off x="3016042" y="2692726"/>
            <a:ext cx="154612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66A96CA1-E763-FCAE-B38B-8D949A878311}"/>
              </a:ext>
            </a:extLst>
          </p:cNvPr>
          <p:cNvSpPr txBox="1"/>
          <p:nvPr/>
        </p:nvSpPr>
        <p:spPr>
          <a:xfrm>
            <a:off x="5245510" y="4015043"/>
            <a:ext cx="14898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Organic ingredient expensive</a:t>
            </a:r>
            <a:endParaRPr lang="en-GB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5468A3E-FD6C-0AC9-900B-EEC7D2BDB3CE}"/>
              </a:ext>
            </a:extLst>
          </p:cNvPr>
          <p:cNvCxnSpPr/>
          <p:nvPr/>
        </p:nvCxnSpPr>
        <p:spPr>
          <a:xfrm>
            <a:off x="5329084" y="4602222"/>
            <a:ext cx="140622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BCE5A6B6-125C-9AF7-5672-02453D92F5DA}"/>
              </a:ext>
            </a:extLst>
          </p:cNvPr>
          <p:cNvSpPr txBox="1"/>
          <p:nvPr/>
        </p:nvSpPr>
        <p:spPr>
          <a:xfrm>
            <a:off x="3099618" y="2679030"/>
            <a:ext cx="1676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(Holliss,2021)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Autofit/>
          </a:bodyPr>
          <a:lstStyle/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discussed Basil’s bakery company background and his customers.</a:t>
            </a:r>
          </a:p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have used 5W2H to analysis the nature and the scope of the business. </a:t>
            </a:r>
          </a:p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conducted PESTEL analysis to identify different external factors affecting Basil’s Bakery.</a:t>
            </a:r>
          </a:p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conducted  Fishbone diagram to identify and visualize the root cause of the internal problem.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5184058"/>
          </a:xfrm>
        </p:spPr>
        <p:txBody>
          <a:bodyPr>
            <a:normAutofit fontScale="85000" lnSpcReduction="20000"/>
          </a:bodyPr>
          <a:lstStyle/>
          <a:p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Holliss, F. (2021) 'Working from Home', </a:t>
            </a:r>
            <a:r>
              <a:rPr lang="en-GB" sz="2100" b="1" i="1" dirty="0">
                <a:latin typeface="Arial" panose="020B0604020202020204" pitchFamily="34" charset="0"/>
                <a:cs typeface="Arial" panose="020B0604020202020204" pitchFamily="34" charset="0"/>
              </a:rPr>
              <a:t>Built Environment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, 47(3), pp. 367–379. Available at : 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https://doi.org/10.2148/benv.47.3.367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 (Accessed: 17 June </a:t>
            </a:r>
            <a:r>
              <a:rPr lang="en-GB" sz="2100" b="1">
                <a:latin typeface="Arial" panose="020B0604020202020204" pitchFamily="34" charset="0"/>
                <a:cs typeface="Arial" panose="020B0604020202020204" pitchFamily="34" charset="0"/>
              </a:rPr>
              <a:t>2026)</a:t>
            </a:r>
            <a:endParaRPr lang="en-GB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Food and Drink Federation (2025) Food and drink inflation . Available at: 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https://www.fdf.org.uk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(Accessed: 17 June 2026).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</a:t>
            </a:r>
            <a:endParaRPr lang="en-GB" sz="2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b="1" dirty="0" err="1">
                <a:latin typeface="Arial" panose="020B0604020202020204" pitchFamily="34" charset="0"/>
                <a:cs typeface="Arial" panose="020B0604020202020204" pitchFamily="34" charset="0"/>
              </a:rPr>
              <a:t>Kansongue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, N., Njuguna, J. and </a:t>
            </a:r>
            <a:r>
              <a:rPr lang="en-GB" sz="2100" b="1" dirty="0" err="1">
                <a:latin typeface="Arial" panose="020B0604020202020204" pitchFamily="34" charset="0"/>
                <a:cs typeface="Arial" panose="020B0604020202020204" pitchFamily="34" charset="0"/>
              </a:rPr>
              <a:t>Vertigans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, S. (2023) ‘A PESTEL and SWOT impact analysis on renewable energy development in Togo’, </a:t>
            </a:r>
            <a:r>
              <a:rPr lang="en-GB" sz="2100" b="1" i="1" dirty="0">
                <a:latin typeface="Arial" panose="020B0604020202020204" pitchFamily="34" charset="0"/>
                <a:cs typeface="Arial" panose="020B0604020202020204" pitchFamily="34" charset="0"/>
              </a:rPr>
              <a:t>Frontiers in Sustainability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, 3, 990173. Available at: 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https://doi.org/10.3389/frsus.2022.990173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(Accessed: 27 June 2026).</a:t>
            </a:r>
          </a:p>
          <a:p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Kumah, A., Nwogu, C.N., Issah, A.-R., Obot, E., </a:t>
            </a:r>
            <a:r>
              <a:rPr lang="en-GB" sz="2100" b="1" dirty="0" err="1">
                <a:latin typeface="Arial" panose="020B0604020202020204" pitchFamily="34" charset="0"/>
                <a:cs typeface="Arial" panose="020B0604020202020204" pitchFamily="34" charset="0"/>
              </a:rPr>
              <a:t>Kanamitie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, D.T., Sifa, J.S. and Aidoo, L.A. (2024) </a:t>
            </a:r>
            <a:r>
              <a:rPr lang="en-GB" sz="2100" b="1" dirty="0" err="1">
                <a:latin typeface="Arial" panose="020B0604020202020204" pitchFamily="34" charset="0"/>
                <a:cs typeface="Arial" panose="020B0604020202020204" pitchFamily="34" charset="0"/>
              </a:rPr>
              <a:t>'Cause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-and-Effect (Fishbone) Diagram: A Tool for Generating and Organizing Quality Improvement Ideas', </a:t>
            </a:r>
            <a:r>
              <a:rPr lang="en-GB" sz="2100" b="1" i="1" dirty="0">
                <a:latin typeface="Arial" panose="020B0604020202020204" pitchFamily="34" charset="0"/>
                <a:cs typeface="Arial" panose="020B0604020202020204" pitchFamily="34" charset="0"/>
              </a:rPr>
              <a:t>Global Journal on Quality and Safety in Healthcare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, 7(2), pp. 85–87. Available at: 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https://doi.org/10.36401/JQSH-23-42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 (Accessed: 27 June 2026)</a:t>
            </a:r>
          </a:p>
          <a:p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Food Standards Agency (2024) Safer Food, Better Business. Available at: </a:t>
            </a:r>
            <a:r>
              <a:rPr lang="en-GB" sz="2100" b="1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https://www.food.gov.uk/business-guidance/safer-food-better-business-sfbb</a:t>
            </a: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(Accessed: 20 June 2026).</a:t>
            </a:r>
          </a:p>
          <a:p>
            <a:pPr fontAlgn="auto"/>
            <a:endParaRPr lang="en-GB" sz="19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4087</TotalTime>
  <Words>1037</Words>
  <Application>Microsoft Office PowerPoint</Application>
  <PresentationFormat>Widescreen</PresentationFormat>
  <Paragraphs>85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 MODULE CODE: LCLM4004  STUDENT NAME: OLAYINKA SAHEED OLADAPO STUDENT ID : 2530074 LECTURER : ANITA NAN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a20796</cp:lastModifiedBy>
  <cp:revision>115</cp:revision>
  <dcterms:created xsi:type="dcterms:W3CDTF">2024-10-08T15:58:04Z</dcterms:created>
  <dcterms:modified xsi:type="dcterms:W3CDTF">2026-07-08T11:28:24Z</dcterms:modified>
</cp:coreProperties>
</file>