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8" r:id="rId3"/>
    <p:sldId id="269" r:id="rId4"/>
    <p:sldId id="257" r:id="rId5"/>
    <p:sldId id="261" r:id="rId6"/>
    <p:sldId id="260" r:id="rId7"/>
    <p:sldId id="266" r:id="rId8"/>
    <p:sldId id="267" r:id="rId9"/>
    <p:sldId id="270" r:id="rId10"/>
    <p:sldId id="262" r:id="rId11"/>
    <p:sldId id="265" r:id="rId12"/>
    <p:sldId id="264"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5AAA7B-9E93-4AAB-2623-112D4396056C}" v="317" dt="2024-10-17T17:39:36.821"/>
    <p1510:client id="{E2BDB240-76F2-BB20-899F-A896FB8EB77C}" v="123" dt="2024-10-17T14:57:46.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6BF18-FA8B-4037-BAE2-7EDD88020EB9}" type="datetimeFigureOut">
              <a:t>10/17/2024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63D3D4-3EDE-4CD7-A46A-B620DE786DBE}" type="slidenum">
              <a:t>‹#›</a:t>
            </a:fld>
            <a:endParaRPr lang="en-US"/>
          </a:p>
        </p:txBody>
      </p:sp>
    </p:spTree>
    <p:extLst>
      <p:ext uri="{BB962C8B-B14F-4D97-AF65-F5344CB8AC3E}">
        <p14:creationId xmlns:p14="http://schemas.microsoft.com/office/powerpoint/2010/main" val="2056556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1"/>
        <p:cNvGrpSpPr/>
        <p:nvPr/>
      </p:nvGrpSpPr>
      <p:grpSpPr>
        <a:xfrm>
          <a:off x="0" y="0"/>
          <a:ext cx="0" cy="0"/>
          <a:chOff x="0" y="0"/>
          <a:chExt cx="0" cy="0"/>
        </a:xfrm>
      </p:grpSpPr>
      <p:sp>
        <p:nvSpPr>
          <p:cNvPr id="1272" name="Google Shape;1272;g100ba22d11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3" name="Google Shape;1273;g100ba22d11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a:t>9.55-10.05 am</a:t>
            </a:r>
            <a:endParaRPr lang="en-US" b="1"/>
          </a:p>
          <a:p>
            <a:pPr marL="0" indent="0">
              <a:buNone/>
            </a:pPr>
            <a:endParaRPr lang="en-GB"/>
          </a:p>
          <a:p>
            <a:pPr marL="0" indent="0">
              <a:buNone/>
            </a:pPr>
            <a:r>
              <a:rPr lang="en-GB"/>
              <a:t>As well as being aware of the 'statements of what matters' and 'progression steps' you need to be aware of the formal elements</a:t>
            </a:r>
          </a:p>
          <a:p>
            <a:pPr marL="0" indent="0">
              <a:buNone/>
            </a:pPr>
            <a:r>
              <a:rPr lang="en-GB"/>
              <a:t>Line; </a:t>
            </a:r>
            <a:r>
              <a:rPr lang="en-GB" err="1"/>
              <a:t>differnet</a:t>
            </a:r>
            <a:r>
              <a:rPr lang="en-GB"/>
              <a:t> types of lines that can be made using different materials</a:t>
            </a:r>
          </a:p>
          <a:p>
            <a:pPr marL="0" indent="0">
              <a:buNone/>
            </a:pPr>
            <a:r>
              <a:rPr lang="en-GB"/>
              <a:t>Tone; dark and light</a:t>
            </a:r>
          </a:p>
          <a:p>
            <a:pPr marL="0" indent="0">
              <a:buNone/>
            </a:pPr>
            <a:r>
              <a:rPr lang="en-GB"/>
              <a:t>Texture; the feel of something (rough/smooth)</a:t>
            </a:r>
          </a:p>
          <a:p>
            <a:pPr marL="0" indent="0">
              <a:buNone/>
            </a:pPr>
            <a:r>
              <a:rPr lang="en-GB"/>
              <a:t>Composition; the most difficult to grasp but a. it is how things are arranged in a picture (can be linked to music notes) b. you are taking the eye for a walk, trying to keep it in the picture and move it around different places c. you are trying to create balance, like </a:t>
            </a:r>
            <a:r>
              <a:rPr lang="en-GB" err="1"/>
              <a:t>ying</a:t>
            </a:r>
            <a:r>
              <a:rPr lang="en-GB"/>
              <a:t> and yang, detail/simple areas to avoid overwhelm when looking at it</a:t>
            </a:r>
          </a:p>
          <a:p>
            <a:pPr marL="0" indent="0">
              <a:buNone/>
            </a:pPr>
            <a:r>
              <a:rPr lang="en-GB"/>
              <a:t>Pattern; repetition of shapes, lines or forms</a:t>
            </a:r>
          </a:p>
          <a:p>
            <a:pPr marL="0" indent="0">
              <a:buNone/>
            </a:pPr>
            <a:r>
              <a:rPr lang="en-GB"/>
              <a:t>Colour: primary/secondary/complementary</a:t>
            </a:r>
          </a:p>
          <a:p>
            <a:pPr marL="0" indent="0">
              <a:buNone/>
            </a:pPr>
            <a:r>
              <a:rPr lang="en-GB"/>
              <a:t>Form: the 3D shape of an object. A simple illustration for children, hold up a piece of paper and say it has no form, it is 2D. Roll it into a cylinder, it has 3D form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1"/>
        <p:cNvGrpSpPr/>
        <p:nvPr/>
      </p:nvGrpSpPr>
      <p:grpSpPr>
        <a:xfrm>
          <a:off x="0" y="0"/>
          <a:ext cx="0" cy="0"/>
          <a:chOff x="0" y="0"/>
          <a:chExt cx="0" cy="0"/>
        </a:xfrm>
      </p:grpSpPr>
      <p:sp>
        <p:nvSpPr>
          <p:cNvPr id="1272" name="Google Shape;1272;g100ba22d11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3" name="Google Shape;1273;g100ba22d11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a:t>9.55-10.05 am</a:t>
            </a:r>
            <a:endParaRPr lang="en-US" b="1"/>
          </a:p>
          <a:p>
            <a:pPr marL="0" indent="0">
              <a:buNone/>
            </a:pPr>
            <a:endParaRPr lang="en-GB"/>
          </a:p>
          <a:p>
            <a:pPr marL="0" indent="0">
              <a:buNone/>
            </a:pPr>
            <a:r>
              <a:rPr lang="en-GB"/>
              <a:t>As well as being aware of the 'statements of what matters' and 'progression steps' you need to be aware of the formal elements</a:t>
            </a:r>
          </a:p>
          <a:p>
            <a:pPr marL="0" indent="0">
              <a:buNone/>
            </a:pPr>
            <a:r>
              <a:rPr lang="en-GB"/>
              <a:t>Line; </a:t>
            </a:r>
            <a:r>
              <a:rPr lang="en-GB" err="1"/>
              <a:t>differnet</a:t>
            </a:r>
            <a:r>
              <a:rPr lang="en-GB"/>
              <a:t> types of lines that can be made using different materials</a:t>
            </a:r>
          </a:p>
          <a:p>
            <a:pPr marL="0" indent="0">
              <a:buNone/>
            </a:pPr>
            <a:r>
              <a:rPr lang="en-GB"/>
              <a:t>Tone; dark and light</a:t>
            </a:r>
          </a:p>
          <a:p>
            <a:pPr marL="0" indent="0">
              <a:buNone/>
            </a:pPr>
            <a:r>
              <a:rPr lang="en-GB"/>
              <a:t>Texture; the feel of something (rough/smooth)</a:t>
            </a:r>
          </a:p>
          <a:p>
            <a:pPr marL="0" indent="0">
              <a:buNone/>
            </a:pPr>
            <a:r>
              <a:rPr lang="en-GB"/>
              <a:t>Composition; the most difficult to grasp but a. it is how things are arranged in a picture (can be linked to music notes) b. you are taking the eye for a walk, trying to keep it in the picture and move it around different places c. you are trying to create balance, like </a:t>
            </a:r>
            <a:r>
              <a:rPr lang="en-GB" err="1"/>
              <a:t>ying</a:t>
            </a:r>
            <a:r>
              <a:rPr lang="en-GB"/>
              <a:t> and yang, detail/simple areas to avoid overwhelm when looking at it</a:t>
            </a:r>
          </a:p>
          <a:p>
            <a:pPr marL="0" indent="0">
              <a:buNone/>
            </a:pPr>
            <a:r>
              <a:rPr lang="en-GB"/>
              <a:t>Pattern; repetition of shapes, lines or forms</a:t>
            </a:r>
          </a:p>
          <a:p>
            <a:pPr marL="0" indent="0">
              <a:buNone/>
            </a:pPr>
            <a:r>
              <a:rPr lang="en-GB"/>
              <a:t>Colour: primary/secondary/complementary</a:t>
            </a:r>
          </a:p>
          <a:p>
            <a:pPr marL="0" indent="0">
              <a:buNone/>
            </a:pPr>
            <a:r>
              <a:rPr lang="en-GB"/>
              <a:t>Form: the 3D shape of an object. A simple illustration for children, hold up a piece of paper and say it has no form, it is 2D. Roll it into a cylinder, it has 3D form</a:t>
            </a:r>
          </a:p>
        </p:txBody>
      </p:sp>
    </p:spTree>
    <p:extLst>
      <p:ext uri="{BB962C8B-B14F-4D97-AF65-F5344CB8AC3E}">
        <p14:creationId xmlns:p14="http://schemas.microsoft.com/office/powerpoint/2010/main" val="2356630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0">
  <p:cSld name="CUSTOM_29">
    <p:spTree>
      <p:nvGrpSpPr>
        <p:cNvPr id="1" name="Shape 1040"/>
        <p:cNvGrpSpPr/>
        <p:nvPr/>
      </p:nvGrpSpPr>
      <p:grpSpPr>
        <a:xfrm>
          <a:off x="0" y="0"/>
          <a:ext cx="0" cy="0"/>
          <a:chOff x="0" y="0"/>
          <a:chExt cx="0" cy="0"/>
        </a:xfrm>
      </p:grpSpPr>
      <p:pic>
        <p:nvPicPr>
          <p:cNvPr id="1041" name="Google Shape;1041;p56"/>
          <p:cNvPicPr preferRelativeResize="0"/>
          <p:nvPr/>
        </p:nvPicPr>
        <p:blipFill>
          <a:blip r:embed="rId2">
            <a:alphaModFix amt="75000"/>
          </a:blip>
          <a:stretch>
            <a:fillRect/>
          </a:stretch>
        </p:blipFill>
        <p:spPr>
          <a:xfrm rot="16274871" flipH="1">
            <a:off x="167355" y="5387063"/>
            <a:ext cx="218991" cy="209101"/>
          </a:xfrm>
          <a:prstGeom prst="rect">
            <a:avLst/>
          </a:prstGeom>
          <a:noFill/>
          <a:ln>
            <a:noFill/>
          </a:ln>
        </p:spPr>
      </p:pic>
      <p:pic>
        <p:nvPicPr>
          <p:cNvPr id="1042" name="Google Shape;1042;p56"/>
          <p:cNvPicPr preferRelativeResize="0"/>
          <p:nvPr/>
        </p:nvPicPr>
        <p:blipFill>
          <a:blip r:embed="rId3">
            <a:alphaModFix amt="15000"/>
          </a:blip>
          <a:stretch>
            <a:fillRect/>
          </a:stretch>
        </p:blipFill>
        <p:spPr>
          <a:xfrm rot="19197697">
            <a:off x="-672604" y="2133385"/>
            <a:ext cx="2834405" cy="4109152"/>
          </a:xfrm>
          <a:prstGeom prst="rect">
            <a:avLst/>
          </a:prstGeom>
          <a:noFill/>
          <a:ln>
            <a:noFill/>
          </a:ln>
        </p:spPr>
      </p:pic>
      <p:pic>
        <p:nvPicPr>
          <p:cNvPr id="1043" name="Google Shape;1043;p56"/>
          <p:cNvPicPr preferRelativeResize="0"/>
          <p:nvPr/>
        </p:nvPicPr>
        <p:blipFill>
          <a:blip r:embed="rId4">
            <a:alphaModFix/>
          </a:blip>
          <a:stretch>
            <a:fillRect/>
          </a:stretch>
        </p:blipFill>
        <p:spPr>
          <a:xfrm rot="6300001">
            <a:off x="891730" y="3901422"/>
            <a:ext cx="3639001" cy="3474933"/>
          </a:xfrm>
          <a:prstGeom prst="rect">
            <a:avLst/>
          </a:prstGeom>
          <a:noFill/>
          <a:ln>
            <a:noFill/>
          </a:ln>
        </p:spPr>
      </p:pic>
      <p:pic>
        <p:nvPicPr>
          <p:cNvPr id="1044" name="Google Shape;1044;p56"/>
          <p:cNvPicPr preferRelativeResize="0"/>
          <p:nvPr/>
        </p:nvPicPr>
        <p:blipFill>
          <a:blip r:embed="rId5">
            <a:alphaModFix/>
          </a:blip>
          <a:stretch>
            <a:fillRect/>
          </a:stretch>
        </p:blipFill>
        <p:spPr>
          <a:xfrm rot="10800000">
            <a:off x="249135" y="5603357"/>
            <a:ext cx="1181197" cy="1069332"/>
          </a:xfrm>
          <a:prstGeom prst="rect">
            <a:avLst/>
          </a:prstGeom>
          <a:noFill/>
          <a:ln>
            <a:noFill/>
          </a:ln>
        </p:spPr>
      </p:pic>
      <p:pic>
        <p:nvPicPr>
          <p:cNvPr id="1045" name="Google Shape;1045;p56"/>
          <p:cNvPicPr preferRelativeResize="0"/>
          <p:nvPr/>
        </p:nvPicPr>
        <p:blipFill>
          <a:blip r:embed="rId6">
            <a:alphaModFix amt="92000"/>
          </a:blip>
          <a:stretch>
            <a:fillRect/>
          </a:stretch>
        </p:blipFill>
        <p:spPr>
          <a:xfrm rot="8099991">
            <a:off x="3461835" y="4796735"/>
            <a:ext cx="509567" cy="1986743"/>
          </a:xfrm>
          <a:prstGeom prst="rect">
            <a:avLst/>
          </a:prstGeom>
          <a:noFill/>
          <a:ln>
            <a:noFill/>
          </a:ln>
        </p:spPr>
      </p:pic>
      <p:pic>
        <p:nvPicPr>
          <p:cNvPr id="1046" name="Google Shape;1046;p56"/>
          <p:cNvPicPr preferRelativeResize="0"/>
          <p:nvPr/>
        </p:nvPicPr>
        <p:blipFill>
          <a:blip r:embed="rId7">
            <a:alphaModFix amt="95000"/>
          </a:blip>
          <a:stretch>
            <a:fillRect/>
          </a:stretch>
        </p:blipFill>
        <p:spPr>
          <a:xfrm rot="2699989">
            <a:off x="5720419" y="3837451"/>
            <a:ext cx="3117229" cy="4755096"/>
          </a:xfrm>
          <a:prstGeom prst="rect">
            <a:avLst/>
          </a:prstGeom>
          <a:noFill/>
          <a:ln>
            <a:noFill/>
          </a:ln>
        </p:spPr>
      </p:pic>
      <p:pic>
        <p:nvPicPr>
          <p:cNvPr id="1047" name="Google Shape;1047;p56"/>
          <p:cNvPicPr preferRelativeResize="0"/>
          <p:nvPr/>
        </p:nvPicPr>
        <p:blipFill>
          <a:blip r:embed="rId8">
            <a:alphaModFix amt="68000"/>
          </a:blip>
          <a:stretch>
            <a:fillRect/>
          </a:stretch>
        </p:blipFill>
        <p:spPr>
          <a:xfrm rot="17994506">
            <a:off x="109524" y="3449005"/>
            <a:ext cx="1270137" cy="1211833"/>
          </a:xfrm>
          <a:prstGeom prst="rect">
            <a:avLst/>
          </a:prstGeom>
          <a:noFill/>
          <a:ln>
            <a:noFill/>
          </a:ln>
        </p:spPr>
      </p:pic>
      <p:pic>
        <p:nvPicPr>
          <p:cNvPr id="1048" name="Google Shape;1048;p56"/>
          <p:cNvPicPr preferRelativeResize="0"/>
          <p:nvPr/>
        </p:nvPicPr>
        <p:blipFill>
          <a:blip r:embed="rId3">
            <a:alphaModFix amt="15000"/>
          </a:blip>
          <a:stretch>
            <a:fillRect/>
          </a:stretch>
        </p:blipFill>
        <p:spPr>
          <a:xfrm rot="2699946">
            <a:off x="6474059" y="-18759"/>
            <a:ext cx="6650179" cy="12734484"/>
          </a:xfrm>
          <a:prstGeom prst="rect">
            <a:avLst/>
          </a:prstGeom>
          <a:noFill/>
          <a:ln>
            <a:noFill/>
          </a:ln>
        </p:spPr>
      </p:pic>
      <p:pic>
        <p:nvPicPr>
          <p:cNvPr id="1049" name="Google Shape;1049;p56"/>
          <p:cNvPicPr preferRelativeResize="0"/>
          <p:nvPr/>
        </p:nvPicPr>
        <p:blipFill>
          <a:blip r:embed="rId9">
            <a:alphaModFix amt="84000"/>
          </a:blip>
          <a:stretch>
            <a:fillRect/>
          </a:stretch>
        </p:blipFill>
        <p:spPr>
          <a:xfrm rot="19342774" flipH="1">
            <a:off x="9820168" y="4227848"/>
            <a:ext cx="1006253" cy="1986744"/>
          </a:xfrm>
          <a:prstGeom prst="rect">
            <a:avLst/>
          </a:prstGeom>
          <a:noFill/>
          <a:ln>
            <a:noFill/>
          </a:ln>
        </p:spPr>
      </p:pic>
      <p:pic>
        <p:nvPicPr>
          <p:cNvPr id="1050" name="Google Shape;1050;p56"/>
          <p:cNvPicPr preferRelativeResize="0"/>
          <p:nvPr/>
        </p:nvPicPr>
        <p:blipFill>
          <a:blip r:embed="rId10">
            <a:alphaModFix amt="70000"/>
          </a:blip>
          <a:stretch>
            <a:fillRect/>
          </a:stretch>
        </p:blipFill>
        <p:spPr>
          <a:xfrm rot="20012021" flipH="1">
            <a:off x="11192360" y="3170341"/>
            <a:ext cx="732229" cy="2403652"/>
          </a:xfrm>
          <a:prstGeom prst="rect">
            <a:avLst/>
          </a:prstGeom>
          <a:noFill/>
          <a:ln>
            <a:noFill/>
          </a:ln>
        </p:spPr>
      </p:pic>
      <p:pic>
        <p:nvPicPr>
          <p:cNvPr id="1051" name="Google Shape;1051;p56"/>
          <p:cNvPicPr preferRelativeResize="0"/>
          <p:nvPr/>
        </p:nvPicPr>
        <p:blipFill>
          <a:blip r:embed="rId11">
            <a:alphaModFix amt="78000"/>
          </a:blip>
          <a:stretch>
            <a:fillRect/>
          </a:stretch>
        </p:blipFill>
        <p:spPr>
          <a:xfrm rot="20224644" flipH="1">
            <a:off x="10535583" y="3452507"/>
            <a:ext cx="509567" cy="1986740"/>
          </a:xfrm>
          <a:prstGeom prst="rect">
            <a:avLst/>
          </a:prstGeom>
          <a:noFill/>
          <a:ln>
            <a:noFill/>
          </a:ln>
        </p:spPr>
      </p:pic>
      <p:pic>
        <p:nvPicPr>
          <p:cNvPr id="1052" name="Google Shape;1052;p56"/>
          <p:cNvPicPr preferRelativeResize="0"/>
          <p:nvPr/>
        </p:nvPicPr>
        <p:blipFill>
          <a:blip r:embed="rId11">
            <a:alphaModFix amt="78000"/>
          </a:blip>
          <a:stretch>
            <a:fillRect/>
          </a:stretch>
        </p:blipFill>
        <p:spPr>
          <a:xfrm rot="18421678" flipH="1">
            <a:off x="9840380" y="5389695"/>
            <a:ext cx="394507" cy="1074125"/>
          </a:xfrm>
          <a:prstGeom prst="rect">
            <a:avLst/>
          </a:prstGeom>
          <a:noFill/>
          <a:ln>
            <a:noFill/>
          </a:ln>
        </p:spPr>
      </p:pic>
      <p:pic>
        <p:nvPicPr>
          <p:cNvPr id="1053" name="Google Shape;1053;p56"/>
          <p:cNvPicPr preferRelativeResize="0"/>
          <p:nvPr/>
        </p:nvPicPr>
        <p:blipFill rotWithShape="1">
          <a:blip r:embed="rId12">
            <a:alphaModFix/>
          </a:blip>
          <a:srcRect l="9978" t="7909" r="6171" b="5839"/>
          <a:stretch/>
        </p:blipFill>
        <p:spPr>
          <a:xfrm rot="901132" flipH="1">
            <a:off x="9499711" y="5268223"/>
            <a:ext cx="4220707" cy="2442069"/>
          </a:xfrm>
          <a:prstGeom prst="rect">
            <a:avLst/>
          </a:prstGeom>
          <a:noFill/>
          <a:ln>
            <a:noFill/>
          </a:ln>
        </p:spPr>
      </p:pic>
      <p:sp>
        <p:nvSpPr>
          <p:cNvPr id="1054" name="Google Shape;1054;p56"/>
          <p:cNvSpPr txBox="1">
            <a:spLocks noGrp="1"/>
          </p:cNvSpPr>
          <p:nvPr>
            <p:ph type="title"/>
          </p:nvPr>
        </p:nvSpPr>
        <p:spPr>
          <a:xfrm>
            <a:off x="3528000" y="867269"/>
            <a:ext cx="5136000" cy="169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9333"/>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1055" name="Google Shape;1055;p56"/>
          <p:cNvSpPr txBox="1">
            <a:spLocks noGrp="1"/>
          </p:cNvSpPr>
          <p:nvPr>
            <p:ph type="subTitle" idx="1"/>
          </p:nvPr>
        </p:nvSpPr>
        <p:spPr>
          <a:xfrm>
            <a:off x="3528000" y="2496825"/>
            <a:ext cx="5136000" cy="95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056" name="Google Shape;1056;p56"/>
          <p:cNvPicPr preferRelativeResize="0"/>
          <p:nvPr/>
        </p:nvPicPr>
        <p:blipFill>
          <a:blip r:embed="rId13">
            <a:alphaModFix amt="84000"/>
          </a:blip>
          <a:stretch>
            <a:fillRect/>
          </a:stretch>
        </p:blipFill>
        <p:spPr>
          <a:xfrm rot="7842567" flipH="1">
            <a:off x="5123039" y="4347039"/>
            <a:ext cx="830487" cy="1639711"/>
          </a:xfrm>
          <a:prstGeom prst="rect">
            <a:avLst/>
          </a:prstGeom>
          <a:noFill/>
          <a:ln>
            <a:noFill/>
          </a:ln>
        </p:spPr>
      </p:pic>
      <p:pic>
        <p:nvPicPr>
          <p:cNvPr id="1057" name="Google Shape;1057;p56"/>
          <p:cNvPicPr preferRelativeResize="0"/>
          <p:nvPr/>
        </p:nvPicPr>
        <p:blipFill>
          <a:blip r:embed="rId11">
            <a:alphaModFix amt="78000"/>
          </a:blip>
          <a:stretch>
            <a:fillRect/>
          </a:stretch>
        </p:blipFill>
        <p:spPr>
          <a:xfrm rot="8724448" flipH="1">
            <a:off x="5079922" y="5051702"/>
            <a:ext cx="420559" cy="1639708"/>
          </a:xfrm>
          <a:prstGeom prst="rect">
            <a:avLst/>
          </a:prstGeom>
          <a:noFill/>
          <a:ln>
            <a:noFill/>
          </a:ln>
        </p:spPr>
      </p:pic>
    </p:spTree>
    <p:extLst>
      <p:ext uri="{BB962C8B-B14F-4D97-AF65-F5344CB8AC3E}">
        <p14:creationId xmlns:p14="http://schemas.microsoft.com/office/powerpoint/2010/main" val="169071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www.tate.org.uk/whats-on/tate-modern/uniqlo-tate-play/uniqlo-tate-play-oscar-murillo-the-flooded-garden" TargetMode="External"/><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curriculum-for-wales/expressive-arts" TargetMode="External"/><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xml"/><Relationship Id="rId5" Type="http://schemas.openxmlformats.org/officeDocument/2006/relationships/image" Target="../media/image28.jpe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1.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Oscar Murillo: The Flooded Garden review – my inner Pollock could not be  contained | Art and design | The Guardian">
            <a:extLst>
              <a:ext uri="{FF2B5EF4-FFF2-40B4-BE49-F238E27FC236}">
                <a16:creationId xmlns:a16="http://schemas.microsoft.com/office/drawing/2014/main" id="{A65D5523-4B67-62B2-014E-D0002D230975}"/>
              </a:ext>
            </a:extLst>
          </p:cNvPr>
          <p:cNvPicPr>
            <a:picLocks noChangeAspect="1"/>
          </p:cNvPicPr>
          <p:nvPr/>
        </p:nvPicPr>
        <p:blipFill>
          <a:blip r:embed="rId2"/>
          <a:srcRect l="10844" r="5628"/>
          <a:stretch/>
        </p:blipFill>
        <p:spPr>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14C64E80-3505-FBE6-3BE6-20E30CA26CD5}"/>
              </a:ext>
            </a:extLst>
          </p:cNvPr>
          <p:cNvSpPr txBox="1"/>
          <p:nvPr/>
        </p:nvSpPr>
        <p:spPr>
          <a:xfrm>
            <a:off x="375138" y="2471961"/>
            <a:ext cx="166467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solidFill>
                  <a:schemeClr val="accent5">
                    <a:lumMod val="60000"/>
                    <a:lumOff val="40000"/>
                  </a:schemeClr>
                </a:solidFill>
              </a:rPr>
              <a:t>Art</a:t>
            </a:r>
          </a:p>
          <a:p>
            <a:endParaRPr lang="en-US" sz="3600" b="1" dirty="0">
              <a:solidFill>
                <a:schemeClr val="accent5">
                  <a:lumMod val="60000"/>
                  <a:lumOff val="40000"/>
                </a:schemeClr>
              </a:solidFill>
            </a:endParaRPr>
          </a:p>
          <a:p>
            <a:r>
              <a:rPr lang="en-US" sz="3600" b="1" err="1">
                <a:solidFill>
                  <a:schemeClr val="accent5">
                    <a:lumMod val="60000"/>
                    <a:lumOff val="40000"/>
                  </a:schemeClr>
                </a:solidFill>
              </a:rPr>
              <a:t>Celf</a:t>
            </a:r>
            <a:endParaRPr lang="en-US" sz="3600" b="1">
              <a:solidFill>
                <a:schemeClr val="accent5">
                  <a:lumMod val="60000"/>
                  <a:lumOff val="40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74"/>
        <p:cNvGrpSpPr/>
        <p:nvPr/>
      </p:nvGrpSpPr>
      <p:grpSpPr>
        <a:xfrm>
          <a:off x="0" y="0"/>
          <a:ext cx="0" cy="0"/>
          <a:chOff x="0" y="0"/>
          <a:chExt cx="0" cy="0"/>
        </a:xfrm>
      </p:grpSpPr>
      <p:sp>
        <p:nvSpPr>
          <p:cNvPr id="1275" name="Google Shape;1275;p75"/>
          <p:cNvSpPr txBox="1">
            <a:spLocks noGrp="1"/>
          </p:cNvSpPr>
          <p:nvPr>
            <p:ph type="title"/>
          </p:nvPr>
        </p:nvSpPr>
        <p:spPr>
          <a:xfrm>
            <a:off x="3528000" y="867269"/>
            <a:ext cx="5136000" cy="9512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 sz="3200"/>
              <a:t>The 7 formal elements</a:t>
            </a:r>
            <a:endParaRPr sz="3200"/>
          </a:p>
          <a:p>
            <a:pPr marL="0" lvl="0" indent="0" algn="ctr" rtl="0">
              <a:spcBef>
                <a:spcPts val="0"/>
              </a:spcBef>
              <a:spcAft>
                <a:spcPts val="0"/>
              </a:spcAft>
              <a:buNone/>
            </a:pPr>
            <a:endParaRPr/>
          </a:p>
        </p:txBody>
      </p:sp>
      <p:sp>
        <p:nvSpPr>
          <p:cNvPr id="1276" name="Google Shape;1276;p75"/>
          <p:cNvSpPr txBox="1">
            <a:spLocks noGrp="1"/>
          </p:cNvSpPr>
          <p:nvPr>
            <p:ph type="subTitle" idx="1"/>
          </p:nvPr>
        </p:nvSpPr>
        <p:spPr>
          <a:xfrm>
            <a:off x="3528000" y="1632857"/>
            <a:ext cx="5136000" cy="1815168"/>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
              <a:t>The formal elements are the building blocks of all creative art activity. By the end of KS2 children should have had the opportunity to explore each of them. What are they?</a:t>
            </a:r>
            <a:endParaRPr/>
          </a:p>
        </p:txBody>
      </p:sp>
      <p:sp>
        <p:nvSpPr>
          <p:cNvPr id="2" name="Cloud Callout 1">
            <a:extLst>
              <a:ext uri="{FF2B5EF4-FFF2-40B4-BE49-F238E27FC236}">
                <a16:creationId xmlns:a16="http://schemas.microsoft.com/office/drawing/2014/main" id="{0F4A6580-B833-22A7-D9BF-A155FE40764D}"/>
              </a:ext>
            </a:extLst>
          </p:cNvPr>
          <p:cNvSpPr/>
          <p:nvPr/>
        </p:nvSpPr>
        <p:spPr>
          <a:xfrm>
            <a:off x="895455" y="173744"/>
            <a:ext cx="2612572"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Tone</a:t>
            </a:r>
          </a:p>
          <a:p>
            <a:pPr algn="ctr"/>
            <a:r>
              <a:rPr lang="en-US" sz="2489"/>
              <a:t>(value)</a:t>
            </a:r>
          </a:p>
        </p:txBody>
      </p:sp>
      <p:sp>
        <p:nvSpPr>
          <p:cNvPr id="3" name="Cloud Callout 2">
            <a:extLst>
              <a:ext uri="{FF2B5EF4-FFF2-40B4-BE49-F238E27FC236}">
                <a16:creationId xmlns:a16="http://schemas.microsoft.com/office/drawing/2014/main" id="{970C4705-9CB3-531C-D290-3AA904365C53}"/>
              </a:ext>
            </a:extLst>
          </p:cNvPr>
          <p:cNvSpPr/>
          <p:nvPr/>
        </p:nvSpPr>
        <p:spPr>
          <a:xfrm>
            <a:off x="533412" y="2830286"/>
            <a:ext cx="1974457" cy="1626041"/>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Line</a:t>
            </a:r>
          </a:p>
        </p:txBody>
      </p:sp>
      <p:sp>
        <p:nvSpPr>
          <p:cNvPr id="4" name="Cloud Callout 3">
            <a:extLst>
              <a:ext uri="{FF2B5EF4-FFF2-40B4-BE49-F238E27FC236}">
                <a16:creationId xmlns:a16="http://schemas.microsoft.com/office/drawing/2014/main" id="{7484C1F9-7B08-961C-4239-7509DCC1413A}"/>
              </a:ext>
            </a:extLst>
          </p:cNvPr>
          <p:cNvSpPr/>
          <p:nvPr/>
        </p:nvSpPr>
        <p:spPr>
          <a:xfrm>
            <a:off x="1862487" y="4521641"/>
            <a:ext cx="2612572"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Texture</a:t>
            </a:r>
          </a:p>
        </p:txBody>
      </p:sp>
      <p:sp>
        <p:nvSpPr>
          <p:cNvPr id="5" name="Cloud Callout 4">
            <a:extLst>
              <a:ext uri="{FF2B5EF4-FFF2-40B4-BE49-F238E27FC236}">
                <a16:creationId xmlns:a16="http://schemas.microsoft.com/office/drawing/2014/main" id="{51F6BD01-BFE2-24FD-4F5B-9EDDC57F61B1}"/>
              </a:ext>
            </a:extLst>
          </p:cNvPr>
          <p:cNvSpPr/>
          <p:nvPr/>
        </p:nvSpPr>
        <p:spPr>
          <a:xfrm>
            <a:off x="6988442" y="4627411"/>
            <a:ext cx="3798588"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Composition</a:t>
            </a:r>
          </a:p>
        </p:txBody>
      </p:sp>
      <p:sp>
        <p:nvSpPr>
          <p:cNvPr id="6" name="Cloud Callout 5">
            <a:extLst>
              <a:ext uri="{FF2B5EF4-FFF2-40B4-BE49-F238E27FC236}">
                <a16:creationId xmlns:a16="http://schemas.microsoft.com/office/drawing/2014/main" id="{FAFC4DB2-7A2F-3B9E-3055-458D7413F2A7}"/>
              </a:ext>
            </a:extLst>
          </p:cNvPr>
          <p:cNvSpPr/>
          <p:nvPr/>
        </p:nvSpPr>
        <p:spPr>
          <a:xfrm>
            <a:off x="5117062" y="3626348"/>
            <a:ext cx="2411118" cy="1401315"/>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Pattern</a:t>
            </a:r>
          </a:p>
        </p:txBody>
      </p:sp>
      <p:sp>
        <p:nvSpPr>
          <p:cNvPr id="7" name="Cloud Callout 6">
            <a:extLst>
              <a:ext uri="{FF2B5EF4-FFF2-40B4-BE49-F238E27FC236}">
                <a16:creationId xmlns:a16="http://schemas.microsoft.com/office/drawing/2014/main" id="{E8C8A2B0-8B09-7DD0-8F3C-B77894E3B1C0}"/>
              </a:ext>
            </a:extLst>
          </p:cNvPr>
          <p:cNvSpPr/>
          <p:nvPr/>
        </p:nvSpPr>
        <p:spPr>
          <a:xfrm>
            <a:off x="9621173" y="2741223"/>
            <a:ext cx="1974456" cy="1413605"/>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a:t>Form</a:t>
            </a:r>
          </a:p>
        </p:txBody>
      </p:sp>
      <p:sp>
        <p:nvSpPr>
          <p:cNvPr id="8" name="Cloud Callout 7">
            <a:extLst>
              <a:ext uri="{FF2B5EF4-FFF2-40B4-BE49-F238E27FC236}">
                <a16:creationId xmlns:a16="http://schemas.microsoft.com/office/drawing/2014/main" id="{B3177FD9-5884-EDDC-B4CE-4C4C0FFCD9F4}"/>
              </a:ext>
            </a:extLst>
          </p:cNvPr>
          <p:cNvSpPr/>
          <p:nvPr/>
        </p:nvSpPr>
        <p:spPr>
          <a:xfrm>
            <a:off x="8983058" y="249389"/>
            <a:ext cx="2612572"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89" err="1"/>
              <a:t>Colour</a:t>
            </a:r>
            <a:endParaRPr lang="en-US" sz="2489"/>
          </a:p>
        </p:txBody>
      </p:sp>
    </p:spTree>
    <p:extLst>
      <p:ext uri="{BB962C8B-B14F-4D97-AF65-F5344CB8AC3E}">
        <p14:creationId xmlns:p14="http://schemas.microsoft.com/office/powerpoint/2010/main" val="143426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75"/>
                                        </p:tgtEl>
                                        <p:attrNameLst>
                                          <p:attrName>style.visibility</p:attrName>
                                        </p:attrNameLst>
                                      </p:cBhvr>
                                      <p:to>
                                        <p:strVal val="visible"/>
                                      </p:to>
                                    </p:set>
                                    <p:anim calcmode="lin" valueType="num">
                                      <p:cBhvr additive="base">
                                        <p:cTn id="7" dur="1000"/>
                                        <p:tgtEl>
                                          <p:spTgt spid="1275"/>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p:tgtEl>
                                          <p:spTgt spid="6"/>
                                        </p:tgtEl>
                                        <p:attrNameLst>
                                          <p:attrName>ppt_y</p:attrName>
                                        </p:attrNameLst>
                                      </p:cBhvr>
                                      <p:tavLst>
                                        <p:tav tm="0">
                                          <p:val>
                                            <p:strVal val="#ppt_y+#ppt_h*1.125000"/>
                                          </p:val>
                                        </p:tav>
                                        <p:tav tm="100000">
                                          <p:val>
                                            <p:strVal val="#ppt_y"/>
                                          </p:val>
                                        </p:tav>
                                      </p:tavLst>
                                    </p:anim>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heckerboard(across)">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2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p:tgtEl>
                                          <p:spTgt spid="7"/>
                                        </p:tgtEl>
                                        <p:attrNameLst>
                                          <p:attrName>ppt_y</p:attrName>
                                        </p:attrNameLst>
                                      </p:cBhvr>
                                      <p:tavLst>
                                        <p:tav tm="0">
                                          <p:val>
                                            <p:strVal val="#ppt_y+#ppt_h*1.125000"/>
                                          </p:val>
                                        </p:tav>
                                        <p:tav tm="100000">
                                          <p:val>
                                            <p:strVal val="#ppt_y"/>
                                          </p:val>
                                        </p:tav>
                                      </p:tavLst>
                                    </p:anim>
                                    <p:animEffect transition="in" filter="wipe(up)">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 calcmode="lin" valueType="num">
                                      <p:cBhvr additive="base">
                                        <p:cTn id="38" dur="500" fill="hold"/>
                                        <p:tgtEl>
                                          <p:spTgt spid="5"/>
                                        </p:tgtEl>
                                        <p:attrNameLst>
                                          <p:attrName>ppt_x</p:attrName>
                                        </p:attrNameLst>
                                      </p:cBhvr>
                                      <p:tavLst>
                                        <p:tav tm="0">
                                          <p:val>
                                            <p:strVal val="#ppt_x"/>
                                          </p:val>
                                        </p:tav>
                                        <p:tav tm="100000">
                                          <p:val>
                                            <p:strVal val="#ppt_x"/>
                                          </p:val>
                                        </p:tav>
                                      </p:tavLst>
                                    </p:anim>
                                    <p:anim calcmode="lin" valueType="num">
                                      <p:cBhvr additive="base">
                                        <p:cTn id="3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4"/>
        <p:cNvGrpSpPr/>
        <p:nvPr/>
      </p:nvGrpSpPr>
      <p:grpSpPr>
        <a:xfrm>
          <a:off x="0" y="0"/>
          <a:ext cx="0" cy="0"/>
          <a:chOff x="0" y="0"/>
          <a:chExt cx="0" cy="0"/>
        </a:xfrm>
      </p:grpSpPr>
      <p:sp>
        <p:nvSpPr>
          <p:cNvPr id="1275" name="Google Shape;1275;p75"/>
          <p:cNvSpPr txBox="1">
            <a:spLocks noGrp="1"/>
          </p:cNvSpPr>
          <p:nvPr>
            <p:ph type="title"/>
          </p:nvPr>
        </p:nvSpPr>
        <p:spPr>
          <a:xfrm>
            <a:off x="3528000" y="867269"/>
            <a:ext cx="5136000" cy="9512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 sz="3200" dirty="0"/>
              <a:t>Y 7 </a:t>
            </a:r>
            <a:r>
              <a:rPr lang="en" sz="3200" dirty="0" err="1"/>
              <a:t>elfen</a:t>
            </a:r>
            <a:r>
              <a:rPr lang="en" sz="3200" dirty="0"/>
              <a:t> </a:t>
            </a:r>
            <a:r>
              <a:rPr lang="en" sz="3200" dirty="0" err="1"/>
              <a:t>ffurfiol</a:t>
            </a:r>
          </a:p>
          <a:p>
            <a:pPr marL="0" lvl="0" indent="0" algn="ctr" rtl="0">
              <a:spcBef>
                <a:spcPts val="0"/>
              </a:spcBef>
              <a:spcAft>
                <a:spcPts val="0"/>
              </a:spcAft>
              <a:buNone/>
            </a:pPr>
            <a:endParaRPr/>
          </a:p>
        </p:txBody>
      </p:sp>
      <p:sp>
        <p:nvSpPr>
          <p:cNvPr id="1276" name="Google Shape;1276;p75"/>
          <p:cNvSpPr txBox="1">
            <a:spLocks noGrp="1"/>
          </p:cNvSpPr>
          <p:nvPr>
            <p:ph type="subTitle" idx="1"/>
          </p:nvPr>
        </p:nvSpPr>
        <p:spPr>
          <a:xfrm>
            <a:off x="3509565" y="1632857"/>
            <a:ext cx="5136000" cy="1815168"/>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 sz="1850" dirty="0" err="1"/>
              <a:t>Mae'r</a:t>
            </a:r>
            <a:r>
              <a:rPr lang="en" sz="1850" dirty="0"/>
              <a:t> </a:t>
            </a:r>
            <a:r>
              <a:rPr lang="en" sz="1850" dirty="0" err="1"/>
              <a:t>elfennau</a:t>
            </a:r>
            <a:r>
              <a:rPr lang="en" sz="1850" dirty="0"/>
              <a:t> </a:t>
            </a:r>
            <a:r>
              <a:rPr lang="en" sz="1850" dirty="0" err="1"/>
              <a:t>ffurfiol</a:t>
            </a:r>
            <a:r>
              <a:rPr lang="en" sz="1850" dirty="0"/>
              <a:t> </a:t>
            </a:r>
            <a:r>
              <a:rPr lang="en" sz="1850" dirty="0" err="1"/>
              <a:t>yn</a:t>
            </a:r>
            <a:r>
              <a:rPr lang="en" sz="1850" dirty="0"/>
              <a:t> </a:t>
            </a:r>
            <a:r>
              <a:rPr lang="en" sz="1850" dirty="0" err="1"/>
              <a:t>brics</a:t>
            </a:r>
            <a:r>
              <a:rPr lang="en" sz="1850" dirty="0"/>
              <a:t> </a:t>
            </a:r>
            <a:r>
              <a:rPr lang="en" sz="1850" dirty="0" err="1"/>
              <a:t>adeiladu</a:t>
            </a:r>
            <a:r>
              <a:rPr lang="en" sz="1850" dirty="0"/>
              <a:t> </a:t>
            </a:r>
            <a:r>
              <a:rPr lang="en" sz="1850" dirty="0" err="1"/>
              <a:t>pob</a:t>
            </a:r>
            <a:r>
              <a:rPr lang="en" sz="1850" dirty="0"/>
              <a:t> </a:t>
            </a:r>
            <a:r>
              <a:rPr lang="en" sz="1850" dirty="0" err="1"/>
              <a:t>gweithgaredd</a:t>
            </a:r>
            <a:r>
              <a:rPr lang="en" sz="1850" dirty="0"/>
              <a:t> </a:t>
            </a:r>
            <a:r>
              <a:rPr lang="en" sz="1850" dirty="0" err="1"/>
              <a:t>celf</a:t>
            </a:r>
            <a:r>
              <a:rPr lang="en" sz="1850" dirty="0"/>
              <a:t> </a:t>
            </a:r>
            <a:r>
              <a:rPr lang="en" sz="1850" dirty="0" err="1"/>
              <a:t>greadigol</a:t>
            </a:r>
            <a:r>
              <a:rPr lang="en" sz="1850" dirty="0"/>
              <a:t>. Dylai plant </a:t>
            </a:r>
            <a:r>
              <a:rPr lang="en" sz="1850" dirty="0" err="1"/>
              <a:t>fod</a:t>
            </a:r>
            <a:r>
              <a:rPr lang="en" sz="1850" dirty="0"/>
              <a:t> </a:t>
            </a:r>
            <a:r>
              <a:rPr lang="en" sz="1850" dirty="0" err="1"/>
              <a:t>wedi</a:t>
            </a:r>
            <a:r>
              <a:rPr lang="en" sz="1850" dirty="0"/>
              <a:t> </a:t>
            </a:r>
            <a:r>
              <a:rPr lang="en" sz="1850" dirty="0" err="1"/>
              <a:t>cael</a:t>
            </a:r>
            <a:r>
              <a:rPr lang="en" sz="1850" dirty="0"/>
              <a:t> y </a:t>
            </a:r>
            <a:r>
              <a:rPr lang="en" sz="1850" dirty="0" err="1"/>
              <a:t>cyfle</a:t>
            </a:r>
            <a:r>
              <a:rPr lang="en" sz="1850" dirty="0"/>
              <a:t> </a:t>
            </a:r>
            <a:r>
              <a:rPr lang="en" sz="1850" dirty="0" err="1"/>
              <a:t>i</a:t>
            </a:r>
            <a:r>
              <a:rPr lang="en" sz="1850" dirty="0"/>
              <a:t> </a:t>
            </a:r>
            <a:r>
              <a:rPr lang="en" sz="1850" dirty="0" err="1"/>
              <a:t>archwilio</a:t>
            </a:r>
            <a:r>
              <a:rPr lang="en" sz="1850" dirty="0"/>
              <a:t> </a:t>
            </a:r>
            <a:r>
              <a:rPr lang="en" sz="1850" dirty="0" err="1"/>
              <a:t>pob</a:t>
            </a:r>
            <a:r>
              <a:rPr lang="en" sz="1850" dirty="0"/>
              <a:t> un </a:t>
            </a:r>
            <a:r>
              <a:rPr lang="en" sz="1850" dirty="0" err="1"/>
              <a:t>ohonynt</a:t>
            </a:r>
            <a:r>
              <a:rPr lang="en" sz="1850" dirty="0"/>
              <a:t> </a:t>
            </a:r>
            <a:r>
              <a:rPr lang="en" sz="1850" dirty="0" err="1"/>
              <a:t>erbyn</a:t>
            </a:r>
            <a:r>
              <a:rPr lang="en" sz="1850" dirty="0"/>
              <a:t> </a:t>
            </a:r>
            <a:r>
              <a:rPr lang="en" sz="1850" dirty="0" err="1"/>
              <a:t>diwedd</a:t>
            </a:r>
            <a:r>
              <a:rPr lang="en" sz="1850" dirty="0"/>
              <a:t> CA2. Beth </a:t>
            </a:r>
            <a:r>
              <a:rPr lang="en" sz="1850" dirty="0" err="1"/>
              <a:t>ydyn</a:t>
            </a:r>
            <a:r>
              <a:rPr lang="en" sz="1850" dirty="0"/>
              <a:t> </a:t>
            </a:r>
            <a:r>
              <a:rPr lang="en" sz="1850" dirty="0" err="1"/>
              <a:t>nhw</a:t>
            </a:r>
            <a:r>
              <a:rPr lang="en" sz="1850" dirty="0"/>
              <a:t>?</a:t>
            </a:r>
          </a:p>
        </p:txBody>
      </p:sp>
      <p:sp>
        <p:nvSpPr>
          <p:cNvPr id="2" name="Cloud Callout 1">
            <a:extLst>
              <a:ext uri="{FF2B5EF4-FFF2-40B4-BE49-F238E27FC236}">
                <a16:creationId xmlns:a16="http://schemas.microsoft.com/office/drawing/2014/main" id="{0F4A6580-B833-22A7-D9BF-A155FE40764D}"/>
              </a:ext>
            </a:extLst>
          </p:cNvPr>
          <p:cNvSpPr/>
          <p:nvPr/>
        </p:nvSpPr>
        <p:spPr>
          <a:xfrm>
            <a:off x="895455" y="173744"/>
            <a:ext cx="2612572"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500" dirty="0"/>
              <a:t>Tôn</a:t>
            </a:r>
            <a:endParaRPr lang="en-US" dirty="0"/>
          </a:p>
        </p:txBody>
      </p:sp>
      <p:sp>
        <p:nvSpPr>
          <p:cNvPr id="3" name="Cloud Callout 2">
            <a:extLst>
              <a:ext uri="{FF2B5EF4-FFF2-40B4-BE49-F238E27FC236}">
                <a16:creationId xmlns:a16="http://schemas.microsoft.com/office/drawing/2014/main" id="{970C4705-9CB3-531C-D290-3AA904365C53}"/>
              </a:ext>
            </a:extLst>
          </p:cNvPr>
          <p:cNvSpPr/>
          <p:nvPr/>
        </p:nvSpPr>
        <p:spPr>
          <a:xfrm>
            <a:off x="533412" y="2830286"/>
            <a:ext cx="1974457" cy="1626041"/>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err="1"/>
              <a:t>Llinell</a:t>
            </a:r>
            <a:endParaRPr lang="en-US" sz="2489" dirty="0" err="1"/>
          </a:p>
        </p:txBody>
      </p:sp>
      <p:sp>
        <p:nvSpPr>
          <p:cNvPr id="4" name="Cloud Callout 3">
            <a:extLst>
              <a:ext uri="{FF2B5EF4-FFF2-40B4-BE49-F238E27FC236}">
                <a16:creationId xmlns:a16="http://schemas.microsoft.com/office/drawing/2014/main" id="{7484C1F9-7B08-961C-4239-7509DCC1413A}"/>
              </a:ext>
            </a:extLst>
          </p:cNvPr>
          <p:cNvSpPr/>
          <p:nvPr/>
        </p:nvSpPr>
        <p:spPr>
          <a:xfrm>
            <a:off x="1862487" y="4423319"/>
            <a:ext cx="2612572" cy="2079522"/>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a:t> </a:t>
            </a:r>
            <a:r>
              <a:rPr lang="en-US" sz="2450" dirty="0" err="1"/>
              <a:t>Gwead</a:t>
            </a:r>
          </a:p>
        </p:txBody>
      </p:sp>
      <p:sp>
        <p:nvSpPr>
          <p:cNvPr id="5" name="Cloud Callout 4">
            <a:extLst>
              <a:ext uri="{FF2B5EF4-FFF2-40B4-BE49-F238E27FC236}">
                <a16:creationId xmlns:a16="http://schemas.microsoft.com/office/drawing/2014/main" id="{51F6BD01-BFE2-24FD-4F5B-9EDDC57F61B1}"/>
              </a:ext>
            </a:extLst>
          </p:cNvPr>
          <p:cNvSpPr/>
          <p:nvPr/>
        </p:nvSpPr>
        <p:spPr>
          <a:xfrm>
            <a:off x="6988442" y="4627411"/>
            <a:ext cx="3798588"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err="1"/>
              <a:t>Cyfansoddiad</a:t>
            </a:r>
            <a:endParaRPr lang="en-US" sz="2489" dirty="0" err="1"/>
          </a:p>
        </p:txBody>
      </p:sp>
      <p:sp>
        <p:nvSpPr>
          <p:cNvPr id="6" name="Cloud Callout 5">
            <a:extLst>
              <a:ext uri="{FF2B5EF4-FFF2-40B4-BE49-F238E27FC236}">
                <a16:creationId xmlns:a16="http://schemas.microsoft.com/office/drawing/2014/main" id="{FAFC4DB2-7A2F-3B9E-3055-458D7413F2A7}"/>
              </a:ext>
            </a:extLst>
          </p:cNvPr>
          <p:cNvSpPr/>
          <p:nvPr/>
        </p:nvSpPr>
        <p:spPr>
          <a:xfrm>
            <a:off x="5117062" y="3626348"/>
            <a:ext cx="2411118" cy="1401315"/>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err="1"/>
              <a:t>Patrwm</a:t>
            </a:r>
            <a:endParaRPr lang="en-US" sz="2489" dirty="0" err="1"/>
          </a:p>
        </p:txBody>
      </p:sp>
      <p:sp>
        <p:nvSpPr>
          <p:cNvPr id="7" name="Cloud Callout 6">
            <a:extLst>
              <a:ext uri="{FF2B5EF4-FFF2-40B4-BE49-F238E27FC236}">
                <a16:creationId xmlns:a16="http://schemas.microsoft.com/office/drawing/2014/main" id="{E8C8A2B0-8B09-7DD0-8F3C-B77894E3B1C0}"/>
              </a:ext>
            </a:extLst>
          </p:cNvPr>
          <p:cNvSpPr/>
          <p:nvPr/>
        </p:nvSpPr>
        <p:spPr>
          <a:xfrm>
            <a:off x="9621173" y="2741223"/>
            <a:ext cx="1974456" cy="1413605"/>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err="1"/>
              <a:t>Ffurf</a:t>
            </a:r>
            <a:endParaRPr lang="en-US" sz="2489" dirty="0" err="1"/>
          </a:p>
        </p:txBody>
      </p:sp>
      <p:sp>
        <p:nvSpPr>
          <p:cNvPr id="8" name="Cloud Callout 7">
            <a:extLst>
              <a:ext uri="{FF2B5EF4-FFF2-40B4-BE49-F238E27FC236}">
                <a16:creationId xmlns:a16="http://schemas.microsoft.com/office/drawing/2014/main" id="{B3177FD9-5884-EDDC-B4CE-4C4C0FFCD9F4}"/>
              </a:ext>
            </a:extLst>
          </p:cNvPr>
          <p:cNvSpPr/>
          <p:nvPr/>
        </p:nvSpPr>
        <p:spPr>
          <a:xfrm>
            <a:off x="8983058" y="249389"/>
            <a:ext cx="2612572" cy="1981200"/>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2450" dirty="0" err="1"/>
              <a:t>Lliw</a:t>
            </a:r>
            <a:endParaRPr lang="en-US" sz="2489" dirty="0" err="1"/>
          </a:p>
        </p:txBody>
      </p:sp>
    </p:spTree>
    <p:extLst>
      <p:ext uri="{BB962C8B-B14F-4D97-AF65-F5344CB8AC3E}">
        <p14:creationId xmlns:p14="http://schemas.microsoft.com/office/powerpoint/2010/main" val="238126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75"/>
                                        </p:tgtEl>
                                        <p:attrNameLst>
                                          <p:attrName>style.visibility</p:attrName>
                                        </p:attrNameLst>
                                      </p:cBhvr>
                                      <p:to>
                                        <p:strVal val="visible"/>
                                      </p:to>
                                    </p:set>
                                    <p:anim calcmode="lin" valueType="num">
                                      <p:cBhvr additive="base">
                                        <p:cTn id="7" dur="1000"/>
                                        <p:tgtEl>
                                          <p:spTgt spid="1275"/>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p:tgtEl>
                                          <p:spTgt spid="6"/>
                                        </p:tgtEl>
                                        <p:attrNameLst>
                                          <p:attrName>ppt_y</p:attrName>
                                        </p:attrNameLst>
                                      </p:cBhvr>
                                      <p:tavLst>
                                        <p:tav tm="0">
                                          <p:val>
                                            <p:strVal val="#ppt_y+#ppt_h*1.125000"/>
                                          </p:val>
                                        </p:tav>
                                        <p:tav tm="100000">
                                          <p:val>
                                            <p:strVal val="#ppt_y"/>
                                          </p:val>
                                        </p:tav>
                                      </p:tavLst>
                                    </p:anim>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heckerboard(across)">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2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p:tgtEl>
                                          <p:spTgt spid="7"/>
                                        </p:tgtEl>
                                        <p:attrNameLst>
                                          <p:attrName>ppt_y</p:attrName>
                                        </p:attrNameLst>
                                      </p:cBhvr>
                                      <p:tavLst>
                                        <p:tav tm="0">
                                          <p:val>
                                            <p:strVal val="#ppt_y+#ppt_h*1.125000"/>
                                          </p:val>
                                        </p:tav>
                                        <p:tav tm="100000">
                                          <p:val>
                                            <p:strVal val="#ppt_y"/>
                                          </p:val>
                                        </p:tav>
                                      </p:tavLst>
                                    </p:anim>
                                    <p:animEffect transition="in" filter="wipe(up)">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 calcmode="lin" valueType="num">
                                      <p:cBhvr additive="base">
                                        <p:cTn id="38" dur="500" fill="hold"/>
                                        <p:tgtEl>
                                          <p:spTgt spid="5"/>
                                        </p:tgtEl>
                                        <p:attrNameLst>
                                          <p:attrName>ppt_x</p:attrName>
                                        </p:attrNameLst>
                                      </p:cBhvr>
                                      <p:tavLst>
                                        <p:tav tm="0">
                                          <p:val>
                                            <p:strVal val="#ppt_x"/>
                                          </p:val>
                                        </p:tav>
                                        <p:tav tm="100000">
                                          <p:val>
                                            <p:strVal val="#ppt_x"/>
                                          </p:val>
                                        </p:tav>
                                      </p:tavLst>
                                    </p:anim>
                                    <p:anim calcmode="lin" valueType="num">
                                      <p:cBhvr additive="base">
                                        <p:cTn id="3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Oscar Murillo: The flooded garden | David Zwirner">
            <a:extLst>
              <a:ext uri="{FF2B5EF4-FFF2-40B4-BE49-F238E27FC236}">
                <a16:creationId xmlns:a16="http://schemas.microsoft.com/office/drawing/2014/main" id="{1F511A1D-07C4-6E4D-622A-E3E1A1A5643C}"/>
              </a:ext>
            </a:extLst>
          </p:cNvPr>
          <p:cNvPicPr>
            <a:picLocks noChangeAspect="1"/>
          </p:cNvPicPr>
          <p:nvPr/>
        </p:nvPicPr>
        <p:blipFill>
          <a:blip r:embed="rId2"/>
          <a:srcRect t="20198" b="4816"/>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CA2BAEAC-2D58-C039-FCC0-2B9FE92111B2}"/>
              </a:ext>
            </a:extLst>
          </p:cNvPr>
          <p:cNvSpPr txBox="1"/>
          <p:nvPr/>
        </p:nvSpPr>
        <p:spPr>
          <a:xfrm>
            <a:off x="945125" y="496529"/>
            <a:ext cx="6049296" cy="1938992"/>
          </a:xfrm>
          <a:prstGeom prst="rect">
            <a:avLst/>
          </a:prstGeom>
          <a:noFill/>
          <a:ln>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chemeClr val="accent5">
                    <a:lumMod val="60000"/>
                    <a:lumOff val="40000"/>
                  </a:schemeClr>
                </a:solidFill>
                <a:hlinkClick r:id="rId3">
                  <a:extLst>
                    <a:ext uri="{A12FA001-AC4F-418D-AE19-62706E023703}">
                      <ahyp:hlinkClr xmlns:ahyp="http://schemas.microsoft.com/office/drawing/2018/hyperlinkcolor" val="tx"/>
                    </a:ext>
                  </a:extLst>
                </a:hlinkClick>
              </a:rPr>
              <a:t>Oscar Murillo, The flooded garden | Tate Modern</a:t>
            </a:r>
          </a:p>
        </p:txBody>
      </p:sp>
    </p:spTree>
    <p:extLst>
      <p:ext uri="{BB962C8B-B14F-4D97-AF65-F5344CB8AC3E}">
        <p14:creationId xmlns:p14="http://schemas.microsoft.com/office/powerpoint/2010/main" val="2356193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C4325C78-D44E-8AAC-1E42-0709851ECCB0}"/>
              </a:ext>
            </a:extLst>
          </p:cNvPr>
          <p:cNvPicPr>
            <a:picLocks noChangeAspect="1"/>
          </p:cNvPicPr>
          <p:nvPr/>
        </p:nvPicPr>
        <p:blipFill>
          <a:blip r:embed="rId2"/>
          <a:stretch>
            <a:fillRect/>
          </a:stretch>
        </p:blipFill>
        <p:spPr>
          <a:xfrm>
            <a:off x="330356" y="933188"/>
            <a:ext cx="6990015" cy="2676168"/>
          </a:xfrm>
          <a:prstGeom prst="rect">
            <a:avLst/>
          </a:prstGeom>
        </p:spPr>
      </p:pic>
      <p:sp>
        <p:nvSpPr>
          <p:cNvPr id="3" name="TextBox 2">
            <a:extLst>
              <a:ext uri="{FF2B5EF4-FFF2-40B4-BE49-F238E27FC236}">
                <a16:creationId xmlns:a16="http://schemas.microsoft.com/office/drawing/2014/main" id="{A7E26904-DBE2-632B-F3F0-4E5EF42773D6}"/>
              </a:ext>
            </a:extLst>
          </p:cNvPr>
          <p:cNvSpPr txBox="1"/>
          <p:nvPr/>
        </p:nvSpPr>
        <p:spPr>
          <a:xfrm>
            <a:off x="607142" y="349045"/>
            <a:ext cx="79973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5">
                    <a:lumMod val="60000"/>
                    <a:lumOff val="40000"/>
                  </a:schemeClr>
                </a:solidFill>
                <a:hlinkClick r:id="rId3">
                  <a:extLst>
                    <a:ext uri="{A12FA001-AC4F-418D-AE19-62706E023703}">
                      <ahyp:hlinkClr xmlns:ahyp="http://schemas.microsoft.com/office/drawing/2018/hyperlinkcolor" val="tx"/>
                    </a:ext>
                  </a:extLst>
                </a:hlinkClick>
              </a:rPr>
              <a:t>Expressive Arts: Introduction - Hwb (gov.wales)</a:t>
            </a:r>
          </a:p>
        </p:txBody>
      </p:sp>
      <p:pic>
        <p:nvPicPr>
          <p:cNvPr id="5" name="Picture 4" descr="A screenshot of a phone&#10;&#10;Description automatically generated">
            <a:extLst>
              <a:ext uri="{FF2B5EF4-FFF2-40B4-BE49-F238E27FC236}">
                <a16:creationId xmlns:a16="http://schemas.microsoft.com/office/drawing/2014/main" id="{C3AB4788-B13F-2B89-D8E9-CC9319571FB9}"/>
              </a:ext>
            </a:extLst>
          </p:cNvPr>
          <p:cNvPicPr>
            <a:picLocks noChangeAspect="1"/>
          </p:cNvPicPr>
          <p:nvPr/>
        </p:nvPicPr>
        <p:blipFill>
          <a:blip r:embed="rId4"/>
          <a:stretch>
            <a:fillRect/>
          </a:stretch>
        </p:blipFill>
        <p:spPr>
          <a:xfrm>
            <a:off x="4368141" y="3609704"/>
            <a:ext cx="7391932" cy="2722020"/>
          </a:xfrm>
          <a:prstGeom prst="rect">
            <a:avLst/>
          </a:prstGeom>
        </p:spPr>
      </p:pic>
    </p:spTree>
    <p:extLst>
      <p:ext uri="{BB962C8B-B14F-4D97-AF65-F5344CB8AC3E}">
        <p14:creationId xmlns:p14="http://schemas.microsoft.com/office/powerpoint/2010/main" val="9050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hite page&#10;&#10;Description automatically generated">
            <a:extLst>
              <a:ext uri="{FF2B5EF4-FFF2-40B4-BE49-F238E27FC236}">
                <a16:creationId xmlns:a16="http://schemas.microsoft.com/office/drawing/2014/main" id="{37E8C103-C7DB-24A7-BDEC-6B77EDAB027B}"/>
              </a:ext>
            </a:extLst>
          </p:cNvPr>
          <p:cNvPicPr>
            <a:picLocks noChangeAspect="1"/>
          </p:cNvPicPr>
          <p:nvPr/>
        </p:nvPicPr>
        <p:blipFill>
          <a:blip r:embed="rId2"/>
          <a:stretch>
            <a:fillRect/>
          </a:stretch>
        </p:blipFill>
        <p:spPr>
          <a:xfrm>
            <a:off x="6421035" y="1159070"/>
            <a:ext cx="5129784" cy="4539859"/>
          </a:xfrm>
          <a:prstGeom prst="rect">
            <a:avLst/>
          </a:prstGeom>
        </p:spPr>
      </p:pic>
      <p:sp>
        <p:nvSpPr>
          <p:cNvPr id="16" name="Rectangle 15">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sheet of paper with black text&#10;&#10;Description automatically generated">
            <a:extLst>
              <a:ext uri="{FF2B5EF4-FFF2-40B4-BE49-F238E27FC236}">
                <a16:creationId xmlns:a16="http://schemas.microsoft.com/office/drawing/2014/main" id="{CDB538DA-115B-F0DD-957C-6F81E7D17A92}"/>
              </a:ext>
            </a:extLst>
          </p:cNvPr>
          <p:cNvPicPr>
            <a:picLocks noChangeAspect="1"/>
          </p:cNvPicPr>
          <p:nvPr/>
        </p:nvPicPr>
        <p:blipFill>
          <a:blip r:embed="rId3"/>
          <a:stretch>
            <a:fillRect/>
          </a:stretch>
        </p:blipFill>
        <p:spPr>
          <a:xfrm>
            <a:off x="641180" y="1357850"/>
            <a:ext cx="5129784" cy="4142299"/>
          </a:xfrm>
          <a:prstGeom prst="rect">
            <a:avLst/>
          </a:prstGeom>
        </p:spPr>
      </p:pic>
    </p:spTree>
    <p:extLst>
      <p:ext uri="{BB962C8B-B14F-4D97-AF65-F5344CB8AC3E}">
        <p14:creationId xmlns:p14="http://schemas.microsoft.com/office/powerpoint/2010/main" val="1582864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pact on X: &quot;&quot;The 4 Purposes of the new curriculum should underpin &amp; drive  learning.&quot; How do you actually make that happen 👇 like this! Contact  enquiries@impact.wales for bespoke support for #curriculumforwales">
            <a:extLst>
              <a:ext uri="{FF2B5EF4-FFF2-40B4-BE49-F238E27FC236}">
                <a16:creationId xmlns:a16="http://schemas.microsoft.com/office/drawing/2014/main" id="{E6B417E2-A5E3-FB47-3296-BC1186984222}"/>
              </a:ext>
            </a:extLst>
          </p:cNvPr>
          <p:cNvPicPr>
            <a:picLocks noChangeAspect="1"/>
          </p:cNvPicPr>
          <p:nvPr/>
        </p:nvPicPr>
        <p:blipFill>
          <a:blip r:embed="rId2"/>
          <a:stretch>
            <a:fillRect/>
          </a:stretch>
        </p:blipFill>
        <p:spPr>
          <a:xfrm>
            <a:off x="1630486" y="80648"/>
            <a:ext cx="8923684" cy="6699531"/>
          </a:xfrm>
          <a:prstGeom prst="rect">
            <a:avLst/>
          </a:prstGeom>
        </p:spPr>
      </p:pic>
    </p:spTree>
    <p:extLst>
      <p:ext uri="{BB962C8B-B14F-4D97-AF65-F5344CB8AC3E}">
        <p14:creationId xmlns:p14="http://schemas.microsoft.com/office/powerpoint/2010/main" val="2534848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pact on X: &quot;4 Diben Cwricwlwm I Gymru. We now have Welsh medium  sketchnotes free to download from our website https://t.co/K4k0XXjTT8  https://t.co/D6sBCAm7GA&quot; / X">
            <a:extLst>
              <a:ext uri="{FF2B5EF4-FFF2-40B4-BE49-F238E27FC236}">
                <a16:creationId xmlns:a16="http://schemas.microsoft.com/office/drawing/2014/main" id="{EFADA4A4-8B25-6FA0-CDB4-117B84220ED3}"/>
              </a:ext>
            </a:extLst>
          </p:cNvPr>
          <p:cNvPicPr>
            <a:picLocks noChangeAspect="1"/>
          </p:cNvPicPr>
          <p:nvPr/>
        </p:nvPicPr>
        <p:blipFill>
          <a:blip r:embed="rId2"/>
          <a:stretch>
            <a:fillRect/>
          </a:stretch>
        </p:blipFill>
        <p:spPr>
          <a:xfrm>
            <a:off x="1572626" y="199919"/>
            <a:ext cx="9051324" cy="6660546"/>
          </a:xfrm>
          <a:prstGeom prst="rect">
            <a:avLst/>
          </a:prstGeom>
        </p:spPr>
      </p:pic>
    </p:spTree>
    <p:extLst>
      <p:ext uri="{BB962C8B-B14F-4D97-AF65-F5344CB8AC3E}">
        <p14:creationId xmlns:p14="http://schemas.microsoft.com/office/powerpoint/2010/main" val="579075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65 Art Ed- Paper Sculpture Lesson Ideas | paper sculpture, sculpture  lessons, elementary art">
            <a:extLst>
              <a:ext uri="{FF2B5EF4-FFF2-40B4-BE49-F238E27FC236}">
                <a16:creationId xmlns:a16="http://schemas.microsoft.com/office/drawing/2014/main" id="{1E2B8BA9-BCFD-DCAD-FD65-DD1A73DB50B6}"/>
              </a:ext>
            </a:extLst>
          </p:cNvPr>
          <p:cNvPicPr>
            <a:picLocks noChangeAspect="1"/>
          </p:cNvPicPr>
          <p:nvPr/>
        </p:nvPicPr>
        <p:blipFill>
          <a:blip r:embed="rId2"/>
          <a:srcRect t="11548" b="4415"/>
          <a:stretch/>
        </p:blipFill>
        <p:spPr>
          <a:xfrm>
            <a:off x="-1" y="10"/>
            <a:ext cx="7370057" cy="6857990"/>
          </a:xfrm>
          <a:prstGeom prst="rect">
            <a:avLst/>
          </a:prstGeom>
        </p:spPr>
      </p:pic>
      <p:pic>
        <p:nvPicPr>
          <p:cNvPr id="6" name="Picture 5" descr="3D PAPER SCULPTURES – 1ST AND 2ND GRADE INSPIRED BY CHARLES MCGEE – Art  with Mrs Filmore">
            <a:extLst>
              <a:ext uri="{FF2B5EF4-FFF2-40B4-BE49-F238E27FC236}">
                <a16:creationId xmlns:a16="http://schemas.microsoft.com/office/drawing/2014/main" id="{C2A7FECA-81B1-D358-54AD-48551F062EE0}"/>
              </a:ext>
            </a:extLst>
          </p:cNvPr>
          <p:cNvPicPr>
            <a:picLocks noChangeAspect="1"/>
          </p:cNvPicPr>
          <p:nvPr/>
        </p:nvPicPr>
        <p:blipFill>
          <a:blip r:embed="rId3"/>
          <a:srcRect r="-3" b="4186"/>
          <a:stretch/>
        </p:blipFill>
        <p:spPr>
          <a:xfrm>
            <a:off x="7534656" y="1"/>
            <a:ext cx="4657344" cy="3346704"/>
          </a:xfrm>
          <a:prstGeom prst="rect">
            <a:avLst/>
          </a:prstGeom>
        </p:spPr>
      </p:pic>
      <p:pic>
        <p:nvPicPr>
          <p:cNvPr id="4" name="Picture 3" descr="Create a Paper Sculpture">
            <a:extLst>
              <a:ext uri="{FF2B5EF4-FFF2-40B4-BE49-F238E27FC236}">
                <a16:creationId xmlns:a16="http://schemas.microsoft.com/office/drawing/2014/main" id="{33BC8A00-A36D-65D6-F226-F9730DC8DE89}"/>
              </a:ext>
            </a:extLst>
          </p:cNvPr>
          <p:cNvPicPr>
            <a:picLocks noChangeAspect="1"/>
          </p:cNvPicPr>
          <p:nvPr/>
        </p:nvPicPr>
        <p:blipFill>
          <a:blip r:embed="rId4"/>
          <a:srcRect t="5759" r="-3" b="-3"/>
          <a:stretch/>
        </p:blipFill>
        <p:spPr>
          <a:xfrm>
            <a:off x="7534654" y="3511296"/>
            <a:ext cx="4657346" cy="3346704"/>
          </a:xfrm>
          <a:prstGeom prst="rect">
            <a:avLst/>
          </a:prstGeom>
        </p:spPr>
      </p:pic>
      <p:sp>
        <p:nvSpPr>
          <p:cNvPr id="7" name="TextBox 6">
            <a:extLst>
              <a:ext uri="{FF2B5EF4-FFF2-40B4-BE49-F238E27FC236}">
                <a16:creationId xmlns:a16="http://schemas.microsoft.com/office/drawing/2014/main" id="{DEF6A364-6FC3-8231-01EF-8B4AEABF6F2F}"/>
              </a:ext>
            </a:extLst>
          </p:cNvPr>
          <p:cNvSpPr txBox="1"/>
          <p:nvPr/>
        </p:nvSpPr>
        <p:spPr>
          <a:xfrm>
            <a:off x="6304512" y="293735"/>
            <a:ext cx="1568652" cy="255454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err="1">
                <a:solidFill>
                  <a:schemeClr val="accent5">
                    <a:lumMod val="60000"/>
                    <a:lumOff val="40000"/>
                  </a:schemeClr>
                </a:solidFill>
              </a:rPr>
              <a:t>Colour</a:t>
            </a:r>
            <a:endParaRPr lang="en-US" sz="3200" b="1">
              <a:solidFill>
                <a:schemeClr val="accent5">
                  <a:lumMod val="60000"/>
                  <a:lumOff val="40000"/>
                </a:schemeClr>
              </a:solidFill>
            </a:endParaRPr>
          </a:p>
          <a:p>
            <a:pPr algn="l"/>
            <a:r>
              <a:rPr lang="en-US" sz="3200" b="1" err="1">
                <a:solidFill>
                  <a:schemeClr val="accent5">
                    <a:lumMod val="60000"/>
                    <a:lumOff val="40000"/>
                  </a:schemeClr>
                </a:solidFill>
              </a:rPr>
              <a:t>Lliw</a:t>
            </a:r>
            <a:endParaRPr lang="en-US" sz="3200" b="1" dirty="0">
              <a:solidFill>
                <a:schemeClr val="accent5">
                  <a:lumMod val="60000"/>
                  <a:lumOff val="40000"/>
                </a:schemeClr>
              </a:solidFill>
            </a:endParaRPr>
          </a:p>
          <a:p>
            <a:endParaRPr lang="en-US" sz="3200" b="1" dirty="0">
              <a:solidFill>
                <a:schemeClr val="accent5">
                  <a:lumMod val="60000"/>
                  <a:lumOff val="40000"/>
                </a:schemeClr>
              </a:solidFill>
            </a:endParaRPr>
          </a:p>
          <a:p>
            <a:r>
              <a:rPr lang="en-US" sz="3200" b="1">
                <a:solidFill>
                  <a:schemeClr val="accent5">
                    <a:lumMod val="60000"/>
                    <a:lumOff val="40000"/>
                  </a:schemeClr>
                </a:solidFill>
              </a:rPr>
              <a:t>Form</a:t>
            </a:r>
            <a:endParaRPr lang="en-US" sz="3200" b="1" dirty="0">
              <a:solidFill>
                <a:schemeClr val="accent5">
                  <a:lumMod val="60000"/>
                  <a:lumOff val="40000"/>
                </a:schemeClr>
              </a:solidFill>
            </a:endParaRPr>
          </a:p>
          <a:p>
            <a:r>
              <a:rPr lang="en-US" sz="3200" b="1" err="1">
                <a:solidFill>
                  <a:schemeClr val="accent5">
                    <a:lumMod val="60000"/>
                    <a:lumOff val="40000"/>
                  </a:schemeClr>
                </a:solidFill>
              </a:rPr>
              <a:t>Ffurf</a:t>
            </a:r>
            <a:endParaRPr lang="en-US" sz="3200" b="1">
              <a:solidFill>
                <a:schemeClr val="accent5">
                  <a:lumMod val="60000"/>
                  <a:lumOff val="40000"/>
                </a:schemeClr>
              </a:solidFill>
            </a:endParaRPr>
          </a:p>
        </p:txBody>
      </p:sp>
    </p:spTree>
    <p:extLst>
      <p:ext uri="{BB962C8B-B14F-4D97-AF65-F5344CB8AC3E}">
        <p14:creationId xmlns:p14="http://schemas.microsoft.com/office/powerpoint/2010/main" val="3395929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child painting with a toy&#10;&#10;Description automatically generated">
            <a:extLst>
              <a:ext uri="{FF2B5EF4-FFF2-40B4-BE49-F238E27FC236}">
                <a16:creationId xmlns:a16="http://schemas.microsoft.com/office/drawing/2014/main" id="{6EE4C880-E2D3-EE32-143D-72EB66A59057}"/>
              </a:ext>
            </a:extLst>
          </p:cNvPr>
          <p:cNvPicPr>
            <a:picLocks noChangeAspect="1"/>
          </p:cNvPicPr>
          <p:nvPr/>
        </p:nvPicPr>
        <p:blipFill>
          <a:blip r:embed="rId2"/>
          <a:srcRect l="1269" r="46"/>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166BF8E2-3737-81F5-680B-9AC0E0551EC8}"/>
              </a:ext>
            </a:extLst>
          </p:cNvPr>
          <p:cNvSpPr txBox="1"/>
          <p:nvPr/>
        </p:nvSpPr>
        <p:spPr>
          <a:xfrm>
            <a:off x="496583" y="410966"/>
            <a:ext cx="5359685" cy="52322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5">
                    <a:lumMod val="60000"/>
                    <a:lumOff val="40000"/>
                  </a:schemeClr>
                </a:solidFill>
              </a:rPr>
              <a:t>Mark Making/ </a:t>
            </a:r>
            <a:r>
              <a:rPr lang="en-US" sz="2800" b="1" dirty="0" err="1">
                <a:solidFill>
                  <a:schemeClr val="accent5">
                    <a:lumMod val="60000"/>
                    <a:lumOff val="40000"/>
                  </a:schemeClr>
                </a:solidFill>
              </a:rPr>
              <a:t>Gwneud</a:t>
            </a:r>
            <a:r>
              <a:rPr lang="en-US" sz="2800" b="1" dirty="0">
                <a:solidFill>
                  <a:schemeClr val="accent5">
                    <a:lumMod val="60000"/>
                    <a:lumOff val="40000"/>
                  </a:schemeClr>
                </a:solidFill>
              </a:rPr>
              <a:t> </a:t>
            </a:r>
            <a:r>
              <a:rPr lang="en-US" sz="2800" b="1" dirty="0" err="1">
                <a:solidFill>
                  <a:schemeClr val="accent5">
                    <a:lumMod val="60000"/>
                    <a:lumOff val="40000"/>
                  </a:schemeClr>
                </a:solidFill>
              </a:rPr>
              <a:t>Marciau</a:t>
            </a:r>
          </a:p>
        </p:txBody>
      </p:sp>
      <p:sp>
        <p:nvSpPr>
          <p:cNvPr id="3" name="TextBox 2">
            <a:extLst>
              <a:ext uri="{FF2B5EF4-FFF2-40B4-BE49-F238E27FC236}">
                <a16:creationId xmlns:a16="http://schemas.microsoft.com/office/drawing/2014/main" id="{B46CE78F-4AB3-3A08-C2D1-D6512E4D1E89}"/>
              </a:ext>
            </a:extLst>
          </p:cNvPr>
          <p:cNvSpPr txBox="1"/>
          <p:nvPr/>
        </p:nvSpPr>
        <p:spPr>
          <a:xfrm>
            <a:off x="515815" y="1277815"/>
            <a:ext cx="1406769" cy="954107"/>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solidFill>
                  <a:schemeClr val="accent5">
                    <a:lumMod val="60000"/>
                    <a:lumOff val="40000"/>
                  </a:schemeClr>
                </a:solidFill>
              </a:rPr>
              <a:t>Texture</a:t>
            </a:r>
          </a:p>
          <a:p>
            <a:r>
              <a:rPr lang="en-US" sz="2800" b="1" err="1">
                <a:solidFill>
                  <a:schemeClr val="accent5">
                    <a:lumMod val="60000"/>
                    <a:lumOff val="40000"/>
                  </a:schemeClr>
                </a:solidFill>
              </a:rPr>
              <a:t>Gwead</a:t>
            </a:r>
            <a:endParaRPr lang="en-US" sz="2800" b="1">
              <a:solidFill>
                <a:schemeClr val="accent5">
                  <a:lumMod val="60000"/>
                  <a:lumOff val="40000"/>
                </a:schemeClr>
              </a:solidFill>
            </a:endParaRPr>
          </a:p>
        </p:txBody>
      </p:sp>
    </p:spTree>
    <p:extLst>
      <p:ext uri="{BB962C8B-B14F-4D97-AF65-F5344CB8AC3E}">
        <p14:creationId xmlns:p14="http://schemas.microsoft.com/office/powerpoint/2010/main" val="75500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is may contain: orange, yellow and red tassels hanging from clothes pins on a line in front of a white wall">
            <a:extLst>
              <a:ext uri="{FF2B5EF4-FFF2-40B4-BE49-F238E27FC236}">
                <a16:creationId xmlns:a16="http://schemas.microsoft.com/office/drawing/2014/main" id="{A71E7404-D0A7-D587-04FD-FF5F1A5E9564}"/>
              </a:ext>
            </a:extLst>
          </p:cNvPr>
          <p:cNvPicPr>
            <a:picLocks noChangeAspect="1"/>
          </p:cNvPicPr>
          <p:nvPr/>
        </p:nvPicPr>
        <p:blipFill>
          <a:blip r:embed="rId2"/>
          <a:srcRect t="31270" r="-3" b="27576"/>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3" name="Picture 2" descr="This may contain: many different types of lanterns are shown in this collage, including one with an origami lantern and the other with paper">
            <a:extLst>
              <a:ext uri="{FF2B5EF4-FFF2-40B4-BE49-F238E27FC236}">
                <a16:creationId xmlns:a16="http://schemas.microsoft.com/office/drawing/2014/main" id="{3312CABB-8210-4A10-724C-B02D7210F732}"/>
              </a:ext>
            </a:extLst>
          </p:cNvPr>
          <p:cNvPicPr>
            <a:picLocks noChangeAspect="1"/>
          </p:cNvPicPr>
          <p:nvPr/>
        </p:nvPicPr>
        <p:blipFill>
          <a:blip r:embed="rId3"/>
          <a:srcRect t="43405" b="24481"/>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Picture 4" descr="This may contain: many red and yellow pom poms are lined up in the shape of bells">
            <a:extLst>
              <a:ext uri="{FF2B5EF4-FFF2-40B4-BE49-F238E27FC236}">
                <a16:creationId xmlns:a16="http://schemas.microsoft.com/office/drawing/2014/main" id="{00D69416-B72A-6BEA-F4C6-A03A43D979BD}"/>
              </a:ext>
            </a:extLst>
          </p:cNvPr>
          <p:cNvPicPr>
            <a:picLocks noChangeAspect="1"/>
          </p:cNvPicPr>
          <p:nvPr/>
        </p:nvPicPr>
        <p:blipFill>
          <a:blip r:embed="rId4"/>
          <a:srcRect t="33566" b="27910"/>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4" name="Picture 3" descr="This may contain: a table topped with lots of colorful decorations">
            <a:extLst>
              <a:ext uri="{FF2B5EF4-FFF2-40B4-BE49-F238E27FC236}">
                <a16:creationId xmlns:a16="http://schemas.microsoft.com/office/drawing/2014/main" id="{F7753379-AEBC-6A44-83B3-CA40AD3E4F4A}"/>
              </a:ext>
            </a:extLst>
          </p:cNvPr>
          <p:cNvPicPr>
            <a:picLocks noChangeAspect="1"/>
          </p:cNvPicPr>
          <p:nvPr/>
        </p:nvPicPr>
        <p:blipFill>
          <a:blip r:embed="rId5"/>
          <a:srcRect t="37754" r="1" b="21969"/>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3402713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red and white lamp&#10;&#10;Description automatically generated">
            <a:extLst>
              <a:ext uri="{FF2B5EF4-FFF2-40B4-BE49-F238E27FC236}">
                <a16:creationId xmlns:a16="http://schemas.microsoft.com/office/drawing/2014/main" id="{A686E899-0733-741F-2503-141FF844F1BB}"/>
              </a:ext>
            </a:extLst>
          </p:cNvPr>
          <p:cNvPicPr>
            <a:picLocks noChangeAspect="1"/>
          </p:cNvPicPr>
          <p:nvPr/>
        </p:nvPicPr>
        <p:blipFill>
          <a:blip r:embed="rId2"/>
          <a:srcRect t="7755" r="-1" b="4666"/>
          <a:stretch/>
        </p:blipFill>
        <p:spPr>
          <a:xfrm>
            <a:off x="-1" y="10"/>
            <a:ext cx="7370057" cy="6857990"/>
          </a:xfrm>
          <a:prstGeom prst="rect">
            <a:avLst/>
          </a:prstGeom>
        </p:spPr>
      </p:pic>
      <p:pic>
        <p:nvPicPr>
          <p:cNvPr id="3" name="Picture 2" descr="Coloured Paper Shades">
            <a:extLst>
              <a:ext uri="{FF2B5EF4-FFF2-40B4-BE49-F238E27FC236}">
                <a16:creationId xmlns:a16="http://schemas.microsoft.com/office/drawing/2014/main" id="{F89578E4-02F0-92C3-B58E-8077FD258E6E}"/>
              </a:ext>
            </a:extLst>
          </p:cNvPr>
          <p:cNvPicPr>
            <a:picLocks noChangeAspect="1"/>
          </p:cNvPicPr>
          <p:nvPr/>
        </p:nvPicPr>
        <p:blipFill>
          <a:blip r:embed="rId3"/>
          <a:srcRect t="16330" r="-3" b="11810"/>
          <a:stretch/>
        </p:blipFill>
        <p:spPr>
          <a:xfrm>
            <a:off x="7534656" y="1"/>
            <a:ext cx="4657344" cy="3346704"/>
          </a:xfrm>
          <a:prstGeom prst="rect">
            <a:avLst/>
          </a:prstGeom>
        </p:spPr>
      </p:pic>
      <p:pic>
        <p:nvPicPr>
          <p:cNvPr id="2" name="Picture 1" descr="carousel image 0">
            <a:extLst>
              <a:ext uri="{FF2B5EF4-FFF2-40B4-BE49-F238E27FC236}">
                <a16:creationId xmlns:a16="http://schemas.microsoft.com/office/drawing/2014/main" id="{8DA832CB-F072-9B16-20FD-D1D9929763DF}"/>
              </a:ext>
            </a:extLst>
          </p:cNvPr>
          <p:cNvPicPr>
            <a:picLocks noChangeAspect="1"/>
          </p:cNvPicPr>
          <p:nvPr/>
        </p:nvPicPr>
        <p:blipFill>
          <a:blip r:embed="rId4"/>
          <a:srcRect t="18892" r="-3" b="9247"/>
          <a:stretch/>
        </p:blipFill>
        <p:spPr>
          <a:xfrm>
            <a:off x="7534654" y="3511296"/>
            <a:ext cx="4657346" cy="3346704"/>
          </a:xfrm>
          <a:prstGeom prst="rect">
            <a:avLst/>
          </a:prstGeom>
        </p:spPr>
      </p:pic>
    </p:spTree>
    <p:extLst>
      <p:ext uri="{BB962C8B-B14F-4D97-AF65-F5344CB8AC3E}">
        <p14:creationId xmlns:p14="http://schemas.microsoft.com/office/powerpoint/2010/main" val="3952397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per flowers made from paper&#10;&#10;Description automatically generated">
            <a:extLst>
              <a:ext uri="{FF2B5EF4-FFF2-40B4-BE49-F238E27FC236}">
                <a16:creationId xmlns:a16="http://schemas.microsoft.com/office/drawing/2014/main" id="{46B44FE4-3E45-E863-DEFF-C60CCA8D541E}"/>
              </a:ext>
            </a:extLst>
          </p:cNvPr>
          <p:cNvPicPr>
            <a:picLocks noChangeAspect="1"/>
          </p:cNvPicPr>
          <p:nvPr/>
        </p:nvPicPr>
        <p:blipFill>
          <a:blip r:embed="rId2"/>
          <a:stretch>
            <a:fillRect/>
          </a:stretch>
        </p:blipFill>
        <p:spPr>
          <a:xfrm>
            <a:off x="-2635" y="0"/>
            <a:ext cx="6019209" cy="6858000"/>
          </a:xfrm>
          <a:prstGeom prst="rect">
            <a:avLst/>
          </a:prstGeom>
        </p:spPr>
      </p:pic>
      <p:pic>
        <p:nvPicPr>
          <p:cNvPr id="3" name="Picture 2" descr="A group of paper flowers&#10;&#10;Description automatically generated">
            <a:extLst>
              <a:ext uri="{FF2B5EF4-FFF2-40B4-BE49-F238E27FC236}">
                <a16:creationId xmlns:a16="http://schemas.microsoft.com/office/drawing/2014/main" id="{A2F9E3DE-4407-01AF-2AF1-CFA05FA1C5B3}"/>
              </a:ext>
            </a:extLst>
          </p:cNvPr>
          <p:cNvPicPr>
            <a:picLocks noChangeAspect="1"/>
          </p:cNvPicPr>
          <p:nvPr/>
        </p:nvPicPr>
        <p:blipFill>
          <a:blip r:embed="rId3"/>
          <a:stretch>
            <a:fillRect/>
          </a:stretch>
        </p:blipFill>
        <p:spPr>
          <a:xfrm>
            <a:off x="6324707" y="30715"/>
            <a:ext cx="5467350" cy="3371850"/>
          </a:xfrm>
          <a:prstGeom prst="rect">
            <a:avLst/>
          </a:prstGeom>
        </p:spPr>
      </p:pic>
      <p:pic>
        <p:nvPicPr>
          <p:cNvPr id="4" name="Picture 3" descr="A group of paper flowers&#10;&#10;Description automatically generated">
            <a:extLst>
              <a:ext uri="{FF2B5EF4-FFF2-40B4-BE49-F238E27FC236}">
                <a16:creationId xmlns:a16="http://schemas.microsoft.com/office/drawing/2014/main" id="{EA5A770F-2122-9C5B-0DCB-5B2F62300043}"/>
              </a:ext>
            </a:extLst>
          </p:cNvPr>
          <p:cNvPicPr>
            <a:picLocks noChangeAspect="1"/>
          </p:cNvPicPr>
          <p:nvPr/>
        </p:nvPicPr>
        <p:blipFill>
          <a:blip r:embed="rId4"/>
          <a:stretch>
            <a:fillRect/>
          </a:stretch>
        </p:blipFill>
        <p:spPr>
          <a:xfrm>
            <a:off x="6320538" y="3673011"/>
            <a:ext cx="3129757" cy="3184990"/>
          </a:xfrm>
          <a:prstGeom prst="rect">
            <a:avLst/>
          </a:prstGeom>
        </p:spPr>
      </p:pic>
      <p:pic>
        <p:nvPicPr>
          <p:cNvPr id="5" name="Picture 4" descr="A paper flowers made out of paper&#10;&#10;Description automatically generated">
            <a:extLst>
              <a:ext uri="{FF2B5EF4-FFF2-40B4-BE49-F238E27FC236}">
                <a16:creationId xmlns:a16="http://schemas.microsoft.com/office/drawing/2014/main" id="{06AC1D9B-D4BD-ACBB-63A3-E3F79196CFEC}"/>
              </a:ext>
            </a:extLst>
          </p:cNvPr>
          <p:cNvPicPr>
            <a:picLocks noChangeAspect="1"/>
          </p:cNvPicPr>
          <p:nvPr/>
        </p:nvPicPr>
        <p:blipFill>
          <a:blip r:embed="rId5"/>
          <a:stretch>
            <a:fillRect/>
          </a:stretch>
        </p:blipFill>
        <p:spPr>
          <a:xfrm>
            <a:off x="9649495" y="3673011"/>
            <a:ext cx="2139753" cy="3167865"/>
          </a:xfrm>
          <a:prstGeom prst="rect">
            <a:avLst/>
          </a:prstGeom>
        </p:spPr>
      </p:pic>
    </p:spTree>
    <p:extLst>
      <p:ext uri="{BB962C8B-B14F-4D97-AF65-F5344CB8AC3E}">
        <p14:creationId xmlns:p14="http://schemas.microsoft.com/office/powerpoint/2010/main" val="33596506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The 7 formal elements </vt:lpstr>
      <vt:lpstr>Y 7 elfen ffurfiol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187</cp:revision>
  <dcterms:created xsi:type="dcterms:W3CDTF">2024-10-17T14:41:00Z</dcterms:created>
  <dcterms:modified xsi:type="dcterms:W3CDTF">2024-10-17T17:40:28Z</dcterms:modified>
</cp:coreProperties>
</file>