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8288000" cy="10287000"/>
  <p:notesSz cx="6858000" cy="9144000"/>
  <p:embeddedFontLst>
    <p:embeddedFont>
      <p:font typeface="Canva Sans" panose="020B0604020202020204" charset="0"/>
      <p:regular r:id="rId12"/>
    </p:embeddedFont>
    <p:embeddedFont>
      <p:font typeface="Canva Sans Bold" panose="020B0604020202020204" charset="0"/>
      <p:regular r:id="rId13"/>
    </p:embeddedFont>
    <p:embeddedFont>
      <p:font typeface="Canva Sans Bold Italics" panose="020B0604020202020204" charset="0"/>
      <p:regular r:id="rId14"/>
    </p:embeddedFont>
    <p:embeddedFont>
      <p:font typeface="Roboto" panose="02000000000000000000" pitchFamily="2" charset="0"/>
      <p:regular r:id="rId15"/>
    </p:embeddedFont>
    <p:embeddedFont>
      <p:font typeface="Roboto Bold" panose="020B0604020202020204" charset="0"/>
      <p:regular r:id="rId16"/>
    </p:embeddedFont>
    <p:embeddedFont>
      <p:font typeface="Roboto Italics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5" d="100"/>
          <a:sy n="45" d="100"/>
        </p:scale>
        <p:origin x="816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1A67D5-9DA3-4821-9DC5-B47595779428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2CB624-E936-477D-8565-FCFBEA3F9E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963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2CB624-E936-477D-8565-FCFBEA3F9E1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5807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1028001" y="1028700"/>
            <a:ext cx="5315618" cy="5315618"/>
          </a:xfrm>
          <a:custGeom>
            <a:avLst/>
            <a:gdLst/>
            <a:ahLst/>
            <a:cxnLst/>
            <a:rect l="l" t="t" r="r" b="b"/>
            <a:pathLst>
              <a:path w="5315618" h="5315618">
                <a:moveTo>
                  <a:pt x="0" y="0"/>
                </a:moveTo>
                <a:lnTo>
                  <a:pt x="5315618" y="0"/>
                </a:lnTo>
                <a:lnTo>
                  <a:pt x="5315618" y="5315618"/>
                </a:lnTo>
                <a:lnTo>
                  <a:pt x="0" y="531561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2999"/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4982734" y="5143500"/>
            <a:ext cx="3305266" cy="5143500"/>
          </a:xfrm>
          <a:custGeom>
            <a:avLst/>
            <a:gdLst/>
            <a:ahLst/>
            <a:cxnLst/>
            <a:rect l="l" t="t" r="r" b="b"/>
            <a:pathLst>
              <a:path w="3305266" h="5143500">
                <a:moveTo>
                  <a:pt x="0" y="0"/>
                </a:moveTo>
                <a:lnTo>
                  <a:pt x="3305266" y="0"/>
                </a:lnTo>
                <a:lnTo>
                  <a:pt x="3305266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2134554" y="4320178"/>
            <a:ext cx="3718164" cy="3718164"/>
          </a:xfrm>
          <a:custGeom>
            <a:avLst/>
            <a:gdLst/>
            <a:ahLst/>
            <a:cxnLst/>
            <a:rect l="l" t="t" r="r" b="b"/>
            <a:pathLst>
              <a:path w="3718164" h="3718164">
                <a:moveTo>
                  <a:pt x="0" y="0"/>
                </a:moveTo>
                <a:lnTo>
                  <a:pt x="3718164" y="0"/>
                </a:lnTo>
                <a:lnTo>
                  <a:pt x="3718164" y="3718164"/>
                </a:lnTo>
                <a:lnTo>
                  <a:pt x="0" y="371816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4000"/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10800000">
            <a:off x="0" y="0"/>
            <a:ext cx="3305266" cy="5143500"/>
          </a:xfrm>
          <a:custGeom>
            <a:avLst/>
            <a:gdLst/>
            <a:ahLst/>
            <a:cxnLst/>
            <a:rect l="l" t="t" r="r" b="b"/>
            <a:pathLst>
              <a:path w="3305266" h="5143500">
                <a:moveTo>
                  <a:pt x="0" y="0"/>
                </a:moveTo>
                <a:lnTo>
                  <a:pt x="3305266" y="0"/>
                </a:lnTo>
                <a:lnTo>
                  <a:pt x="3305266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2709043" y="2041791"/>
            <a:ext cx="13926324" cy="22783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700"/>
              </a:lnSpc>
            </a:pPr>
            <a:r>
              <a:rPr lang="en-US" sz="8700" b="1">
                <a:solidFill>
                  <a:srgbClr val="FFFFFF"/>
                </a:solidFill>
                <a:latin typeface="Roboto Bold"/>
                <a:ea typeface="Roboto Bold"/>
                <a:cs typeface="Roboto Bold"/>
                <a:sym typeface="Roboto Bold"/>
              </a:rPr>
              <a:t>My Development Towards a</a:t>
            </a:r>
          </a:p>
          <a:p>
            <a:pPr algn="l">
              <a:lnSpc>
                <a:spcPts val="8700"/>
              </a:lnSpc>
            </a:pPr>
            <a:r>
              <a:rPr lang="en-US" sz="8700" b="1">
                <a:solidFill>
                  <a:srgbClr val="FFFFFF"/>
                </a:solidFill>
                <a:latin typeface="Roboto Bold"/>
                <a:ea typeface="Roboto Bold"/>
                <a:cs typeface="Roboto Bold"/>
                <a:sym typeface="Roboto Bold"/>
              </a:rPr>
              <a:t>Support Worker Role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6913" y="4247220"/>
            <a:ext cx="11850585" cy="662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61"/>
              </a:lnSpc>
              <a:spcBef>
                <a:spcPct val="0"/>
              </a:spcBef>
            </a:pPr>
            <a:r>
              <a:rPr lang="en-US" sz="3900" i="1">
                <a:solidFill>
                  <a:srgbClr val="FFFFFF"/>
                </a:solidFill>
                <a:latin typeface="Roboto Italics"/>
                <a:ea typeface="Roboto Italics"/>
                <a:cs typeface="Roboto Italics"/>
                <a:sym typeface="Roboto Italics"/>
              </a:rPr>
              <a:t>Supporting Adults with Learning Disabilities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381" y="5965996"/>
            <a:ext cx="12200153" cy="27109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Module Code</a:t>
            </a:r>
            <a:r>
              <a:rPr lang="en-US" sz="2400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: LCHS4009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Student Name: </a:t>
            </a:r>
            <a:r>
              <a:rPr lang="en-US" sz="2400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Sajid Abbas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Student ID: </a:t>
            </a:r>
            <a:r>
              <a:rPr lang="en-US" sz="2400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2415148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Presentation Title: </a:t>
            </a:r>
            <a:r>
              <a:rPr lang="en-US" sz="2400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Self awareness presentation 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Professor Name: </a:t>
            </a:r>
            <a:r>
              <a:rPr lang="en-US" sz="2400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Hajra M</a:t>
            </a:r>
            <a:r>
              <a:rPr lang="en-US" sz="24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ustasim</a:t>
            </a:r>
            <a:endParaRPr lang="en-US" sz="2400" dirty="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394662" y="-6567029"/>
            <a:ext cx="13264855" cy="13264855"/>
          </a:xfrm>
          <a:custGeom>
            <a:avLst/>
            <a:gdLst/>
            <a:ahLst/>
            <a:cxnLst/>
            <a:rect l="l" t="t" r="r" b="b"/>
            <a:pathLst>
              <a:path w="13264855" h="13264855">
                <a:moveTo>
                  <a:pt x="0" y="0"/>
                </a:moveTo>
                <a:lnTo>
                  <a:pt x="13264855" y="0"/>
                </a:lnTo>
                <a:lnTo>
                  <a:pt x="13264855" y="13264856"/>
                </a:lnTo>
                <a:lnTo>
                  <a:pt x="0" y="132648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531000" y="10099897"/>
            <a:ext cx="18819000" cy="663353"/>
            <a:chOff x="0" y="0"/>
            <a:chExt cx="4956444" cy="17471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956444" cy="174710"/>
            </a:xfrm>
            <a:custGeom>
              <a:avLst/>
              <a:gdLst/>
              <a:ahLst/>
              <a:cxnLst/>
              <a:rect l="l" t="t" r="r" b="b"/>
              <a:pathLst>
                <a:path w="4956444" h="174710">
                  <a:moveTo>
                    <a:pt x="0" y="0"/>
                  </a:moveTo>
                  <a:lnTo>
                    <a:pt x="4956444" y="0"/>
                  </a:lnTo>
                  <a:lnTo>
                    <a:pt x="4956444" y="174710"/>
                  </a:lnTo>
                  <a:lnTo>
                    <a:pt x="0" y="174710"/>
                  </a:lnTo>
                  <a:close/>
                </a:path>
              </a:pathLst>
            </a:custGeom>
            <a:solidFill>
              <a:srgbClr val="36BE65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956444" cy="2128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-5400000" flipH="1">
            <a:off x="16372447" y="8371447"/>
            <a:ext cx="1498778" cy="2332328"/>
          </a:xfrm>
          <a:custGeom>
            <a:avLst/>
            <a:gdLst/>
            <a:ahLst/>
            <a:cxnLst/>
            <a:rect l="l" t="t" r="r" b="b"/>
            <a:pathLst>
              <a:path w="1498778" h="2332328">
                <a:moveTo>
                  <a:pt x="1498778" y="0"/>
                </a:moveTo>
                <a:lnTo>
                  <a:pt x="0" y="0"/>
                </a:lnTo>
                <a:lnTo>
                  <a:pt x="0" y="2332328"/>
                </a:lnTo>
                <a:lnTo>
                  <a:pt x="1498778" y="2332328"/>
                </a:lnTo>
                <a:lnTo>
                  <a:pt x="149877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603526" y="1028700"/>
            <a:ext cx="7105739" cy="7138928"/>
          </a:xfrm>
          <a:custGeom>
            <a:avLst/>
            <a:gdLst/>
            <a:ahLst/>
            <a:cxnLst/>
            <a:rect l="l" t="t" r="r" b="b"/>
            <a:pathLst>
              <a:path w="7105739" h="7138928">
                <a:moveTo>
                  <a:pt x="0" y="0"/>
                </a:moveTo>
                <a:lnTo>
                  <a:pt x="7105739" y="0"/>
                </a:lnTo>
                <a:lnTo>
                  <a:pt x="7105739" y="7138928"/>
                </a:lnTo>
                <a:lnTo>
                  <a:pt x="0" y="713892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r="-64884"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7957446" y="586569"/>
            <a:ext cx="7760214" cy="1861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19"/>
              </a:lnSpc>
              <a:spcBef>
                <a:spcPct val="0"/>
              </a:spcBef>
            </a:pPr>
            <a:r>
              <a:rPr lang="en-US" sz="5999" b="1" u="sng" dirty="0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My Chosen Career: Support Worker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957446" y="2520144"/>
            <a:ext cx="7998226" cy="9055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39"/>
              </a:lnSpc>
              <a:spcBef>
                <a:spcPct val="0"/>
              </a:spcBef>
            </a:pPr>
            <a:r>
              <a:rPr lang="en-US" sz="2599" b="1" i="1">
                <a:solidFill>
                  <a:srgbClr val="194035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Supporting adults with learning disabilities</a:t>
            </a:r>
          </a:p>
          <a:p>
            <a:pPr algn="just">
              <a:lnSpc>
                <a:spcPts val="3639"/>
              </a:lnSpc>
              <a:spcBef>
                <a:spcPct val="0"/>
              </a:spcBef>
            </a:pPr>
            <a:r>
              <a:rPr lang="en-US" sz="2599" b="1" i="1">
                <a:solidFill>
                  <a:srgbClr val="194035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Turning Point — The Willows, Bedworth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957446" y="3482805"/>
            <a:ext cx="4996299" cy="6464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19"/>
              </a:lnSpc>
              <a:spcBef>
                <a:spcPct val="0"/>
              </a:spcBef>
            </a:pPr>
            <a:r>
              <a:rPr lang="en-US" sz="3799" b="1" u="sng">
                <a:solidFill>
                  <a:srgbClr val="19403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Main responsibilities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18497" y="5794701"/>
            <a:ext cx="7069103" cy="6796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320"/>
              </a:lnSpc>
              <a:spcBef>
                <a:spcPct val="0"/>
              </a:spcBef>
            </a:pPr>
            <a:r>
              <a:rPr lang="en-US" sz="3800" b="1" u="sng" dirty="0">
                <a:solidFill>
                  <a:srgbClr val="19403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Qualities the employer seeks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18497" y="7382202"/>
            <a:ext cx="4935248" cy="6796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320"/>
              </a:lnSpc>
              <a:spcBef>
                <a:spcPct val="0"/>
              </a:spcBef>
            </a:pPr>
            <a:r>
              <a:rPr lang="en-US" sz="3800" b="1" u="sng" dirty="0">
                <a:solidFill>
                  <a:srgbClr val="19403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Entry requirements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849117" y="4205436"/>
            <a:ext cx="8533883" cy="14619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82925" lvl="1" indent="-291463" algn="l">
              <a:lnSpc>
                <a:spcPts val="3779"/>
              </a:lnSpc>
              <a:spcBef>
                <a:spcPct val="0"/>
              </a:spcBef>
              <a:buFont typeface="Arial"/>
              <a:buChar char="•"/>
            </a:pPr>
            <a:r>
              <a:rPr lang="en-US" sz="2699" dirty="0">
                <a:solidFill>
                  <a:srgbClr val="194035"/>
                </a:solidFill>
                <a:latin typeface="Canva Sans"/>
                <a:ea typeface="Canva Sans"/>
                <a:cs typeface="Canva Sans"/>
                <a:sym typeface="Canva Sans"/>
              </a:rPr>
              <a:t>Help with daily activities and independence.</a:t>
            </a:r>
          </a:p>
          <a:p>
            <a:pPr marL="582925" lvl="1" indent="-291463" algn="l">
              <a:lnSpc>
                <a:spcPts val="3779"/>
              </a:lnSpc>
              <a:spcBef>
                <a:spcPct val="0"/>
              </a:spcBef>
              <a:buFont typeface="Arial"/>
              <a:buChar char="•"/>
            </a:pPr>
            <a:r>
              <a:rPr lang="en-US" sz="2699" dirty="0">
                <a:solidFill>
                  <a:srgbClr val="194035"/>
                </a:solidFill>
                <a:latin typeface="Canva Sans"/>
                <a:ea typeface="Canva Sans"/>
                <a:cs typeface="Canva Sans"/>
                <a:sym typeface="Canva Sans"/>
              </a:rPr>
              <a:t>Promote participation in the community.</a:t>
            </a:r>
          </a:p>
          <a:p>
            <a:pPr marL="582925" lvl="1" indent="-291463" algn="l">
              <a:lnSpc>
                <a:spcPts val="3779"/>
              </a:lnSpc>
              <a:spcBef>
                <a:spcPct val="0"/>
              </a:spcBef>
              <a:buFont typeface="Arial"/>
              <a:buChar char="•"/>
            </a:pPr>
            <a:r>
              <a:rPr lang="en-US" sz="2699" dirty="0">
                <a:solidFill>
                  <a:srgbClr val="194035"/>
                </a:solidFill>
                <a:latin typeface="Canva Sans"/>
                <a:ea typeface="Canva Sans"/>
                <a:cs typeface="Canva Sans"/>
                <a:sym typeface="Canva Sans"/>
              </a:rPr>
              <a:t>Help with personal care and keep records.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957446" y="6517331"/>
            <a:ext cx="10082067" cy="9471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25" lvl="1" indent="-291463">
              <a:lnSpc>
                <a:spcPts val="3779"/>
              </a:lnSpc>
              <a:spcBef>
                <a:spcPct val="0"/>
              </a:spcBef>
              <a:buFont typeface="Arial"/>
              <a:buChar char="•"/>
            </a:pPr>
            <a:r>
              <a:rPr lang="en-US" sz="2800" dirty="0">
                <a:latin typeface="Canva Sans" panose="020B0604020202020204" charset="0"/>
              </a:rPr>
              <a:t>Patience, good communication, teamwork, and flexibility</a:t>
            </a:r>
            <a:r>
              <a:rPr lang="en-US" sz="2800" dirty="0"/>
              <a:t>.</a:t>
            </a:r>
            <a:endParaRPr lang="en-US" sz="2699" dirty="0">
              <a:solidFill>
                <a:srgbClr val="194035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018497" y="8129528"/>
            <a:ext cx="7198816" cy="855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7" lvl="1" indent="-259078" algn="just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800" dirty="0">
                <a:solidFill>
                  <a:srgbClr val="194035"/>
                </a:solidFill>
                <a:latin typeface="Canva Sans"/>
                <a:ea typeface="Canva Sans"/>
                <a:cs typeface="Canva Sans"/>
                <a:sym typeface="Canva Sans"/>
              </a:rPr>
              <a:t>Experience is not required. Employer training.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426936" y="8318124"/>
            <a:ext cx="2086967" cy="264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40"/>
              </a:lnSpc>
              <a:spcBef>
                <a:spcPct val="0"/>
              </a:spcBef>
            </a:pPr>
            <a:r>
              <a:rPr lang="en-US" sz="1600">
                <a:solidFill>
                  <a:srgbClr val="194035"/>
                </a:solidFill>
                <a:latin typeface="Canva Sans"/>
                <a:ea typeface="Canva Sans"/>
                <a:cs typeface="Canva Sans"/>
                <a:sym typeface="Canva Sans"/>
              </a:rPr>
              <a:t>(Turning Point, 2026)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3250823"/>
            <a:ext cx="368952" cy="368952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27353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6294212"/>
            <a:ext cx="368952" cy="368952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27353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489408" y="-5862507"/>
            <a:ext cx="13264855" cy="13264855"/>
          </a:xfrm>
          <a:custGeom>
            <a:avLst/>
            <a:gdLst/>
            <a:ahLst/>
            <a:cxnLst/>
            <a:rect l="l" t="t" r="r" b="b"/>
            <a:pathLst>
              <a:path w="13264855" h="13264855">
                <a:moveTo>
                  <a:pt x="0" y="0"/>
                </a:moveTo>
                <a:lnTo>
                  <a:pt x="13264856" y="0"/>
                </a:lnTo>
                <a:lnTo>
                  <a:pt x="13264856" y="13264856"/>
                </a:lnTo>
                <a:lnTo>
                  <a:pt x="0" y="1326485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9" name="Group 9"/>
          <p:cNvGrpSpPr/>
          <p:nvPr/>
        </p:nvGrpSpPr>
        <p:grpSpPr>
          <a:xfrm>
            <a:off x="-531000" y="10099897"/>
            <a:ext cx="18819000" cy="663353"/>
            <a:chOff x="0" y="0"/>
            <a:chExt cx="4956444" cy="17471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956444" cy="174710"/>
            </a:xfrm>
            <a:custGeom>
              <a:avLst/>
              <a:gdLst/>
              <a:ahLst/>
              <a:cxnLst/>
              <a:rect l="l" t="t" r="r" b="b"/>
              <a:pathLst>
                <a:path w="4956444" h="174710">
                  <a:moveTo>
                    <a:pt x="0" y="0"/>
                  </a:moveTo>
                  <a:lnTo>
                    <a:pt x="4956444" y="0"/>
                  </a:lnTo>
                  <a:lnTo>
                    <a:pt x="4956444" y="174710"/>
                  </a:lnTo>
                  <a:lnTo>
                    <a:pt x="0" y="174710"/>
                  </a:lnTo>
                  <a:close/>
                </a:path>
              </a:pathLst>
            </a:custGeom>
            <a:solidFill>
              <a:srgbClr val="36BE65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4956444" cy="2128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 rot="-5400000" flipH="1">
            <a:off x="16372447" y="8371447"/>
            <a:ext cx="1498778" cy="2332328"/>
          </a:xfrm>
          <a:custGeom>
            <a:avLst/>
            <a:gdLst/>
            <a:ahLst/>
            <a:cxnLst/>
            <a:rect l="l" t="t" r="r" b="b"/>
            <a:pathLst>
              <a:path w="1498778" h="2332328">
                <a:moveTo>
                  <a:pt x="1498778" y="0"/>
                </a:moveTo>
                <a:lnTo>
                  <a:pt x="0" y="0"/>
                </a:lnTo>
                <a:lnTo>
                  <a:pt x="0" y="2332328"/>
                </a:lnTo>
                <a:lnTo>
                  <a:pt x="1498778" y="2332328"/>
                </a:lnTo>
                <a:lnTo>
                  <a:pt x="149877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10690514" y="3147690"/>
            <a:ext cx="7108502" cy="4795625"/>
          </a:xfrm>
          <a:custGeom>
            <a:avLst/>
            <a:gdLst/>
            <a:ahLst/>
            <a:cxnLst/>
            <a:rect l="l" t="t" r="r" b="b"/>
            <a:pathLst>
              <a:path w="7108502" h="4795625">
                <a:moveTo>
                  <a:pt x="0" y="0"/>
                </a:moveTo>
                <a:lnTo>
                  <a:pt x="7108502" y="0"/>
                </a:lnTo>
                <a:lnTo>
                  <a:pt x="7108502" y="4795625"/>
                </a:lnTo>
                <a:lnTo>
                  <a:pt x="0" y="479562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937123" y="607682"/>
            <a:ext cx="10219637" cy="1861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19"/>
              </a:lnSpc>
              <a:spcBef>
                <a:spcPct val="0"/>
              </a:spcBef>
            </a:pPr>
            <a:r>
              <a:rPr lang="en-US" sz="5999" b="1" u="sng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My Strengths and Their Relevance to the Role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04420" y="3081015"/>
            <a:ext cx="7084913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99"/>
              </a:lnSpc>
              <a:spcBef>
                <a:spcPct val="0"/>
              </a:spcBef>
            </a:pPr>
            <a:r>
              <a:rPr lang="en-US" sz="3499" b="1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 Listening and patience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87574" y="6127850"/>
            <a:ext cx="7084913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99"/>
              </a:lnSpc>
              <a:spcBef>
                <a:spcPct val="0"/>
              </a:spcBef>
            </a:pPr>
            <a:r>
              <a:rPr lang="en-US" sz="3499" b="1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Reliability and teamwork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13176" y="3872965"/>
            <a:ext cx="9276233" cy="23849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6030" lvl="1" indent="-243015" algn="just">
              <a:lnSpc>
                <a:spcPts val="3151"/>
              </a:lnSpc>
              <a:spcBef>
                <a:spcPct val="0"/>
              </a:spcBef>
              <a:buFont typeface="Arial"/>
              <a:buChar char="•"/>
            </a:pPr>
            <a:r>
              <a:rPr lang="en-US" sz="2251">
                <a:solidFill>
                  <a:srgbClr val="194035"/>
                </a:solidFill>
                <a:latin typeface="Canva Sans"/>
                <a:ea typeface="Canva Sans"/>
                <a:cs typeface="Canva Sans"/>
                <a:sym typeface="Canva Sans"/>
              </a:rPr>
              <a:t>Pay attention and allow time for others to communicate.</a:t>
            </a:r>
          </a:p>
          <a:p>
            <a:pPr marL="486030" lvl="1" indent="-243015" algn="just">
              <a:lnSpc>
                <a:spcPts val="3151"/>
              </a:lnSpc>
              <a:spcBef>
                <a:spcPct val="0"/>
              </a:spcBef>
              <a:buFont typeface="Arial"/>
              <a:buChar char="•"/>
            </a:pPr>
            <a:r>
              <a:rPr lang="en-US" sz="2251" b="1">
                <a:solidFill>
                  <a:srgbClr val="19403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Example</a:t>
            </a:r>
            <a:r>
              <a:rPr lang="en-US" sz="2251">
                <a:solidFill>
                  <a:srgbClr val="194035"/>
                </a:solidFill>
                <a:latin typeface="Canva Sans"/>
                <a:ea typeface="Canva Sans"/>
                <a:cs typeface="Canva Sans"/>
                <a:sym typeface="Canva Sans"/>
              </a:rPr>
              <a:t>: Listened to a peer's needs and calmly explained directions for a task</a:t>
            </a:r>
          </a:p>
          <a:p>
            <a:pPr marL="507162" lvl="1" indent="-253581" algn="just">
              <a:lnSpc>
                <a:spcPts val="3288"/>
              </a:lnSpc>
              <a:spcBef>
                <a:spcPct val="0"/>
              </a:spcBef>
              <a:buFont typeface="Arial"/>
              <a:buChar char="•"/>
            </a:pPr>
            <a:r>
              <a:rPr lang="en-US" sz="2349" b="1">
                <a:solidFill>
                  <a:srgbClr val="19403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Role relevance:</a:t>
            </a:r>
            <a:r>
              <a:rPr lang="en-US" sz="2349">
                <a:solidFill>
                  <a:srgbClr val="194035"/>
                </a:solidFill>
                <a:latin typeface="Canva Sans"/>
                <a:ea typeface="Canva Sans"/>
                <a:cs typeface="Canva Sans"/>
                <a:sym typeface="Canva Sans"/>
              </a:rPr>
              <a:t> Know their own likes/dislikes and communicate respectfully with adults who are supporting them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97652" y="6798768"/>
            <a:ext cx="8542296" cy="1989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71" lvl="1" indent="-248285" algn="just">
              <a:lnSpc>
                <a:spcPts val="3220"/>
              </a:lnSpc>
              <a:spcBef>
                <a:spcPct val="0"/>
              </a:spcBef>
              <a:buFont typeface="Arial"/>
              <a:buChar char="•"/>
            </a:pPr>
            <a:r>
              <a:rPr lang="en-US" sz="2300">
                <a:solidFill>
                  <a:srgbClr val="194035"/>
                </a:solidFill>
                <a:latin typeface="Canva Sans"/>
                <a:ea typeface="Canva Sans"/>
                <a:cs typeface="Canva Sans"/>
                <a:sym typeface="Canva Sans"/>
              </a:rPr>
              <a:t>Fulfil agreed duties; Work cooperatively with others.</a:t>
            </a:r>
          </a:p>
          <a:p>
            <a:pPr marL="496571" lvl="1" indent="-248285" algn="just">
              <a:lnSpc>
                <a:spcPts val="3220"/>
              </a:lnSpc>
              <a:spcBef>
                <a:spcPct val="0"/>
              </a:spcBef>
              <a:buFont typeface="Arial"/>
              <a:buChar char="•"/>
            </a:pPr>
            <a:r>
              <a:rPr lang="en-US" sz="2300" b="1">
                <a:solidFill>
                  <a:srgbClr val="19403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Example: </a:t>
            </a:r>
            <a:r>
              <a:rPr lang="en-US" sz="2300">
                <a:solidFill>
                  <a:srgbClr val="194035"/>
                </a:solidFill>
                <a:latin typeface="Canva Sans"/>
                <a:ea typeface="Canva Sans"/>
                <a:cs typeface="Canva Sans"/>
                <a:sym typeface="Canva Sans"/>
              </a:rPr>
              <a:t>completed group assignment on time and discussed with group prior to submission.</a:t>
            </a:r>
          </a:p>
          <a:p>
            <a:pPr marL="496571" lvl="1" indent="-248285" algn="just">
              <a:lnSpc>
                <a:spcPts val="3220"/>
              </a:lnSpc>
              <a:spcBef>
                <a:spcPct val="0"/>
              </a:spcBef>
              <a:buFont typeface="Arial"/>
              <a:buChar char="•"/>
            </a:pPr>
            <a:r>
              <a:rPr lang="en-US" sz="2300" b="1">
                <a:solidFill>
                  <a:srgbClr val="19403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Role relevance: </a:t>
            </a:r>
            <a:r>
              <a:rPr lang="en-US" sz="2300">
                <a:solidFill>
                  <a:srgbClr val="194035"/>
                </a:solidFill>
                <a:latin typeface="Canva Sans"/>
                <a:ea typeface="Canva Sans"/>
                <a:cs typeface="Canva Sans"/>
                <a:sym typeface="Canva Sans"/>
              </a:rPr>
              <a:t>Being a reliable part of the support team and getting tasks done.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816055" y="-4246870"/>
            <a:ext cx="10774938" cy="10774938"/>
          </a:xfrm>
          <a:custGeom>
            <a:avLst/>
            <a:gdLst/>
            <a:ahLst/>
            <a:cxnLst/>
            <a:rect l="l" t="t" r="r" b="b"/>
            <a:pathLst>
              <a:path w="10774938" h="10774938">
                <a:moveTo>
                  <a:pt x="0" y="0"/>
                </a:moveTo>
                <a:lnTo>
                  <a:pt x="10774937" y="0"/>
                </a:lnTo>
                <a:lnTo>
                  <a:pt x="10774937" y="10774938"/>
                </a:lnTo>
                <a:lnTo>
                  <a:pt x="0" y="107749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6958882" y="3803662"/>
            <a:ext cx="10947786" cy="4834953"/>
            <a:chOff x="0" y="0"/>
            <a:chExt cx="2883368" cy="127340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83368" cy="1273403"/>
            </a:xfrm>
            <a:custGeom>
              <a:avLst/>
              <a:gdLst/>
              <a:ahLst/>
              <a:cxnLst/>
              <a:rect l="l" t="t" r="r" b="b"/>
              <a:pathLst>
                <a:path w="2883368" h="1273403">
                  <a:moveTo>
                    <a:pt x="33944" y="0"/>
                  </a:moveTo>
                  <a:lnTo>
                    <a:pt x="2849424" y="0"/>
                  </a:lnTo>
                  <a:cubicBezTo>
                    <a:pt x="2858426" y="0"/>
                    <a:pt x="2867060" y="3576"/>
                    <a:pt x="2873426" y="9942"/>
                  </a:cubicBezTo>
                  <a:cubicBezTo>
                    <a:pt x="2879791" y="16308"/>
                    <a:pt x="2883368" y="24942"/>
                    <a:pt x="2883368" y="33944"/>
                  </a:cubicBezTo>
                  <a:lnTo>
                    <a:pt x="2883368" y="1239459"/>
                  </a:lnTo>
                  <a:cubicBezTo>
                    <a:pt x="2883368" y="1248462"/>
                    <a:pt x="2879791" y="1257096"/>
                    <a:pt x="2873426" y="1263461"/>
                  </a:cubicBezTo>
                  <a:cubicBezTo>
                    <a:pt x="2867060" y="1269827"/>
                    <a:pt x="2858426" y="1273403"/>
                    <a:pt x="2849424" y="1273403"/>
                  </a:cubicBezTo>
                  <a:lnTo>
                    <a:pt x="33944" y="1273403"/>
                  </a:lnTo>
                  <a:cubicBezTo>
                    <a:pt x="24942" y="1273403"/>
                    <a:pt x="16308" y="1269827"/>
                    <a:pt x="9942" y="1263461"/>
                  </a:cubicBezTo>
                  <a:cubicBezTo>
                    <a:pt x="3576" y="1257096"/>
                    <a:pt x="0" y="1248462"/>
                    <a:pt x="0" y="1239459"/>
                  </a:cubicBezTo>
                  <a:lnTo>
                    <a:pt x="0" y="33944"/>
                  </a:lnTo>
                  <a:cubicBezTo>
                    <a:pt x="0" y="24942"/>
                    <a:pt x="3576" y="16308"/>
                    <a:pt x="9942" y="9942"/>
                  </a:cubicBezTo>
                  <a:cubicBezTo>
                    <a:pt x="16308" y="3576"/>
                    <a:pt x="24942" y="0"/>
                    <a:pt x="33944" y="0"/>
                  </a:cubicBezTo>
                  <a:close/>
                </a:path>
              </a:pathLst>
            </a:custGeom>
            <a:solidFill>
              <a:srgbClr val="027353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2883368" cy="13210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260942" y="4298045"/>
            <a:ext cx="284352" cy="284352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7197007" y="6622401"/>
            <a:ext cx="284352" cy="284352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-531000" y="10099897"/>
            <a:ext cx="18819000" cy="663353"/>
            <a:chOff x="0" y="0"/>
            <a:chExt cx="4956444" cy="17471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4956444" cy="174710"/>
            </a:xfrm>
            <a:custGeom>
              <a:avLst/>
              <a:gdLst/>
              <a:ahLst/>
              <a:cxnLst/>
              <a:rect l="l" t="t" r="r" b="b"/>
              <a:pathLst>
                <a:path w="4956444" h="174710">
                  <a:moveTo>
                    <a:pt x="0" y="0"/>
                  </a:moveTo>
                  <a:lnTo>
                    <a:pt x="4956444" y="0"/>
                  </a:lnTo>
                  <a:lnTo>
                    <a:pt x="4956444" y="174710"/>
                  </a:lnTo>
                  <a:lnTo>
                    <a:pt x="0" y="174710"/>
                  </a:lnTo>
                  <a:close/>
                </a:path>
              </a:pathLst>
            </a:custGeom>
            <a:solidFill>
              <a:srgbClr val="36BE65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4956444" cy="2128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 rot="-5400000" flipH="1">
            <a:off x="16372447" y="8371447"/>
            <a:ext cx="1498778" cy="2332328"/>
          </a:xfrm>
          <a:custGeom>
            <a:avLst/>
            <a:gdLst/>
            <a:ahLst/>
            <a:cxnLst/>
            <a:rect l="l" t="t" r="r" b="b"/>
            <a:pathLst>
              <a:path w="1498778" h="2332328">
                <a:moveTo>
                  <a:pt x="1498778" y="0"/>
                </a:moveTo>
                <a:lnTo>
                  <a:pt x="0" y="0"/>
                </a:lnTo>
                <a:lnTo>
                  <a:pt x="0" y="2332328"/>
                </a:lnTo>
                <a:lnTo>
                  <a:pt x="1498778" y="2332328"/>
                </a:lnTo>
                <a:lnTo>
                  <a:pt x="149877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407062" y="2434755"/>
            <a:ext cx="6551821" cy="5417490"/>
          </a:xfrm>
          <a:custGeom>
            <a:avLst/>
            <a:gdLst/>
            <a:ahLst/>
            <a:cxnLst/>
            <a:rect l="l" t="t" r="r" b="b"/>
            <a:pathLst>
              <a:path w="6551821" h="5417490">
                <a:moveTo>
                  <a:pt x="0" y="0"/>
                </a:moveTo>
                <a:lnTo>
                  <a:pt x="6551820" y="0"/>
                </a:lnTo>
                <a:lnTo>
                  <a:pt x="6551820" y="5417490"/>
                </a:lnTo>
                <a:lnTo>
                  <a:pt x="0" y="541749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24484"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7723551" y="4137037"/>
            <a:ext cx="5601901" cy="5396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78"/>
              </a:lnSpc>
              <a:spcBef>
                <a:spcPct val="0"/>
              </a:spcBef>
            </a:pPr>
            <a:r>
              <a:rPr lang="en-US" sz="3127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No Formal Work Experience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17866" y="553960"/>
            <a:ext cx="6720114" cy="1843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80"/>
              </a:lnSpc>
            </a:pPr>
            <a:r>
              <a:rPr lang="en-US" sz="5600" b="1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My Weaknesses and Development Needs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45294" y="2540126"/>
            <a:ext cx="8370881" cy="1063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194035"/>
                </a:solidFill>
                <a:latin typeface="Roboto"/>
                <a:ea typeface="Roboto"/>
                <a:cs typeface="Roboto"/>
                <a:sym typeface="Roboto"/>
              </a:rPr>
              <a:t>Firstly, I want to gain experience in a work-placement setting.I have to acquire the skills of the workplace through learning and supervised practice.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723551" y="6461393"/>
            <a:ext cx="6477545" cy="5396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78"/>
              </a:lnSpc>
              <a:spcBef>
                <a:spcPct val="0"/>
              </a:spcBef>
            </a:pPr>
            <a:r>
              <a:rPr lang="en-US" sz="3127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Developing Professional Care Skills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39183" y="4708636"/>
            <a:ext cx="8758665" cy="1749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9" lvl="1" indent="-215899" algn="just">
              <a:lnSpc>
                <a:spcPts val="2799"/>
              </a:lnSpc>
              <a:spcBef>
                <a:spcPct val="0"/>
              </a:spcBef>
              <a:buFont typeface="Arial"/>
              <a:buChar char="•"/>
            </a:pPr>
            <a:r>
              <a:rPr lang="en-US" sz="19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Impact: There are some signs of working in a professional team.</a:t>
            </a:r>
          </a:p>
          <a:p>
            <a:pPr marL="431799" lvl="1" indent="-215899" algn="just">
              <a:lnSpc>
                <a:spcPts val="2799"/>
              </a:lnSpc>
              <a:spcBef>
                <a:spcPct val="0"/>
              </a:spcBef>
              <a:buFont typeface="Arial"/>
              <a:buChar char="•"/>
            </a:pPr>
            <a:r>
              <a:rPr lang="en-US" sz="19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Action: Look for supervised volunteer opportunity or placement opportunity.</a:t>
            </a:r>
          </a:p>
          <a:p>
            <a:pPr marL="431799" lvl="1" indent="-215899" algn="just">
              <a:lnSpc>
                <a:spcPts val="2799"/>
              </a:lnSpc>
              <a:spcBef>
                <a:spcPct val="0"/>
              </a:spcBef>
              <a:buFont typeface="Arial"/>
              <a:buChar char="•"/>
            </a:pPr>
            <a:r>
              <a:rPr lang="en-US" sz="19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Strength to apply: Reliability and teamwork, and respond to feedback.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403118" y="6962985"/>
            <a:ext cx="10947786" cy="1397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799" lvl="1" indent="-215899" algn="l">
              <a:lnSpc>
                <a:spcPts val="2799"/>
              </a:lnSpc>
              <a:spcBef>
                <a:spcPct val="0"/>
              </a:spcBef>
              <a:buFont typeface="Arial"/>
              <a:buChar char="•"/>
            </a:pPr>
            <a:r>
              <a:rPr lang="en-US" sz="19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Impact: None - no experience in completing care records or applying professional boundaries in the workplace.</a:t>
            </a:r>
          </a:p>
          <a:p>
            <a:pPr marL="431799" lvl="1" indent="-215899" algn="l">
              <a:lnSpc>
                <a:spcPts val="2799"/>
              </a:lnSpc>
              <a:spcBef>
                <a:spcPct val="0"/>
              </a:spcBef>
              <a:buFont typeface="Arial"/>
              <a:buChar char="•"/>
            </a:pPr>
            <a:r>
              <a:rPr lang="en-US" sz="19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Action: Train and supervise these skills.</a:t>
            </a:r>
          </a:p>
          <a:p>
            <a:pPr marL="431799" lvl="1" indent="-215899" algn="l">
              <a:lnSpc>
                <a:spcPts val="2799"/>
              </a:lnSpc>
              <a:spcBef>
                <a:spcPct val="0"/>
              </a:spcBef>
              <a:buFont typeface="Arial"/>
              <a:buChar char="•"/>
            </a:pPr>
            <a:r>
              <a:rPr lang="en-US" sz="19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Strength to use: Listening intently, asking questions, and taking directions.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263104" y="-5631438"/>
            <a:ext cx="10774938" cy="10774938"/>
          </a:xfrm>
          <a:custGeom>
            <a:avLst/>
            <a:gdLst/>
            <a:ahLst/>
            <a:cxnLst/>
            <a:rect l="l" t="t" r="r" b="b"/>
            <a:pathLst>
              <a:path w="10774938" h="10774938">
                <a:moveTo>
                  <a:pt x="0" y="0"/>
                </a:moveTo>
                <a:lnTo>
                  <a:pt x="10774938" y="0"/>
                </a:lnTo>
                <a:lnTo>
                  <a:pt x="10774938" y="10774938"/>
                </a:lnTo>
                <a:lnTo>
                  <a:pt x="0" y="107749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350774" y="6485060"/>
            <a:ext cx="7793226" cy="3134911"/>
          </a:xfrm>
          <a:custGeom>
            <a:avLst/>
            <a:gdLst/>
            <a:ahLst/>
            <a:cxnLst/>
            <a:rect l="l" t="t" r="r" b="b"/>
            <a:pathLst>
              <a:path w="7793226" h="3134911">
                <a:moveTo>
                  <a:pt x="0" y="0"/>
                </a:moveTo>
                <a:lnTo>
                  <a:pt x="7793226" y="0"/>
                </a:lnTo>
                <a:lnTo>
                  <a:pt x="7793226" y="3134911"/>
                </a:lnTo>
                <a:lnTo>
                  <a:pt x="0" y="31349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b="-9737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9576750" y="6485060"/>
            <a:ext cx="8434632" cy="3134911"/>
          </a:xfrm>
          <a:custGeom>
            <a:avLst/>
            <a:gdLst/>
            <a:ahLst/>
            <a:cxnLst/>
            <a:rect l="l" t="t" r="r" b="b"/>
            <a:pathLst>
              <a:path w="8434632" h="3134911">
                <a:moveTo>
                  <a:pt x="0" y="0"/>
                </a:moveTo>
                <a:lnTo>
                  <a:pt x="8434632" y="0"/>
                </a:lnTo>
                <a:lnTo>
                  <a:pt x="8434632" y="3134911"/>
                </a:lnTo>
                <a:lnTo>
                  <a:pt x="0" y="313491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491" r="-1491"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1028700" y="904875"/>
            <a:ext cx="10077396" cy="972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40"/>
              </a:lnSpc>
              <a:spcBef>
                <a:spcPct val="0"/>
              </a:spcBef>
            </a:pPr>
            <a:r>
              <a:rPr lang="en-US" sz="5600" b="1" spc="-240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Opportunities and Threats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2369933"/>
            <a:ext cx="7084913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99"/>
              </a:lnSpc>
              <a:spcBef>
                <a:spcPct val="0"/>
              </a:spcBef>
            </a:pPr>
            <a:r>
              <a:rPr lang="en-US" sz="3499" b="1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Opportunities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576750" y="2369933"/>
            <a:ext cx="7084913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99"/>
              </a:lnSpc>
              <a:spcBef>
                <a:spcPct val="0"/>
              </a:spcBef>
            </a:pPr>
            <a:r>
              <a:rPr lang="en-US" sz="3499" b="1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Potential Threats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45547" y="3022877"/>
            <a:ext cx="7875340" cy="3348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just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 u="sng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Employer training</a:t>
            </a:r>
            <a:r>
              <a:rPr lang="en-US" sz="2400" u="sng">
                <a:solidFill>
                  <a:srgbClr val="194035"/>
                </a:solidFill>
                <a:latin typeface="Roboto"/>
                <a:ea typeface="Roboto"/>
                <a:cs typeface="Roboto"/>
                <a:sym typeface="Roboto"/>
              </a:rPr>
              <a:t>:</a:t>
            </a:r>
            <a:r>
              <a:rPr lang="en-US" sz="2400">
                <a:solidFill>
                  <a:srgbClr val="194035"/>
                </a:solidFill>
                <a:latin typeface="Roboto"/>
                <a:ea typeface="Roboto"/>
                <a:cs typeface="Roboto"/>
                <a:sym typeface="Roboto"/>
              </a:rPr>
              <a:t> Communicate effectively with listening skills and questions to develop care skills professionally (Gjyn O’Toole, 2024)</a:t>
            </a:r>
          </a:p>
          <a:p>
            <a:pPr marL="518160" lvl="1" indent="-259080" algn="just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 u="sng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Volunteering or placements:</a:t>
            </a:r>
            <a:r>
              <a:rPr lang="en-US" sz="2400">
                <a:solidFill>
                  <a:srgbClr val="194035"/>
                </a:solidFill>
                <a:latin typeface="Roboto"/>
                <a:ea typeface="Roboto"/>
                <a:cs typeface="Roboto"/>
                <a:sym typeface="Roboto"/>
              </a:rPr>
              <a:t> Demonstrate reliability and teamwork, and acquire supervised experience.</a:t>
            </a:r>
          </a:p>
          <a:p>
            <a:pPr marL="518160" lvl="1" indent="-259080" algn="just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 u="sng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Course learning: </a:t>
            </a:r>
            <a:r>
              <a:rPr lang="en-US" sz="2400">
                <a:solidFill>
                  <a:srgbClr val="194035"/>
                </a:solidFill>
                <a:latin typeface="Roboto"/>
                <a:ea typeface="Roboto"/>
                <a:cs typeface="Roboto"/>
                <a:sym typeface="Roboto"/>
              </a:rPr>
              <a:t>To learn about areas that need improvement and make adjustments based on tutor feedback.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493636" y="3022877"/>
            <a:ext cx="8156937" cy="30521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just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 u="sng" dirty="0">
                <a:solidFill>
                  <a:schemeClr val="bg2">
                    <a:lumMod val="25000"/>
                  </a:schemeClr>
                </a:solidFill>
                <a:latin typeface="Roboto Bold" panose="020B0604020202020204" charset="0"/>
                <a:ea typeface="Roboto Bold" panose="020B0604020202020204" charset="0"/>
              </a:rPr>
              <a:t>Competition from experienced applicants: </a:t>
            </a:r>
            <a:r>
              <a:rPr lang="en-US" sz="2400" dirty="0">
                <a:solidFill>
                  <a:srgbClr val="194035"/>
                </a:solidFill>
                <a:latin typeface="Roboto"/>
                <a:ea typeface="Roboto"/>
                <a:cs typeface="Roboto"/>
                <a:sym typeface="Roboto"/>
              </a:rPr>
              <a:t>Add authentic examples and relevant experience to my application.</a:t>
            </a:r>
          </a:p>
          <a:p>
            <a:pPr marL="518160" lvl="1" indent="-259080" algn="just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 u="sng" dirty="0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Shifts conflicting with study: </a:t>
            </a:r>
            <a:r>
              <a:rPr lang="en-US" sz="2400" dirty="0">
                <a:solidFill>
                  <a:srgbClr val="194035"/>
                </a:solidFill>
                <a:latin typeface="Roboto"/>
                <a:ea typeface="Roboto"/>
                <a:cs typeface="Roboto"/>
                <a:sym typeface="Roboto"/>
              </a:rPr>
              <a:t>Ahead of applying, plan for changes that conflict with the study.</a:t>
            </a:r>
          </a:p>
          <a:p>
            <a:pPr marL="518160" lvl="1" indent="-259080" algn="just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 u="sng" dirty="0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Few placement opportunities:</a:t>
            </a:r>
            <a:r>
              <a:rPr lang="en-US" sz="2400" dirty="0">
                <a:solidFill>
                  <a:srgbClr val="194035"/>
                </a:solidFill>
                <a:latin typeface="Roboto"/>
                <a:ea typeface="Roboto"/>
                <a:cs typeface="Roboto"/>
                <a:sym typeface="Roboto"/>
              </a:rPr>
              <a:t> Reach out to a few </a:t>
            </a:r>
            <a:r>
              <a:rPr lang="en-US" sz="2400" dirty="0" err="1">
                <a:solidFill>
                  <a:srgbClr val="194035"/>
                </a:solidFill>
                <a:latin typeface="Roboto"/>
                <a:ea typeface="Roboto"/>
                <a:cs typeface="Roboto"/>
                <a:sym typeface="Roboto"/>
              </a:rPr>
              <a:t>organisations</a:t>
            </a:r>
            <a:r>
              <a:rPr lang="en-US" sz="2400" dirty="0">
                <a:solidFill>
                  <a:srgbClr val="194035"/>
                </a:solidFill>
                <a:latin typeface="Roboto"/>
                <a:ea typeface="Roboto"/>
                <a:cs typeface="Roboto"/>
                <a:sym typeface="Roboto"/>
              </a:rPr>
              <a:t> and ask for college assistance.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31000" y="10099897"/>
            <a:ext cx="18819000" cy="663353"/>
            <a:chOff x="0" y="0"/>
            <a:chExt cx="4956444" cy="17471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56444" cy="174710"/>
            </a:xfrm>
            <a:custGeom>
              <a:avLst/>
              <a:gdLst/>
              <a:ahLst/>
              <a:cxnLst/>
              <a:rect l="l" t="t" r="r" b="b"/>
              <a:pathLst>
                <a:path w="4956444" h="174710">
                  <a:moveTo>
                    <a:pt x="0" y="0"/>
                  </a:moveTo>
                  <a:lnTo>
                    <a:pt x="4956444" y="0"/>
                  </a:lnTo>
                  <a:lnTo>
                    <a:pt x="4956444" y="174710"/>
                  </a:lnTo>
                  <a:lnTo>
                    <a:pt x="0" y="174710"/>
                  </a:lnTo>
                  <a:close/>
                </a:path>
              </a:pathLst>
            </a:custGeom>
            <a:solidFill>
              <a:srgbClr val="36BE65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56444" cy="2128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4685644" y="-6877371"/>
            <a:ext cx="10774938" cy="10774938"/>
          </a:xfrm>
          <a:custGeom>
            <a:avLst/>
            <a:gdLst/>
            <a:ahLst/>
            <a:cxnLst/>
            <a:rect l="l" t="t" r="r" b="b"/>
            <a:pathLst>
              <a:path w="10774938" h="10774938">
                <a:moveTo>
                  <a:pt x="0" y="0"/>
                </a:moveTo>
                <a:lnTo>
                  <a:pt x="10774937" y="0"/>
                </a:lnTo>
                <a:lnTo>
                  <a:pt x="10774937" y="10774938"/>
                </a:lnTo>
                <a:lnTo>
                  <a:pt x="0" y="107749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881881" y="2485799"/>
            <a:ext cx="15993238" cy="6514044"/>
          </a:xfrm>
          <a:custGeom>
            <a:avLst/>
            <a:gdLst/>
            <a:ahLst/>
            <a:cxnLst/>
            <a:rect l="l" t="t" r="r" b="b"/>
            <a:pathLst>
              <a:path w="15993238" h="6514044">
                <a:moveTo>
                  <a:pt x="0" y="0"/>
                </a:moveTo>
                <a:lnTo>
                  <a:pt x="15993238" y="0"/>
                </a:lnTo>
                <a:lnTo>
                  <a:pt x="15993238" y="6514044"/>
                </a:lnTo>
                <a:lnTo>
                  <a:pt x="0" y="65140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1455" b="-2863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028700" y="904875"/>
            <a:ext cx="13426750" cy="972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40"/>
              </a:lnSpc>
              <a:spcBef>
                <a:spcPct val="0"/>
              </a:spcBef>
            </a:pPr>
            <a:r>
              <a:rPr lang="en-US" sz="5600" b="1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My Personal Development Action Plan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1965733"/>
            <a:ext cx="12839700" cy="436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399" dirty="0">
                <a:solidFill>
                  <a:srgbClr val="194035"/>
                </a:solidFill>
                <a:latin typeface="Canva Sans"/>
                <a:ea typeface="Canva Sans"/>
                <a:cs typeface="Canva Sans"/>
                <a:sym typeface="Canva Sans"/>
              </a:rPr>
              <a:t>I will build up my skills, knowledge of care and be ready for a role as a Support Worker.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7489657"/>
            <a:ext cx="8060681" cy="1953253"/>
            <a:chOff x="0" y="0"/>
            <a:chExt cx="2122978" cy="51443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22978" cy="514437"/>
            </a:xfrm>
            <a:custGeom>
              <a:avLst/>
              <a:gdLst/>
              <a:ahLst/>
              <a:cxnLst/>
              <a:rect l="l" t="t" r="r" b="b"/>
              <a:pathLst>
                <a:path w="2122978" h="514437">
                  <a:moveTo>
                    <a:pt x="24011" y="0"/>
                  </a:moveTo>
                  <a:lnTo>
                    <a:pt x="2098966" y="0"/>
                  </a:lnTo>
                  <a:cubicBezTo>
                    <a:pt x="2112227" y="0"/>
                    <a:pt x="2122978" y="10750"/>
                    <a:pt x="2122978" y="24011"/>
                  </a:cubicBezTo>
                  <a:lnTo>
                    <a:pt x="2122978" y="490426"/>
                  </a:lnTo>
                  <a:cubicBezTo>
                    <a:pt x="2122978" y="503687"/>
                    <a:pt x="2112227" y="514437"/>
                    <a:pt x="2098966" y="514437"/>
                  </a:cubicBezTo>
                  <a:lnTo>
                    <a:pt x="24011" y="514437"/>
                  </a:lnTo>
                  <a:cubicBezTo>
                    <a:pt x="10750" y="514437"/>
                    <a:pt x="0" y="503687"/>
                    <a:pt x="0" y="490426"/>
                  </a:cubicBezTo>
                  <a:lnTo>
                    <a:pt x="0" y="24011"/>
                  </a:lnTo>
                  <a:cubicBezTo>
                    <a:pt x="0" y="10750"/>
                    <a:pt x="10750" y="0"/>
                    <a:pt x="24011" y="0"/>
                  </a:cubicBezTo>
                  <a:close/>
                </a:path>
              </a:pathLst>
            </a:custGeom>
            <a:solidFill>
              <a:srgbClr val="027353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122978" cy="5620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4048209" y="-6377721"/>
            <a:ext cx="10774938" cy="10774938"/>
          </a:xfrm>
          <a:custGeom>
            <a:avLst/>
            <a:gdLst/>
            <a:ahLst/>
            <a:cxnLst/>
            <a:rect l="l" t="t" r="r" b="b"/>
            <a:pathLst>
              <a:path w="10774938" h="10774938">
                <a:moveTo>
                  <a:pt x="0" y="0"/>
                </a:moveTo>
                <a:lnTo>
                  <a:pt x="10774937" y="0"/>
                </a:lnTo>
                <a:lnTo>
                  <a:pt x="10774937" y="10774938"/>
                </a:lnTo>
                <a:lnTo>
                  <a:pt x="0" y="107749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10247661" y="0"/>
            <a:ext cx="8040339" cy="10287000"/>
            <a:chOff x="0" y="0"/>
            <a:chExt cx="10720452" cy="13716000"/>
          </a:xfrm>
        </p:grpSpPr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3"/>
            <a:srcRect l="29222" r="29222"/>
            <a:stretch>
              <a:fillRect/>
            </a:stretch>
          </p:blipFill>
          <p:spPr>
            <a:xfrm>
              <a:off x="0" y="0"/>
              <a:ext cx="10720452" cy="13716000"/>
            </a:xfrm>
            <a:prstGeom prst="rect">
              <a:avLst/>
            </a:prstGeom>
          </p:spPr>
        </p:pic>
      </p:grpSp>
      <p:grpSp>
        <p:nvGrpSpPr>
          <p:cNvPr id="8" name="Group 8"/>
          <p:cNvGrpSpPr/>
          <p:nvPr/>
        </p:nvGrpSpPr>
        <p:grpSpPr>
          <a:xfrm>
            <a:off x="1028700" y="2543544"/>
            <a:ext cx="284352" cy="28435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6BE65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28700" y="5001324"/>
            <a:ext cx="284352" cy="28435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6BE65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-531000" y="10099897"/>
            <a:ext cx="18819000" cy="663353"/>
            <a:chOff x="0" y="0"/>
            <a:chExt cx="4956444" cy="17471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956444" cy="174710"/>
            </a:xfrm>
            <a:custGeom>
              <a:avLst/>
              <a:gdLst/>
              <a:ahLst/>
              <a:cxnLst/>
              <a:rect l="l" t="t" r="r" b="b"/>
              <a:pathLst>
                <a:path w="4956444" h="174710">
                  <a:moveTo>
                    <a:pt x="0" y="0"/>
                  </a:moveTo>
                  <a:lnTo>
                    <a:pt x="4956444" y="0"/>
                  </a:lnTo>
                  <a:lnTo>
                    <a:pt x="4956444" y="174710"/>
                  </a:lnTo>
                  <a:lnTo>
                    <a:pt x="0" y="174710"/>
                  </a:lnTo>
                  <a:close/>
                </a:path>
              </a:pathLst>
            </a:custGeom>
            <a:solidFill>
              <a:srgbClr val="36BE65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4956444" cy="2128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028700" y="627685"/>
            <a:ext cx="8115300" cy="1657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96"/>
              </a:lnSpc>
              <a:spcBef>
                <a:spcPct val="0"/>
              </a:spcBef>
            </a:pPr>
            <a:r>
              <a:rPr lang="en-US" sz="5600" b="1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Conclusion: My Readiness for the Role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64572" y="2380920"/>
            <a:ext cx="7084913" cy="533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 b="1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What I Can Contribute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64572" y="4873467"/>
            <a:ext cx="7084913" cy="533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 b="1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My Development Priorities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33504" y="7762519"/>
            <a:ext cx="8208898" cy="1253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0"/>
              </a:lnSpc>
              <a:spcBef>
                <a:spcPct val="0"/>
              </a:spcBef>
            </a:pPr>
            <a:r>
              <a:rPr lang="en-US" sz="2400" b="1">
                <a:solidFill>
                  <a:srgbClr val="FFFFFF"/>
                </a:solidFill>
                <a:latin typeface="Roboto Bold"/>
                <a:ea typeface="Roboto Bold"/>
                <a:cs typeface="Roboto Bold"/>
                <a:sym typeface="Roboto Bold"/>
              </a:rPr>
              <a:t>My next step: Reach out to 3 volunteer/or placement providers within 2 weeks of starting and follow up on progress after 4 weeks.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81247" y="3028620"/>
            <a:ext cx="8513413" cy="1746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53" lvl="1" indent="-269876" algn="l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Listening and patience to comprehend personal preferences.</a:t>
            </a:r>
          </a:p>
          <a:p>
            <a:pPr marL="539753" lvl="1" indent="-269876" algn="l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Reliability and teamwork to complete agreed responsibilities.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33504" y="5559069"/>
            <a:ext cx="7810496" cy="13465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9" lvl="1" indent="-269875" algn="l">
              <a:lnSpc>
                <a:spcPts val="3499"/>
              </a:lnSpc>
              <a:spcBef>
                <a:spcPct val="0"/>
              </a:spcBef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Gain supervised experience in the workplace.</a:t>
            </a:r>
          </a:p>
          <a:p>
            <a:pPr marL="539749" lvl="1" indent="-269875" algn="l">
              <a:lnSpc>
                <a:spcPts val="3499"/>
              </a:lnSpc>
              <a:spcBef>
                <a:spcPct val="0"/>
              </a:spcBef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Plan and implement training </a:t>
            </a:r>
            <a:r>
              <a:rPr lang="en-US" sz="2499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and feedback to </a:t>
            </a:r>
            <a:r>
              <a:rPr lang="en-US" sz="2499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acquire care knowledge.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135637" y="5573800"/>
            <a:ext cx="6935919" cy="1523338"/>
            <a:chOff x="0" y="0"/>
            <a:chExt cx="2055345" cy="45141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55345" cy="451416"/>
            </a:xfrm>
            <a:custGeom>
              <a:avLst/>
              <a:gdLst/>
              <a:ahLst/>
              <a:cxnLst/>
              <a:rect l="l" t="t" r="r" b="b"/>
              <a:pathLst>
                <a:path w="2055345" h="451416">
                  <a:moveTo>
                    <a:pt x="27905" y="0"/>
                  </a:moveTo>
                  <a:lnTo>
                    <a:pt x="2027440" y="0"/>
                  </a:lnTo>
                  <a:cubicBezTo>
                    <a:pt x="2042851" y="0"/>
                    <a:pt x="2055345" y="12494"/>
                    <a:pt x="2055345" y="27905"/>
                  </a:cubicBezTo>
                  <a:lnTo>
                    <a:pt x="2055345" y="423511"/>
                  </a:lnTo>
                  <a:cubicBezTo>
                    <a:pt x="2055345" y="430912"/>
                    <a:pt x="2052405" y="438009"/>
                    <a:pt x="2047172" y="443243"/>
                  </a:cubicBezTo>
                  <a:cubicBezTo>
                    <a:pt x="2041938" y="448476"/>
                    <a:pt x="2034841" y="451416"/>
                    <a:pt x="2027440" y="451416"/>
                  </a:cubicBezTo>
                  <a:lnTo>
                    <a:pt x="27905" y="451416"/>
                  </a:lnTo>
                  <a:cubicBezTo>
                    <a:pt x="20504" y="451416"/>
                    <a:pt x="13406" y="448476"/>
                    <a:pt x="8173" y="443243"/>
                  </a:cubicBezTo>
                  <a:cubicBezTo>
                    <a:pt x="2940" y="438009"/>
                    <a:pt x="0" y="430912"/>
                    <a:pt x="0" y="423511"/>
                  </a:cubicBezTo>
                  <a:lnTo>
                    <a:pt x="0" y="27905"/>
                  </a:lnTo>
                  <a:cubicBezTo>
                    <a:pt x="0" y="20504"/>
                    <a:pt x="2940" y="13406"/>
                    <a:pt x="8173" y="8173"/>
                  </a:cubicBezTo>
                  <a:cubicBezTo>
                    <a:pt x="13406" y="2940"/>
                    <a:pt x="20504" y="0"/>
                    <a:pt x="27905" y="0"/>
                  </a:cubicBezTo>
                  <a:close/>
                </a:path>
              </a:pathLst>
            </a:custGeom>
            <a:solidFill>
              <a:srgbClr val="027353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055345" cy="4990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714075" y="2394984"/>
            <a:ext cx="12764601" cy="3245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401"/>
              </a:lnSpc>
              <a:spcBef>
                <a:spcPct val="0"/>
              </a:spcBef>
            </a:pPr>
            <a:r>
              <a:rPr lang="en-US" sz="18858" b="1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Thank You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32457" y="5797688"/>
            <a:ext cx="5942279" cy="10088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  <a:spcBef>
                <a:spcPct val="0"/>
              </a:spcBef>
            </a:pPr>
            <a:r>
              <a:rPr lang="en-US" sz="29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I welcome your questions about my career goal and development plan.</a:t>
            </a:r>
          </a:p>
        </p:txBody>
      </p:sp>
      <p:sp>
        <p:nvSpPr>
          <p:cNvPr id="7" name="Freeform 7"/>
          <p:cNvSpPr/>
          <p:nvPr/>
        </p:nvSpPr>
        <p:spPr>
          <a:xfrm>
            <a:off x="14982734" y="5143500"/>
            <a:ext cx="3305266" cy="5143500"/>
          </a:xfrm>
          <a:custGeom>
            <a:avLst/>
            <a:gdLst/>
            <a:ahLst/>
            <a:cxnLst/>
            <a:rect l="l" t="t" r="r" b="b"/>
            <a:pathLst>
              <a:path w="3305266" h="5143500">
                <a:moveTo>
                  <a:pt x="0" y="0"/>
                </a:moveTo>
                <a:lnTo>
                  <a:pt x="3305266" y="0"/>
                </a:lnTo>
                <a:lnTo>
                  <a:pt x="3305266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rot="-10800000">
            <a:off x="0" y="0"/>
            <a:ext cx="3305266" cy="5143500"/>
          </a:xfrm>
          <a:custGeom>
            <a:avLst/>
            <a:gdLst/>
            <a:ahLst/>
            <a:cxnLst/>
            <a:rect l="l" t="t" r="r" b="b"/>
            <a:pathLst>
              <a:path w="3305266" h="5143500">
                <a:moveTo>
                  <a:pt x="0" y="0"/>
                </a:moveTo>
                <a:lnTo>
                  <a:pt x="3305266" y="0"/>
                </a:lnTo>
                <a:lnTo>
                  <a:pt x="3305266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31000" y="10099897"/>
            <a:ext cx="18819000" cy="663353"/>
            <a:chOff x="0" y="0"/>
            <a:chExt cx="4956444" cy="17471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56444" cy="174710"/>
            </a:xfrm>
            <a:custGeom>
              <a:avLst/>
              <a:gdLst/>
              <a:ahLst/>
              <a:cxnLst/>
              <a:rect l="l" t="t" r="r" b="b"/>
              <a:pathLst>
                <a:path w="4956444" h="174710">
                  <a:moveTo>
                    <a:pt x="0" y="0"/>
                  </a:moveTo>
                  <a:lnTo>
                    <a:pt x="4956444" y="0"/>
                  </a:lnTo>
                  <a:lnTo>
                    <a:pt x="4956444" y="174710"/>
                  </a:lnTo>
                  <a:lnTo>
                    <a:pt x="0" y="174710"/>
                  </a:lnTo>
                  <a:close/>
                </a:path>
              </a:pathLst>
            </a:custGeom>
            <a:solidFill>
              <a:srgbClr val="36BE65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56444" cy="2128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4865911" y="-5387469"/>
            <a:ext cx="10774938" cy="10774938"/>
          </a:xfrm>
          <a:custGeom>
            <a:avLst/>
            <a:gdLst/>
            <a:ahLst/>
            <a:cxnLst/>
            <a:rect l="l" t="t" r="r" b="b"/>
            <a:pathLst>
              <a:path w="10774938" h="10774938">
                <a:moveTo>
                  <a:pt x="0" y="0"/>
                </a:moveTo>
                <a:lnTo>
                  <a:pt x="10774938" y="0"/>
                </a:lnTo>
                <a:lnTo>
                  <a:pt x="10774938" y="10774938"/>
                </a:lnTo>
                <a:lnTo>
                  <a:pt x="0" y="107749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482794" y="2206075"/>
            <a:ext cx="17322412" cy="7052225"/>
            <a:chOff x="0" y="0"/>
            <a:chExt cx="4562281" cy="185737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562282" cy="1857376"/>
            </a:xfrm>
            <a:custGeom>
              <a:avLst/>
              <a:gdLst/>
              <a:ahLst/>
              <a:cxnLst/>
              <a:rect l="l" t="t" r="r" b="b"/>
              <a:pathLst>
                <a:path w="4562282" h="1857376">
                  <a:moveTo>
                    <a:pt x="17877" y="0"/>
                  </a:moveTo>
                  <a:lnTo>
                    <a:pt x="4544404" y="0"/>
                  </a:lnTo>
                  <a:cubicBezTo>
                    <a:pt x="4549146" y="0"/>
                    <a:pt x="4553693" y="1883"/>
                    <a:pt x="4557045" y="5236"/>
                  </a:cubicBezTo>
                  <a:cubicBezTo>
                    <a:pt x="4560398" y="8589"/>
                    <a:pt x="4562282" y="13136"/>
                    <a:pt x="4562282" y="17877"/>
                  </a:cubicBezTo>
                  <a:lnTo>
                    <a:pt x="4562282" y="1839499"/>
                  </a:lnTo>
                  <a:cubicBezTo>
                    <a:pt x="4562282" y="1849372"/>
                    <a:pt x="4554278" y="1857376"/>
                    <a:pt x="4544404" y="1857376"/>
                  </a:cubicBezTo>
                  <a:lnTo>
                    <a:pt x="17877" y="1857376"/>
                  </a:lnTo>
                  <a:cubicBezTo>
                    <a:pt x="13136" y="1857376"/>
                    <a:pt x="8589" y="1855493"/>
                    <a:pt x="5236" y="1852140"/>
                  </a:cubicBezTo>
                  <a:cubicBezTo>
                    <a:pt x="1883" y="1848787"/>
                    <a:pt x="0" y="1844240"/>
                    <a:pt x="0" y="1839499"/>
                  </a:cubicBezTo>
                  <a:lnTo>
                    <a:pt x="0" y="17877"/>
                  </a:lnTo>
                  <a:cubicBezTo>
                    <a:pt x="0" y="13136"/>
                    <a:pt x="1883" y="8589"/>
                    <a:pt x="5236" y="5236"/>
                  </a:cubicBezTo>
                  <a:cubicBezTo>
                    <a:pt x="8589" y="1883"/>
                    <a:pt x="13136" y="0"/>
                    <a:pt x="17877" y="0"/>
                  </a:cubicBezTo>
                  <a:close/>
                </a:path>
              </a:pathLst>
            </a:custGeom>
            <a:solidFill>
              <a:srgbClr val="027353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4562281" cy="190500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028700" y="1233890"/>
            <a:ext cx="12122609" cy="972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40"/>
              </a:lnSpc>
              <a:spcBef>
                <a:spcPct val="0"/>
              </a:spcBef>
            </a:pPr>
            <a:r>
              <a:rPr lang="en-US" sz="5600" b="1">
                <a:solidFill>
                  <a:srgbClr val="194035"/>
                </a:solidFill>
                <a:latin typeface="Roboto Bold"/>
                <a:ea typeface="Roboto Bold"/>
                <a:cs typeface="Roboto Bold"/>
                <a:sym typeface="Roboto Bold"/>
              </a:rPr>
              <a:t>Refereces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3706491"/>
            <a:ext cx="16892577" cy="1680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6" lvl="1" indent="-345438" algn="l">
              <a:lnSpc>
                <a:spcPts val="4479"/>
              </a:lnSpc>
              <a:spcBef>
                <a:spcPct val="0"/>
              </a:spcBef>
              <a:buFont typeface="Arial"/>
              <a:buChar char="•"/>
            </a:pPr>
            <a:r>
              <a:rPr lang="en-US" sz="3199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Turning Point (2026) Support Worker — The Willows, Bedworth, job reference 13695. Available at: https://careers.turning-point.co.uk/jobs/job/Support-Worker/13695 (Accessed: 2 October 2026).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2765425"/>
            <a:ext cx="17322412" cy="556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6" lvl="1" indent="-345438" algn="l">
              <a:lnSpc>
                <a:spcPts val="4479"/>
              </a:lnSpc>
              <a:spcBef>
                <a:spcPct val="0"/>
              </a:spcBef>
              <a:buFont typeface="Arial"/>
              <a:buChar char="•"/>
            </a:pPr>
            <a:r>
              <a:rPr lang="en-US" sz="3199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Gjyn O’Toole (2024). Communication - e-book. Elsevier Health Sciences, pp.202–216.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607</Words>
  <Application>Microsoft Office PowerPoint</Application>
  <PresentationFormat>Custom</PresentationFormat>
  <Paragraphs>64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Roboto Italics</vt:lpstr>
      <vt:lpstr>Canva Sans</vt:lpstr>
      <vt:lpstr>Roboto</vt:lpstr>
      <vt:lpstr>Canva Sans Bold</vt:lpstr>
      <vt:lpstr>Arial</vt:lpstr>
      <vt:lpstr>Canva Sans Bold Italics</vt:lpstr>
      <vt:lpstr>Roboto 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Development Towards a Support Worker Role</dc:title>
  <dc:creator>Unzila Kamal</dc:creator>
  <cp:lastModifiedBy>haroon mujahid</cp:lastModifiedBy>
  <cp:revision>3</cp:revision>
  <dcterms:created xsi:type="dcterms:W3CDTF">2006-08-16T00:00:00Z</dcterms:created>
  <dcterms:modified xsi:type="dcterms:W3CDTF">2026-10-06T18:47:08Z</dcterms:modified>
  <dc:identifier>DAHW3RAeHWw</dc:identifier>
</cp:coreProperties>
</file>