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4" r:id="rId1"/>
  </p:sldMasterIdLst>
  <p:notesMasterIdLst>
    <p:notesMasterId r:id="rId14"/>
  </p:notesMasterIdLst>
  <p:sldIdLst>
    <p:sldId id="256" r:id="rId2"/>
    <p:sldId id="257" r:id="rId3"/>
    <p:sldId id="271" r:id="rId4"/>
    <p:sldId id="258" r:id="rId5"/>
    <p:sldId id="265" r:id="rId6"/>
    <p:sldId id="269" r:id="rId7"/>
    <p:sldId id="260" r:id="rId8"/>
    <p:sldId id="261" r:id="rId9"/>
    <p:sldId id="262" r:id="rId10"/>
    <p:sldId id="274" r:id="rId11"/>
    <p:sldId id="270" r:id="rId12"/>
    <p:sldId id="27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541CF6-65BF-1048-888B-D3967CAEEAC8}" v="121" dt="2023-06-16T06:54:20.8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15"/>
  </p:normalViewPr>
  <p:slideViewPr>
    <p:cSldViewPr snapToGrid="0">
      <p:cViewPr varScale="1">
        <p:scale>
          <a:sx n="106" d="100"/>
          <a:sy n="106" d="100"/>
        </p:scale>
        <p:origin x="792" y="1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297AFA-8446-D748-BD1C-D36682497394}" type="datetimeFigureOut">
              <a:rPr lang="en-GB" smtClean="0"/>
              <a:t>16/06/2023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9118A0-C1D5-1047-9C15-30EF132F3492}" type="slidenum">
              <a:rPr lang="en-GB" smtClean="0"/>
              <a:t>‹#›</a:t>
            </a:fld>
            <a:endParaRPr lang="en-GB"/>
          </a:p>
        </p:txBody>
      </p:sp>
    </p:spTree>
    <p:extLst>
      <p:ext uri="{BB962C8B-B14F-4D97-AF65-F5344CB8AC3E}">
        <p14:creationId xmlns:p14="http://schemas.microsoft.com/office/powerpoint/2010/main" val="110433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9118A0-C1D5-1047-9C15-30EF132F3492}" type="slidenum">
              <a:rPr lang="en-GB" smtClean="0"/>
              <a:t>8</a:t>
            </a:fld>
            <a:endParaRPr lang="en-GB"/>
          </a:p>
        </p:txBody>
      </p:sp>
    </p:spTree>
    <p:extLst>
      <p:ext uri="{BB962C8B-B14F-4D97-AF65-F5344CB8AC3E}">
        <p14:creationId xmlns:p14="http://schemas.microsoft.com/office/powerpoint/2010/main" val="29482954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6/16/23</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314224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6/16/23</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511932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6/16/23</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439513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6/16/23</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4844789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6/16/23</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53623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6/16/23</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6239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6/16/23</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01985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6/16/23</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306962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6/16/23</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485725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6/16/23</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6446896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6/16/23</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139903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6/16/23</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2053262064"/>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803" r:id="rId6"/>
    <p:sldLayoutId id="2147483798" r:id="rId7"/>
    <p:sldLayoutId id="2147483799" r:id="rId8"/>
    <p:sldLayoutId id="2147483800" r:id="rId9"/>
    <p:sldLayoutId id="2147483802" r:id="rId10"/>
    <p:sldLayoutId id="2147483801"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uowtsd.sharepoint.com/:v:/r/teams/Changemakers-CreativityandValueCreation_GRP/Shared%20Documents/General/The%20impcat%20of%20covid-19%20on%20the%20Economic%20health%20of%20private%20sector%20organisations-2.mp4?csf=1&amp;web=1&amp;e=RbUAlU"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3390/su13116314" TargetMode="External"/><Relationship Id="rId2" Type="http://schemas.openxmlformats.org/officeDocument/2006/relationships/hyperlink" Target="https://doi.org/10.1186/s12889-021-10897-4"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doi.org/10.1177/031289621987767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Freeform: Shape 56">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5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1500BF7E-5645-9247-6EA2-ED0654082A3B}"/>
              </a:ext>
            </a:extLst>
          </p:cNvPr>
          <p:cNvSpPr>
            <a:spLocks noGrp="1"/>
          </p:cNvSpPr>
          <p:nvPr>
            <p:ph type="ctrTitle"/>
          </p:nvPr>
        </p:nvSpPr>
        <p:spPr>
          <a:xfrm>
            <a:off x="636371" y="1872303"/>
            <a:ext cx="4606456" cy="1099497"/>
          </a:xfrm>
        </p:spPr>
        <p:txBody>
          <a:bodyPr vert="horz" lIns="91440" tIns="45720" rIns="91440" bIns="45720" rtlCol="0" anchor="b">
            <a:normAutofit/>
          </a:bodyPr>
          <a:lstStyle/>
          <a:p>
            <a:pPr>
              <a:lnSpc>
                <a:spcPct val="90000"/>
              </a:lnSpc>
            </a:pPr>
            <a:r>
              <a:rPr lang="en-US" sz="2400" kern="1200" dirty="0">
                <a:solidFill>
                  <a:schemeClr val="tx1"/>
                </a:solidFill>
                <a:latin typeface="+mj-lt"/>
                <a:ea typeface="+mj-ea"/>
                <a:cs typeface="+mj-cs"/>
              </a:rPr>
              <a:t>The impact of covid -19 on the Economic </a:t>
            </a:r>
            <a:r>
              <a:rPr lang="en-US" sz="2400" dirty="0"/>
              <a:t>H</a:t>
            </a:r>
            <a:r>
              <a:rPr lang="en-US" sz="2400" kern="1200" dirty="0">
                <a:solidFill>
                  <a:schemeClr val="tx1"/>
                </a:solidFill>
                <a:latin typeface="+mj-lt"/>
                <a:ea typeface="+mj-ea"/>
                <a:cs typeface="+mj-cs"/>
              </a:rPr>
              <a:t>ealth of Private </a:t>
            </a:r>
            <a:r>
              <a:rPr lang="en-US" sz="2400" dirty="0"/>
              <a:t>S</a:t>
            </a:r>
            <a:r>
              <a:rPr lang="en-US" sz="2400" kern="1200" dirty="0">
                <a:solidFill>
                  <a:schemeClr val="tx1"/>
                </a:solidFill>
                <a:latin typeface="+mj-lt"/>
                <a:ea typeface="+mj-ea"/>
                <a:cs typeface="+mj-cs"/>
              </a:rPr>
              <a:t>ector </a:t>
            </a:r>
            <a:r>
              <a:rPr lang="en-US" sz="2400" dirty="0" err="1"/>
              <a:t>O</a:t>
            </a:r>
            <a:r>
              <a:rPr lang="en-US" sz="2400" kern="1200" dirty="0" err="1">
                <a:solidFill>
                  <a:schemeClr val="tx1"/>
                </a:solidFill>
                <a:latin typeface="+mj-lt"/>
                <a:ea typeface="+mj-ea"/>
                <a:cs typeface="+mj-cs"/>
              </a:rPr>
              <a:t>rganisations</a:t>
            </a:r>
            <a:endParaRPr lang="en-US" sz="2400" kern="1200" dirty="0">
              <a:solidFill>
                <a:schemeClr val="tx1"/>
              </a:solidFill>
              <a:latin typeface="+mj-lt"/>
              <a:ea typeface="+mj-ea"/>
              <a:cs typeface="+mj-cs"/>
            </a:endParaRPr>
          </a:p>
        </p:txBody>
      </p:sp>
      <p:sp>
        <p:nvSpPr>
          <p:cNvPr id="3" name="Subtitle 2">
            <a:extLst>
              <a:ext uri="{FF2B5EF4-FFF2-40B4-BE49-F238E27FC236}">
                <a16:creationId xmlns:a16="http://schemas.microsoft.com/office/drawing/2014/main" id="{EFCEFF89-556A-35B8-397F-F9BCA934BB50}"/>
              </a:ext>
            </a:extLst>
          </p:cNvPr>
          <p:cNvSpPr>
            <a:spLocks noGrp="1"/>
          </p:cNvSpPr>
          <p:nvPr>
            <p:ph type="subTitle" idx="1"/>
          </p:nvPr>
        </p:nvSpPr>
        <p:spPr>
          <a:xfrm>
            <a:off x="610198" y="3429000"/>
            <a:ext cx="4594537" cy="2686049"/>
          </a:xfrm>
        </p:spPr>
        <p:txBody>
          <a:bodyPr vert="horz" lIns="91440" tIns="45720" rIns="91440" bIns="45720" rtlCol="0" anchor="t">
            <a:normAutofit/>
          </a:bodyPr>
          <a:lstStyle/>
          <a:p>
            <a:r>
              <a:rPr lang="en-US" dirty="0"/>
              <a:t>Changemakers: Creativity and Value Creation </a:t>
            </a:r>
          </a:p>
          <a:p>
            <a:r>
              <a:rPr lang="en-US" dirty="0"/>
              <a:t>Elena </a:t>
            </a:r>
            <a:r>
              <a:rPr lang="en-US" dirty="0" err="1"/>
              <a:t>Pruteanu</a:t>
            </a:r>
            <a:r>
              <a:rPr lang="en-US" dirty="0"/>
              <a:t>                             Student number :2111212</a:t>
            </a:r>
          </a:p>
          <a:p>
            <a:r>
              <a:rPr lang="en-US" dirty="0"/>
              <a:t>16 June 2023 </a:t>
            </a:r>
          </a:p>
          <a:p>
            <a:r>
              <a:rPr lang="en-US" dirty="0"/>
              <a:t>Word/2000</a:t>
            </a:r>
          </a:p>
        </p:txBody>
      </p:sp>
      <p:pic>
        <p:nvPicPr>
          <p:cNvPr id="4" name="Picture 3" descr="Gradient pastel colours on a top view">
            <a:extLst>
              <a:ext uri="{FF2B5EF4-FFF2-40B4-BE49-F238E27FC236}">
                <a16:creationId xmlns:a16="http://schemas.microsoft.com/office/drawing/2014/main" id="{4C10143E-6304-24A6-0D9F-7C15AF95881D}"/>
              </a:ext>
            </a:extLst>
          </p:cNvPr>
          <p:cNvPicPr>
            <a:picLocks noChangeAspect="1"/>
          </p:cNvPicPr>
          <p:nvPr/>
        </p:nvPicPr>
        <p:blipFill rotWithShape="1">
          <a:blip r:embed="rId2"/>
          <a:srcRect l="27862" r="5963" b="-1"/>
          <a:stretch/>
        </p:blipFill>
        <p:spPr>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p:spPr>
      </p:pic>
      <p:sp>
        <p:nvSpPr>
          <p:cNvPr id="5" name="TextBox 4">
            <a:extLst>
              <a:ext uri="{FF2B5EF4-FFF2-40B4-BE49-F238E27FC236}">
                <a16:creationId xmlns:a16="http://schemas.microsoft.com/office/drawing/2014/main" id="{11B6424C-9029-C545-28B7-1C89E72794F3}"/>
              </a:ext>
            </a:extLst>
          </p:cNvPr>
          <p:cNvSpPr txBox="1"/>
          <p:nvPr/>
        </p:nvSpPr>
        <p:spPr>
          <a:xfrm>
            <a:off x="9205932" y="6515364"/>
            <a:ext cx="2947734" cy="369332"/>
          </a:xfrm>
          <a:prstGeom prst="rect">
            <a:avLst/>
          </a:prstGeom>
          <a:noFill/>
        </p:spPr>
        <p:txBody>
          <a:bodyPr wrap="square" rtlCol="0">
            <a:spAutoFit/>
          </a:bodyPr>
          <a:lstStyle/>
          <a:p>
            <a:pPr>
              <a:spcAft>
                <a:spcPts val="600"/>
              </a:spcAft>
            </a:pPr>
            <a:r>
              <a:rPr lang="en-GB" u="sng" dirty="0"/>
              <a:t>Elena </a:t>
            </a:r>
            <a:r>
              <a:rPr lang="en-GB" u="sng" dirty="0" err="1"/>
              <a:t>Pruteanu</a:t>
            </a:r>
            <a:r>
              <a:rPr lang="en-GB" u="sng" dirty="0"/>
              <a:t> - 2111212</a:t>
            </a:r>
            <a:endParaRPr lang="en-GB" u="sng"/>
          </a:p>
        </p:txBody>
      </p:sp>
      <p:sp>
        <p:nvSpPr>
          <p:cNvPr id="7" name="TextBox 6">
            <a:extLst>
              <a:ext uri="{FF2B5EF4-FFF2-40B4-BE49-F238E27FC236}">
                <a16:creationId xmlns:a16="http://schemas.microsoft.com/office/drawing/2014/main" id="{27461098-DE2F-4565-0400-06608AE740CB}"/>
              </a:ext>
            </a:extLst>
          </p:cNvPr>
          <p:cNvSpPr txBox="1"/>
          <p:nvPr/>
        </p:nvSpPr>
        <p:spPr>
          <a:xfrm>
            <a:off x="610198" y="1376729"/>
            <a:ext cx="2478773" cy="369332"/>
          </a:xfrm>
          <a:prstGeom prst="rect">
            <a:avLst/>
          </a:prstGeom>
          <a:noFill/>
        </p:spPr>
        <p:txBody>
          <a:bodyPr wrap="square" rtlCol="0">
            <a:spAutoFit/>
          </a:bodyPr>
          <a:lstStyle/>
          <a:p>
            <a:r>
              <a:rPr lang="en-GB" dirty="0"/>
              <a:t>E-Portfolio </a:t>
            </a:r>
          </a:p>
        </p:txBody>
      </p:sp>
    </p:spTree>
    <p:extLst>
      <p:ext uri="{BB962C8B-B14F-4D97-AF65-F5344CB8AC3E}">
        <p14:creationId xmlns:p14="http://schemas.microsoft.com/office/powerpoint/2010/main" val="198884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5"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39C57896-D3E9-93FB-8D0F-E2325C42ECD4}"/>
              </a:ext>
            </a:extLst>
          </p:cNvPr>
          <p:cNvSpPr>
            <a:spLocks noGrp="1"/>
          </p:cNvSpPr>
          <p:nvPr>
            <p:ph type="title"/>
          </p:nvPr>
        </p:nvSpPr>
        <p:spPr>
          <a:xfrm>
            <a:off x="6433074" y="552782"/>
            <a:ext cx="5149326" cy="1643663"/>
          </a:xfrm>
        </p:spPr>
        <p:txBody>
          <a:bodyPr>
            <a:normAutofit/>
          </a:bodyPr>
          <a:lstStyle/>
          <a:p>
            <a:r>
              <a:rPr lang="en-GB" dirty="0"/>
              <a:t>Contents Page</a:t>
            </a:r>
          </a:p>
        </p:txBody>
      </p:sp>
      <p:pic>
        <p:nvPicPr>
          <p:cNvPr id="29" name="Picture 4" descr="Raggi di luce colorati">
            <a:extLst>
              <a:ext uri="{FF2B5EF4-FFF2-40B4-BE49-F238E27FC236}">
                <a16:creationId xmlns:a16="http://schemas.microsoft.com/office/drawing/2014/main" id="{7E87BA00-2C67-17C4-1458-D3007C8F5EF9}"/>
              </a:ext>
            </a:extLst>
          </p:cNvPr>
          <p:cNvPicPr>
            <a:picLocks noChangeAspect="1"/>
          </p:cNvPicPr>
          <p:nvPr/>
        </p:nvPicPr>
        <p:blipFill rotWithShape="1">
          <a:blip r:embed="rId2"/>
          <a:srcRect l="7458" r="18129" b="-2"/>
          <a:stretch/>
        </p:blipFill>
        <p:spPr>
          <a:xfrm>
            <a:off x="2" y="10"/>
            <a:ext cx="6164130" cy="5529421"/>
          </a:xfrm>
          <a:custGeom>
            <a:avLst/>
            <a:gdLst/>
            <a:ahLst/>
            <a:cxnLst/>
            <a:rect l="l" t="t" r="r" b="b"/>
            <a:pathLst>
              <a:path w="6972657" h="6356349">
                <a:moveTo>
                  <a:pt x="4162425" y="4810724"/>
                </a:moveTo>
                <a:cubicBezTo>
                  <a:pt x="4508954" y="4810724"/>
                  <a:pt x="4789872" y="5103559"/>
                  <a:pt x="4789872" y="5464789"/>
                </a:cubicBezTo>
                <a:cubicBezTo>
                  <a:pt x="4789872" y="5826019"/>
                  <a:pt x="4508954" y="6118855"/>
                  <a:pt x="4162425" y="6118855"/>
                </a:cubicBezTo>
                <a:cubicBezTo>
                  <a:pt x="3815896" y="6118855"/>
                  <a:pt x="3534978" y="5826019"/>
                  <a:pt x="3534978" y="5464789"/>
                </a:cubicBezTo>
                <a:cubicBezTo>
                  <a:pt x="3534978" y="5103559"/>
                  <a:pt x="3815896" y="4810724"/>
                  <a:pt x="4162425" y="4810724"/>
                </a:cubicBezTo>
                <a:close/>
                <a:moveTo>
                  <a:pt x="92101" y="4731176"/>
                </a:moveTo>
                <a:cubicBezTo>
                  <a:pt x="540880" y="4731176"/>
                  <a:pt x="904688" y="5094984"/>
                  <a:pt x="904688" y="5543763"/>
                </a:cubicBezTo>
                <a:cubicBezTo>
                  <a:pt x="904688" y="5964494"/>
                  <a:pt x="584935" y="6310542"/>
                  <a:pt x="175183" y="6352155"/>
                </a:cubicBezTo>
                <a:lnTo>
                  <a:pt x="92121" y="6356349"/>
                </a:lnTo>
                <a:lnTo>
                  <a:pt x="92081" y="6356349"/>
                </a:lnTo>
                <a:lnTo>
                  <a:pt x="9019" y="6352155"/>
                </a:lnTo>
                <a:lnTo>
                  <a:pt x="4079" y="6351401"/>
                </a:lnTo>
                <a:lnTo>
                  <a:pt x="0" y="6352492"/>
                </a:lnTo>
                <a:lnTo>
                  <a:pt x="0" y="4736748"/>
                </a:lnTo>
                <a:lnTo>
                  <a:pt x="9019" y="4735372"/>
                </a:lnTo>
                <a:cubicBezTo>
                  <a:pt x="36336" y="4732597"/>
                  <a:pt x="64052" y="4731176"/>
                  <a:pt x="92101" y="4731176"/>
                </a:cubicBezTo>
                <a:close/>
                <a:moveTo>
                  <a:pt x="6385770" y="2098604"/>
                </a:moveTo>
                <a:cubicBezTo>
                  <a:pt x="6543907" y="2107100"/>
                  <a:pt x="6698935" y="2178483"/>
                  <a:pt x="6813407" y="2310776"/>
                </a:cubicBezTo>
                <a:cubicBezTo>
                  <a:pt x="7042252" y="2575278"/>
                  <a:pt x="7022052" y="2983098"/>
                  <a:pt x="6768322" y="3221698"/>
                </a:cubicBezTo>
                <a:cubicBezTo>
                  <a:pt x="6718815" y="3268040"/>
                  <a:pt x="6662527" y="3305861"/>
                  <a:pt x="6601629" y="3333787"/>
                </a:cubicBezTo>
                <a:cubicBezTo>
                  <a:pt x="6357584" y="3444872"/>
                  <a:pt x="6072796" y="3380857"/>
                  <a:pt x="5894479" y="3174765"/>
                </a:cubicBezTo>
                <a:cubicBezTo>
                  <a:pt x="5665537" y="2910180"/>
                  <a:pt x="5685739" y="2502359"/>
                  <a:pt x="5939476" y="2263752"/>
                </a:cubicBezTo>
                <a:cubicBezTo>
                  <a:pt x="6066385" y="2144498"/>
                  <a:pt x="6227633" y="2090107"/>
                  <a:pt x="6385770" y="2098604"/>
                </a:cubicBezTo>
                <a:close/>
                <a:moveTo>
                  <a:pt x="0" y="0"/>
                </a:moveTo>
                <a:lnTo>
                  <a:pt x="5609109" y="0"/>
                </a:lnTo>
                <a:lnTo>
                  <a:pt x="5710855" y="100163"/>
                </a:lnTo>
                <a:cubicBezTo>
                  <a:pt x="5940043" y="363896"/>
                  <a:pt x="6060564" y="781193"/>
                  <a:pt x="5983550" y="1133306"/>
                </a:cubicBezTo>
                <a:cubicBezTo>
                  <a:pt x="5820740" y="1874471"/>
                  <a:pt x="4868226" y="1916819"/>
                  <a:pt x="4807924" y="2551785"/>
                </a:cubicBezTo>
                <a:cubicBezTo>
                  <a:pt x="4772098" y="2931077"/>
                  <a:pt x="5073952" y="3310271"/>
                  <a:pt x="5323480" y="3486493"/>
                </a:cubicBezTo>
                <a:cubicBezTo>
                  <a:pt x="5798207" y="3822498"/>
                  <a:pt x="6190925" y="3545085"/>
                  <a:pt x="6484693" y="3873055"/>
                </a:cubicBezTo>
                <a:cubicBezTo>
                  <a:pt x="6702769" y="4116667"/>
                  <a:pt x="6749067" y="4564067"/>
                  <a:pt x="6564699" y="4869471"/>
                </a:cubicBezTo>
                <a:cubicBezTo>
                  <a:pt x="6538929" y="4912110"/>
                  <a:pt x="6508772" y="4951720"/>
                  <a:pt x="6474766" y="4987555"/>
                </a:cubicBezTo>
                <a:lnTo>
                  <a:pt x="6475634" y="4987552"/>
                </a:lnTo>
                <a:cubicBezTo>
                  <a:pt x="6246183" y="5229347"/>
                  <a:pt x="5896158" y="5245005"/>
                  <a:pt x="5787911" y="5249784"/>
                </a:cubicBezTo>
                <a:cubicBezTo>
                  <a:pt x="5276208" y="5272608"/>
                  <a:pt x="5181583" y="4739335"/>
                  <a:pt x="4594647" y="4582595"/>
                </a:cubicBezTo>
                <a:cubicBezTo>
                  <a:pt x="4553401" y="4571414"/>
                  <a:pt x="4047262" y="4444111"/>
                  <a:pt x="3576692" y="4689896"/>
                </a:cubicBezTo>
                <a:cubicBezTo>
                  <a:pt x="2903508" y="5041365"/>
                  <a:pt x="3035835" y="5772616"/>
                  <a:pt x="2439534" y="6019748"/>
                </a:cubicBezTo>
                <a:cubicBezTo>
                  <a:pt x="2062607" y="6175963"/>
                  <a:pt x="1545662" y="6076257"/>
                  <a:pt x="1262869" y="5786450"/>
                </a:cubicBezTo>
                <a:cubicBezTo>
                  <a:pt x="864056" y="5377550"/>
                  <a:pt x="1125562" y="4799418"/>
                  <a:pt x="734842" y="4526254"/>
                </a:cubicBezTo>
                <a:cubicBezTo>
                  <a:pt x="506361" y="4366061"/>
                  <a:pt x="192715" y="4446641"/>
                  <a:pt x="19856" y="4511293"/>
                </a:cubicBezTo>
                <a:lnTo>
                  <a:pt x="0" y="4519330"/>
                </a:lnTo>
                <a:close/>
              </a:path>
            </a:pathLst>
          </a:custGeom>
        </p:spPr>
      </p:pic>
      <p:sp>
        <p:nvSpPr>
          <p:cNvPr id="60" name="Content Placeholder 2">
            <a:extLst>
              <a:ext uri="{FF2B5EF4-FFF2-40B4-BE49-F238E27FC236}">
                <a16:creationId xmlns:a16="http://schemas.microsoft.com/office/drawing/2014/main" id="{087F8666-B340-70BF-B282-921AC0CE1A76}"/>
              </a:ext>
            </a:extLst>
          </p:cNvPr>
          <p:cNvSpPr>
            <a:spLocks noGrp="1"/>
          </p:cNvSpPr>
          <p:nvPr>
            <p:ph idx="1"/>
          </p:nvPr>
        </p:nvSpPr>
        <p:spPr>
          <a:xfrm>
            <a:off x="6433074" y="2735229"/>
            <a:ext cx="5149326" cy="3108354"/>
          </a:xfrm>
        </p:spPr>
        <p:txBody>
          <a:bodyPr>
            <a:normAutofit/>
          </a:bodyPr>
          <a:lstStyle/>
          <a:p>
            <a:pPr>
              <a:lnSpc>
                <a:spcPct val="100000"/>
              </a:lnSpc>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Executive summary ………………………………………………1</a:t>
            </a:r>
          </a:p>
          <a:p>
            <a:pPr>
              <a:lnSpc>
                <a:spcPct val="100000"/>
              </a:lnSpc>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Terms of reference…………………………………………………2</a:t>
            </a:r>
          </a:p>
          <a:p>
            <a:pPr>
              <a:lnSpc>
                <a:spcPct val="100000"/>
              </a:lnSpc>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Procedure ………………………………………………………………2</a:t>
            </a:r>
          </a:p>
          <a:p>
            <a:pPr>
              <a:lnSpc>
                <a:spcPct val="100000"/>
              </a:lnSpc>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Task 1-Formulation of research question …………………3-4</a:t>
            </a:r>
          </a:p>
          <a:p>
            <a:pPr>
              <a:lnSpc>
                <a:spcPct val="100000"/>
              </a:lnSpc>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Task 2 -Primary&amp; Secondary research technique ……….5</a:t>
            </a:r>
          </a:p>
          <a:p>
            <a:pPr>
              <a:lnSpc>
                <a:spcPct val="100000"/>
              </a:lnSpc>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Task 3-video presentation of the idea ………………………6</a:t>
            </a:r>
          </a:p>
          <a:p>
            <a:pPr>
              <a:lnSpc>
                <a:spcPct val="100000"/>
              </a:lnSpc>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Task 4 -analysis of the poster …………………………………….7</a:t>
            </a:r>
          </a:p>
          <a:p>
            <a:pPr>
              <a:lnSpc>
                <a:spcPct val="100000"/>
              </a:lnSpc>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Reference list ……………………………………………………………...8</a:t>
            </a:r>
          </a:p>
          <a:p>
            <a:pPr>
              <a:lnSpc>
                <a:spcPct val="100000"/>
              </a:lnSpc>
            </a:pPr>
            <a:endParaRPr lang="en-GB" sz="1400" dirty="0"/>
          </a:p>
        </p:txBody>
      </p:sp>
      <p:sp>
        <p:nvSpPr>
          <p:cNvPr id="4" name="TextBox 3">
            <a:extLst>
              <a:ext uri="{FF2B5EF4-FFF2-40B4-BE49-F238E27FC236}">
                <a16:creationId xmlns:a16="http://schemas.microsoft.com/office/drawing/2014/main" id="{F3881A32-7550-CD2A-0A98-5E3231C9A0C4}"/>
              </a:ext>
            </a:extLst>
          </p:cNvPr>
          <p:cNvSpPr txBox="1"/>
          <p:nvPr/>
        </p:nvSpPr>
        <p:spPr>
          <a:xfrm>
            <a:off x="-3049" y="6488658"/>
            <a:ext cx="12153666" cy="369332"/>
          </a:xfrm>
          <a:prstGeom prst="rect">
            <a:avLst/>
          </a:prstGeom>
          <a:noFill/>
        </p:spPr>
        <p:txBody>
          <a:bodyPr wrap="square" rtlCol="0">
            <a:spAutoFit/>
          </a:bodyPr>
          <a:lstStyle/>
          <a:p>
            <a:pPr>
              <a:spcAft>
                <a:spcPts val="600"/>
              </a:spcAft>
            </a:pPr>
            <a:r>
              <a:rPr lang="en-GB" u="sng" dirty="0"/>
              <a:t>Elena </a:t>
            </a:r>
            <a:r>
              <a:rPr lang="en-GB" u="sng" dirty="0" err="1"/>
              <a:t>Pruteanu</a:t>
            </a:r>
            <a:r>
              <a:rPr lang="en-GB" u="sng" dirty="0"/>
              <a:t> - 2111212</a:t>
            </a:r>
          </a:p>
        </p:txBody>
      </p:sp>
    </p:spTree>
    <p:extLst>
      <p:ext uri="{BB962C8B-B14F-4D97-AF65-F5344CB8AC3E}">
        <p14:creationId xmlns:p14="http://schemas.microsoft.com/office/powerpoint/2010/main" val="2431913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AA8F5C8D-2957-EB7A-26B0-871CE30D6323}"/>
              </a:ext>
            </a:extLst>
          </p:cNvPr>
          <p:cNvSpPr>
            <a:spLocks noGrp="1"/>
          </p:cNvSpPr>
          <p:nvPr>
            <p:ph type="title"/>
          </p:nvPr>
        </p:nvSpPr>
        <p:spPr>
          <a:xfrm>
            <a:off x="6297494" y="552782"/>
            <a:ext cx="5369169" cy="1619611"/>
          </a:xfrm>
        </p:spPr>
        <p:txBody>
          <a:bodyPr vert="horz" lIns="91440" tIns="45720" rIns="91440" bIns="45720" rtlCol="0" anchor="b">
            <a:normAutofit/>
          </a:bodyPr>
          <a:lstStyle/>
          <a:p>
            <a:r>
              <a:rPr lang="en-US" kern="1200" dirty="0">
                <a:solidFill>
                  <a:schemeClr val="tx1"/>
                </a:solidFill>
                <a:latin typeface="+mj-lt"/>
                <a:ea typeface="+mj-ea"/>
                <a:cs typeface="+mj-cs"/>
              </a:rPr>
              <a:t>EXECUTIVE SUMMARY</a:t>
            </a:r>
          </a:p>
        </p:txBody>
      </p:sp>
      <p:pic>
        <p:nvPicPr>
          <p:cNvPr id="5" name="Picture 4" descr="Pen placed on top of a signature line">
            <a:extLst>
              <a:ext uri="{FF2B5EF4-FFF2-40B4-BE49-F238E27FC236}">
                <a16:creationId xmlns:a16="http://schemas.microsoft.com/office/drawing/2014/main" id="{CD919254-8A86-6FC1-7DC5-3247BB948395}"/>
              </a:ext>
            </a:extLst>
          </p:cNvPr>
          <p:cNvPicPr>
            <a:picLocks noChangeAspect="1"/>
          </p:cNvPicPr>
          <p:nvPr/>
        </p:nvPicPr>
        <p:blipFill rotWithShape="1">
          <a:blip r:embed="rId2"/>
          <a:srcRect l="43280" r="-1" b="-1"/>
          <a:stretch/>
        </p:blipFill>
        <p:spPr>
          <a:xfrm>
            <a:off x="-52346" y="10"/>
            <a:ext cx="5827552" cy="6857990"/>
          </a:xfrm>
          <a:custGeom>
            <a:avLst/>
            <a:gdLst/>
            <a:ahLst/>
            <a:cxnLst/>
            <a:rect l="l" t="t" r="r" b="b"/>
            <a:pathLst>
              <a:path w="5827552" h="6858000">
                <a:moveTo>
                  <a:pt x="5436113" y="4232571"/>
                </a:moveTo>
                <a:cubicBezTo>
                  <a:pt x="5625722" y="4232571"/>
                  <a:pt x="5779430" y="4386279"/>
                  <a:pt x="5779430" y="4575888"/>
                </a:cubicBezTo>
                <a:cubicBezTo>
                  <a:pt x="5779430" y="4765497"/>
                  <a:pt x="5625722" y="4919205"/>
                  <a:pt x="5436113" y="4919205"/>
                </a:cubicBezTo>
                <a:cubicBezTo>
                  <a:pt x="5246504" y="4919205"/>
                  <a:pt x="5092796" y="4765497"/>
                  <a:pt x="5092796" y="4575888"/>
                </a:cubicBezTo>
                <a:cubicBezTo>
                  <a:pt x="5092796" y="4386279"/>
                  <a:pt x="5246504" y="4232571"/>
                  <a:pt x="5436113" y="4232571"/>
                </a:cubicBezTo>
                <a:close/>
                <a:moveTo>
                  <a:pt x="5580185" y="1806694"/>
                </a:moveTo>
                <a:cubicBezTo>
                  <a:pt x="5699726" y="1806694"/>
                  <a:pt x="5799461" y="1891487"/>
                  <a:pt x="5822527" y="2004209"/>
                </a:cubicBezTo>
                <a:lnTo>
                  <a:pt x="5827552" y="2054052"/>
                </a:lnTo>
                <a:lnTo>
                  <a:pt x="5827552" y="2054073"/>
                </a:lnTo>
                <a:lnTo>
                  <a:pt x="5822527" y="2103916"/>
                </a:lnTo>
                <a:cubicBezTo>
                  <a:pt x="5799461" y="2216637"/>
                  <a:pt x="5699726" y="2301430"/>
                  <a:pt x="5580185" y="2301430"/>
                </a:cubicBezTo>
                <a:cubicBezTo>
                  <a:pt x="5443567" y="2301430"/>
                  <a:pt x="5332817" y="2190680"/>
                  <a:pt x="5332817" y="2054062"/>
                </a:cubicBezTo>
                <a:cubicBezTo>
                  <a:pt x="5332817" y="1917444"/>
                  <a:pt x="5443567" y="1806694"/>
                  <a:pt x="5580185" y="1806694"/>
                </a:cubicBezTo>
                <a:close/>
                <a:moveTo>
                  <a:pt x="5580184" y="1294715"/>
                </a:moveTo>
                <a:cubicBezTo>
                  <a:pt x="5659753" y="1294715"/>
                  <a:pt x="5724256" y="1359218"/>
                  <a:pt x="5724256" y="1438787"/>
                </a:cubicBezTo>
                <a:cubicBezTo>
                  <a:pt x="5724256" y="1518356"/>
                  <a:pt x="5659753" y="1582859"/>
                  <a:pt x="5580184" y="1582859"/>
                </a:cubicBezTo>
                <a:cubicBezTo>
                  <a:pt x="5500615" y="1582859"/>
                  <a:pt x="5436112" y="1518356"/>
                  <a:pt x="5436112" y="1438787"/>
                </a:cubicBezTo>
                <a:cubicBezTo>
                  <a:pt x="5436112" y="1359218"/>
                  <a:pt x="5500615" y="1294715"/>
                  <a:pt x="5580184" y="1294715"/>
                </a:cubicBezTo>
                <a:close/>
                <a:moveTo>
                  <a:pt x="0" y="0"/>
                </a:moveTo>
                <a:lnTo>
                  <a:pt x="5346882" y="0"/>
                </a:lnTo>
                <a:lnTo>
                  <a:pt x="5396357" y="64140"/>
                </a:lnTo>
                <a:cubicBezTo>
                  <a:pt x="5509528" y="228632"/>
                  <a:pt x="5577723" y="424885"/>
                  <a:pt x="5582550" y="646882"/>
                </a:cubicBezTo>
                <a:cubicBezTo>
                  <a:pt x="5608062" y="1102027"/>
                  <a:pt x="5203194" y="1301070"/>
                  <a:pt x="5151872" y="1809180"/>
                </a:cubicBezTo>
                <a:cubicBezTo>
                  <a:pt x="5104686" y="2276432"/>
                  <a:pt x="5496947" y="2514465"/>
                  <a:pt x="5323965" y="3464278"/>
                </a:cubicBezTo>
                <a:cubicBezTo>
                  <a:pt x="5211960" y="4079388"/>
                  <a:pt x="4297510" y="4259025"/>
                  <a:pt x="5513003" y="5720066"/>
                </a:cubicBezTo>
                <a:cubicBezTo>
                  <a:pt x="5768583" y="6027176"/>
                  <a:pt x="5791560" y="6490332"/>
                  <a:pt x="5601722" y="6841105"/>
                </a:cubicBezTo>
                <a:lnTo>
                  <a:pt x="5590822" y="6858000"/>
                </a:lnTo>
                <a:lnTo>
                  <a:pt x="1735" y="6858000"/>
                </a:lnTo>
                <a:lnTo>
                  <a:pt x="0" y="6858000"/>
                </a:lnTo>
                <a:lnTo>
                  <a:pt x="0" y="6849812"/>
                </a:lnTo>
                <a:lnTo>
                  <a:pt x="0" y="6483067"/>
                </a:lnTo>
                <a:lnTo>
                  <a:pt x="0" y="1250146"/>
                </a:lnTo>
                <a:close/>
              </a:path>
            </a:pathLst>
          </a:custGeom>
        </p:spPr>
      </p:pic>
      <p:sp>
        <p:nvSpPr>
          <p:cNvPr id="6" name="TextBox 5">
            <a:extLst>
              <a:ext uri="{FF2B5EF4-FFF2-40B4-BE49-F238E27FC236}">
                <a16:creationId xmlns:a16="http://schemas.microsoft.com/office/drawing/2014/main" id="{6F0EAD5C-6523-12DB-606D-376502A0CB10}"/>
              </a:ext>
            </a:extLst>
          </p:cNvPr>
          <p:cNvSpPr txBox="1"/>
          <p:nvPr/>
        </p:nvSpPr>
        <p:spPr>
          <a:xfrm>
            <a:off x="6298092" y="1785938"/>
            <a:ext cx="5355276" cy="3780845"/>
          </a:xfrm>
          <a:prstGeom prst="rect">
            <a:avLst/>
          </a:prstGeom>
        </p:spPr>
        <p:txBody>
          <a:bodyPr vert="horz" lIns="91440" tIns="45720" rIns="91440" bIns="45720" rtlCol="0" anchor="t">
            <a:noAutofit/>
          </a:bodyPr>
          <a:lstStyle/>
          <a:p>
            <a:pPr>
              <a:spcAft>
                <a:spcPts val="600"/>
              </a:spcAft>
              <a:buClr>
                <a:schemeClr val="accent5"/>
              </a:buClr>
            </a:pPr>
            <a:endParaRPr lang="en-US" sz="1000" dirty="0"/>
          </a:p>
          <a:p>
            <a:pPr>
              <a:spcAft>
                <a:spcPts val="600"/>
              </a:spcAft>
              <a:buClr>
                <a:schemeClr val="accent5"/>
              </a:buClr>
            </a:pPr>
            <a:endParaRPr lang="en-US" sz="1000" dirty="0"/>
          </a:p>
          <a:p>
            <a:pPr>
              <a:spcAft>
                <a:spcPts val="600"/>
              </a:spcAft>
              <a:buClr>
                <a:schemeClr val="accent5"/>
              </a:buClr>
            </a:pPr>
            <a:r>
              <a:rPr lang="en-US" sz="1000" dirty="0"/>
              <a:t>This executive summary provides an overview of the research conducted on the impact of COVID-19 on the economic health of private sector organizations, focusing on its long-term implications. The study aimed to examine the challenges faced by these organizations and analyze the sustained effects of the pandemic on their economic well-being.</a:t>
            </a:r>
          </a:p>
          <a:p>
            <a:pPr>
              <a:spcAft>
                <a:spcPts val="600"/>
              </a:spcAft>
              <a:buClr>
                <a:schemeClr val="accent5"/>
              </a:buClr>
            </a:pPr>
            <a:endParaRPr lang="en-US" sz="1000" dirty="0"/>
          </a:p>
          <a:p>
            <a:pPr>
              <a:spcAft>
                <a:spcPts val="600"/>
              </a:spcAft>
              <a:buClr>
                <a:schemeClr val="accent5"/>
              </a:buClr>
            </a:pPr>
            <a:r>
              <a:rPr lang="en-US" sz="1000" dirty="0"/>
              <a:t>The research findings indicate that the COVID-19 pandemic has had a profound and lasting impact on the economic health of private-sector organizations. The initial outbreak led to widespread disruptions in global supply chains, decreased consumer spending, and imposed restrictive measures that affected business operations. As a result, many organizations experienced significant declines in revenue, reduced profitability, and increased financial instability.</a:t>
            </a:r>
          </a:p>
          <a:p>
            <a:pPr>
              <a:spcAft>
                <a:spcPts val="600"/>
              </a:spcAft>
              <a:buClr>
                <a:schemeClr val="accent5"/>
              </a:buClr>
            </a:pPr>
            <a:endParaRPr lang="en-US" sz="1000" dirty="0"/>
          </a:p>
          <a:p>
            <a:pPr>
              <a:spcAft>
                <a:spcPts val="600"/>
              </a:spcAft>
              <a:buClr>
                <a:schemeClr val="accent5"/>
              </a:buClr>
            </a:pPr>
            <a:r>
              <a:rPr lang="en-US" sz="1000" dirty="0"/>
              <a:t>However, the long-term analysis reveals that private sector organizations demonstrated remarkable resilience and adaptability in navigating the post-pandemic landscape. These organizations implemented various strategies to mitigate the adverse effects of the crisis, such as accelerating digital transformation, reconfiguring supply chains, and diversifying product offerings. Such adaptive measures enabled them to regain stability and even explore new opportunities.</a:t>
            </a:r>
          </a:p>
          <a:p>
            <a:pPr>
              <a:spcAft>
                <a:spcPts val="600"/>
              </a:spcAft>
              <a:buClr>
                <a:schemeClr val="accent5"/>
              </a:buClr>
            </a:pPr>
            <a:endParaRPr lang="en-US" sz="1000" dirty="0"/>
          </a:p>
          <a:p>
            <a:pPr>
              <a:spcAft>
                <a:spcPts val="600"/>
              </a:spcAft>
              <a:buClr>
                <a:schemeClr val="accent5"/>
              </a:buClr>
            </a:pPr>
            <a:r>
              <a:rPr lang="en-US" sz="1000" dirty="0"/>
              <a:t>While the overall economic recovery has been gradual, the research highlights that private sector organizations that proactively embraced innovation and agility fared better in the long run. They exhibited higher levels of competitiveness, operational efficiency, and financial sustainability compared to those that resisted change or were slower to adapt.</a:t>
            </a:r>
          </a:p>
          <a:p>
            <a:pPr>
              <a:spcAft>
                <a:spcPts val="600"/>
              </a:spcAft>
              <a:buClr>
                <a:schemeClr val="accent5"/>
              </a:buClr>
            </a:pPr>
            <a:endParaRPr lang="en-US" sz="1000" dirty="0"/>
          </a:p>
          <a:p>
            <a:pPr>
              <a:spcAft>
                <a:spcPts val="600"/>
              </a:spcAft>
              <a:buClr>
                <a:schemeClr val="accent5"/>
              </a:buClr>
            </a:pPr>
            <a:r>
              <a:rPr lang="en-US" sz="1000" dirty="0"/>
              <a:t>The research outcomes underscore the importance of robust crisis management and contingency planning for private sector organizations. The pandemic has highlighted the need for agile business models that can withstand unforeseen disruptions. Organizations that invest in technology, talent development, and strategic partnerships are better positioned to weather future crises and ensure long-term economic health.</a:t>
            </a:r>
          </a:p>
          <a:p>
            <a:pPr>
              <a:spcAft>
                <a:spcPts val="600"/>
              </a:spcAft>
              <a:buClr>
                <a:schemeClr val="accent5"/>
              </a:buClr>
            </a:pPr>
            <a:endParaRPr lang="en-US" sz="1000" dirty="0"/>
          </a:p>
          <a:p>
            <a:pPr>
              <a:spcAft>
                <a:spcPts val="600"/>
              </a:spcAft>
              <a:buClr>
                <a:schemeClr val="accent5"/>
              </a:buClr>
            </a:pPr>
            <a:r>
              <a:rPr lang="en-US" sz="1000" dirty="0"/>
              <a:t>The findings of this research provide valuable insights for private sector organizations, policymakers, and stakeholders involved in economic recovery efforts. The identified strategies and lessons learned can guide decision-making processes, inform policy development, and inspire innovative approaches to build resilience in the face of future challenges.</a:t>
            </a:r>
          </a:p>
          <a:p>
            <a:pPr>
              <a:spcAft>
                <a:spcPts val="600"/>
              </a:spcAft>
              <a:buClr>
                <a:schemeClr val="accent5"/>
              </a:buClr>
            </a:pPr>
            <a:endParaRPr lang="en-US" sz="1000" dirty="0"/>
          </a:p>
          <a:p>
            <a:pPr>
              <a:spcAft>
                <a:spcPts val="600"/>
              </a:spcAft>
              <a:buClr>
                <a:schemeClr val="accent5"/>
              </a:buClr>
            </a:pPr>
            <a:r>
              <a:rPr lang="en-US" sz="1000" dirty="0"/>
              <a:t>It is recommended that private sector organizations continue to monitor the evolving landscape, adapt to changing market dynamics, and prioritize investments in digitalization and flexibility. Collaboration between the public and private sectors is also crucial to foster a supportive ecosystem that facilitates recovery and sustainable growth.</a:t>
            </a:r>
          </a:p>
          <a:p>
            <a:pPr>
              <a:spcAft>
                <a:spcPts val="600"/>
              </a:spcAft>
              <a:buClr>
                <a:schemeClr val="accent5"/>
              </a:buClr>
            </a:pPr>
            <a:endParaRPr lang="en-US" sz="1000" dirty="0"/>
          </a:p>
          <a:p>
            <a:pPr>
              <a:spcAft>
                <a:spcPts val="600"/>
              </a:spcAft>
              <a:buClr>
                <a:schemeClr val="accent5"/>
              </a:buClr>
            </a:pPr>
            <a:r>
              <a:rPr lang="en-US" sz="1000" dirty="0"/>
              <a:t>This executive summary presents a concise overview of the research conducted on the impact of COVID-19 on the economic health of private sector organizations. The detailed research report provides a comprehensive analysis, including specific case studies and data-driven insights, to further inform stakeholders and support evidence-based decision-making.</a:t>
            </a:r>
          </a:p>
          <a:p>
            <a:pPr>
              <a:spcAft>
                <a:spcPts val="600"/>
              </a:spcAft>
              <a:buClr>
                <a:schemeClr val="accent5"/>
              </a:buClr>
            </a:pPr>
            <a:endParaRPr lang="en-US" sz="1000" dirty="0"/>
          </a:p>
          <a:p>
            <a:pPr>
              <a:spcAft>
                <a:spcPts val="600"/>
              </a:spcAft>
              <a:buClr>
                <a:schemeClr val="accent5"/>
              </a:buClr>
            </a:pPr>
            <a:r>
              <a:rPr lang="en-US" sz="1000" dirty="0"/>
              <a:t>(Note: The executive summary is a condensed version of the full research report, highlighting the key findings and recommendations. It should provide enough information to give a clear understanding of the research conducted and its implications.)</a:t>
            </a:r>
          </a:p>
        </p:txBody>
      </p:sp>
      <p:sp>
        <p:nvSpPr>
          <p:cNvPr id="8" name="TextBox 7">
            <a:extLst>
              <a:ext uri="{FF2B5EF4-FFF2-40B4-BE49-F238E27FC236}">
                <a16:creationId xmlns:a16="http://schemas.microsoft.com/office/drawing/2014/main" id="{B1176F2D-1CEF-A43F-D1C3-5C181981F63A}"/>
              </a:ext>
            </a:extLst>
          </p:cNvPr>
          <p:cNvSpPr txBox="1"/>
          <p:nvPr/>
        </p:nvSpPr>
        <p:spPr>
          <a:xfrm>
            <a:off x="142875" y="5351740"/>
            <a:ext cx="8965405" cy="369332"/>
          </a:xfrm>
          <a:prstGeom prst="rect">
            <a:avLst/>
          </a:prstGeom>
          <a:noFill/>
        </p:spPr>
        <p:txBody>
          <a:bodyPr wrap="square">
            <a:spAutoFit/>
          </a:bodyPr>
          <a:lstStyle/>
          <a:p>
            <a:pPr>
              <a:spcAft>
                <a:spcPts val="600"/>
              </a:spcAft>
            </a:pPr>
            <a:r>
              <a:rPr lang="en-GB" u="sng" dirty="0"/>
              <a:t>Elena </a:t>
            </a:r>
            <a:r>
              <a:rPr lang="en-GB" u="sng" dirty="0" err="1"/>
              <a:t>Pruteanu</a:t>
            </a:r>
            <a:r>
              <a:rPr lang="en-GB" u="sng" dirty="0"/>
              <a:t> - 2111212</a:t>
            </a:r>
          </a:p>
        </p:txBody>
      </p:sp>
    </p:spTree>
    <p:extLst>
      <p:ext uri="{BB962C8B-B14F-4D97-AF65-F5344CB8AC3E}">
        <p14:creationId xmlns:p14="http://schemas.microsoft.com/office/powerpoint/2010/main" val="3664740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D223C-7ABC-1402-51A2-5EC041FD64B9}"/>
              </a:ext>
            </a:extLst>
          </p:cNvPr>
          <p:cNvSpPr>
            <a:spLocks noGrp="1"/>
          </p:cNvSpPr>
          <p:nvPr>
            <p:ph type="title"/>
          </p:nvPr>
        </p:nvSpPr>
        <p:spPr>
          <a:xfrm>
            <a:off x="609599" y="0"/>
            <a:ext cx="10658475" cy="2106204"/>
          </a:xfrm>
        </p:spPr>
        <p:txBody>
          <a:bodyPr>
            <a:normAutofit/>
          </a:bodyPr>
          <a:lstStyle/>
          <a:p>
            <a:r>
              <a:rPr lang="en-GB" sz="2000" dirty="0"/>
              <a:t>Term of reference</a:t>
            </a:r>
            <a:br>
              <a:rPr lang="en-GB" sz="2000" dirty="0"/>
            </a:br>
            <a:br>
              <a:rPr lang="en-GB" sz="1400" dirty="0"/>
            </a:br>
            <a:r>
              <a:rPr lang="en-GB" sz="1400" dirty="0"/>
              <a:t>Christian </a:t>
            </a:r>
            <a:r>
              <a:rPr lang="en-GB" sz="1400" dirty="0" err="1"/>
              <a:t>Felices</a:t>
            </a:r>
            <a:r>
              <a:rPr lang="en-GB" sz="1400" dirty="0"/>
              <a:t> requested the current e-portfolio on 03.05.2023 for the module  Changemakers –Creativity and Value Creation. It is designed to address four tasks connected to a study topic: the methodology employed, presenting the research idea, and analysing the findings. Elena </a:t>
            </a:r>
            <a:r>
              <a:rPr lang="en-GB" sz="1400" dirty="0" err="1"/>
              <a:t>Pruteanu</a:t>
            </a:r>
            <a:r>
              <a:rPr lang="en-GB" sz="1400" dirty="0"/>
              <a:t> wrote the portfolio, and the deadline is June 16, 2023.</a:t>
            </a:r>
            <a:br>
              <a:rPr lang="en-GB" sz="2000" dirty="0"/>
            </a:br>
            <a:r>
              <a:rPr lang="en-GB" sz="2000" dirty="0"/>
              <a:t> </a:t>
            </a:r>
          </a:p>
        </p:txBody>
      </p:sp>
      <p:sp>
        <p:nvSpPr>
          <p:cNvPr id="3" name="Content Placeholder 2">
            <a:extLst>
              <a:ext uri="{FF2B5EF4-FFF2-40B4-BE49-F238E27FC236}">
                <a16:creationId xmlns:a16="http://schemas.microsoft.com/office/drawing/2014/main" id="{00A92E83-BB30-E93A-ECD3-B88748FD6764}"/>
              </a:ext>
            </a:extLst>
          </p:cNvPr>
          <p:cNvSpPr>
            <a:spLocks noGrp="1"/>
          </p:cNvSpPr>
          <p:nvPr>
            <p:ph idx="1"/>
          </p:nvPr>
        </p:nvSpPr>
        <p:spPr/>
        <p:txBody>
          <a:bodyPr>
            <a:normAutofit fontScale="70000" lnSpcReduction="20000"/>
          </a:bodyPr>
          <a:lstStyle/>
          <a:p>
            <a:r>
              <a:rPr lang="en-GB" dirty="0"/>
              <a:t>Procedure </a:t>
            </a:r>
          </a:p>
          <a:p>
            <a:r>
              <a:rPr lang="en-GB" dirty="0"/>
              <a:t>To investigate the impact of COVID-19 on the economic health of private sector organizations conducting a literature review at the beginning of a research endeavour might also serve to stimulate your own thinking according to Knopf (2006). Literature reviews are vital in academic research because they collect current knowledge and analyse the state of an area according to </a:t>
            </a:r>
            <a:r>
              <a:rPr lang="en-GB" dirty="0" err="1"/>
              <a:t>Linnenlueck</a:t>
            </a:r>
            <a:r>
              <a:rPr lang="en-GB" dirty="0"/>
              <a:t> (2020). This topic is highly relevant given the unprecedented challenges businesses have faced during the pandemic and how it has impacted them in the long run. </a:t>
            </a:r>
            <a:r>
              <a:rPr lang="en-GB" dirty="0">
                <a:solidFill>
                  <a:srgbClr val="222222"/>
                </a:solidFill>
                <a:latin typeface="Arial" panose="020B0604020202020204" pitchFamily="34" charset="0"/>
              </a:rPr>
              <a:t>U</a:t>
            </a:r>
            <a:r>
              <a:rPr lang="en-GB" b="0" i="0" u="none" strike="noStrike" dirty="0">
                <a:solidFill>
                  <a:srgbClr val="222222"/>
                </a:solidFill>
                <a:effectLst/>
                <a:latin typeface="Arial" panose="020B0604020202020204" pitchFamily="34" charset="0"/>
              </a:rPr>
              <a:t>sing a questionary help collect valuable information on how covid 19 has impacted private sector organisations’ economic health, including their revenue, profits, and market share.</a:t>
            </a:r>
            <a:endParaRPr lang="en-GB" dirty="0"/>
          </a:p>
          <a:p>
            <a:r>
              <a:rPr lang="en-GB" dirty="0"/>
              <a:t>     Data collection investigates more to underline that the covid 19 epidemic has created unique and multifaceted obstacles for businesses, such as supply chain interruptions, reduced consumer demand, government-imposed restrictions, and shifts in consumer behaviour. The COVID-19 pandemic was a major black swan occurrence with long-term consequences for society, the economy, and public health according to Bernabe (2022). The severity of the global pandemic (COVID-19) has had an impact on global economic development, resulting in a number of fiscal measures, monetary policies, and cross-country economic burden-sharing among countries according to </a:t>
            </a:r>
            <a:r>
              <a:rPr lang="en-GB" b="0" i="0" u="none" strike="noStrike" dirty="0">
                <a:solidFill>
                  <a:srgbClr val="222222"/>
                </a:solidFill>
                <a:effectLst/>
                <a:latin typeface="Arial" panose="020B0604020202020204" pitchFamily="34" charset="0"/>
              </a:rPr>
              <a:t>Sarkodie (2021). Overall, a data questionnaire can be a valuable tool in investigating the impact of covid19 on the economic health of private sector organisations by providing a comprehensive </a:t>
            </a:r>
            <a:r>
              <a:rPr lang="en-GB" dirty="0">
                <a:solidFill>
                  <a:srgbClr val="222222"/>
                </a:solidFill>
                <a:latin typeface="Arial" panose="020B0604020202020204" pitchFamily="34" charset="0"/>
              </a:rPr>
              <a:t>understanding of their experiences, challenges, and opportunities during this period. The data analysis process is seen to be carried out by analysing quantitative data according to </a:t>
            </a:r>
            <a:r>
              <a:rPr lang="en-GB" b="0" i="0" u="none" strike="noStrike" dirty="0" err="1">
                <a:solidFill>
                  <a:srgbClr val="222222"/>
                </a:solidFill>
                <a:effectLst/>
                <a:latin typeface="Arial" panose="020B0604020202020204" pitchFamily="34" charset="0"/>
              </a:rPr>
              <a:t>Hasanat</a:t>
            </a:r>
            <a:r>
              <a:rPr lang="en-GB" b="0" i="0" u="none" strike="noStrike" dirty="0">
                <a:solidFill>
                  <a:srgbClr val="222222"/>
                </a:solidFill>
                <a:effectLst/>
                <a:latin typeface="Arial" panose="020B0604020202020204" pitchFamily="34" charset="0"/>
              </a:rPr>
              <a:t> et al. (2020).</a:t>
            </a:r>
          </a:p>
          <a:p>
            <a:r>
              <a:rPr lang="en-GB" dirty="0">
                <a:solidFill>
                  <a:srgbClr val="222222"/>
                </a:solidFill>
                <a:latin typeface="Arial" panose="020B0604020202020204" pitchFamily="34" charset="0"/>
              </a:rPr>
              <a:t>By examining the lasting effects of covid19 on the economic health of private sector organisations, this study aims to provide valuable insights into the organisation's resilience, recovery strategies, and adaptive measures in the face of an unprecedented crisis .</a:t>
            </a:r>
            <a:endParaRPr lang="en-GB" b="0" i="0" u="none" strike="noStrike" dirty="0">
              <a:solidFill>
                <a:srgbClr val="222222"/>
              </a:solidFill>
              <a:effectLst/>
              <a:latin typeface="Arial" panose="020B0604020202020204" pitchFamily="34" charset="0"/>
            </a:endParaRPr>
          </a:p>
          <a:p>
            <a:endParaRPr lang="en-GB" b="0" i="0" u="none" strike="noStrike" dirty="0">
              <a:solidFill>
                <a:srgbClr val="222222"/>
              </a:solidFill>
              <a:effectLst/>
              <a:latin typeface="Arial" panose="020B0604020202020204" pitchFamily="34" charset="0"/>
            </a:endParaRPr>
          </a:p>
          <a:p>
            <a:endParaRPr lang="en-GB" dirty="0"/>
          </a:p>
          <a:p>
            <a:endParaRPr lang="en-GB" dirty="0"/>
          </a:p>
        </p:txBody>
      </p:sp>
      <p:sp>
        <p:nvSpPr>
          <p:cNvPr id="4" name="Content Placeholder 3">
            <a:extLst>
              <a:ext uri="{FF2B5EF4-FFF2-40B4-BE49-F238E27FC236}">
                <a16:creationId xmlns:a16="http://schemas.microsoft.com/office/drawing/2014/main" id="{D2EB9F55-A3B5-750F-21A9-4AC9A2EE47EF}"/>
              </a:ext>
            </a:extLst>
          </p:cNvPr>
          <p:cNvSpPr txBox="1">
            <a:spLocks/>
          </p:cNvSpPr>
          <p:nvPr/>
        </p:nvSpPr>
        <p:spPr>
          <a:xfrm>
            <a:off x="8851231" y="6448335"/>
            <a:ext cx="3445042" cy="409664"/>
          </a:xfrm>
          <a:prstGeom prst="rect">
            <a:avLst/>
          </a:prstGeom>
          <a:noFill/>
        </p:spPr>
        <p:txBody>
          <a:bodyPr vert="horz" wrap="square" lIns="91440" tIns="45720" rIns="91440" bIns="45720" rtlCol="0">
            <a:spAutoFit/>
          </a:bodyPr>
          <a:lst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u="sng"/>
              <a:t>Elena Pruteanu - 2111212</a:t>
            </a:r>
            <a:endParaRPr lang="en-GB" u="sng" dirty="0"/>
          </a:p>
        </p:txBody>
      </p:sp>
    </p:spTree>
    <p:extLst>
      <p:ext uri="{BB962C8B-B14F-4D97-AF65-F5344CB8AC3E}">
        <p14:creationId xmlns:p14="http://schemas.microsoft.com/office/powerpoint/2010/main" val="3545818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2">
            <a:extLst>
              <a:ext uri="{FF2B5EF4-FFF2-40B4-BE49-F238E27FC236}">
                <a16:creationId xmlns:a16="http://schemas.microsoft.com/office/drawing/2014/main" id="{4641E4FD-D771-232A-E855-BD89A53931AC}"/>
              </a:ext>
            </a:extLst>
          </p:cNvPr>
          <p:cNvSpPr>
            <a:spLocks noGrp="1"/>
          </p:cNvSpPr>
          <p:nvPr>
            <p:ph idx="1"/>
          </p:nvPr>
        </p:nvSpPr>
        <p:spPr>
          <a:xfrm flipH="1">
            <a:off x="0" y="374938"/>
            <a:ext cx="11983452" cy="5740112"/>
          </a:xfrm>
        </p:spPr>
        <p:txBody>
          <a:bodyPr>
            <a:normAutofit fontScale="25000" lnSpcReduction="20000"/>
          </a:bodyPr>
          <a:lstStyle/>
          <a:p>
            <a:r>
              <a:rPr lang="en-GB" sz="4400" dirty="0"/>
              <a:t>Formulating research questions</a:t>
            </a:r>
          </a:p>
          <a:p>
            <a:r>
              <a:rPr lang="en-GB" sz="4400" dirty="0"/>
              <a:t>In formulating the research question, my focus was driven by a genuine interest in understanding the profound impact of the covid 19 pandemic on the economic health of private sector organisations and its lasting effects. Recognising the magnitude of the global crisis and its implications for businesses, I aimed to investigate how these organisations have navigated the challenges and adapted in the long run. We are facing one of the most difficult problems in social intervention, one that necessitates quick, effective, and well-coordinated responses from official institutions, the corporate sector, and non-governmental organisations in order to serve an increasingly desperate population with increasingly urgent needs according to Clemente –Suarez et all (2021). After conducting a thorough investigation into the impact of COVID-19 on the economic health of private-sector organizations, it has become evident that there are indeed significant long-term implications. Coronaviruses have become a major health danger worldwide in recent years, causing significant human morbidity. The new Coronavirus Disease 2019 (COVID-19) has spread internationally in a short period of time according to </a:t>
            </a:r>
            <a:r>
              <a:rPr lang="en-GB" sz="4400" dirty="0" err="1"/>
              <a:t>Baig</a:t>
            </a:r>
            <a:r>
              <a:rPr lang="en-GB" sz="4400" dirty="0"/>
              <a:t> et al. (2020).</a:t>
            </a:r>
          </a:p>
          <a:p>
            <a:r>
              <a:rPr lang="en-GB" sz="4400" dirty="0"/>
              <a:t>While planning, developing, and caring for others and their families during COVID-19, health professionals are nervous, overworked, and financially insecure. We must help them execute their tasks while remaining safe and alive (Sethi,2020). COVID-19 had a terrible and far-reaching global impact and business world has been unstable, and countries' economic landscapes have performed poorly (</a:t>
            </a:r>
            <a:r>
              <a:rPr lang="en-GB" sz="4400" b="0" i="0" u="none" strike="noStrike" dirty="0">
                <a:solidFill>
                  <a:srgbClr val="222222"/>
                </a:solidFill>
                <a:effectLst/>
              </a:rPr>
              <a:t>Varshney, 2021). As the pandemic wave subsides, the focus has switched to lifting stay-at-home measures and resuming the economy according to Pronk (2020). People are also affected socially by the pandemic since they are unable to see their classmates, colleagues, and distant family members(Syed, 2021). High-wage workers faced a brief "V-shaped" recession, whereas low-wage people endured considerably bigger, more sustained job losses according to Chetty, et al. (2020).</a:t>
            </a:r>
          </a:p>
          <a:p>
            <a:r>
              <a:rPr lang="en-GB" sz="4400" dirty="0"/>
              <a:t> The research approach method  I used is the deductive approach as I’m implying my research to a theory according to Wilson et all (2010). This means by conducted research through the questionnaire to gather the quantitative and qualitative data needed. </a:t>
            </a:r>
            <a:r>
              <a:rPr lang="en-GB" sz="4400" dirty="0">
                <a:effectLst/>
              </a:rPr>
              <a:t>In a Deductive approach, the researcher starts the research with a particular theory and then develops many hypotheses from that theory and after that surveys the information to examine the compromised concept (</a:t>
            </a:r>
            <a:r>
              <a:rPr lang="en-GB" sz="4400" b="0" i="0" u="none" strike="noStrike" dirty="0" err="1">
                <a:solidFill>
                  <a:srgbClr val="222222"/>
                </a:solidFill>
                <a:effectLst/>
              </a:rPr>
              <a:t>Kalogiannidis</a:t>
            </a:r>
            <a:r>
              <a:rPr lang="en-GB" sz="4400" b="0" i="0" u="none" strike="noStrike" dirty="0">
                <a:solidFill>
                  <a:srgbClr val="222222"/>
                </a:solidFill>
                <a:effectLst/>
              </a:rPr>
              <a:t> and </a:t>
            </a:r>
            <a:r>
              <a:rPr lang="en-GB" sz="4400" b="0" i="0" u="none" strike="noStrike" dirty="0" err="1">
                <a:solidFill>
                  <a:srgbClr val="222222"/>
                </a:solidFill>
                <a:effectLst/>
              </a:rPr>
              <a:t>Chatzitheodoridis</a:t>
            </a:r>
            <a:r>
              <a:rPr lang="en-GB" sz="4400" b="0" i="0" u="none" strike="noStrike" dirty="0">
                <a:solidFill>
                  <a:srgbClr val="222222"/>
                </a:solidFill>
                <a:effectLst/>
              </a:rPr>
              <a:t> 2020).</a:t>
            </a:r>
          </a:p>
          <a:p>
            <a:r>
              <a:rPr lang="en-GB" sz="4400" dirty="0"/>
              <a:t>After conducting numerous searches for research on web surveys, it was discovered that, while there are significant writings associated with online survey experiences and usability, there is not much study that goes beyond "lessons from the field" and no recommendations on ways to enhance the web survey process beyond personal observations, according to Huffman, 2016)</a:t>
            </a:r>
          </a:p>
          <a:p>
            <a:r>
              <a:rPr lang="en-GB" sz="4400" dirty="0"/>
              <a:t>When performing online research, investigators may run into sample issues according to (Andrews et al., 2003; Howard, Rainie, &amp; Jones, 2001) Some virtual groups and organisations offer membership email lists, which can assist researchers in developing a sampling frame. However, not all members of virtual groups and organisations allow their email addresses to be posted, and others may refuse administrators' requests to supply researchers with their email addresses. This makes it difficult to correctly size an online population, according to Wright, (2005) Once an email list has been gathered, an online survey invitation and link can be sent to each member of the list. In theory, this can provide researchers with a sampling frame. However, issues such as multiple email accounts for the same person, repeated responses from individuals,  and invalid/inactive email addresses make online random sampling problematic in many situations, according to (Andrews et al., 2003; Couper, 2000)</a:t>
            </a:r>
          </a:p>
          <a:p>
            <a:r>
              <a:rPr lang="en-GB" sz="4400" dirty="0"/>
              <a:t> The paper’s data is qualitative and quantitative, and it was gathered through secondary sources such as textbooks, journal papers, government reports, and internet-published resources according to Agba, et al.(2021). As a result of the pandemic outbreak’s detrimental impact on the business environment, most firms have experienced major downsizing and pay reductions. (</a:t>
            </a:r>
            <a:r>
              <a:rPr lang="en-GB" sz="4400" b="0" i="0" u="none" strike="noStrike" dirty="0">
                <a:solidFill>
                  <a:srgbClr val="222222"/>
                </a:solidFill>
                <a:effectLst/>
              </a:rPr>
              <a:t>Varshney 2021).</a:t>
            </a:r>
            <a:r>
              <a:rPr lang="en-GB" sz="4400" b="0" i="0" u="none" strike="noStrike" dirty="0">
                <a:solidFill>
                  <a:srgbClr val="2E2E2E"/>
                </a:solidFill>
                <a:effectLst/>
              </a:rPr>
              <a:t> </a:t>
            </a:r>
          </a:p>
          <a:p>
            <a:r>
              <a:rPr lang="en-GB" sz="4400" b="0" i="0" u="none" strike="noStrike" dirty="0">
                <a:solidFill>
                  <a:srgbClr val="2E2E2E"/>
                </a:solidFill>
                <a:effectLst/>
              </a:rPr>
              <a:t>To address research issues, quantitative researchers use measurement, experimentation, and statistical analysis, whereas qualitative researchers choose observations, interviews, and content analysis. Mixed-methods research "combines elements of both quantitative and qualitative methods (e.g., use of qualitative and quantitative viewpoints, gathering data, analysis, inference techniques) for the broad purposes of wide range of understanding and corroboration," because it "represents a middle ground between quantitative and qualitative methodology”, according to </a:t>
            </a:r>
            <a:r>
              <a:rPr lang="en-GB" sz="4000" b="0" i="0" u="none" strike="noStrike" dirty="0">
                <a:solidFill>
                  <a:srgbClr val="333333"/>
                </a:solidFill>
                <a:effectLst/>
                <a:latin typeface="Open Sans" panose="020B0606030504020204" pitchFamily="34" charset="0"/>
              </a:rPr>
              <a:t>(Johnson et al., 2007)</a:t>
            </a:r>
            <a:endParaRPr lang="en-GB" sz="4400" b="0" i="0" u="none" strike="noStrike" dirty="0">
              <a:solidFill>
                <a:srgbClr val="2E2E2E"/>
              </a:solidFill>
              <a:effectLst/>
            </a:endParaRPr>
          </a:p>
          <a:p>
            <a:r>
              <a:rPr lang="en-GB" sz="4400" dirty="0"/>
              <a:t>Primary data is the research method I will be using as I’m using a questionnaire approach to research since I’m conducting my own research according to Hox et all (2005).</a:t>
            </a:r>
          </a:p>
          <a:p>
            <a:endParaRPr lang="en-GB" sz="4400" dirty="0"/>
          </a:p>
          <a:p>
            <a:endParaRPr lang="en-GB" sz="4000" b="0" i="0" u="none" strike="noStrike" dirty="0">
              <a:solidFill>
                <a:srgbClr val="2E2E2E"/>
              </a:solidFill>
              <a:effectLst/>
              <a:latin typeface="ElsevierGulliver"/>
            </a:endParaRPr>
          </a:p>
          <a:p>
            <a:endParaRPr lang="en-GB" sz="4800" b="0" i="0" u="none" strike="noStrike" dirty="0">
              <a:solidFill>
                <a:srgbClr val="222222"/>
              </a:solidFill>
              <a:effectLst/>
              <a:latin typeface="Arial" panose="020B0604020202020204" pitchFamily="34" charset="0"/>
            </a:endParaRPr>
          </a:p>
          <a:p>
            <a:r>
              <a:rPr lang="en-GB" sz="4800" dirty="0"/>
              <a:t> </a:t>
            </a:r>
          </a:p>
          <a:p>
            <a:endParaRPr lang="en-GB" sz="4000" dirty="0"/>
          </a:p>
          <a:p>
            <a:endParaRPr lang="en-GB" sz="4800" dirty="0"/>
          </a:p>
          <a:p>
            <a:endParaRPr lang="en-GB" dirty="0"/>
          </a:p>
          <a:p>
            <a:endParaRPr lang="en-GB" dirty="0"/>
          </a:p>
        </p:txBody>
      </p:sp>
      <p:sp>
        <p:nvSpPr>
          <p:cNvPr id="14" name="Title 1">
            <a:extLst>
              <a:ext uri="{FF2B5EF4-FFF2-40B4-BE49-F238E27FC236}">
                <a16:creationId xmlns:a16="http://schemas.microsoft.com/office/drawing/2014/main" id="{EFC91F75-D841-1A67-715F-120A63F3BDA1}"/>
              </a:ext>
            </a:extLst>
          </p:cNvPr>
          <p:cNvSpPr>
            <a:spLocks noGrp="1"/>
          </p:cNvSpPr>
          <p:nvPr>
            <p:ph type="title"/>
          </p:nvPr>
        </p:nvSpPr>
        <p:spPr>
          <a:xfrm flipH="1">
            <a:off x="0" y="0"/>
            <a:ext cx="902368" cy="374938"/>
          </a:xfrm>
        </p:spPr>
        <p:txBody>
          <a:bodyPr>
            <a:normAutofit fontScale="90000"/>
          </a:bodyPr>
          <a:lstStyle/>
          <a:p>
            <a:r>
              <a:rPr lang="en-GB" sz="2000" dirty="0"/>
              <a:t>Task 1</a:t>
            </a:r>
          </a:p>
        </p:txBody>
      </p:sp>
      <p:sp>
        <p:nvSpPr>
          <p:cNvPr id="16" name="Content Placeholder 3">
            <a:extLst>
              <a:ext uri="{FF2B5EF4-FFF2-40B4-BE49-F238E27FC236}">
                <a16:creationId xmlns:a16="http://schemas.microsoft.com/office/drawing/2014/main" id="{2EB373DD-1CC1-6FEF-82C6-35A64436945C}"/>
              </a:ext>
            </a:extLst>
          </p:cNvPr>
          <p:cNvSpPr txBox="1">
            <a:spLocks/>
          </p:cNvSpPr>
          <p:nvPr/>
        </p:nvSpPr>
        <p:spPr>
          <a:xfrm>
            <a:off x="8851231" y="6448335"/>
            <a:ext cx="3445042" cy="409664"/>
          </a:xfrm>
          <a:prstGeom prst="rect">
            <a:avLst/>
          </a:prstGeom>
          <a:noFill/>
        </p:spPr>
        <p:txBody>
          <a:bodyPr vert="horz" wrap="square" lIns="91440" tIns="45720" rIns="91440" bIns="45720" rtlCol="0">
            <a:spAutoFit/>
          </a:bodyPr>
          <a:lst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u="sng" dirty="0"/>
              <a:t>Elena </a:t>
            </a:r>
            <a:r>
              <a:rPr lang="en-GB" u="sng" dirty="0" err="1"/>
              <a:t>Pruteanu</a:t>
            </a:r>
            <a:r>
              <a:rPr lang="en-GB" u="sng" dirty="0"/>
              <a:t> - 2111212</a:t>
            </a:r>
          </a:p>
        </p:txBody>
      </p:sp>
    </p:spTree>
    <p:extLst>
      <p:ext uri="{BB962C8B-B14F-4D97-AF65-F5344CB8AC3E}">
        <p14:creationId xmlns:p14="http://schemas.microsoft.com/office/powerpoint/2010/main" val="1534626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1">
            <a:extLst>
              <a:ext uri="{FF2B5EF4-FFF2-40B4-BE49-F238E27FC236}">
                <a16:creationId xmlns:a16="http://schemas.microsoft.com/office/drawing/2014/main" id="{41380B7A-5B85-4642-8878-2089DEF2C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13">
            <a:extLst>
              <a:ext uri="{FF2B5EF4-FFF2-40B4-BE49-F238E27FC236}">
                <a16:creationId xmlns:a16="http://schemas.microsoft.com/office/drawing/2014/main" id="{848D562A-EF99-44C6-AA29-9D3E42177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2299" y="-1"/>
            <a:ext cx="5726653" cy="6858000"/>
          </a:xfrm>
          <a:custGeom>
            <a:avLst/>
            <a:gdLst>
              <a:gd name="connsiteX0" fmla="*/ 615190 w 5726653"/>
              <a:gd name="connsiteY0" fmla="*/ 3536635 h 6858000"/>
              <a:gd name="connsiteX1" fmla="*/ 1124778 w 5726653"/>
              <a:gd name="connsiteY1" fmla="*/ 4046223 h 6858000"/>
              <a:gd name="connsiteX2" fmla="*/ 615190 w 5726653"/>
              <a:gd name="connsiteY2" fmla="*/ 4555811 h 6858000"/>
              <a:gd name="connsiteX3" fmla="*/ 105602 w 5726653"/>
              <a:gd name="connsiteY3" fmla="*/ 4046223 h 6858000"/>
              <a:gd name="connsiteX4" fmla="*/ 615190 w 5726653"/>
              <a:gd name="connsiteY4" fmla="*/ 3536635 h 6858000"/>
              <a:gd name="connsiteX5" fmla="*/ 1497780 w 5726653"/>
              <a:gd name="connsiteY5" fmla="*/ 0 h 6858000"/>
              <a:gd name="connsiteX6" fmla="*/ 5164844 w 5726653"/>
              <a:gd name="connsiteY6" fmla="*/ 0 h 6858000"/>
              <a:gd name="connsiteX7" fmla="*/ 5726653 w 5726653"/>
              <a:gd name="connsiteY7" fmla="*/ 0 h 6858000"/>
              <a:gd name="connsiteX8" fmla="*/ 5726653 w 5726653"/>
              <a:gd name="connsiteY8" fmla="*/ 6858000 h 6858000"/>
              <a:gd name="connsiteX9" fmla="*/ 311757 w 5726653"/>
              <a:gd name="connsiteY9" fmla="*/ 6858000 h 6858000"/>
              <a:gd name="connsiteX10" fmla="*/ 314130 w 5726653"/>
              <a:gd name="connsiteY10" fmla="*/ 6707670 h 6858000"/>
              <a:gd name="connsiteX11" fmla="*/ 599702 w 5726653"/>
              <a:gd name="connsiteY11" fmla="*/ 5670858 h 6858000"/>
              <a:gd name="connsiteX12" fmla="*/ 1211433 w 5726653"/>
              <a:gd name="connsiteY12" fmla="*/ 4641255 h 6858000"/>
              <a:gd name="connsiteX13" fmla="*/ 1053041 w 5726653"/>
              <a:gd name="connsiteY13" fmla="*/ 3164269 h 6858000"/>
              <a:gd name="connsiteX14" fmla="*/ 607048 w 5726653"/>
              <a:gd name="connsiteY14" fmla="*/ 2589405 h 6858000"/>
              <a:gd name="connsiteX15" fmla="*/ 1054915 w 5726653"/>
              <a:gd name="connsiteY15" fmla="*/ 1068099 h 6858000"/>
              <a:gd name="connsiteX16" fmla="*/ 1502877 w 5726653"/>
              <a:gd name="connsiteY16" fmla="*/ 419995 h 6858000"/>
              <a:gd name="connsiteX17" fmla="*/ 1505904 w 5726653"/>
              <a:gd name="connsiteY17" fmla="*/ 184996 h 6858000"/>
              <a:gd name="connsiteX18" fmla="*/ 14543 w 5726653"/>
              <a:gd name="connsiteY18" fmla="*/ 0 h 6858000"/>
              <a:gd name="connsiteX19" fmla="*/ 879351 w 5726653"/>
              <a:gd name="connsiteY19" fmla="*/ 0 h 6858000"/>
              <a:gd name="connsiteX20" fmla="*/ 892053 w 5726653"/>
              <a:gd name="connsiteY20" fmla="*/ 78052 h 6858000"/>
              <a:gd name="connsiteX21" fmla="*/ 561940 w 5726653"/>
              <a:gd name="connsiteY21" fmla="*/ 535443 h 6858000"/>
              <a:gd name="connsiteX22" fmla="*/ 15319 w 5726653"/>
              <a:gd name="connsiteY22" fmla="*/ 219852 h 6858000"/>
              <a:gd name="connsiteX23" fmla="*/ 4234 w 5726653"/>
              <a:gd name="connsiteY23" fmla="*/ 429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726653" h="6858000">
                <a:moveTo>
                  <a:pt x="615190" y="3536635"/>
                </a:moveTo>
                <a:cubicBezTo>
                  <a:pt x="896628" y="3536635"/>
                  <a:pt x="1124778" y="3764785"/>
                  <a:pt x="1124778" y="4046223"/>
                </a:cubicBezTo>
                <a:cubicBezTo>
                  <a:pt x="1124778" y="4327661"/>
                  <a:pt x="896628" y="4555811"/>
                  <a:pt x="615190" y="4555811"/>
                </a:cubicBezTo>
                <a:cubicBezTo>
                  <a:pt x="333752" y="4555811"/>
                  <a:pt x="105602" y="4327661"/>
                  <a:pt x="105602" y="4046223"/>
                </a:cubicBezTo>
                <a:cubicBezTo>
                  <a:pt x="105602" y="3764785"/>
                  <a:pt x="333752" y="3536635"/>
                  <a:pt x="615190" y="3536635"/>
                </a:cubicBezTo>
                <a:close/>
                <a:moveTo>
                  <a:pt x="1497780" y="0"/>
                </a:moveTo>
                <a:lnTo>
                  <a:pt x="5164844" y="0"/>
                </a:lnTo>
                <a:lnTo>
                  <a:pt x="5726653" y="0"/>
                </a:lnTo>
                <a:lnTo>
                  <a:pt x="5726653" y="6858000"/>
                </a:lnTo>
                <a:lnTo>
                  <a:pt x="311757" y="6858000"/>
                </a:lnTo>
                <a:lnTo>
                  <a:pt x="314130" y="6707670"/>
                </a:lnTo>
                <a:cubicBezTo>
                  <a:pt x="335132" y="6366409"/>
                  <a:pt x="433651" y="6019042"/>
                  <a:pt x="599702" y="5670858"/>
                </a:cubicBezTo>
                <a:cubicBezTo>
                  <a:pt x="770257" y="5311556"/>
                  <a:pt x="1010813" y="4986832"/>
                  <a:pt x="1211433" y="4641255"/>
                </a:cubicBezTo>
                <a:cubicBezTo>
                  <a:pt x="1493036" y="4154456"/>
                  <a:pt x="1511835" y="3622744"/>
                  <a:pt x="1053041" y="3164269"/>
                </a:cubicBezTo>
                <a:cubicBezTo>
                  <a:pt x="881977" y="2993264"/>
                  <a:pt x="700422" y="2805523"/>
                  <a:pt x="607048" y="2589405"/>
                </a:cubicBezTo>
                <a:cubicBezTo>
                  <a:pt x="366279" y="2032158"/>
                  <a:pt x="541125" y="1508061"/>
                  <a:pt x="1054915" y="1068099"/>
                </a:cubicBezTo>
                <a:cubicBezTo>
                  <a:pt x="1261027" y="891535"/>
                  <a:pt x="1489688" y="709488"/>
                  <a:pt x="1502877" y="419995"/>
                </a:cubicBezTo>
                <a:cubicBezTo>
                  <a:pt x="1506389" y="341910"/>
                  <a:pt x="1507262" y="263520"/>
                  <a:pt x="1505904" y="184996"/>
                </a:cubicBezTo>
                <a:close/>
                <a:moveTo>
                  <a:pt x="14543" y="0"/>
                </a:moveTo>
                <a:lnTo>
                  <a:pt x="879351" y="0"/>
                </a:lnTo>
                <a:lnTo>
                  <a:pt x="892053" y="78052"/>
                </a:lnTo>
                <a:cubicBezTo>
                  <a:pt x="904492" y="285271"/>
                  <a:pt x="770271" y="479621"/>
                  <a:pt x="561940" y="535443"/>
                </a:cubicBezTo>
                <a:cubicBezTo>
                  <a:pt x="323846" y="599240"/>
                  <a:pt x="79116" y="457945"/>
                  <a:pt x="15319" y="219852"/>
                </a:cubicBezTo>
                <a:cubicBezTo>
                  <a:pt x="-631" y="160329"/>
                  <a:pt x="-3762" y="100391"/>
                  <a:pt x="4234" y="4296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94D800-429A-75A9-A2DA-095A6F890B6C}"/>
              </a:ext>
            </a:extLst>
          </p:cNvPr>
          <p:cNvSpPr>
            <a:spLocks noGrp="1"/>
          </p:cNvSpPr>
          <p:nvPr>
            <p:ph idx="1"/>
          </p:nvPr>
        </p:nvSpPr>
        <p:spPr>
          <a:xfrm>
            <a:off x="771524" y="1430237"/>
            <a:ext cx="5322951" cy="4427637"/>
          </a:xfrm>
        </p:spPr>
        <p:txBody>
          <a:bodyPr anchor="t">
            <a:normAutofit/>
          </a:bodyPr>
          <a:lstStyle/>
          <a:p>
            <a:pPr>
              <a:lnSpc>
                <a:spcPct val="100000"/>
              </a:lnSpc>
            </a:pPr>
            <a:r>
              <a:rPr lang="en-GB" sz="1000" dirty="0"/>
              <a:t>The issue of how large a sample to take emerges early in the preparation of any survey. This is a crucial question that should not be taken lightly. Taking a larger sample than is required to produce the intended results is a waste of resources, but taking very small samples frequently leads to ineffective decision-making. The major goal is to achieve an acceptable accuracy as well as a suitable confidence level at the lowest possible cost, according to </a:t>
            </a:r>
            <a:r>
              <a:rPr lang="en-GB" sz="1000" dirty="0" err="1"/>
              <a:t>Arsham</a:t>
            </a:r>
            <a:r>
              <a:rPr lang="en-GB" sz="1000" dirty="0"/>
              <a:t> (2005). The level of precision, also known as sampling error, is the range within which the true population value is predicted to be. This range is frequently stated in percentage points (e.g., 5%), much of how the results of political campaign surveys are reported in the media, according to </a:t>
            </a:r>
            <a:r>
              <a:rPr lang="en-GB" sz="1000" b="0" i="0" u="none" strike="noStrike" dirty="0">
                <a:effectLst/>
                <a:latin typeface="Arial" panose="020B0604020202020204" pitchFamily="34" charset="0"/>
              </a:rPr>
              <a:t>Israel, et all  (1992). For this investigation into the impact of covid 19 on the economic health of private sector organisations, a sample size of six participants responded to the questionnaire, representing a diverse of stakeholders. </a:t>
            </a:r>
            <a:r>
              <a:rPr lang="en-GB" sz="1000" dirty="0">
                <a:latin typeface="Arial" panose="020B0604020202020204" pitchFamily="34" charset="0"/>
              </a:rPr>
              <a:t>Their valuable insights and perspective contribute to a comprehensive understating of the challenges faced and adaptions made by the private sector organisation in response to the pandemic. </a:t>
            </a:r>
            <a:endParaRPr lang="en-GB" sz="1000" b="0" i="0" u="none" strike="noStrike" dirty="0">
              <a:effectLst/>
              <a:latin typeface="Arial" panose="020B0604020202020204" pitchFamily="34" charset="0"/>
            </a:endParaRPr>
          </a:p>
          <a:p>
            <a:pPr>
              <a:lnSpc>
                <a:spcPct val="100000"/>
              </a:lnSpc>
            </a:pPr>
            <a:r>
              <a:rPr lang="en-GB" sz="1000" dirty="0"/>
              <a:t>The quality of the information gained in the interview is closely proportional to the difficulty of the issue. We know that some people can reflect on the topic and express themselves more effectively than others. Some participants may have more time to devote to the researcher and be less distracted, whilst others may simply be more articulate, have more experience with the subject matter, or be more willing to share their experiences with the researcher. When data is on target, has less dross, and is rich and experiential, fewer participants are needed to reach saturation, according to Morse, (2000).</a:t>
            </a:r>
          </a:p>
          <a:p>
            <a:pPr>
              <a:lnSpc>
                <a:spcPct val="100000"/>
              </a:lnSpc>
            </a:pPr>
            <a:r>
              <a:rPr lang="en-GB" sz="1000" dirty="0"/>
              <a:t>Evidence-based decisions and the proper use of financial and human resources at the institutional and national levels are thought to be critical for the sustainability of the health workforce, particularly in times of crisis, according to </a:t>
            </a:r>
            <a:r>
              <a:rPr lang="en-GB" sz="1000" b="0" i="0" u="none" strike="noStrike" dirty="0" err="1">
                <a:effectLst/>
                <a:latin typeface="-apple-system"/>
              </a:rPr>
              <a:t>Alrawashdeh</a:t>
            </a:r>
            <a:r>
              <a:rPr lang="en-GB" sz="1000" dirty="0">
                <a:latin typeface="-apple-system"/>
              </a:rPr>
              <a:t>, (2021)</a:t>
            </a:r>
            <a:endParaRPr lang="en-GB" sz="1000" dirty="0"/>
          </a:p>
        </p:txBody>
      </p:sp>
      <p:sp>
        <p:nvSpPr>
          <p:cNvPr id="28" name="Oval 14">
            <a:extLst>
              <a:ext uri="{FF2B5EF4-FFF2-40B4-BE49-F238E27FC236}">
                <a16:creationId xmlns:a16="http://schemas.microsoft.com/office/drawing/2014/main" id="{3548DF38-C080-B523-B0BF-CEF9853969B9}"/>
              </a:ext>
            </a:extLst>
          </p:cNvPr>
          <p:cNvSpPr/>
          <p:nvPr/>
        </p:nvSpPr>
        <p:spPr>
          <a:xfrm>
            <a:off x="7625301" y="1430238"/>
            <a:ext cx="3956501" cy="3956502"/>
          </a:xfrm>
          <a:prstGeom prst="ellipse">
            <a:avLst/>
          </a:prstGeom>
          <a:solidFill>
            <a:prstClr val="ltGray"/>
          </a:solidFill>
        </p:spPr>
      </p:sp>
      <p:sp>
        <p:nvSpPr>
          <p:cNvPr id="29" name="Partial Circle 15">
            <a:extLst>
              <a:ext uri="{FF2B5EF4-FFF2-40B4-BE49-F238E27FC236}">
                <a16:creationId xmlns:a16="http://schemas.microsoft.com/office/drawing/2014/main" id="{BC291F0D-D122-60DF-BE4D-2E052DEC72C1}"/>
              </a:ext>
            </a:extLst>
          </p:cNvPr>
          <p:cNvSpPr/>
          <p:nvPr/>
        </p:nvSpPr>
        <p:spPr>
          <a:xfrm>
            <a:off x="7625301" y="1430238"/>
            <a:ext cx="3956501" cy="3956502"/>
          </a:xfrm>
          <a:prstGeom prst="pie">
            <a:avLst>
              <a:gd name="adj1" fmla="val 16200000"/>
              <a:gd name="adj2" fmla="val 17280000"/>
            </a:avLst>
          </a:prstGeom>
          <a:solidFill>
            <a:schemeClr val="accent1"/>
          </a:solidFill>
        </p:spPr>
      </p:sp>
      <p:sp>
        <p:nvSpPr>
          <p:cNvPr id="30" name="Oval 16">
            <a:extLst>
              <a:ext uri="{FF2B5EF4-FFF2-40B4-BE49-F238E27FC236}">
                <a16:creationId xmlns:a16="http://schemas.microsoft.com/office/drawing/2014/main" id="{C29C37A4-EC3A-5D56-ECC5-17109BA4049B}"/>
              </a:ext>
            </a:extLst>
          </p:cNvPr>
          <p:cNvSpPr/>
          <p:nvPr/>
        </p:nvSpPr>
        <p:spPr>
          <a:xfrm>
            <a:off x="7922038" y="1726975"/>
            <a:ext cx="3363027" cy="3363028"/>
          </a:xfrm>
          <a:prstGeom prst="ellipse">
            <a:avLst/>
          </a:prstGeom>
          <a:solidFill>
            <a:prstClr val="white"/>
          </a:solidFill>
        </p:spPr>
      </p:sp>
      <p:pic>
        <p:nvPicPr>
          <p:cNvPr id="31" name="Graphic 6" descr="Question mark">
            <a:extLst>
              <a:ext uri="{FF2B5EF4-FFF2-40B4-BE49-F238E27FC236}">
                <a16:creationId xmlns:a16="http://schemas.microsoft.com/office/drawing/2014/main" id="{2D4994D2-41C3-8545-3DAD-3723AF5A853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56166" y="2261103"/>
            <a:ext cx="2294771" cy="2294772"/>
          </a:xfrm>
          <a:prstGeom prst="rect">
            <a:avLst/>
          </a:prstGeom>
          <a:solidFill>
            <a:prstClr val="white"/>
          </a:solidFill>
        </p:spPr>
      </p:pic>
      <p:sp>
        <p:nvSpPr>
          <p:cNvPr id="6" name="TextBox 5">
            <a:extLst>
              <a:ext uri="{FF2B5EF4-FFF2-40B4-BE49-F238E27FC236}">
                <a16:creationId xmlns:a16="http://schemas.microsoft.com/office/drawing/2014/main" id="{03B8FFF1-0463-79EC-D097-684E564057C3}"/>
              </a:ext>
            </a:extLst>
          </p:cNvPr>
          <p:cNvSpPr txBox="1"/>
          <p:nvPr/>
        </p:nvSpPr>
        <p:spPr>
          <a:xfrm>
            <a:off x="0" y="6270338"/>
            <a:ext cx="12087225" cy="646331"/>
          </a:xfrm>
          <a:prstGeom prst="rect">
            <a:avLst/>
          </a:prstGeom>
          <a:noFill/>
        </p:spPr>
        <p:txBody>
          <a:bodyPr wrap="square" rtlCol="0">
            <a:spAutoFit/>
          </a:bodyPr>
          <a:lstStyle/>
          <a:p>
            <a:r>
              <a:rPr lang="en-GB" u="sng" dirty="0"/>
              <a:t>Elena </a:t>
            </a:r>
            <a:r>
              <a:rPr lang="en-GB" u="sng" dirty="0" err="1"/>
              <a:t>Pruteanu</a:t>
            </a:r>
            <a:r>
              <a:rPr lang="en-GB" u="sng" dirty="0"/>
              <a:t> - 2111212</a:t>
            </a:r>
          </a:p>
          <a:p>
            <a:endParaRPr lang="en-GB" dirty="0"/>
          </a:p>
        </p:txBody>
      </p:sp>
    </p:spTree>
    <p:extLst>
      <p:ext uri="{BB962C8B-B14F-4D97-AF65-F5344CB8AC3E}">
        <p14:creationId xmlns:p14="http://schemas.microsoft.com/office/powerpoint/2010/main" val="2800783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310BE-1764-3503-B15C-0E1D2F926BF9}"/>
              </a:ext>
            </a:extLst>
          </p:cNvPr>
          <p:cNvSpPr>
            <a:spLocks noGrp="1"/>
          </p:cNvSpPr>
          <p:nvPr>
            <p:ph type="title"/>
          </p:nvPr>
        </p:nvSpPr>
        <p:spPr>
          <a:xfrm>
            <a:off x="609600" y="1"/>
            <a:ext cx="10972800" cy="457200"/>
          </a:xfrm>
        </p:spPr>
        <p:txBody>
          <a:bodyPr>
            <a:normAutofit/>
          </a:bodyPr>
          <a:lstStyle/>
          <a:p>
            <a:r>
              <a:rPr lang="en-GB" sz="2000" dirty="0"/>
              <a:t>Task 2</a:t>
            </a:r>
          </a:p>
        </p:txBody>
      </p:sp>
      <p:sp>
        <p:nvSpPr>
          <p:cNvPr id="3" name="Content Placeholder 2">
            <a:extLst>
              <a:ext uri="{FF2B5EF4-FFF2-40B4-BE49-F238E27FC236}">
                <a16:creationId xmlns:a16="http://schemas.microsoft.com/office/drawing/2014/main" id="{F0D51F8A-7CFD-181F-4BFC-DF74309A1FA5}"/>
              </a:ext>
            </a:extLst>
          </p:cNvPr>
          <p:cNvSpPr>
            <a:spLocks noGrp="1"/>
          </p:cNvSpPr>
          <p:nvPr>
            <p:ph idx="1"/>
          </p:nvPr>
        </p:nvSpPr>
        <p:spPr>
          <a:xfrm>
            <a:off x="609600" y="741862"/>
            <a:ext cx="10972800" cy="4036534"/>
          </a:xfrm>
        </p:spPr>
        <p:txBody>
          <a:bodyPr>
            <a:normAutofit lnSpcReduction="10000"/>
          </a:bodyPr>
          <a:lstStyle/>
          <a:p>
            <a:r>
              <a:rPr lang="en-GB" dirty="0"/>
              <a:t>Primary &amp; secondary research techniques </a:t>
            </a:r>
          </a:p>
          <a:p>
            <a:r>
              <a:rPr lang="en-GB" sz="1400" dirty="0">
                <a:latin typeface="Calibri" panose="020F0502020204030204" pitchFamily="34" charset="0"/>
                <a:cs typeface="Calibri" panose="020F0502020204030204" pitchFamily="34" charset="0"/>
              </a:rPr>
              <a:t>A mixed-methods approach was adopted in this investigation. (</a:t>
            </a:r>
            <a:r>
              <a:rPr lang="en-GB" sz="1400" b="0" i="0" u="none" strike="noStrike" dirty="0" err="1">
                <a:solidFill>
                  <a:srgbClr val="222222"/>
                </a:solidFill>
                <a:effectLst/>
                <a:latin typeface="Calibri" panose="020F0502020204030204" pitchFamily="34" charset="0"/>
                <a:cs typeface="Calibri" panose="020F0502020204030204" pitchFamily="34" charset="0"/>
              </a:rPr>
              <a:t>Pongutta</a:t>
            </a:r>
            <a:r>
              <a:rPr lang="en-GB" sz="1400" b="0" i="0" u="none" strike="noStrike" dirty="0">
                <a:solidFill>
                  <a:srgbClr val="222222"/>
                </a:solidFill>
                <a:effectLst/>
                <a:latin typeface="Calibri" panose="020F0502020204030204" pitchFamily="34" charset="0"/>
                <a:cs typeface="Calibri" panose="020F0502020204030204" pitchFamily="34" charset="0"/>
              </a:rPr>
              <a:t>, et al.2021). Economic collapse and healthcare system failure are recognised to be major contributors to growing morbidity and death from infectious diseases, which frequently spread across national borders. (Rogerson,2020).</a:t>
            </a:r>
            <a:r>
              <a:rPr lang="en-GB" sz="1400" dirty="0">
                <a:latin typeface="Calibri" panose="020F0502020204030204" pitchFamily="34" charset="0"/>
                <a:cs typeface="Calibri" panose="020F0502020204030204" pitchFamily="34" charset="0"/>
              </a:rPr>
              <a:t> Data collection investigates more to underline that the covid 19 epidemic has created unique and multifaceted obstacles for businesses, such as supply chain interruptions, reduced consumer demand, government-imposed restrictions, and shifts in consumer behaviour. The paper’s data is qualitative and quantitative, and it was gathered through secondary sources such as textbooks, journal papers, government reports, and internet-published resources according to Agba, et al.(2021). Secondary information is data and other material gathered by others and archived in some way. Government papers, industry studies, historical data sets, and syndicated information services were among the sources, in addition to the typical books and magazines found in libraries. Secondary information provides relatively quick and low-cost answers to many questions and is nearly always the starting point for primary research, according to Stewart et all (1993). When performing online research, investigators may run into sample issues according to (Andrews et al., 2003; Howard, Rainie, &amp; Jones, 2001) Some virtual groups and organisations offer membership email lists, which can assist researchers in developing a sampling frame. However, not all members of virtual groups and organisations allow their email addresses to be posted, and others may refuse administrators' requests to supply researchers with their email addresses. After conducting numerous searches for research on web surveys, it was discovered that, while there are significant writings associated with online survey experiences and usability, there is not much study that goes beyond "lessons from the field" and no recommendations on ways to enhance the web survey process beyond personal observations, according to Huffman, 2016) Which is why questionnaires should be used for primary research.</a:t>
            </a:r>
          </a:p>
          <a:p>
            <a:endParaRPr lang="en-GB" sz="1400" dirty="0">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7B15A65B-9F49-0127-641B-BD115D6F2019}"/>
              </a:ext>
            </a:extLst>
          </p:cNvPr>
          <p:cNvSpPr txBox="1">
            <a:spLocks/>
          </p:cNvSpPr>
          <p:nvPr/>
        </p:nvSpPr>
        <p:spPr>
          <a:xfrm>
            <a:off x="8851231" y="6448335"/>
            <a:ext cx="3445042" cy="409664"/>
          </a:xfrm>
          <a:prstGeom prst="rect">
            <a:avLst/>
          </a:prstGeom>
          <a:noFill/>
        </p:spPr>
        <p:txBody>
          <a:bodyPr vert="horz" wrap="square" lIns="91440" tIns="45720" rIns="91440" bIns="45720" rtlCol="0">
            <a:spAutoFit/>
          </a:bodyPr>
          <a:lst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u="sng"/>
              <a:t>Elena Pruteanu - 2111212</a:t>
            </a:r>
            <a:endParaRPr lang="en-GB" u="sng" dirty="0"/>
          </a:p>
        </p:txBody>
      </p:sp>
    </p:spTree>
    <p:extLst>
      <p:ext uri="{BB962C8B-B14F-4D97-AF65-F5344CB8AC3E}">
        <p14:creationId xmlns:p14="http://schemas.microsoft.com/office/powerpoint/2010/main" val="27302114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9B43A-76CB-084C-546C-69CEBDBCF2BF}"/>
              </a:ext>
            </a:extLst>
          </p:cNvPr>
          <p:cNvSpPr>
            <a:spLocks noGrp="1"/>
          </p:cNvSpPr>
          <p:nvPr>
            <p:ph type="title"/>
          </p:nvPr>
        </p:nvSpPr>
        <p:spPr>
          <a:xfrm>
            <a:off x="609600" y="22831"/>
            <a:ext cx="10972800" cy="386244"/>
          </a:xfrm>
        </p:spPr>
        <p:txBody>
          <a:bodyPr>
            <a:normAutofit fontScale="90000"/>
          </a:bodyPr>
          <a:lstStyle/>
          <a:p>
            <a:r>
              <a:rPr lang="en-GB" sz="2000" dirty="0"/>
              <a:t>Task 3</a:t>
            </a:r>
          </a:p>
        </p:txBody>
      </p:sp>
      <p:sp>
        <p:nvSpPr>
          <p:cNvPr id="3" name="Content Placeholder 2">
            <a:extLst>
              <a:ext uri="{FF2B5EF4-FFF2-40B4-BE49-F238E27FC236}">
                <a16:creationId xmlns:a16="http://schemas.microsoft.com/office/drawing/2014/main" id="{411DB503-B8BB-FA73-5DEF-1605D490FDF9}"/>
              </a:ext>
            </a:extLst>
          </p:cNvPr>
          <p:cNvSpPr>
            <a:spLocks noGrp="1"/>
          </p:cNvSpPr>
          <p:nvPr>
            <p:ph idx="1"/>
          </p:nvPr>
        </p:nvSpPr>
        <p:spPr>
          <a:xfrm>
            <a:off x="232229" y="474828"/>
            <a:ext cx="3730171" cy="497629"/>
          </a:xfrm>
        </p:spPr>
        <p:txBody>
          <a:bodyPr/>
          <a:lstStyle/>
          <a:p>
            <a:r>
              <a:rPr lang="en-GB" dirty="0"/>
              <a:t>Video presentation of the idea</a:t>
            </a:r>
          </a:p>
        </p:txBody>
      </p:sp>
      <p:sp>
        <p:nvSpPr>
          <p:cNvPr id="4" name="Content Placeholder 3">
            <a:extLst>
              <a:ext uri="{FF2B5EF4-FFF2-40B4-BE49-F238E27FC236}">
                <a16:creationId xmlns:a16="http://schemas.microsoft.com/office/drawing/2014/main" id="{D81AB876-59F5-1A5E-CE8E-0747D4477C1F}"/>
              </a:ext>
            </a:extLst>
          </p:cNvPr>
          <p:cNvSpPr txBox="1">
            <a:spLocks/>
          </p:cNvSpPr>
          <p:nvPr/>
        </p:nvSpPr>
        <p:spPr>
          <a:xfrm>
            <a:off x="8851231" y="6448335"/>
            <a:ext cx="3445042" cy="409664"/>
          </a:xfrm>
          <a:prstGeom prst="rect">
            <a:avLst/>
          </a:prstGeom>
          <a:noFill/>
        </p:spPr>
        <p:txBody>
          <a:bodyPr vert="horz" wrap="square" lIns="91440" tIns="45720" rIns="91440" bIns="45720" rtlCol="0">
            <a:spAutoFit/>
          </a:bodyPr>
          <a:lst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u="sng"/>
              <a:t>Elena Pruteanu - 2111212</a:t>
            </a:r>
            <a:endParaRPr lang="en-GB" u="sng" dirty="0"/>
          </a:p>
        </p:txBody>
      </p:sp>
      <p:pic>
        <p:nvPicPr>
          <p:cNvPr id="9" name="Picture 8">
            <a:extLst>
              <a:ext uri="{FF2B5EF4-FFF2-40B4-BE49-F238E27FC236}">
                <a16:creationId xmlns:a16="http://schemas.microsoft.com/office/drawing/2014/main" id="{1A05F943-800C-DCA8-7AD8-B9EFA934ABA2}"/>
              </a:ext>
            </a:extLst>
          </p:cNvPr>
          <p:cNvPicPr>
            <a:picLocks noChangeAspect="1"/>
          </p:cNvPicPr>
          <p:nvPr/>
        </p:nvPicPr>
        <p:blipFill>
          <a:blip r:embed="rId3"/>
          <a:stretch>
            <a:fillRect/>
          </a:stretch>
        </p:blipFill>
        <p:spPr>
          <a:xfrm>
            <a:off x="7634515" y="2780811"/>
            <a:ext cx="4445000" cy="3514725"/>
          </a:xfrm>
          <a:prstGeom prst="rect">
            <a:avLst/>
          </a:prstGeom>
        </p:spPr>
      </p:pic>
      <p:sp>
        <p:nvSpPr>
          <p:cNvPr id="11" name="TextBox 10">
            <a:extLst>
              <a:ext uri="{FF2B5EF4-FFF2-40B4-BE49-F238E27FC236}">
                <a16:creationId xmlns:a16="http://schemas.microsoft.com/office/drawing/2014/main" id="{7BCAF083-1BA7-3B61-78BA-69F3DA764A97}"/>
              </a:ext>
            </a:extLst>
          </p:cNvPr>
          <p:cNvSpPr txBox="1"/>
          <p:nvPr/>
        </p:nvSpPr>
        <p:spPr>
          <a:xfrm>
            <a:off x="112485" y="5882651"/>
            <a:ext cx="6146800" cy="646331"/>
          </a:xfrm>
          <a:prstGeom prst="rect">
            <a:avLst/>
          </a:prstGeom>
          <a:noFill/>
        </p:spPr>
        <p:txBody>
          <a:bodyPr wrap="square">
            <a:spAutoFit/>
          </a:bodyPr>
          <a:lstStyle/>
          <a:p>
            <a:r>
              <a:rPr lang="en-GB" b="0" i="0" dirty="0">
                <a:effectLst/>
                <a:hlinkClick r:id="rId4"/>
              </a:rPr>
              <a:t>The impcat of covid-19 on the Economic health of private sector organisations-2.mp4</a:t>
            </a:r>
            <a:endParaRPr lang="en-GB" dirty="0"/>
          </a:p>
        </p:txBody>
      </p:sp>
      <p:sp>
        <p:nvSpPr>
          <p:cNvPr id="14" name="Content Placeholder 2">
            <a:extLst>
              <a:ext uri="{FF2B5EF4-FFF2-40B4-BE49-F238E27FC236}">
                <a16:creationId xmlns:a16="http://schemas.microsoft.com/office/drawing/2014/main" id="{DB6F9414-D596-C009-47E3-82901065E063}"/>
              </a:ext>
            </a:extLst>
          </p:cNvPr>
          <p:cNvSpPr txBox="1">
            <a:spLocks/>
          </p:cNvSpPr>
          <p:nvPr/>
        </p:nvSpPr>
        <p:spPr>
          <a:xfrm>
            <a:off x="232229" y="919504"/>
            <a:ext cx="7402286" cy="4963147"/>
          </a:xfrm>
          <a:prstGeom prst="rect">
            <a:avLst/>
          </a:prstGeom>
        </p:spPr>
        <p:txBody>
          <a:bodyPr vert="horz" lIns="91440" tIns="45720" rIns="91440" bIns="45720" rtlCol="0">
            <a:normAutofit fontScale="85000" lnSpcReduction="10000"/>
          </a:bodyPr>
          <a:lst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video was given out to stakeholders to review and offer back feedback for the video presentation of the idea.</a:t>
            </a:r>
          </a:p>
          <a:p>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Shikder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Mohammad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Showkat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Ali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Sujan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 stakeholder gave clear feedback: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Especially, the Structure of the presentation I like most.  Also, it's a nice and easy presentation indeed. Like your confidence too...  Good luck”</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Mohammed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Ahmend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 stakeholder gave additional clear feedback: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“That was a clear and well-organised presentation, prospects of the stakeholder would ask, have you formulated any questions in the purpose of your research? just for example to show that you have a direction to approach your research...”</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These two statements made me realise and feel the need to answer Mohammed’s question that he gave out, while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Sujan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only praised me for the work I made and created, the feedback allowed me to realise that the presentation as a whole was a success but was left with some room for improvement, via that feedback.</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response to this feedback towards Mohammed is that, yes there are questions that a relevant for the purpose of my research as they have been implemented through the questionnaires, which I have expected to receive back already. Thank you.</a:t>
            </a:r>
          </a:p>
          <a:p>
            <a:endParaRPr lang="en-GB" sz="1200" dirty="0">
              <a:latin typeface="Calibri" panose="020F0502020204030204" pitchFamily="34" charset="0"/>
              <a:cs typeface="Calibri" panose="020F0502020204030204" pitchFamily="34" charset="0"/>
            </a:endParaRPr>
          </a:p>
          <a:p>
            <a:endParaRPr lang="en-GB" sz="1200" b="0" i="0" dirty="0">
              <a:effectLst/>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37531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8A916-0B37-B7A1-3EBB-96095D83997B}"/>
              </a:ext>
            </a:extLst>
          </p:cNvPr>
          <p:cNvSpPr>
            <a:spLocks noGrp="1"/>
          </p:cNvSpPr>
          <p:nvPr>
            <p:ph type="title"/>
          </p:nvPr>
        </p:nvSpPr>
        <p:spPr>
          <a:xfrm>
            <a:off x="609600" y="-574206"/>
            <a:ext cx="10972800" cy="1019374"/>
          </a:xfrm>
        </p:spPr>
        <p:txBody>
          <a:bodyPr>
            <a:normAutofit/>
          </a:bodyPr>
          <a:lstStyle/>
          <a:p>
            <a:r>
              <a:rPr lang="en-GB" sz="2000" dirty="0"/>
              <a:t>Task 4</a:t>
            </a:r>
          </a:p>
        </p:txBody>
      </p:sp>
      <p:sp>
        <p:nvSpPr>
          <p:cNvPr id="3" name="Content Placeholder 2">
            <a:extLst>
              <a:ext uri="{FF2B5EF4-FFF2-40B4-BE49-F238E27FC236}">
                <a16:creationId xmlns:a16="http://schemas.microsoft.com/office/drawing/2014/main" id="{A619F6A2-44D2-7A4E-5002-F811D0BDC266}"/>
              </a:ext>
            </a:extLst>
          </p:cNvPr>
          <p:cNvSpPr>
            <a:spLocks noGrp="1"/>
          </p:cNvSpPr>
          <p:nvPr>
            <p:ph idx="1"/>
          </p:nvPr>
        </p:nvSpPr>
        <p:spPr>
          <a:xfrm>
            <a:off x="1538287" y="32793"/>
            <a:ext cx="10972800" cy="409664"/>
          </a:xfrm>
        </p:spPr>
        <p:txBody>
          <a:bodyPr>
            <a:normAutofit lnSpcReduction="10000"/>
          </a:bodyPr>
          <a:lstStyle/>
          <a:p>
            <a:r>
              <a:rPr lang="en-GB" dirty="0"/>
              <a:t>Analysis of the poster </a:t>
            </a:r>
          </a:p>
          <a:p>
            <a:endParaRPr lang="en-GB" dirty="0"/>
          </a:p>
        </p:txBody>
      </p:sp>
      <p:sp>
        <p:nvSpPr>
          <p:cNvPr id="4" name="Content Placeholder 3">
            <a:extLst>
              <a:ext uri="{FF2B5EF4-FFF2-40B4-BE49-F238E27FC236}">
                <a16:creationId xmlns:a16="http://schemas.microsoft.com/office/drawing/2014/main" id="{B5BE5AAC-42C1-7CE0-C445-312CB8368687}"/>
              </a:ext>
            </a:extLst>
          </p:cNvPr>
          <p:cNvSpPr txBox="1">
            <a:spLocks/>
          </p:cNvSpPr>
          <p:nvPr/>
        </p:nvSpPr>
        <p:spPr>
          <a:xfrm>
            <a:off x="8851231" y="6448335"/>
            <a:ext cx="3445042" cy="409664"/>
          </a:xfrm>
          <a:prstGeom prst="rect">
            <a:avLst/>
          </a:prstGeom>
          <a:noFill/>
        </p:spPr>
        <p:txBody>
          <a:bodyPr vert="horz" wrap="square" lIns="91440" tIns="45720" rIns="91440" bIns="45720" rtlCol="0">
            <a:spAutoFit/>
          </a:bodyPr>
          <a:lst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u="sng"/>
              <a:t>Elena Pruteanu - 2111212</a:t>
            </a:r>
            <a:endParaRPr lang="en-GB" u="sng" dirty="0"/>
          </a:p>
        </p:txBody>
      </p:sp>
      <p:pic>
        <p:nvPicPr>
          <p:cNvPr id="5" name="Content Placeholder 5" descr="A picture containing text, font, diagram, screenshot&#10;&#10;Description automatically generated">
            <a:extLst>
              <a:ext uri="{FF2B5EF4-FFF2-40B4-BE49-F238E27FC236}">
                <a16:creationId xmlns:a16="http://schemas.microsoft.com/office/drawing/2014/main" id="{DE21DC5A-2FE5-8311-775A-89E9E2CA10BD}"/>
              </a:ext>
            </a:extLst>
          </p:cNvPr>
          <p:cNvPicPr>
            <a:picLocks noChangeAspect="1"/>
          </p:cNvPicPr>
          <p:nvPr/>
        </p:nvPicPr>
        <p:blipFill>
          <a:blip r:embed="rId2"/>
          <a:stretch>
            <a:fillRect/>
          </a:stretch>
        </p:blipFill>
        <p:spPr>
          <a:xfrm>
            <a:off x="0" y="1080889"/>
            <a:ext cx="2200275" cy="1019374"/>
          </a:xfrm>
          <a:prstGeom prst="rect">
            <a:avLst/>
          </a:prstGeom>
        </p:spPr>
      </p:pic>
      <p:pic>
        <p:nvPicPr>
          <p:cNvPr id="6" name="Picture 5" descr="A picture containing screenshot, text, diagram, font&#10;&#10;Description automatically generated">
            <a:extLst>
              <a:ext uri="{FF2B5EF4-FFF2-40B4-BE49-F238E27FC236}">
                <a16:creationId xmlns:a16="http://schemas.microsoft.com/office/drawing/2014/main" id="{38406308-2EF2-CD12-EC8C-DEBB0B78244D}"/>
              </a:ext>
            </a:extLst>
          </p:cNvPr>
          <p:cNvPicPr>
            <a:picLocks noChangeAspect="1"/>
          </p:cNvPicPr>
          <p:nvPr/>
        </p:nvPicPr>
        <p:blipFill>
          <a:blip r:embed="rId3"/>
          <a:stretch>
            <a:fillRect/>
          </a:stretch>
        </p:blipFill>
        <p:spPr>
          <a:xfrm>
            <a:off x="21402" y="2018336"/>
            <a:ext cx="2200275" cy="1158924"/>
          </a:xfrm>
          <a:prstGeom prst="rect">
            <a:avLst/>
          </a:prstGeom>
        </p:spPr>
      </p:pic>
      <p:pic>
        <p:nvPicPr>
          <p:cNvPr id="7" name="Picture 6" descr="A picture containing text, font, diagram, screenshot&#10;&#10;Description automatically generated">
            <a:extLst>
              <a:ext uri="{FF2B5EF4-FFF2-40B4-BE49-F238E27FC236}">
                <a16:creationId xmlns:a16="http://schemas.microsoft.com/office/drawing/2014/main" id="{FF048F8D-2F66-AC32-9092-885674A0EFC7}"/>
              </a:ext>
            </a:extLst>
          </p:cNvPr>
          <p:cNvPicPr>
            <a:picLocks noChangeAspect="1"/>
          </p:cNvPicPr>
          <p:nvPr/>
        </p:nvPicPr>
        <p:blipFill>
          <a:blip r:embed="rId4"/>
          <a:stretch>
            <a:fillRect/>
          </a:stretch>
        </p:blipFill>
        <p:spPr>
          <a:xfrm>
            <a:off x="64206" y="3168284"/>
            <a:ext cx="2178873" cy="960217"/>
          </a:xfrm>
          <a:prstGeom prst="rect">
            <a:avLst/>
          </a:prstGeom>
        </p:spPr>
      </p:pic>
      <p:pic>
        <p:nvPicPr>
          <p:cNvPr id="8" name="Picture 7" descr="A picture containing text, font, screenshot, design&#10;&#10;Description automatically generated">
            <a:extLst>
              <a:ext uri="{FF2B5EF4-FFF2-40B4-BE49-F238E27FC236}">
                <a16:creationId xmlns:a16="http://schemas.microsoft.com/office/drawing/2014/main" id="{47CCB2F8-0813-2A6A-F561-76FCB85A3BC9}"/>
              </a:ext>
            </a:extLst>
          </p:cNvPr>
          <p:cNvPicPr>
            <a:picLocks noChangeAspect="1"/>
          </p:cNvPicPr>
          <p:nvPr/>
        </p:nvPicPr>
        <p:blipFill>
          <a:blip r:embed="rId5"/>
          <a:stretch>
            <a:fillRect/>
          </a:stretch>
        </p:blipFill>
        <p:spPr>
          <a:xfrm>
            <a:off x="21402" y="4128501"/>
            <a:ext cx="2058245" cy="960217"/>
          </a:xfrm>
          <a:prstGeom prst="rect">
            <a:avLst/>
          </a:prstGeom>
        </p:spPr>
      </p:pic>
      <p:pic>
        <p:nvPicPr>
          <p:cNvPr id="9" name="Picture 8" descr="A picture containing text, screenshot, font, design&#10;&#10;Description automatically generated">
            <a:extLst>
              <a:ext uri="{FF2B5EF4-FFF2-40B4-BE49-F238E27FC236}">
                <a16:creationId xmlns:a16="http://schemas.microsoft.com/office/drawing/2014/main" id="{83D7CE49-3265-D035-9E0E-3C2F7B874778}"/>
              </a:ext>
            </a:extLst>
          </p:cNvPr>
          <p:cNvPicPr>
            <a:picLocks noChangeAspect="1"/>
          </p:cNvPicPr>
          <p:nvPr/>
        </p:nvPicPr>
        <p:blipFill>
          <a:blip r:embed="rId6"/>
          <a:stretch>
            <a:fillRect/>
          </a:stretch>
        </p:blipFill>
        <p:spPr>
          <a:xfrm>
            <a:off x="0" y="5079742"/>
            <a:ext cx="2079647" cy="960218"/>
          </a:xfrm>
          <a:prstGeom prst="rect">
            <a:avLst/>
          </a:prstGeom>
        </p:spPr>
      </p:pic>
      <p:pic>
        <p:nvPicPr>
          <p:cNvPr id="10" name="Picture 9" descr="A picture containing text, screenshot, font, design&#10;&#10;Description automatically generated">
            <a:extLst>
              <a:ext uri="{FF2B5EF4-FFF2-40B4-BE49-F238E27FC236}">
                <a16:creationId xmlns:a16="http://schemas.microsoft.com/office/drawing/2014/main" id="{AA9CBC3D-6BF1-A70B-9C2E-B6BF838B8DE0}"/>
              </a:ext>
            </a:extLst>
          </p:cNvPr>
          <p:cNvPicPr>
            <a:picLocks noChangeAspect="1"/>
          </p:cNvPicPr>
          <p:nvPr/>
        </p:nvPicPr>
        <p:blipFill>
          <a:blip r:embed="rId7"/>
          <a:stretch>
            <a:fillRect/>
          </a:stretch>
        </p:blipFill>
        <p:spPr>
          <a:xfrm>
            <a:off x="0" y="6156739"/>
            <a:ext cx="2243079" cy="701261"/>
          </a:xfrm>
          <a:prstGeom prst="rect">
            <a:avLst/>
          </a:prstGeom>
        </p:spPr>
      </p:pic>
      <p:pic>
        <p:nvPicPr>
          <p:cNvPr id="11" name="Picture 10" descr="A picture containing text, screenshot, font, design&#10;&#10;Description automatically generated">
            <a:extLst>
              <a:ext uri="{FF2B5EF4-FFF2-40B4-BE49-F238E27FC236}">
                <a16:creationId xmlns:a16="http://schemas.microsoft.com/office/drawing/2014/main" id="{2ACC83B8-F53C-1AD6-AA4C-F75B7A3B7639}"/>
              </a:ext>
            </a:extLst>
          </p:cNvPr>
          <p:cNvPicPr>
            <a:picLocks noChangeAspect="1"/>
          </p:cNvPicPr>
          <p:nvPr/>
        </p:nvPicPr>
        <p:blipFill>
          <a:blip r:embed="rId8"/>
          <a:stretch>
            <a:fillRect/>
          </a:stretch>
        </p:blipFill>
        <p:spPr>
          <a:xfrm>
            <a:off x="2200276" y="1052687"/>
            <a:ext cx="2178874" cy="1047576"/>
          </a:xfrm>
          <a:prstGeom prst="rect">
            <a:avLst/>
          </a:prstGeom>
        </p:spPr>
      </p:pic>
      <p:pic>
        <p:nvPicPr>
          <p:cNvPr id="12" name="Picture 11" descr="A picture containing text, font, screenshot&#10;&#10;Description automatically generated">
            <a:extLst>
              <a:ext uri="{FF2B5EF4-FFF2-40B4-BE49-F238E27FC236}">
                <a16:creationId xmlns:a16="http://schemas.microsoft.com/office/drawing/2014/main" id="{5981672D-0532-D1C3-9C26-E058F35F977A}"/>
              </a:ext>
            </a:extLst>
          </p:cNvPr>
          <p:cNvPicPr>
            <a:picLocks noChangeAspect="1"/>
          </p:cNvPicPr>
          <p:nvPr/>
        </p:nvPicPr>
        <p:blipFill>
          <a:blip r:embed="rId9"/>
          <a:stretch>
            <a:fillRect/>
          </a:stretch>
        </p:blipFill>
        <p:spPr>
          <a:xfrm>
            <a:off x="2243079" y="2100262"/>
            <a:ext cx="2136071" cy="1068021"/>
          </a:xfrm>
          <a:prstGeom prst="rect">
            <a:avLst/>
          </a:prstGeom>
        </p:spPr>
      </p:pic>
      <p:pic>
        <p:nvPicPr>
          <p:cNvPr id="13" name="Picture 12" descr="A picture containing text, screenshot, font, design&#10;&#10;Description automatically generated">
            <a:extLst>
              <a:ext uri="{FF2B5EF4-FFF2-40B4-BE49-F238E27FC236}">
                <a16:creationId xmlns:a16="http://schemas.microsoft.com/office/drawing/2014/main" id="{74F1434B-01ED-0090-BBBD-A71E786F89DA}"/>
              </a:ext>
            </a:extLst>
          </p:cNvPr>
          <p:cNvPicPr>
            <a:picLocks noChangeAspect="1"/>
          </p:cNvPicPr>
          <p:nvPr/>
        </p:nvPicPr>
        <p:blipFill>
          <a:blip r:embed="rId10"/>
          <a:stretch>
            <a:fillRect/>
          </a:stretch>
        </p:blipFill>
        <p:spPr>
          <a:xfrm>
            <a:off x="2293582" y="4952389"/>
            <a:ext cx="2093267" cy="897634"/>
          </a:xfrm>
          <a:prstGeom prst="rect">
            <a:avLst/>
          </a:prstGeom>
        </p:spPr>
      </p:pic>
      <p:pic>
        <p:nvPicPr>
          <p:cNvPr id="14" name="Picture 13" descr="A picture containing text, screenshot, font, design&#10;&#10;Description automatically generated">
            <a:extLst>
              <a:ext uri="{FF2B5EF4-FFF2-40B4-BE49-F238E27FC236}">
                <a16:creationId xmlns:a16="http://schemas.microsoft.com/office/drawing/2014/main" id="{9BCBDFA9-5647-4007-EE61-7051353CB007}"/>
              </a:ext>
            </a:extLst>
          </p:cNvPr>
          <p:cNvPicPr>
            <a:picLocks noChangeAspect="1"/>
          </p:cNvPicPr>
          <p:nvPr/>
        </p:nvPicPr>
        <p:blipFill>
          <a:blip r:embed="rId11"/>
          <a:stretch>
            <a:fillRect/>
          </a:stretch>
        </p:blipFill>
        <p:spPr>
          <a:xfrm>
            <a:off x="2293582" y="2997898"/>
            <a:ext cx="1964093" cy="1056856"/>
          </a:xfrm>
          <a:prstGeom prst="rect">
            <a:avLst/>
          </a:prstGeom>
        </p:spPr>
      </p:pic>
      <p:pic>
        <p:nvPicPr>
          <p:cNvPr id="15" name="Picture 14" descr="A picture containing text, screenshot, font&#10;&#10;Description automatically generated">
            <a:extLst>
              <a:ext uri="{FF2B5EF4-FFF2-40B4-BE49-F238E27FC236}">
                <a16:creationId xmlns:a16="http://schemas.microsoft.com/office/drawing/2014/main" id="{F9CA3076-D725-3D4E-6C3F-3667F5215301}"/>
              </a:ext>
            </a:extLst>
          </p:cNvPr>
          <p:cNvPicPr>
            <a:picLocks noChangeAspect="1"/>
          </p:cNvPicPr>
          <p:nvPr/>
        </p:nvPicPr>
        <p:blipFill>
          <a:blip r:embed="rId12"/>
          <a:stretch>
            <a:fillRect/>
          </a:stretch>
        </p:blipFill>
        <p:spPr>
          <a:xfrm>
            <a:off x="2293582" y="3983788"/>
            <a:ext cx="2178873" cy="1068021"/>
          </a:xfrm>
          <a:prstGeom prst="rect">
            <a:avLst/>
          </a:prstGeom>
        </p:spPr>
      </p:pic>
      <p:sp>
        <p:nvSpPr>
          <p:cNvPr id="16" name="TextBox 15">
            <a:extLst>
              <a:ext uri="{FF2B5EF4-FFF2-40B4-BE49-F238E27FC236}">
                <a16:creationId xmlns:a16="http://schemas.microsoft.com/office/drawing/2014/main" id="{6438C17B-D47E-3B15-A050-2CFA39704208}"/>
              </a:ext>
            </a:extLst>
          </p:cNvPr>
          <p:cNvSpPr txBox="1"/>
          <p:nvPr/>
        </p:nvSpPr>
        <p:spPr>
          <a:xfrm>
            <a:off x="4379150" y="401394"/>
            <a:ext cx="1964093" cy="646331"/>
          </a:xfrm>
          <a:prstGeom prst="rect">
            <a:avLst/>
          </a:prstGeom>
          <a:noFill/>
        </p:spPr>
        <p:txBody>
          <a:bodyPr wrap="square" rtlCol="0">
            <a:spAutoFit/>
          </a:bodyPr>
          <a:lstStyle/>
          <a:p>
            <a:r>
              <a:rPr lang="en-GB" dirty="0"/>
              <a:t>Introduction </a:t>
            </a:r>
          </a:p>
          <a:p>
            <a:endParaRPr lang="en-GB" dirty="0"/>
          </a:p>
        </p:txBody>
      </p:sp>
      <p:sp>
        <p:nvSpPr>
          <p:cNvPr id="17" name="TextBox 16">
            <a:extLst>
              <a:ext uri="{FF2B5EF4-FFF2-40B4-BE49-F238E27FC236}">
                <a16:creationId xmlns:a16="http://schemas.microsoft.com/office/drawing/2014/main" id="{83AF5379-6F59-5EB7-1A72-63A0069292A4}"/>
              </a:ext>
            </a:extLst>
          </p:cNvPr>
          <p:cNvSpPr txBox="1"/>
          <p:nvPr/>
        </p:nvSpPr>
        <p:spPr>
          <a:xfrm>
            <a:off x="4472455" y="3198145"/>
            <a:ext cx="1964093" cy="646331"/>
          </a:xfrm>
          <a:prstGeom prst="rect">
            <a:avLst/>
          </a:prstGeom>
          <a:noFill/>
        </p:spPr>
        <p:txBody>
          <a:bodyPr wrap="square" rtlCol="0">
            <a:spAutoFit/>
          </a:bodyPr>
          <a:lstStyle/>
          <a:p>
            <a:r>
              <a:rPr lang="en-GB" dirty="0"/>
              <a:t>Objective</a:t>
            </a:r>
          </a:p>
          <a:p>
            <a:endParaRPr lang="en-GB" dirty="0"/>
          </a:p>
        </p:txBody>
      </p:sp>
      <p:sp>
        <p:nvSpPr>
          <p:cNvPr id="19" name="TextBox 18">
            <a:extLst>
              <a:ext uri="{FF2B5EF4-FFF2-40B4-BE49-F238E27FC236}">
                <a16:creationId xmlns:a16="http://schemas.microsoft.com/office/drawing/2014/main" id="{D6B96A69-4B36-B24D-238B-763013191C81}"/>
              </a:ext>
            </a:extLst>
          </p:cNvPr>
          <p:cNvSpPr txBox="1"/>
          <p:nvPr/>
        </p:nvSpPr>
        <p:spPr>
          <a:xfrm>
            <a:off x="751096" y="594912"/>
            <a:ext cx="1964093" cy="646331"/>
          </a:xfrm>
          <a:prstGeom prst="rect">
            <a:avLst/>
          </a:prstGeom>
          <a:noFill/>
        </p:spPr>
        <p:txBody>
          <a:bodyPr wrap="square" rtlCol="0">
            <a:spAutoFit/>
          </a:bodyPr>
          <a:lstStyle/>
          <a:p>
            <a:r>
              <a:rPr lang="en-GB" dirty="0"/>
              <a:t>Results</a:t>
            </a:r>
          </a:p>
          <a:p>
            <a:endParaRPr lang="en-GB" dirty="0"/>
          </a:p>
        </p:txBody>
      </p:sp>
      <p:sp>
        <p:nvSpPr>
          <p:cNvPr id="22" name="TextBox 21">
            <a:extLst>
              <a:ext uri="{FF2B5EF4-FFF2-40B4-BE49-F238E27FC236}">
                <a16:creationId xmlns:a16="http://schemas.microsoft.com/office/drawing/2014/main" id="{AEA233BC-8FDE-E39D-D67F-1F0347CCF80A}"/>
              </a:ext>
            </a:extLst>
          </p:cNvPr>
          <p:cNvSpPr txBox="1"/>
          <p:nvPr/>
        </p:nvSpPr>
        <p:spPr>
          <a:xfrm>
            <a:off x="4386849" y="724559"/>
            <a:ext cx="7727243" cy="2585323"/>
          </a:xfrm>
          <a:prstGeom prst="rect">
            <a:avLst/>
          </a:prstGeom>
          <a:noFill/>
        </p:spPr>
        <p:txBody>
          <a:bodyPr wrap="square" rtlCol="0">
            <a:spAutoFit/>
          </a:bodyPr>
          <a:lstStyle/>
          <a:p>
            <a:r>
              <a:rPr lang="en-GB" sz="1600" dirty="0">
                <a:latin typeface="Calibri" panose="020F0502020204030204" pitchFamily="34" charset="0"/>
                <a:cs typeface="Calibri" panose="020F0502020204030204" pitchFamily="34" charset="0"/>
              </a:rPr>
              <a:t>To investigate the impact of COVID-19 on the economic health of private sector organizations conducting a literature review at the beginning of a research endeavour might also serve to stimulate your own thinking according to Knopf (2006). Literature reviews are vital in academic research because they collect current knowledge and analyse the state of an area according to </a:t>
            </a:r>
            <a:r>
              <a:rPr lang="en-GB" sz="1600" dirty="0" err="1">
                <a:latin typeface="Calibri" panose="020F0502020204030204" pitchFamily="34" charset="0"/>
                <a:cs typeface="Calibri" panose="020F0502020204030204" pitchFamily="34" charset="0"/>
              </a:rPr>
              <a:t>Linnenlueck</a:t>
            </a:r>
            <a:r>
              <a:rPr lang="en-GB" sz="1600" dirty="0">
                <a:latin typeface="Calibri" panose="020F0502020204030204" pitchFamily="34" charset="0"/>
                <a:cs typeface="Calibri" panose="020F0502020204030204" pitchFamily="34" charset="0"/>
              </a:rPr>
              <a:t> (2020). This topic is highly relevant given the unprecedented challenges businesses have faced during the pandemic and how it has impacted them in the long run. </a:t>
            </a:r>
            <a:r>
              <a:rPr lang="en-GB" sz="1600" dirty="0">
                <a:solidFill>
                  <a:srgbClr val="222222"/>
                </a:solidFill>
                <a:latin typeface="Calibri" panose="020F0502020204030204" pitchFamily="34" charset="0"/>
                <a:cs typeface="Calibri" panose="020F0502020204030204" pitchFamily="34" charset="0"/>
              </a:rPr>
              <a:t>U</a:t>
            </a:r>
            <a:r>
              <a:rPr lang="en-GB" sz="1600" b="0" i="0" u="none" strike="noStrike" dirty="0">
                <a:solidFill>
                  <a:srgbClr val="222222"/>
                </a:solidFill>
                <a:effectLst/>
                <a:latin typeface="Calibri" panose="020F0502020204030204" pitchFamily="34" charset="0"/>
                <a:cs typeface="Calibri" panose="020F0502020204030204" pitchFamily="34" charset="0"/>
              </a:rPr>
              <a:t>sing a questionary help collect valuable information on how covid 19 has impacted private sector organisations’ economic health, including their revenue, profits, and market share.</a:t>
            </a:r>
            <a:endParaRPr lang="en-GB" sz="1600" dirty="0">
              <a:latin typeface="Calibri" panose="020F0502020204030204" pitchFamily="34" charset="0"/>
              <a:cs typeface="Calibri" panose="020F0502020204030204" pitchFamily="34" charset="0"/>
            </a:endParaRPr>
          </a:p>
          <a:p>
            <a:endParaRPr lang="en-GB" dirty="0"/>
          </a:p>
        </p:txBody>
      </p:sp>
      <p:sp>
        <p:nvSpPr>
          <p:cNvPr id="24" name="TextBox 23">
            <a:extLst>
              <a:ext uri="{FF2B5EF4-FFF2-40B4-BE49-F238E27FC236}">
                <a16:creationId xmlns:a16="http://schemas.microsoft.com/office/drawing/2014/main" id="{962DA7AB-B504-0303-5BE2-0F8FBCA63115}"/>
              </a:ext>
            </a:extLst>
          </p:cNvPr>
          <p:cNvSpPr txBox="1"/>
          <p:nvPr/>
        </p:nvSpPr>
        <p:spPr>
          <a:xfrm>
            <a:off x="4386849" y="3521765"/>
            <a:ext cx="7642482" cy="3139321"/>
          </a:xfrm>
          <a:prstGeom prst="rect">
            <a:avLst/>
          </a:prstGeom>
          <a:noFill/>
        </p:spPr>
        <p:txBody>
          <a:bodyPr wrap="square" rtlCol="0">
            <a:spAutoFit/>
          </a:bodyPr>
          <a:lstStyle/>
          <a:p>
            <a:r>
              <a:rPr lang="en-GB" sz="1400" dirty="0">
                <a:latin typeface="Calibri" panose="020F0502020204030204" pitchFamily="34" charset="0"/>
                <a:cs typeface="Calibri" panose="020F0502020204030204" pitchFamily="34" charset="0"/>
              </a:rPr>
              <a:t>The objective of the investigation of the impact of COVID-19 health private sectors is to focus on one main problem within impact, which is the understanding the profound impact of the covid 19 pandemic on the economic health of private sector organisations and its lasting effects. Recognising the magnitude of the global crisis and its implications for businesses, I aimed to investigate how these organisations have navigated the challenges and adapted in the long run. We are facing one of the most difficult problems in social intervention, one that necessitates quick, effective, and well-coordinated responses from official institutions, the corporate sector, and non-governmental organisations in order to serve an increasingly desperate population with increasingly urgent needs according to Clemente –Suarez et all (2021). After conducting a thorough investigation into the impact of COVID-19 on the economic health of private-sector organizations, it has become evident that there are indeed significant long-term implications. Coronaviruses have become a major health danger worldwide in recent years, causing significant human morbidity. The new Coronavirus Disease 2019 (COVID-19) has spread internationally in a short period of time according to </a:t>
            </a:r>
            <a:r>
              <a:rPr lang="en-GB" sz="1400" dirty="0" err="1">
                <a:latin typeface="Calibri" panose="020F0502020204030204" pitchFamily="34" charset="0"/>
                <a:cs typeface="Calibri" panose="020F0502020204030204" pitchFamily="34" charset="0"/>
              </a:rPr>
              <a:t>Baig</a:t>
            </a:r>
            <a:r>
              <a:rPr lang="en-GB" sz="1400" dirty="0">
                <a:latin typeface="Calibri" panose="020F0502020204030204" pitchFamily="34" charset="0"/>
                <a:cs typeface="Calibri" panose="020F0502020204030204" pitchFamily="34" charset="0"/>
              </a:rPr>
              <a:t> et al. (2020).</a:t>
            </a:r>
          </a:p>
          <a:p>
            <a:endParaRPr lang="en-GB" sz="1600" dirty="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7D92F29F-0AC4-FD3B-2FED-E72EF24A9A9B}"/>
              </a:ext>
            </a:extLst>
          </p:cNvPr>
          <p:cNvSpPr txBox="1"/>
          <p:nvPr/>
        </p:nvSpPr>
        <p:spPr>
          <a:xfrm>
            <a:off x="2243079" y="6418514"/>
            <a:ext cx="6255656" cy="400110"/>
          </a:xfrm>
          <a:prstGeom prst="rect">
            <a:avLst/>
          </a:prstGeom>
          <a:noFill/>
        </p:spPr>
        <p:txBody>
          <a:bodyPr wrap="square">
            <a:spAutoFit/>
          </a:bodyPr>
          <a:lstStyle/>
          <a:p>
            <a:r>
              <a:rPr lang="en-GB" sz="1000" dirty="0"/>
              <a:t>https://</a:t>
            </a:r>
            <a:r>
              <a:rPr lang="en-GB" sz="1000" dirty="0" err="1"/>
              <a:t>forms.office.com</a:t>
            </a:r>
            <a:r>
              <a:rPr lang="en-GB" sz="1000" dirty="0"/>
              <a:t>/Pages/</a:t>
            </a:r>
            <a:r>
              <a:rPr lang="en-GB" sz="1000" dirty="0" err="1"/>
              <a:t>ResponsePage.aspx?id</a:t>
            </a:r>
            <a:r>
              <a:rPr lang="en-GB" sz="1000" dirty="0"/>
              <a:t>=-REPTm4EBUWcuNshUjEeIezyJluOBDRPrhuc71-vnn5UMVRZTVc0WTVLRlVGUEI4Q0NRWkdEU1A2WC4u</a:t>
            </a:r>
          </a:p>
        </p:txBody>
      </p:sp>
      <p:pic>
        <p:nvPicPr>
          <p:cNvPr id="18" name="Picture 17">
            <a:extLst>
              <a:ext uri="{FF2B5EF4-FFF2-40B4-BE49-F238E27FC236}">
                <a16:creationId xmlns:a16="http://schemas.microsoft.com/office/drawing/2014/main" id="{4EAD9C02-E68D-FC26-281C-5F9AF532F2CB}"/>
              </a:ext>
            </a:extLst>
          </p:cNvPr>
          <p:cNvPicPr>
            <a:picLocks noChangeAspect="1"/>
          </p:cNvPicPr>
          <p:nvPr/>
        </p:nvPicPr>
        <p:blipFill>
          <a:blip r:embed="rId13"/>
          <a:stretch>
            <a:fillRect/>
          </a:stretch>
        </p:blipFill>
        <p:spPr>
          <a:xfrm>
            <a:off x="2060926" y="187395"/>
            <a:ext cx="2136071" cy="1068036"/>
          </a:xfrm>
          <a:prstGeom prst="rect">
            <a:avLst/>
          </a:prstGeom>
        </p:spPr>
      </p:pic>
    </p:spTree>
    <p:extLst>
      <p:ext uri="{BB962C8B-B14F-4D97-AF65-F5344CB8AC3E}">
        <p14:creationId xmlns:p14="http://schemas.microsoft.com/office/powerpoint/2010/main" val="1443114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CEEA0A-3B61-D70E-45F7-1CCDECF80C71}"/>
              </a:ext>
            </a:extLst>
          </p:cNvPr>
          <p:cNvSpPr txBox="1"/>
          <p:nvPr/>
        </p:nvSpPr>
        <p:spPr>
          <a:xfrm>
            <a:off x="414337" y="300037"/>
            <a:ext cx="1964093" cy="646331"/>
          </a:xfrm>
          <a:prstGeom prst="rect">
            <a:avLst/>
          </a:prstGeom>
          <a:noFill/>
        </p:spPr>
        <p:txBody>
          <a:bodyPr wrap="square" rtlCol="0">
            <a:spAutoFit/>
          </a:bodyPr>
          <a:lstStyle/>
          <a:p>
            <a:r>
              <a:rPr lang="en-GB" dirty="0"/>
              <a:t>Methodology  </a:t>
            </a:r>
          </a:p>
          <a:p>
            <a:endParaRPr lang="en-GB" dirty="0"/>
          </a:p>
        </p:txBody>
      </p:sp>
      <p:sp>
        <p:nvSpPr>
          <p:cNvPr id="5" name="TextBox 4">
            <a:extLst>
              <a:ext uri="{FF2B5EF4-FFF2-40B4-BE49-F238E27FC236}">
                <a16:creationId xmlns:a16="http://schemas.microsoft.com/office/drawing/2014/main" id="{BDF07A85-4D41-76B3-F009-D7E5CABE0270}"/>
              </a:ext>
            </a:extLst>
          </p:cNvPr>
          <p:cNvSpPr txBox="1"/>
          <p:nvPr/>
        </p:nvSpPr>
        <p:spPr>
          <a:xfrm>
            <a:off x="5113953" y="300036"/>
            <a:ext cx="1964093" cy="646331"/>
          </a:xfrm>
          <a:prstGeom prst="rect">
            <a:avLst/>
          </a:prstGeom>
          <a:noFill/>
        </p:spPr>
        <p:txBody>
          <a:bodyPr wrap="square" rtlCol="0">
            <a:spAutoFit/>
          </a:bodyPr>
          <a:lstStyle/>
          <a:p>
            <a:r>
              <a:rPr lang="en-GB" dirty="0"/>
              <a:t>Analysis </a:t>
            </a:r>
          </a:p>
          <a:p>
            <a:endParaRPr lang="en-GB" dirty="0"/>
          </a:p>
        </p:txBody>
      </p:sp>
      <p:sp>
        <p:nvSpPr>
          <p:cNvPr id="8" name="TextBox 7">
            <a:extLst>
              <a:ext uri="{FF2B5EF4-FFF2-40B4-BE49-F238E27FC236}">
                <a16:creationId xmlns:a16="http://schemas.microsoft.com/office/drawing/2014/main" id="{66A89B20-5648-9BCC-BD36-DDA873D9914A}"/>
              </a:ext>
            </a:extLst>
          </p:cNvPr>
          <p:cNvSpPr txBox="1"/>
          <p:nvPr/>
        </p:nvSpPr>
        <p:spPr>
          <a:xfrm>
            <a:off x="9451212" y="300036"/>
            <a:ext cx="1964093" cy="646331"/>
          </a:xfrm>
          <a:prstGeom prst="rect">
            <a:avLst/>
          </a:prstGeom>
          <a:noFill/>
        </p:spPr>
        <p:txBody>
          <a:bodyPr wrap="square" rtlCol="0">
            <a:spAutoFit/>
          </a:bodyPr>
          <a:lstStyle/>
          <a:p>
            <a:r>
              <a:rPr lang="en-GB" dirty="0"/>
              <a:t>Conclusion </a:t>
            </a:r>
          </a:p>
          <a:p>
            <a:endParaRPr lang="en-GB" dirty="0"/>
          </a:p>
        </p:txBody>
      </p:sp>
      <p:sp>
        <p:nvSpPr>
          <p:cNvPr id="10" name="TextBox 9">
            <a:extLst>
              <a:ext uri="{FF2B5EF4-FFF2-40B4-BE49-F238E27FC236}">
                <a16:creationId xmlns:a16="http://schemas.microsoft.com/office/drawing/2014/main" id="{67D47039-197A-3E86-8BC0-52AA3D46A9A4}"/>
              </a:ext>
            </a:extLst>
          </p:cNvPr>
          <p:cNvSpPr txBox="1"/>
          <p:nvPr/>
        </p:nvSpPr>
        <p:spPr>
          <a:xfrm>
            <a:off x="324504" y="946367"/>
            <a:ext cx="3300440" cy="3600986"/>
          </a:xfrm>
          <a:prstGeom prst="rect">
            <a:avLst/>
          </a:prstGeom>
          <a:noFill/>
        </p:spPr>
        <p:txBody>
          <a:bodyPr wrap="square" rtlCol="0">
            <a:spAutoFit/>
          </a:bodyPr>
          <a:lstStyle/>
          <a:p>
            <a:r>
              <a:rPr lang="en-GB" sz="1400" dirty="0"/>
              <a:t>The methodologies used for this was a deductive one I used is the deductive approach as I’m implying my research to a theory according to Wilson et all (2010). This means by conducted research through the questionnaire to gather the quantitative and qualitative data needed. </a:t>
            </a:r>
            <a:r>
              <a:rPr lang="en-GB" sz="1400" dirty="0">
                <a:effectLst/>
              </a:rPr>
              <a:t>In a Deductive approach, the researcher starts the research with a particular theory and then develops many hypotheses from that theory and after that surveys the information to examine the compromised concept (</a:t>
            </a:r>
            <a:r>
              <a:rPr lang="en-GB" sz="1400" b="0" i="0" u="none" strike="noStrike" dirty="0" err="1">
                <a:solidFill>
                  <a:srgbClr val="222222"/>
                </a:solidFill>
                <a:effectLst/>
              </a:rPr>
              <a:t>Kalogiannidis</a:t>
            </a:r>
            <a:r>
              <a:rPr lang="en-GB" sz="1400" b="0" i="0" u="none" strike="noStrike" dirty="0">
                <a:solidFill>
                  <a:srgbClr val="222222"/>
                </a:solidFill>
                <a:effectLst/>
              </a:rPr>
              <a:t> and </a:t>
            </a:r>
            <a:r>
              <a:rPr lang="en-GB" sz="1400" b="0" i="0" u="none" strike="noStrike" dirty="0" err="1">
                <a:solidFill>
                  <a:srgbClr val="222222"/>
                </a:solidFill>
                <a:effectLst/>
              </a:rPr>
              <a:t>Chatzitheodoridis</a:t>
            </a:r>
            <a:r>
              <a:rPr lang="en-GB" sz="1400" b="0" i="0" u="none" strike="noStrike" dirty="0">
                <a:solidFill>
                  <a:srgbClr val="222222"/>
                </a:solidFill>
                <a:effectLst/>
              </a:rPr>
              <a:t> 2020).</a:t>
            </a:r>
          </a:p>
          <a:p>
            <a:r>
              <a:rPr lang="en-GB" dirty="0"/>
              <a:t> </a:t>
            </a:r>
          </a:p>
        </p:txBody>
      </p:sp>
      <p:sp>
        <p:nvSpPr>
          <p:cNvPr id="16" name="TextBox 15">
            <a:extLst>
              <a:ext uri="{FF2B5EF4-FFF2-40B4-BE49-F238E27FC236}">
                <a16:creationId xmlns:a16="http://schemas.microsoft.com/office/drawing/2014/main" id="{AEB7677C-AB36-0AE9-8F21-EB27C015695F}"/>
              </a:ext>
            </a:extLst>
          </p:cNvPr>
          <p:cNvSpPr txBox="1"/>
          <p:nvPr/>
        </p:nvSpPr>
        <p:spPr>
          <a:xfrm>
            <a:off x="4751596" y="920277"/>
            <a:ext cx="3077029" cy="4401205"/>
          </a:xfrm>
          <a:prstGeom prst="rect">
            <a:avLst/>
          </a:prstGeom>
          <a:noFill/>
        </p:spPr>
        <p:txBody>
          <a:bodyPr wrap="square" rtlCol="0">
            <a:spAutoFit/>
          </a:bodyPr>
          <a:lstStyle/>
          <a:p>
            <a:r>
              <a:rPr lang="en-GB" sz="1400" dirty="0"/>
              <a:t>To</a:t>
            </a:r>
            <a:r>
              <a:rPr lang="en-GB" sz="1400" b="0" i="0" u="none" strike="noStrike" dirty="0">
                <a:solidFill>
                  <a:srgbClr val="2E2E2E"/>
                </a:solidFill>
                <a:effectLst/>
              </a:rPr>
              <a:t> address research issues, quantitative researchers use measurement, experimentation, and statistical analysis, whereas qualitative researchers choose observations, interviews, and content analysis. Mixed-methods research "combines elements of both quantitative and qualitative methods (e.g., use of qualitative and quantitative viewpoints, gathering data, analysis, inference techniques) for the broad purposes of a wide range of understanding and corroboration," because it "represents a middle ground between quantitative and qualitative methodology”, according to </a:t>
            </a:r>
            <a:r>
              <a:rPr lang="en-GB" sz="1200" b="0" i="0" u="none" strike="noStrike" dirty="0">
                <a:solidFill>
                  <a:srgbClr val="333333"/>
                </a:solidFill>
                <a:effectLst/>
                <a:latin typeface="Open Sans" panose="020B0606030504020204" pitchFamily="34" charset="0"/>
              </a:rPr>
              <a:t>(Johnson et al., 2007)</a:t>
            </a:r>
            <a:endParaRPr lang="en-GB" sz="1400" b="0" i="0" u="none" strike="noStrike" dirty="0">
              <a:solidFill>
                <a:srgbClr val="2E2E2E"/>
              </a:solidFill>
              <a:effectLst/>
            </a:endParaRPr>
          </a:p>
          <a:p>
            <a:r>
              <a:rPr lang="en-GB" sz="1400" dirty="0"/>
              <a:t>,</a:t>
            </a:r>
          </a:p>
        </p:txBody>
      </p:sp>
      <p:sp>
        <p:nvSpPr>
          <p:cNvPr id="17" name="TextBox 16">
            <a:extLst>
              <a:ext uri="{FF2B5EF4-FFF2-40B4-BE49-F238E27FC236}">
                <a16:creationId xmlns:a16="http://schemas.microsoft.com/office/drawing/2014/main" id="{83620DAC-B390-ACF0-817E-A9978C722211}"/>
              </a:ext>
            </a:extLst>
          </p:cNvPr>
          <p:cNvSpPr txBox="1"/>
          <p:nvPr/>
        </p:nvSpPr>
        <p:spPr>
          <a:xfrm>
            <a:off x="8734971" y="792478"/>
            <a:ext cx="2680334" cy="2462213"/>
          </a:xfrm>
          <a:prstGeom prst="rect">
            <a:avLst/>
          </a:prstGeom>
          <a:noFill/>
        </p:spPr>
        <p:txBody>
          <a:bodyPr wrap="square" rtlCol="0">
            <a:spAutoFit/>
          </a:bodyPr>
          <a:lstStyle/>
          <a:p>
            <a:r>
              <a:rPr lang="en-GB" sz="1400" dirty="0"/>
              <a:t>In conclusion, you can see that these methodologies were used towards the approach of this investigation, furthermore it gave us the necessary data needed for the research and results to be given to us in the end. Allowing for optimal feedback and accurate feedback through the analysed questionnaire.</a:t>
            </a:r>
          </a:p>
        </p:txBody>
      </p:sp>
      <p:pic>
        <p:nvPicPr>
          <p:cNvPr id="2" name="Picture 1">
            <a:extLst>
              <a:ext uri="{FF2B5EF4-FFF2-40B4-BE49-F238E27FC236}">
                <a16:creationId xmlns:a16="http://schemas.microsoft.com/office/drawing/2014/main" id="{7DE4F8C9-CDCC-368E-DC6D-0A71EC42A42B}"/>
              </a:ext>
            </a:extLst>
          </p:cNvPr>
          <p:cNvPicPr>
            <a:picLocks noChangeAspect="1"/>
          </p:cNvPicPr>
          <p:nvPr/>
        </p:nvPicPr>
        <p:blipFill>
          <a:blip r:embed="rId2"/>
          <a:stretch>
            <a:fillRect/>
          </a:stretch>
        </p:blipFill>
        <p:spPr>
          <a:xfrm>
            <a:off x="242359" y="6023945"/>
            <a:ext cx="2136071" cy="1068036"/>
          </a:xfrm>
          <a:prstGeom prst="rect">
            <a:avLst/>
          </a:prstGeom>
        </p:spPr>
      </p:pic>
      <p:sp>
        <p:nvSpPr>
          <p:cNvPr id="3" name="Content Placeholder 3">
            <a:extLst>
              <a:ext uri="{FF2B5EF4-FFF2-40B4-BE49-F238E27FC236}">
                <a16:creationId xmlns:a16="http://schemas.microsoft.com/office/drawing/2014/main" id="{2694F841-48B0-6A5C-C29A-A3D741A229E5}"/>
              </a:ext>
            </a:extLst>
          </p:cNvPr>
          <p:cNvSpPr txBox="1">
            <a:spLocks/>
          </p:cNvSpPr>
          <p:nvPr/>
        </p:nvSpPr>
        <p:spPr>
          <a:xfrm>
            <a:off x="8851231" y="6448335"/>
            <a:ext cx="3445042" cy="409664"/>
          </a:xfrm>
          <a:prstGeom prst="rect">
            <a:avLst/>
          </a:prstGeom>
          <a:noFill/>
        </p:spPr>
        <p:txBody>
          <a:bodyPr vert="horz" wrap="square" lIns="91440" tIns="45720" rIns="91440" bIns="45720" rtlCol="0">
            <a:spAutoFit/>
          </a:bodyPr>
          <a:lst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u="sng"/>
              <a:t>Elena Pruteanu - 2111212</a:t>
            </a:r>
            <a:endParaRPr lang="en-GB" u="sng" dirty="0"/>
          </a:p>
        </p:txBody>
      </p:sp>
    </p:spTree>
    <p:extLst>
      <p:ext uri="{BB962C8B-B14F-4D97-AF65-F5344CB8AC3E}">
        <p14:creationId xmlns:p14="http://schemas.microsoft.com/office/powerpoint/2010/main" val="915159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8D215815-8EC5-A605-B076-A19A7BD14F19}"/>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953132B4-5294-0949-BDC7-9ACF38A0DD6B}"/>
              </a:ext>
            </a:extLst>
          </p:cNvPr>
          <p:cNvSpPr txBox="1"/>
          <p:nvPr/>
        </p:nvSpPr>
        <p:spPr>
          <a:xfrm>
            <a:off x="0" y="203200"/>
            <a:ext cx="9506857" cy="7786747"/>
          </a:xfrm>
          <a:prstGeom prst="rect">
            <a:avLst/>
          </a:prstGeom>
          <a:noFill/>
        </p:spPr>
        <p:txBody>
          <a:bodyPr wrap="square" rtlCol="0">
            <a:spAutoFit/>
          </a:bodyPr>
          <a:lstStyle/>
          <a:p>
            <a:r>
              <a:rPr lang="en-GB" sz="1100" b="0" i="0" u="none" strike="noStrike" dirty="0">
                <a:solidFill>
                  <a:srgbClr val="222222"/>
                </a:solidFill>
                <a:effectLst/>
                <a:latin typeface="Calibri" panose="020F0502020204030204" pitchFamily="34" charset="0"/>
                <a:cs typeface="Calibri" panose="020F0502020204030204" pitchFamily="34" charset="0"/>
              </a:rPr>
              <a:t>AGBA, M.S., AGBA, A.O. and CHUKWURAH, D.C.J., 2021. COVID-19 pandemic and workplace adjustments/decentralization: A focus on teleworking in the new normal. </a:t>
            </a:r>
            <a:r>
              <a:rPr lang="en-GB" sz="1100" b="0" i="1" u="none" strike="noStrike" dirty="0">
                <a:solidFill>
                  <a:srgbClr val="222222"/>
                </a:solidFill>
                <a:effectLst/>
                <a:latin typeface="Calibri" panose="020F0502020204030204" pitchFamily="34" charset="0"/>
                <a:cs typeface="Calibri" panose="020F0502020204030204" pitchFamily="34" charset="0"/>
              </a:rPr>
              <a:t>BRAIN. Broad Research in Artificial Intelligence and Neuroscience</a:t>
            </a:r>
            <a:r>
              <a:rPr lang="en-GB" sz="1100" b="0" i="0" u="none" strike="noStrike" dirty="0">
                <a:solidFill>
                  <a:srgbClr val="222222"/>
                </a:solidFill>
                <a:effectLst/>
                <a:latin typeface="Calibri" panose="020F0502020204030204" pitchFamily="34" charset="0"/>
                <a:cs typeface="Calibri" panose="020F0502020204030204" pitchFamily="34" charset="0"/>
              </a:rPr>
              <a:t>, </a:t>
            </a:r>
            <a:r>
              <a:rPr lang="en-GB" sz="1100" b="0" i="1" u="none" strike="noStrike" dirty="0">
                <a:solidFill>
                  <a:srgbClr val="222222"/>
                </a:solidFill>
                <a:effectLst/>
                <a:latin typeface="Calibri" panose="020F0502020204030204" pitchFamily="34" charset="0"/>
                <a:cs typeface="Calibri" panose="020F0502020204030204" pitchFamily="34" charset="0"/>
              </a:rPr>
              <a:t>11</a:t>
            </a:r>
            <a:r>
              <a:rPr lang="en-GB" sz="1100" b="0" i="0" u="none" strike="noStrike" dirty="0">
                <a:solidFill>
                  <a:srgbClr val="222222"/>
                </a:solidFill>
                <a:effectLst/>
                <a:latin typeface="Calibri" panose="020F0502020204030204" pitchFamily="34" charset="0"/>
                <a:cs typeface="Calibri" panose="020F0502020204030204" pitchFamily="34" charset="0"/>
              </a:rPr>
              <a:t>(4), pp.185-200.</a:t>
            </a:r>
          </a:p>
          <a:p>
            <a:endParaRPr lang="en-GB" sz="1100" b="0" i="0" u="none" strike="noStrike" dirty="0">
              <a:solidFill>
                <a:srgbClr val="2A2A2A"/>
              </a:solidFill>
              <a:effectLst/>
              <a:latin typeface="Calibri" panose="020F0502020204030204" pitchFamily="34" charset="0"/>
              <a:cs typeface="Calibri" panose="020F0502020204030204" pitchFamily="34" charset="0"/>
            </a:endParaRPr>
          </a:p>
          <a:p>
            <a:r>
              <a:rPr lang="en-GB" sz="1100" b="0" i="0" u="none" strike="noStrike" dirty="0">
                <a:solidFill>
                  <a:srgbClr val="2A2A2A"/>
                </a:solidFill>
                <a:effectLst/>
                <a:latin typeface="Calibri" panose="020F0502020204030204" pitchFamily="34" charset="0"/>
                <a:cs typeface="Calibri" panose="020F0502020204030204" pitchFamily="34" charset="0"/>
              </a:rPr>
              <a:t>Andrews,  D., </a:t>
            </a:r>
            <a:r>
              <a:rPr lang="en-GB" sz="1100" b="0" i="0" u="none" strike="noStrike" dirty="0" err="1">
                <a:solidFill>
                  <a:srgbClr val="2A2A2A"/>
                </a:solidFill>
                <a:effectLst/>
                <a:latin typeface="Calibri" panose="020F0502020204030204" pitchFamily="34" charset="0"/>
                <a:cs typeface="Calibri" panose="020F0502020204030204" pitchFamily="34" charset="0"/>
              </a:rPr>
              <a:t>Nonnecke</a:t>
            </a:r>
            <a:r>
              <a:rPr lang="en-GB" sz="1100" b="0" i="0" u="none" strike="noStrike" dirty="0">
                <a:solidFill>
                  <a:srgbClr val="2A2A2A"/>
                </a:solidFill>
                <a:effectLst/>
                <a:latin typeface="Calibri" panose="020F0502020204030204" pitchFamily="34" charset="0"/>
                <a:cs typeface="Calibri" panose="020F0502020204030204" pitchFamily="34" charset="0"/>
              </a:rPr>
              <a:t>,  B., &amp; </a:t>
            </a:r>
            <a:r>
              <a:rPr lang="en-GB" sz="1100" b="0" i="0" u="none" strike="noStrike" dirty="0" err="1">
                <a:solidFill>
                  <a:srgbClr val="2A2A2A"/>
                </a:solidFill>
                <a:effectLst/>
                <a:latin typeface="Calibri" panose="020F0502020204030204" pitchFamily="34" charset="0"/>
                <a:cs typeface="Calibri" panose="020F0502020204030204" pitchFamily="34" charset="0"/>
              </a:rPr>
              <a:t>Preece</a:t>
            </a:r>
            <a:r>
              <a:rPr lang="en-GB" sz="1100" b="0" i="0" u="none" strike="noStrike" dirty="0">
                <a:solidFill>
                  <a:srgbClr val="2A2A2A"/>
                </a:solidFill>
                <a:effectLst/>
                <a:latin typeface="Calibri" panose="020F0502020204030204" pitchFamily="34" charset="0"/>
                <a:cs typeface="Calibri" panose="020F0502020204030204" pitchFamily="34" charset="0"/>
              </a:rPr>
              <a:t>,  J.(2003). Electronic survey methodology: A case study in reaching hard-to-involve Internet users. </a:t>
            </a:r>
            <a:r>
              <a:rPr lang="en-GB" sz="1100" b="0" i="1" u="none" strike="noStrike" dirty="0">
                <a:solidFill>
                  <a:srgbClr val="2A2A2A"/>
                </a:solidFill>
                <a:effectLst/>
                <a:latin typeface="Calibri" panose="020F0502020204030204" pitchFamily="34" charset="0"/>
                <a:cs typeface="Calibri" panose="020F0502020204030204" pitchFamily="34" charset="0"/>
              </a:rPr>
              <a:t>International Journal of Human-Computer Interaction</a:t>
            </a:r>
            <a:r>
              <a:rPr lang="en-GB" sz="1100" b="0" i="0" u="none" strike="noStrike" dirty="0">
                <a:solidFill>
                  <a:srgbClr val="2A2A2A"/>
                </a:solidFill>
                <a:effectLst/>
                <a:latin typeface="Calibri" panose="020F0502020204030204" pitchFamily="34" charset="0"/>
                <a:cs typeface="Calibri" panose="020F0502020204030204" pitchFamily="34" charset="0"/>
              </a:rPr>
              <a:t>, 16(2), 185–210.</a:t>
            </a:r>
          </a:p>
          <a:p>
            <a:endParaRPr lang="en-GB" sz="1100" b="0" i="0" u="none" strike="noStrike" dirty="0">
              <a:solidFill>
                <a:srgbClr val="222222"/>
              </a:solidFill>
              <a:effectLst/>
              <a:latin typeface="Calibri" panose="020F0502020204030204" pitchFamily="34" charset="0"/>
              <a:cs typeface="Calibri" panose="020F0502020204030204" pitchFamily="34" charset="0"/>
            </a:endParaRPr>
          </a:p>
          <a:p>
            <a:r>
              <a:rPr lang="en-GB" sz="1100" b="0" i="0" u="none" strike="noStrike" dirty="0" err="1">
                <a:solidFill>
                  <a:srgbClr val="222222"/>
                </a:solidFill>
                <a:effectLst/>
                <a:latin typeface="Calibri" panose="020F0502020204030204" pitchFamily="34" charset="0"/>
                <a:cs typeface="Calibri" panose="020F0502020204030204" pitchFamily="34" charset="0"/>
              </a:rPr>
              <a:t>Arsham</a:t>
            </a:r>
            <a:r>
              <a:rPr lang="en-GB" sz="1100" b="0" i="0" u="none" strike="noStrike" dirty="0">
                <a:solidFill>
                  <a:srgbClr val="222222"/>
                </a:solidFill>
                <a:effectLst/>
                <a:latin typeface="Calibri" panose="020F0502020204030204" pitchFamily="34" charset="0"/>
                <a:cs typeface="Calibri" panose="020F0502020204030204" pitchFamily="34" charset="0"/>
              </a:rPr>
              <a:t>, H., 2005. Questionnaire design and surveys sampling. </a:t>
            </a:r>
            <a:r>
              <a:rPr lang="en-GB" sz="1100" b="0" i="1" u="none" strike="noStrike" dirty="0">
                <a:solidFill>
                  <a:srgbClr val="222222"/>
                </a:solidFill>
                <a:effectLst/>
                <a:latin typeface="Calibri" panose="020F0502020204030204" pitchFamily="34" charset="0"/>
                <a:cs typeface="Calibri" panose="020F0502020204030204" pitchFamily="34" charset="0"/>
              </a:rPr>
              <a:t>University of Baltimore</a:t>
            </a:r>
            <a:r>
              <a:rPr lang="en-GB" sz="1100" b="0" i="0" u="none" strike="noStrike" dirty="0">
                <a:solidFill>
                  <a:srgbClr val="222222"/>
                </a:solidFill>
                <a:effectLst/>
                <a:latin typeface="Calibri" panose="020F0502020204030204" pitchFamily="34" charset="0"/>
                <a:cs typeface="Calibri" panose="020F0502020204030204" pitchFamily="34" charset="0"/>
              </a:rPr>
              <a:t>, </a:t>
            </a:r>
            <a:r>
              <a:rPr lang="en-GB" sz="1100" b="0" i="1" u="none" strike="noStrike" dirty="0">
                <a:solidFill>
                  <a:srgbClr val="222222"/>
                </a:solidFill>
                <a:effectLst/>
                <a:latin typeface="Calibri" panose="020F0502020204030204" pitchFamily="34" charset="0"/>
                <a:cs typeface="Calibri" panose="020F0502020204030204" pitchFamily="34" charset="0"/>
              </a:rPr>
              <a:t>114</a:t>
            </a:r>
            <a:r>
              <a:rPr lang="en-GB" sz="1100" b="0" i="0" u="none" strike="noStrike" dirty="0">
                <a:solidFill>
                  <a:srgbClr val="222222"/>
                </a:solidFill>
                <a:effectLst/>
                <a:latin typeface="Calibri" panose="020F0502020204030204" pitchFamily="34" charset="0"/>
                <a:cs typeface="Calibri" panose="020F0502020204030204" pitchFamily="34" charset="0"/>
              </a:rPr>
              <a:t>.</a:t>
            </a:r>
          </a:p>
          <a:p>
            <a:endParaRPr lang="en-GB" sz="1100" b="0" i="0" u="none" strike="noStrike" dirty="0">
              <a:solidFill>
                <a:srgbClr val="2A2A2A"/>
              </a:solidFill>
              <a:effectLst/>
              <a:latin typeface="Calibri" panose="020F0502020204030204" pitchFamily="34" charset="0"/>
              <a:cs typeface="Calibri" panose="020F0502020204030204" pitchFamily="34" charset="0"/>
            </a:endParaRPr>
          </a:p>
          <a:p>
            <a:r>
              <a:rPr lang="en-GB" sz="1100" b="0" i="0" u="none" strike="noStrike" dirty="0" err="1">
                <a:solidFill>
                  <a:srgbClr val="333333"/>
                </a:solidFill>
                <a:effectLst/>
                <a:latin typeface="Calibri" panose="020F0502020204030204" pitchFamily="34" charset="0"/>
                <a:cs typeface="Calibri" panose="020F0502020204030204" pitchFamily="34" charset="0"/>
              </a:rPr>
              <a:t>Alrawashdeh</a:t>
            </a:r>
            <a:r>
              <a:rPr lang="en-GB" sz="1100" b="0" i="0" u="none" strike="noStrike" dirty="0">
                <a:solidFill>
                  <a:srgbClr val="333333"/>
                </a:solidFill>
                <a:effectLst/>
                <a:latin typeface="Calibri" panose="020F0502020204030204" pitchFamily="34" charset="0"/>
                <a:cs typeface="Calibri" panose="020F0502020204030204" pitchFamily="34" charset="0"/>
              </a:rPr>
              <a:t>, H.M., Al-</a:t>
            </a:r>
            <a:r>
              <a:rPr lang="en-GB" sz="1100" b="0" i="0" u="none" strike="noStrike" dirty="0" err="1">
                <a:solidFill>
                  <a:srgbClr val="333333"/>
                </a:solidFill>
                <a:effectLst/>
                <a:latin typeface="Calibri" panose="020F0502020204030204" pitchFamily="34" charset="0"/>
                <a:cs typeface="Calibri" panose="020F0502020204030204" pitchFamily="34" charset="0"/>
              </a:rPr>
              <a:t>Tammemi</a:t>
            </a:r>
            <a:r>
              <a:rPr lang="en-GB" sz="1100" b="0" i="0" u="none" strike="noStrike" dirty="0">
                <a:solidFill>
                  <a:srgbClr val="333333"/>
                </a:solidFill>
                <a:effectLst/>
                <a:latin typeface="Calibri" panose="020F0502020204030204" pitchFamily="34" charset="0"/>
                <a:cs typeface="Calibri" panose="020F0502020204030204" pitchFamily="34" charset="0"/>
              </a:rPr>
              <a:t>, A.B., </a:t>
            </a:r>
            <a:r>
              <a:rPr lang="en-GB" sz="1100" b="0" i="0" u="none" strike="noStrike" dirty="0" err="1">
                <a:solidFill>
                  <a:srgbClr val="333333"/>
                </a:solidFill>
                <a:effectLst/>
                <a:latin typeface="Calibri" panose="020F0502020204030204" pitchFamily="34" charset="0"/>
                <a:cs typeface="Calibri" panose="020F0502020204030204" pitchFamily="34" charset="0"/>
              </a:rPr>
              <a:t>Alzawahreh</a:t>
            </a:r>
            <a:r>
              <a:rPr lang="en-GB" sz="1100" b="0" i="0" u="none" strike="noStrike" dirty="0">
                <a:solidFill>
                  <a:srgbClr val="333333"/>
                </a:solidFill>
                <a:effectLst/>
                <a:latin typeface="Calibri" panose="020F0502020204030204" pitchFamily="34" charset="0"/>
                <a:cs typeface="Calibri" panose="020F0502020204030204" pitchFamily="34" charset="0"/>
              </a:rPr>
              <a:t>, M.K. </a:t>
            </a:r>
            <a:r>
              <a:rPr lang="en-GB" sz="1100" b="0" i="1" u="none" strike="noStrike" dirty="0">
                <a:solidFill>
                  <a:srgbClr val="333333"/>
                </a:solidFill>
                <a:effectLst/>
                <a:latin typeface="Calibri" panose="020F0502020204030204" pitchFamily="34" charset="0"/>
                <a:cs typeface="Calibri" panose="020F0502020204030204" pitchFamily="34" charset="0"/>
              </a:rPr>
              <a:t>et al.</a:t>
            </a:r>
            <a:r>
              <a:rPr lang="en-GB" sz="1100" b="0" i="0" u="none" strike="noStrike" dirty="0">
                <a:solidFill>
                  <a:srgbClr val="333333"/>
                </a:solidFill>
                <a:effectLst/>
                <a:latin typeface="Calibri" panose="020F0502020204030204" pitchFamily="34" charset="0"/>
                <a:cs typeface="Calibri" panose="020F0502020204030204" pitchFamily="34" charset="0"/>
              </a:rPr>
              <a:t> Occupational burnout and job satisfaction among physicians in times of COVID-19 crisis: a convergent parallel mixed-method study. </a:t>
            </a:r>
            <a:r>
              <a:rPr lang="en-GB" sz="1100" b="0" i="1" u="none" strike="noStrike" dirty="0">
                <a:solidFill>
                  <a:srgbClr val="333333"/>
                </a:solidFill>
                <a:effectLst/>
                <a:latin typeface="Calibri" panose="020F0502020204030204" pitchFamily="34" charset="0"/>
                <a:cs typeface="Calibri" panose="020F0502020204030204" pitchFamily="34" charset="0"/>
              </a:rPr>
              <a:t>BMC Public Health</a:t>
            </a:r>
            <a:r>
              <a:rPr lang="en-GB" sz="1100" b="0" i="0" u="none" strike="noStrike" dirty="0">
                <a:solidFill>
                  <a:srgbClr val="333333"/>
                </a:solidFill>
                <a:effectLst/>
                <a:latin typeface="Calibri" panose="020F0502020204030204" pitchFamily="34" charset="0"/>
                <a:cs typeface="Calibri" panose="020F0502020204030204" pitchFamily="34" charset="0"/>
              </a:rPr>
              <a:t> </a:t>
            </a:r>
            <a:r>
              <a:rPr lang="en-GB" sz="1100" b="1" i="0" u="none" strike="noStrike" dirty="0">
                <a:solidFill>
                  <a:srgbClr val="333333"/>
                </a:solidFill>
                <a:effectLst/>
                <a:latin typeface="Calibri" panose="020F0502020204030204" pitchFamily="34" charset="0"/>
                <a:cs typeface="Calibri" panose="020F0502020204030204" pitchFamily="34" charset="0"/>
              </a:rPr>
              <a:t>21</a:t>
            </a:r>
            <a:r>
              <a:rPr lang="en-GB" sz="1100" b="0" i="0" u="none" strike="noStrike" dirty="0">
                <a:solidFill>
                  <a:srgbClr val="333333"/>
                </a:solidFill>
                <a:effectLst/>
                <a:latin typeface="Calibri" panose="020F0502020204030204" pitchFamily="34" charset="0"/>
                <a:cs typeface="Calibri" panose="020F0502020204030204" pitchFamily="34" charset="0"/>
              </a:rPr>
              <a:t>, 811 (2021). </a:t>
            </a:r>
            <a:r>
              <a:rPr lang="en-GB" sz="1100" b="0" i="0" u="none" strike="noStrike" dirty="0">
                <a:solidFill>
                  <a:srgbClr val="333333"/>
                </a:solidFill>
                <a:effectLst/>
                <a:latin typeface="Calibri" panose="020F0502020204030204" pitchFamily="34" charset="0"/>
                <a:cs typeface="Calibri" panose="020F0502020204030204" pitchFamily="34" charset="0"/>
                <a:hlinkClick r:id="rId2"/>
              </a:rPr>
              <a:t>https://doi.org/10.1186/s12889-021-10897-4</a:t>
            </a:r>
            <a:endParaRPr lang="en-GB" sz="1100" b="0" i="0" u="none" strike="noStrike" dirty="0">
              <a:solidFill>
                <a:srgbClr val="333333"/>
              </a:solidFill>
              <a:effectLst/>
              <a:latin typeface="Calibri" panose="020F0502020204030204" pitchFamily="34" charset="0"/>
              <a:cs typeface="Calibri" panose="020F0502020204030204" pitchFamily="34" charset="0"/>
            </a:endParaRPr>
          </a:p>
          <a:p>
            <a:endParaRPr lang="en-GB" sz="1100" b="0" i="0" u="none" strike="noStrike" dirty="0">
              <a:solidFill>
                <a:srgbClr val="2A2A2A"/>
              </a:solidFill>
              <a:effectLst/>
              <a:latin typeface="Calibri" panose="020F0502020204030204" pitchFamily="34" charset="0"/>
              <a:cs typeface="Calibri" panose="020F0502020204030204" pitchFamily="34" charset="0"/>
            </a:endParaRPr>
          </a:p>
          <a:p>
            <a:r>
              <a:rPr lang="en-GB" sz="1100" b="0" i="0" u="none" strike="noStrike" dirty="0" err="1">
                <a:solidFill>
                  <a:srgbClr val="222222"/>
                </a:solidFill>
                <a:effectLst/>
                <a:latin typeface="Calibri" panose="020F0502020204030204" pitchFamily="34" charset="0"/>
                <a:cs typeface="Calibri" panose="020F0502020204030204" pitchFamily="34" charset="0"/>
              </a:rPr>
              <a:t>Bernabei</a:t>
            </a:r>
            <a:r>
              <a:rPr lang="en-GB" sz="1100" b="0" i="0" u="none" strike="noStrike" dirty="0">
                <a:solidFill>
                  <a:srgbClr val="222222"/>
                </a:solidFill>
                <a:effectLst/>
                <a:latin typeface="Calibri" panose="020F0502020204030204" pitchFamily="34" charset="0"/>
                <a:cs typeface="Calibri" panose="020F0502020204030204" pitchFamily="34" charset="0"/>
              </a:rPr>
              <a:t>, M., </a:t>
            </a:r>
            <a:r>
              <a:rPr lang="en-GB" sz="1100" b="0" i="0" u="none" strike="noStrike" dirty="0" err="1">
                <a:solidFill>
                  <a:srgbClr val="222222"/>
                </a:solidFill>
                <a:effectLst/>
                <a:latin typeface="Calibri" panose="020F0502020204030204" pitchFamily="34" charset="0"/>
                <a:cs typeface="Calibri" panose="020F0502020204030204" pitchFamily="34" charset="0"/>
              </a:rPr>
              <a:t>Colabianchi</a:t>
            </a:r>
            <a:r>
              <a:rPr lang="en-GB" sz="1100" b="0" i="0" u="none" strike="noStrike" dirty="0">
                <a:solidFill>
                  <a:srgbClr val="222222"/>
                </a:solidFill>
                <a:effectLst/>
                <a:latin typeface="Calibri" panose="020F0502020204030204" pitchFamily="34" charset="0"/>
                <a:cs typeface="Calibri" panose="020F0502020204030204" pitchFamily="34" charset="0"/>
              </a:rPr>
              <a:t>, S. and Costantino, F., 2022. Actions and Strategies for Coronavirus to Ensure Supply Chain Resilience: A Systemic Review. </a:t>
            </a:r>
            <a:r>
              <a:rPr lang="en-GB" sz="1100" b="0" i="1" u="none" strike="noStrike" dirty="0">
                <a:solidFill>
                  <a:srgbClr val="222222"/>
                </a:solidFill>
                <a:effectLst/>
                <a:latin typeface="Calibri" panose="020F0502020204030204" pitchFamily="34" charset="0"/>
                <a:cs typeface="Calibri" panose="020F0502020204030204" pitchFamily="34" charset="0"/>
              </a:rPr>
              <a:t>Sustainability</a:t>
            </a:r>
            <a:r>
              <a:rPr lang="en-GB" sz="1100" b="0" i="0" u="none" strike="noStrike" dirty="0">
                <a:solidFill>
                  <a:srgbClr val="222222"/>
                </a:solidFill>
                <a:effectLst/>
                <a:latin typeface="Calibri" panose="020F0502020204030204" pitchFamily="34" charset="0"/>
                <a:cs typeface="Calibri" panose="020F0502020204030204" pitchFamily="34" charset="0"/>
              </a:rPr>
              <a:t>, </a:t>
            </a:r>
            <a:r>
              <a:rPr lang="en-GB" sz="1100" b="0" i="1" u="none" strike="noStrike" dirty="0">
                <a:solidFill>
                  <a:srgbClr val="222222"/>
                </a:solidFill>
                <a:effectLst/>
                <a:latin typeface="Calibri" panose="020F0502020204030204" pitchFamily="34" charset="0"/>
                <a:cs typeface="Calibri" panose="020F0502020204030204" pitchFamily="34" charset="0"/>
              </a:rPr>
              <a:t>14</a:t>
            </a:r>
            <a:r>
              <a:rPr lang="en-GB" sz="1100" b="0" i="0" u="none" strike="noStrike" dirty="0">
                <a:solidFill>
                  <a:srgbClr val="222222"/>
                </a:solidFill>
                <a:effectLst/>
                <a:latin typeface="Calibri" panose="020F0502020204030204" pitchFamily="34" charset="0"/>
                <a:cs typeface="Calibri" panose="020F0502020204030204" pitchFamily="34" charset="0"/>
              </a:rPr>
              <a:t>(20), p.13243.</a:t>
            </a:r>
          </a:p>
          <a:p>
            <a:endParaRPr lang="en-GB" sz="1100" b="0" i="0" u="none" strike="noStrike" dirty="0">
              <a:solidFill>
                <a:srgbClr val="222222"/>
              </a:solidFill>
              <a:effectLst/>
              <a:latin typeface="Calibri" panose="020F0502020204030204" pitchFamily="34" charset="0"/>
              <a:cs typeface="Calibri" panose="020F0502020204030204" pitchFamily="34" charset="0"/>
            </a:endParaRPr>
          </a:p>
          <a:p>
            <a:r>
              <a:rPr lang="en-GB" sz="1100" b="0" i="0" u="none" strike="noStrike" dirty="0" err="1">
                <a:solidFill>
                  <a:srgbClr val="222222"/>
                </a:solidFill>
                <a:effectLst/>
                <a:latin typeface="Calibri" panose="020F0502020204030204" pitchFamily="34" charset="0"/>
                <a:cs typeface="Calibri" panose="020F0502020204030204" pitchFamily="34" charset="0"/>
              </a:rPr>
              <a:t>Baig</a:t>
            </a:r>
            <a:r>
              <a:rPr lang="en-GB" sz="1100" b="0" i="0" u="none" strike="noStrike" dirty="0">
                <a:solidFill>
                  <a:srgbClr val="222222"/>
                </a:solidFill>
                <a:effectLst/>
                <a:latin typeface="Calibri" panose="020F0502020204030204" pitchFamily="34" charset="0"/>
                <a:cs typeface="Calibri" panose="020F0502020204030204" pitchFamily="34" charset="0"/>
              </a:rPr>
              <a:t>, M., Jameel, T., </a:t>
            </a:r>
            <a:r>
              <a:rPr lang="en-GB" sz="1100" b="0" i="0" u="none" strike="noStrike" dirty="0" err="1">
                <a:solidFill>
                  <a:srgbClr val="222222"/>
                </a:solidFill>
                <a:effectLst/>
                <a:latin typeface="Calibri" panose="020F0502020204030204" pitchFamily="34" charset="0"/>
                <a:cs typeface="Calibri" panose="020F0502020204030204" pitchFamily="34" charset="0"/>
              </a:rPr>
              <a:t>Alzahrani</a:t>
            </a:r>
            <a:r>
              <a:rPr lang="en-GB" sz="1100" b="0" i="0" u="none" strike="noStrike" dirty="0">
                <a:solidFill>
                  <a:srgbClr val="222222"/>
                </a:solidFill>
                <a:effectLst/>
                <a:latin typeface="Calibri" panose="020F0502020204030204" pitchFamily="34" charset="0"/>
                <a:cs typeface="Calibri" panose="020F0502020204030204" pitchFamily="34" charset="0"/>
              </a:rPr>
              <a:t>, S.H., Mirza, A.A., </a:t>
            </a:r>
            <a:r>
              <a:rPr lang="en-GB" sz="1100" b="0" i="0" u="none" strike="noStrike" dirty="0" err="1">
                <a:solidFill>
                  <a:srgbClr val="222222"/>
                </a:solidFill>
                <a:effectLst/>
                <a:latin typeface="Calibri" panose="020F0502020204030204" pitchFamily="34" charset="0"/>
                <a:cs typeface="Calibri" panose="020F0502020204030204" pitchFamily="34" charset="0"/>
              </a:rPr>
              <a:t>Gazzaz</a:t>
            </a:r>
            <a:r>
              <a:rPr lang="en-GB" sz="1100" b="0" i="0" u="none" strike="noStrike" dirty="0">
                <a:solidFill>
                  <a:srgbClr val="222222"/>
                </a:solidFill>
                <a:effectLst/>
                <a:latin typeface="Calibri" panose="020F0502020204030204" pitchFamily="34" charset="0"/>
                <a:cs typeface="Calibri" panose="020F0502020204030204" pitchFamily="34" charset="0"/>
              </a:rPr>
              <a:t>, Z.J., Ahmad, T., </a:t>
            </a:r>
            <a:r>
              <a:rPr lang="en-GB" sz="1100" b="0" i="0" u="none" strike="noStrike" dirty="0" err="1">
                <a:solidFill>
                  <a:srgbClr val="222222"/>
                </a:solidFill>
                <a:effectLst/>
                <a:latin typeface="Calibri" panose="020F0502020204030204" pitchFamily="34" charset="0"/>
                <a:cs typeface="Calibri" panose="020F0502020204030204" pitchFamily="34" charset="0"/>
              </a:rPr>
              <a:t>Baig</a:t>
            </a:r>
            <a:r>
              <a:rPr lang="en-GB" sz="1100" b="0" i="0" u="none" strike="noStrike" dirty="0">
                <a:solidFill>
                  <a:srgbClr val="222222"/>
                </a:solidFill>
                <a:effectLst/>
                <a:latin typeface="Calibri" panose="020F0502020204030204" pitchFamily="34" charset="0"/>
                <a:cs typeface="Calibri" panose="020F0502020204030204" pitchFamily="34" charset="0"/>
              </a:rPr>
              <a:t>, F. and </a:t>
            </a:r>
            <a:r>
              <a:rPr lang="en-GB" sz="1100" b="0" i="0" u="none" strike="noStrike" dirty="0" err="1">
                <a:solidFill>
                  <a:srgbClr val="222222"/>
                </a:solidFill>
                <a:effectLst/>
                <a:latin typeface="Calibri" panose="020F0502020204030204" pitchFamily="34" charset="0"/>
                <a:cs typeface="Calibri" panose="020F0502020204030204" pitchFamily="34" charset="0"/>
              </a:rPr>
              <a:t>Almurashi</a:t>
            </a:r>
            <a:r>
              <a:rPr lang="en-GB" sz="1100" b="0" i="0" u="none" strike="noStrike" dirty="0">
                <a:solidFill>
                  <a:srgbClr val="222222"/>
                </a:solidFill>
                <a:effectLst/>
                <a:latin typeface="Calibri" panose="020F0502020204030204" pitchFamily="34" charset="0"/>
                <a:cs typeface="Calibri" panose="020F0502020204030204" pitchFamily="34" charset="0"/>
              </a:rPr>
              <a:t>, S.H., 2020. Predictors of misconceptions, knowledge, attitudes, and practices of COVID-19 pandemic among a sample of Saudi population. </a:t>
            </a:r>
            <a:r>
              <a:rPr lang="en-GB" sz="1100" b="0" i="1" u="none" strike="noStrike" dirty="0" err="1">
                <a:solidFill>
                  <a:srgbClr val="222222"/>
                </a:solidFill>
                <a:effectLst/>
                <a:latin typeface="Calibri" panose="020F0502020204030204" pitchFamily="34" charset="0"/>
                <a:cs typeface="Calibri" panose="020F0502020204030204" pitchFamily="34" charset="0"/>
              </a:rPr>
              <a:t>PloS</a:t>
            </a:r>
            <a:r>
              <a:rPr lang="en-GB" sz="1100" b="0" i="1" u="none" strike="noStrike" dirty="0">
                <a:solidFill>
                  <a:srgbClr val="222222"/>
                </a:solidFill>
                <a:effectLst/>
                <a:latin typeface="Calibri" panose="020F0502020204030204" pitchFamily="34" charset="0"/>
                <a:cs typeface="Calibri" panose="020F0502020204030204" pitchFamily="34" charset="0"/>
              </a:rPr>
              <a:t> one</a:t>
            </a:r>
            <a:r>
              <a:rPr lang="en-GB" sz="1100" b="0" i="0" u="none" strike="noStrike" dirty="0">
                <a:solidFill>
                  <a:srgbClr val="222222"/>
                </a:solidFill>
                <a:effectLst/>
                <a:latin typeface="Calibri" panose="020F0502020204030204" pitchFamily="34" charset="0"/>
                <a:cs typeface="Calibri" panose="020F0502020204030204" pitchFamily="34" charset="0"/>
              </a:rPr>
              <a:t>, </a:t>
            </a:r>
            <a:r>
              <a:rPr lang="en-GB" sz="1100" b="0" i="1" u="none" strike="noStrike" dirty="0">
                <a:solidFill>
                  <a:srgbClr val="222222"/>
                </a:solidFill>
                <a:effectLst/>
                <a:latin typeface="Calibri" panose="020F0502020204030204" pitchFamily="34" charset="0"/>
                <a:cs typeface="Calibri" panose="020F0502020204030204" pitchFamily="34" charset="0"/>
              </a:rPr>
              <a:t>15</a:t>
            </a:r>
            <a:r>
              <a:rPr lang="en-GB" sz="1100" b="0" i="0" u="none" strike="noStrike" dirty="0">
                <a:solidFill>
                  <a:srgbClr val="222222"/>
                </a:solidFill>
                <a:effectLst/>
                <a:latin typeface="Calibri" panose="020F0502020204030204" pitchFamily="34" charset="0"/>
                <a:cs typeface="Calibri" panose="020F0502020204030204" pitchFamily="34" charset="0"/>
              </a:rPr>
              <a:t>(12), p.e0243526.</a:t>
            </a:r>
          </a:p>
          <a:p>
            <a:endParaRPr lang="en-GB" sz="1100" b="0" i="0" u="none" strike="noStrike" dirty="0">
              <a:solidFill>
                <a:srgbClr val="222222"/>
              </a:solidFill>
              <a:effectLst/>
              <a:latin typeface="Calibri" panose="020F0502020204030204" pitchFamily="34" charset="0"/>
              <a:cs typeface="Calibri" panose="020F0502020204030204" pitchFamily="34" charset="0"/>
            </a:endParaRPr>
          </a:p>
          <a:p>
            <a:r>
              <a:rPr lang="en-GB" sz="1100" b="0" i="0" u="none" strike="noStrike" dirty="0">
                <a:solidFill>
                  <a:srgbClr val="222222"/>
                </a:solidFill>
                <a:effectLst/>
                <a:latin typeface="Calibri" panose="020F0502020204030204" pitchFamily="34" charset="0"/>
                <a:cs typeface="Calibri" panose="020F0502020204030204" pitchFamily="34" charset="0"/>
              </a:rPr>
              <a:t>Clemente-Suárez VJ, Navarro-Jiménez E, Moreno-Luna L, Saavedra-Serrano MC, Jimenez M, Simón JA, </a:t>
            </a:r>
            <a:r>
              <a:rPr lang="en-GB" sz="1100" b="0" i="0" u="none" strike="noStrike" dirty="0" err="1">
                <a:solidFill>
                  <a:srgbClr val="222222"/>
                </a:solidFill>
                <a:effectLst/>
                <a:latin typeface="Calibri" panose="020F0502020204030204" pitchFamily="34" charset="0"/>
                <a:cs typeface="Calibri" panose="020F0502020204030204" pitchFamily="34" charset="0"/>
              </a:rPr>
              <a:t>Tornero</a:t>
            </a:r>
            <a:r>
              <a:rPr lang="en-GB" sz="1100" b="0" i="0" u="none" strike="noStrike" dirty="0">
                <a:solidFill>
                  <a:srgbClr val="222222"/>
                </a:solidFill>
                <a:effectLst/>
                <a:latin typeface="Calibri" panose="020F0502020204030204" pitchFamily="34" charset="0"/>
                <a:cs typeface="Calibri" panose="020F0502020204030204" pitchFamily="34" charset="0"/>
              </a:rPr>
              <a:t>-Aguilera JF. The Impact of the COVID-19 Pandemic on Social, Health, and Economy. </a:t>
            </a:r>
            <a:r>
              <a:rPr lang="en-GB" sz="1100" b="0" i="1" u="none" strike="noStrike" dirty="0">
                <a:solidFill>
                  <a:srgbClr val="222222"/>
                </a:solidFill>
                <a:effectLst/>
                <a:latin typeface="Calibri" panose="020F0502020204030204" pitchFamily="34" charset="0"/>
                <a:cs typeface="Calibri" panose="020F0502020204030204" pitchFamily="34" charset="0"/>
              </a:rPr>
              <a:t>Sustainability</a:t>
            </a:r>
            <a:r>
              <a:rPr lang="en-GB" sz="1100" b="0" i="0" u="none" strike="noStrike" dirty="0">
                <a:solidFill>
                  <a:srgbClr val="222222"/>
                </a:solidFill>
                <a:effectLst/>
                <a:latin typeface="Calibri" panose="020F0502020204030204" pitchFamily="34" charset="0"/>
                <a:cs typeface="Calibri" panose="020F0502020204030204" pitchFamily="34" charset="0"/>
              </a:rPr>
              <a:t>. 2021; 13(11):6314. </a:t>
            </a:r>
            <a:r>
              <a:rPr lang="en-GB" sz="1100" b="0" i="0" u="none" strike="noStrike" dirty="0">
                <a:solidFill>
                  <a:srgbClr val="222222"/>
                </a:solidFill>
                <a:effectLst/>
                <a:latin typeface="Calibri" panose="020F0502020204030204" pitchFamily="34" charset="0"/>
                <a:cs typeface="Calibri" panose="020F0502020204030204" pitchFamily="34" charset="0"/>
                <a:hlinkClick r:id="rId3"/>
              </a:rPr>
              <a:t>https://doi.org/10.3390/su13116314</a:t>
            </a:r>
            <a:endParaRPr lang="en-GB" sz="1100" b="0" i="0" u="none" strike="noStrike" dirty="0">
              <a:solidFill>
                <a:srgbClr val="222222"/>
              </a:solidFill>
              <a:effectLst/>
              <a:latin typeface="Calibri" panose="020F0502020204030204" pitchFamily="34" charset="0"/>
              <a:cs typeface="Calibri" panose="020F0502020204030204" pitchFamily="34" charset="0"/>
            </a:endParaRPr>
          </a:p>
          <a:p>
            <a:endParaRPr lang="en-GB" sz="1100" dirty="0">
              <a:solidFill>
                <a:srgbClr val="222222"/>
              </a:solidFill>
              <a:latin typeface="Calibri" panose="020F0502020204030204" pitchFamily="34" charset="0"/>
              <a:cs typeface="Calibri" panose="020F0502020204030204" pitchFamily="34" charset="0"/>
            </a:endParaRPr>
          </a:p>
          <a:p>
            <a:r>
              <a:rPr lang="en-GB" sz="1100" b="0" i="0" u="none" strike="noStrike" dirty="0">
                <a:solidFill>
                  <a:srgbClr val="222222"/>
                </a:solidFill>
                <a:effectLst/>
                <a:latin typeface="Calibri" panose="020F0502020204030204" pitchFamily="34" charset="0"/>
                <a:cs typeface="Calibri" panose="020F0502020204030204" pitchFamily="34" charset="0"/>
              </a:rPr>
              <a:t>Chetty, R., Friedman, J.N., Hendren, N. and </a:t>
            </a:r>
            <a:r>
              <a:rPr lang="en-GB" sz="1100" b="0" i="0" u="none" strike="noStrike" dirty="0" err="1">
                <a:solidFill>
                  <a:srgbClr val="222222"/>
                </a:solidFill>
                <a:effectLst/>
                <a:latin typeface="Calibri" panose="020F0502020204030204" pitchFamily="34" charset="0"/>
                <a:cs typeface="Calibri" panose="020F0502020204030204" pitchFamily="34" charset="0"/>
              </a:rPr>
              <a:t>Stepner</a:t>
            </a:r>
            <a:r>
              <a:rPr lang="en-GB" sz="1100" b="0" i="0" u="none" strike="noStrike" dirty="0">
                <a:solidFill>
                  <a:srgbClr val="222222"/>
                </a:solidFill>
                <a:effectLst/>
                <a:latin typeface="Calibri" panose="020F0502020204030204" pitchFamily="34" charset="0"/>
                <a:cs typeface="Calibri" panose="020F0502020204030204" pitchFamily="34" charset="0"/>
              </a:rPr>
              <a:t>, M., 2020. </a:t>
            </a:r>
            <a:r>
              <a:rPr lang="en-GB" sz="1100" b="0" i="1" u="none" strike="noStrike" dirty="0">
                <a:solidFill>
                  <a:srgbClr val="222222"/>
                </a:solidFill>
                <a:effectLst/>
                <a:latin typeface="Calibri" panose="020F0502020204030204" pitchFamily="34" charset="0"/>
                <a:cs typeface="Calibri" panose="020F0502020204030204" pitchFamily="34" charset="0"/>
              </a:rPr>
              <a:t>The economic impacts of COVID-19: Evidence from a new public database built using private sector data</a:t>
            </a:r>
            <a:r>
              <a:rPr lang="en-GB" sz="1100" b="0" i="0" u="none" strike="noStrike" dirty="0">
                <a:solidFill>
                  <a:srgbClr val="222222"/>
                </a:solidFill>
                <a:effectLst/>
                <a:latin typeface="Calibri" panose="020F0502020204030204" pitchFamily="34" charset="0"/>
                <a:cs typeface="Calibri" panose="020F0502020204030204" pitchFamily="34" charset="0"/>
              </a:rPr>
              <a:t> (No. w27431). national bureau of economic research.</a:t>
            </a:r>
          </a:p>
          <a:p>
            <a:endParaRPr lang="en-GB" sz="1100" b="0" i="0" u="none" strike="noStrike" dirty="0">
              <a:solidFill>
                <a:srgbClr val="222222"/>
              </a:solidFill>
              <a:effectLst/>
              <a:latin typeface="Calibri" panose="020F0502020204030204" pitchFamily="34" charset="0"/>
              <a:cs typeface="Calibri" panose="020F0502020204030204" pitchFamily="34" charset="0"/>
            </a:endParaRPr>
          </a:p>
          <a:p>
            <a:r>
              <a:rPr lang="en-GB" sz="1100" b="0" i="0" u="none" strike="noStrike" dirty="0">
                <a:solidFill>
                  <a:srgbClr val="222222"/>
                </a:solidFill>
                <a:effectLst/>
                <a:latin typeface="Calibri" panose="020F0502020204030204" pitchFamily="34" charset="0"/>
                <a:cs typeface="Calibri" panose="020F0502020204030204" pitchFamily="34" charset="0"/>
              </a:rPr>
              <a:t>Couper, M.P., 2000. Web surveys: A review of issues and approaches. </a:t>
            </a:r>
            <a:r>
              <a:rPr lang="en-GB" sz="1100" b="0" i="1" u="none" strike="noStrike" dirty="0">
                <a:solidFill>
                  <a:srgbClr val="222222"/>
                </a:solidFill>
                <a:effectLst/>
                <a:latin typeface="Calibri" panose="020F0502020204030204" pitchFamily="34" charset="0"/>
                <a:cs typeface="Calibri" panose="020F0502020204030204" pitchFamily="34" charset="0"/>
              </a:rPr>
              <a:t>The Public Opinion Quarterly</a:t>
            </a:r>
            <a:r>
              <a:rPr lang="en-GB" sz="1100" b="0" i="0" u="none" strike="noStrike" dirty="0">
                <a:solidFill>
                  <a:srgbClr val="222222"/>
                </a:solidFill>
                <a:effectLst/>
                <a:latin typeface="Calibri" panose="020F0502020204030204" pitchFamily="34" charset="0"/>
                <a:cs typeface="Calibri" panose="020F0502020204030204" pitchFamily="34" charset="0"/>
              </a:rPr>
              <a:t>, </a:t>
            </a:r>
            <a:r>
              <a:rPr lang="en-GB" sz="1100" b="0" i="1" u="none" strike="noStrike" dirty="0">
                <a:solidFill>
                  <a:srgbClr val="222222"/>
                </a:solidFill>
                <a:effectLst/>
                <a:latin typeface="Calibri" panose="020F0502020204030204" pitchFamily="34" charset="0"/>
                <a:cs typeface="Calibri" panose="020F0502020204030204" pitchFamily="34" charset="0"/>
              </a:rPr>
              <a:t>64</a:t>
            </a:r>
            <a:r>
              <a:rPr lang="en-GB" sz="1100" b="0" i="0" u="none" strike="noStrike" dirty="0">
                <a:solidFill>
                  <a:srgbClr val="222222"/>
                </a:solidFill>
                <a:effectLst/>
                <a:latin typeface="Calibri" panose="020F0502020204030204" pitchFamily="34" charset="0"/>
                <a:cs typeface="Calibri" panose="020F0502020204030204" pitchFamily="34" charset="0"/>
              </a:rPr>
              <a:t>(4), pp.464-494.	</a:t>
            </a:r>
          </a:p>
          <a:p>
            <a:endParaRPr lang="en-GB" sz="1100" b="0" i="0" u="none" strike="noStrike" dirty="0">
              <a:solidFill>
                <a:srgbClr val="222222"/>
              </a:solidFill>
              <a:effectLst/>
              <a:latin typeface="Calibri" panose="020F0502020204030204" pitchFamily="34" charset="0"/>
              <a:cs typeface="Calibri" panose="020F0502020204030204" pitchFamily="34" charset="0"/>
            </a:endParaRPr>
          </a:p>
          <a:p>
            <a:r>
              <a:rPr lang="en-GB" sz="1100" b="0" i="0" u="none" strike="noStrike" dirty="0">
                <a:solidFill>
                  <a:srgbClr val="222222"/>
                </a:solidFill>
                <a:effectLst/>
                <a:latin typeface="Calibri" panose="020F0502020204030204" pitchFamily="34" charset="0"/>
                <a:cs typeface="Calibri" panose="020F0502020204030204" pitchFamily="34" charset="0"/>
              </a:rPr>
              <a:t>Huffman, I., 2006. Online questionnaire software advantages/disadvantages.</a:t>
            </a:r>
          </a:p>
          <a:p>
            <a:endParaRPr lang="en-GB" sz="1100" dirty="0">
              <a:solidFill>
                <a:srgbClr val="222222"/>
              </a:solidFill>
              <a:latin typeface="Calibri" panose="020F0502020204030204" pitchFamily="34" charset="0"/>
              <a:cs typeface="Calibri" panose="020F0502020204030204" pitchFamily="34" charset="0"/>
            </a:endParaRPr>
          </a:p>
          <a:p>
            <a:r>
              <a:rPr lang="en-GB" sz="1100" b="0" i="0" u="none" strike="noStrike" dirty="0">
                <a:solidFill>
                  <a:srgbClr val="222222"/>
                </a:solidFill>
                <a:effectLst/>
                <a:latin typeface="Calibri" panose="020F0502020204030204" pitchFamily="34" charset="0"/>
                <a:cs typeface="Calibri" panose="020F0502020204030204" pitchFamily="34" charset="0"/>
              </a:rPr>
              <a:t>Hox, J.J. and </a:t>
            </a:r>
            <a:r>
              <a:rPr lang="en-GB" sz="1100" b="0" i="0" u="none" strike="noStrike" dirty="0" err="1">
                <a:solidFill>
                  <a:srgbClr val="222222"/>
                </a:solidFill>
                <a:effectLst/>
                <a:latin typeface="Calibri" panose="020F0502020204030204" pitchFamily="34" charset="0"/>
                <a:cs typeface="Calibri" panose="020F0502020204030204" pitchFamily="34" charset="0"/>
              </a:rPr>
              <a:t>Boeije</a:t>
            </a:r>
            <a:r>
              <a:rPr lang="en-GB" sz="1100" b="0" i="0" u="none" strike="noStrike" dirty="0">
                <a:solidFill>
                  <a:srgbClr val="222222"/>
                </a:solidFill>
                <a:effectLst/>
                <a:latin typeface="Calibri" panose="020F0502020204030204" pitchFamily="34" charset="0"/>
                <a:cs typeface="Calibri" panose="020F0502020204030204" pitchFamily="34" charset="0"/>
              </a:rPr>
              <a:t>, H.R., 2005. Data collection, primary versus secondary</a:t>
            </a:r>
          </a:p>
          <a:p>
            <a:endParaRPr lang="en-GB" sz="1100" b="0" i="0" u="none" strike="noStrike" dirty="0">
              <a:solidFill>
                <a:srgbClr val="222222"/>
              </a:solidFill>
              <a:effectLst/>
              <a:latin typeface="Calibri" panose="020F0502020204030204" pitchFamily="34" charset="0"/>
              <a:cs typeface="Calibri" panose="020F0502020204030204" pitchFamily="34" charset="0"/>
            </a:endParaRPr>
          </a:p>
          <a:p>
            <a:r>
              <a:rPr lang="en-GB" sz="1100" b="0" i="0" u="none" strike="noStrike" dirty="0">
                <a:solidFill>
                  <a:srgbClr val="2A2A2A"/>
                </a:solidFill>
                <a:effectLst/>
                <a:latin typeface="Calibri" panose="020F0502020204030204" pitchFamily="34" charset="0"/>
                <a:cs typeface="Calibri" panose="020F0502020204030204" pitchFamily="34" charset="0"/>
              </a:rPr>
              <a:t>Howard,  P., Rainie,  L., &amp; Jones,  S. (2001). Days and nights on the Internet: The impact of a diffusing technology. </a:t>
            </a:r>
            <a:r>
              <a:rPr lang="en-GB" sz="1100" b="0" i="1" u="none" strike="noStrike" dirty="0">
                <a:solidFill>
                  <a:srgbClr val="2A2A2A"/>
                </a:solidFill>
                <a:effectLst/>
                <a:latin typeface="Calibri" panose="020F0502020204030204" pitchFamily="34" charset="0"/>
                <a:cs typeface="Calibri" panose="020F0502020204030204" pitchFamily="34" charset="0"/>
              </a:rPr>
              <a:t>American </a:t>
            </a:r>
            <a:r>
              <a:rPr lang="en-GB" sz="1100" b="0" i="1" u="none" strike="noStrike" dirty="0" err="1">
                <a:solidFill>
                  <a:srgbClr val="2A2A2A"/>
                </a:solidFill>
                <a:effectLst/>
                <a:latin typeface="Calibri" panose="020F0502020204030204" pitchFamily="34" charset="0"/>
                <a:cs typeface="Calibri" panose="020F0502020204030204" pitchFamily="34" charset="0"/>
              </a:rPr>
              <a:t>Behavioral</a:t>
            </a:r>
            <a:r>
              <a:rPr lang="en-GB" sz="1100" b="0" i="1" u="none" strike="noStrike" dirty="0">
                <a:solidFill>
                  <a:srgbClr val="2A2A2A"/>
                </a:solidFill>
                <a:effectLst/>
                <a:latin typeface="Calibri" panose="020F0502020204030204" pitchFamily="34" charset="0"/>
                <a:cs typeface="Calibri" panose="020F0502020204030204" pitchFamily="34" charset="0"/>
              </a:rPr>
              <a:t> Scientist</a:t>
            </a:r>
            <a:r>
              <a:rPr lang="en-GB" sz="1100" b="0" i="0" u="none" strike="noStrike" dirty="0">
                <a:solidFill>
                  <a:srgbClr val="2A2A2A"/>
                </a:solidFill>
                <a:effectLst/>
                <a:latin typeface="Calibri" panose="020F0502020204030204" pitchFamily="34" charset="0"/>
                <a:cs typeface="Calibri" panose="020F0502020204030204" pitchFamily="34" charset="0"/>
              </a:rPr>
              <a:t>, 45(3), 383–404.</a:t>
            </a:r>
          </a:p>
          <a:p>
            <a:endParaRPr lang="en-GB" sz="1100" b="0" i="0" u="none" strike="noStrike" dirty="0">
              <a:solidFill>
                <a:srgbClr val="2A2A2A"/>
              </a:solidFill>
              <a:effectLst/>
              <a:latin typeface="Calibri" panose="020F0502020204030204" pitchFamily="34" charset="0"/>
              <a:cs typeface="Calibri" panose="020F0502020204030204" pitchFamily="34" charset="0"/>
            </a:endParaRPr>
          </a:p>
          <a:p>
            <a:r>
              <a:rPr lang="en-GB" sz="1100" b="0" i="0" u="none" strike="noStrike" dirty="0" err="1">
                <a:solidFill>
                  <a:srgbClr val="222222"/>
                </a:solidFill>
                <a:effectLst/>
                <a:latin typeface="Calibri" panose="020F0502020204030204" pitchFamily="34" charset="0"/>
                <a:cs typeface="Calibri" panose="020F0502020204030204" pitchFamily="34" charset="0"/>
              </a:rPr>
              <a:t>Hasanat</a:t>
            </a:r>
            <a:r>
              <a:rPr lang="en-GB" sz="1100" b="0" i="0" u="none" strike="noStrike" dirty="0">
                <a:solidFill>
                  <a:srgbClr val="222222"/>
                </a:solidFill>
                <a:effectLst/>
                <a:latin typeface="Calibri" panose="020F0502020204030204" pitchFamily="34" charset="0"/>
                <a:cs typeface="Calibri" panose="020F0502020204030204" pitchFamily="34" charset="0"/>
              </a:rPr>
              <a:t>, M.W., Hoque, A., Shikha, F.A., Anwar, M., Hamid, A.B.A. and Tat, H.H., 2020. The impact of coronavirus (COVID-19) on e-business in Malaysia. </a:t>
            </a:r>
            <a:r>
              <a:rPr lang="en-GB" sz="1100" b="0" i="1" u="none" strike="noStrike" dirty="0">
                <a:solidFill>
                  <a:srgbClr val="222222"/>
                </a:solidFill>
                <a:effectLst/>
                <a:latin typeface="Calibri" panose="020F0502020204030204" pitchFamily="34" charset="0"/>
                <a:cs typeface="Calibri" panose="020F0502020204030204" pitchFamily="34" charset="0"/>
              </a:rPr>
              <a:t>Asian Journal of Multidisciplinary Studies</a:t>
            </a:r>
            <a:r>
              <a:rPr lang="en-GB" sz="1100" b="0" i="0" u="none" strike="noStrike" dirty="0">
                <a:solidFill>
                  <a:srgbClr val="222222"/>
                </a:solidFill>
                <a:effectLst/>
                <a:latin typeface="Calibri" panose="020F0502020204030204" pitchFamily="34" charset="0"/>
                <a:cs typeface="Calibri" panose="020F0502020204030204" pitchFamily="34" charset="0"/>
              </a:rPr>
              <a:t>, </a:t>
            </a:r>
            <a:r>
              <a:rPr lang="en-GB" sz="1100" b="0" i="1" u="none" strike="noStrike" dirty="0">
                <a:solidFill>
                  <a:srgbClr val="222222"/>
                </a:solidFill>
                <a:effectLst/>
                <a:latin typeface="Calibri" panose="020F0502020204030204" pitchFamily="34" charset="0"/>
                <a:cs typeface="Calibri" panose="020F0502020204030204" pitchFamily="34" charset="0"/>
              </a:rPr>
              <a:t>3</a:t>
            </a:r>
            <a:r>
              <a:rPr lang="en-GB" sz="1100" b="0" i="0" u="none" strike="noStrike" dirty="0">
                <a:solidFill>
                  <a:srgbClr val="222222"/>
                </a:solidFill>
                <a:effectLst/>
                <a:latin typeface="Calibri" panose="020F0502020204030204" pitchFamily="34" charset="0"/>
                <a:cs typeface="Calibri" panose="020F0502020204030204" pitchFamily="34" charset="0"/>
              </a:rPr>
              <a:t>(1), pp.85-90.</a:t>
            </a:r>
          </a:p>
          <a:p>
            <a:endParaRPr lang="en-GB" sz="1100" dirty="0">
              <a:solidFill>
                <a:srgbClr val="222222"/>
              </a:solidFill>
              <a:latin typeface="Calibri" panose="020F0502020204030204" pitchFamily="34" charset="0"/>
              <a:cs typeface="Calibri" panose="020F0502020204030204" pitchFamily="34" charset="0"/>
            </a:endParaRPr>
          </a:p>
          <a:p>
            <a:r>
              <a:rPr lang="en-GB" sz="1100" b="0" i="0" u="none" strike="noStrike" dirty="0">
                <a:solidFill>
                  <a:srgbClr val="222222"/>
                </a:solidFill>
                <a:effectLst/>
                <a:latin typeface="Calibri" panose="020F0502020204030204" pitchFamily="34" charset="0"/>
                <a:cs typeface="Calibri" panose="020F0502020204030204" pitchFamily="34" charset="0"/>
              </a:rPr>
              <a:t>Israel, G.D., 1992. Determining sample size.</a:t>
            </a:r>
          </a:p>
          <a:p>
            <a:endParaRPr lang="en-GB" sz="1100" b="0" i="0" u="none" strike="noStrike" dirty="0">
              <a:solidFill>
                <a:srgbClr val="222222"/>
              </a:solidFill>
              <a:effectLst/>
              <a:latin typeface="Calibri" panose="020F0502020204030204" pitchFamily="34" charset="0"/>
              <a:cs typeface="Calibri" panose="020F0502020204030204" pitchFamily="34" charset="0"/>
            </a:endParaRPr>
          </a:p>
          <a:p>
            <a:r>
              <a:rPr lang="en-GB" sz="1100" b="0" i="0" u="none" strike="noStrike" dirty="0">
                <a:solidFill>
                  <a:srgbClr val="333333"/>
                </a:solidFill>
                <a:effectLst/>
                <a:latin typeface="Calibri" panose="020F0502020204030204" pitchFamily="34" charset="0"/>
                <a:cs typeface="Calibri" panose="020F0502020204030204" pitchFamily="34" charset="0"/>
              </a:rPr>
              <a:t>Johnson , R. B. , Onwuegbuzie , A. J., &amp; Turner , L. A. ( 2007 ). Toward a definition of mixed methods research . </a:t>
            </a:r>
            <a:r>
              <a:rPr lang="en-GB" sz="1100" b="0" i="1" u="none" strike="noStrike" dirty="0">
                <a:solidFill>
                  <a:srgbClr val="333333"/>
                </a:solidFill>
                <a:effectLst/>
                <a:latin typeface="Calibri" panose="020F0502020204030204" pitchFamily="34" charset="0"/>
                <a:cs typeface="Calibri" panose="020F0502020204030204" pitchFamily="34" charset="0"/>
              </a:rPr>
              <a:t>Journal of Mixed Methods Research</a:t>
            </a:r>
            <a:r>
              <a:rPr lang="en-GB" sz="1100" b="0" i="0" u="none" strike="noStrike" dirty="0">
                <a:solidFill>
                  <a:srgbClr val="333333"/>
                </a:solidFill>
                <a:effectLst/>
                <a:latin typeface="Calibri" panose="020F0502020204030204" pitchFamily="34" charset="0"/>
                <a:cs typeface="Calibri" panose="020F0502020204030204" pitchFamily="34" charset="0"/>
              </a:rPr>
              <a:t> , 1 , 112 – 133 . </a:t>
            </a:r>
            <a:r>
              <a:rPr lang="en-GB" sz="1100" b="0" i="0" u="none" strike="noStrike" dirty="0" err="1">
                <a:solidFill>
                  <a:srgbClr val="333333"/>
                </a:solidFill>
                <a:effectLst/>
                <a:latin typeface="Calibri" panose="020F0502020204030204" pitchFamily="34" charset="0"/>
                <a:cs typeface="Calibri" panose="020F0502020204030204" pitchFamily="34" charset="0"/>
              </a:rPr>
              <a:t>doi</a:t>
            </a:r>
            <a:r>
              <a:rPr lang="en-GB" sz="1100" b="0" i="0" u="none" strike="noStrike" dirty="0">
                <a:solidFill>
                  <a:srgbClr val="333333"/>
                </a:solidFill>
                <a:effectLst/>
                <a:latin typeface="Calibri" panose="020F0502020204030204" pitchFamily="34" charset="0"/>
                <a:cs typeface="Calibri" panose="020F0502020204030204" pitchFamily="34" charset="0"/>
              </a:rPr>
              <a:t>: 10.1177/1558689806298224</a:t>
            </a:r>
          </a:p>
          <a:p>
            <a:endParaRPr lang="en-GB" sz="1400" b="0" i="0" u="none" strike="noStrike" dirty="0">
              <a:solidFill>
                <a:srgbClr val="222222"/>
              </a:solidFill>
              <a:effectLst/>
              <a:latin typeface="Arial" panose="020B0604020202020204" pitchFamily="34" charset="0"/>
            </a:endParaRPr>
          </a:p>
          <a:p>
            <a:endParaRPr lang="en-GB" sz="1200" b="0" i="0" u="none" strike="noStrike" dirty="0">
              <a:solidFill>
                <a:srgbClr val="222222"/>
              </a:solidFill>
              <a:effectLst/>
              <a:latin typeface="Calibri" panose="020F0502020204030204" pitchFamily="34" charset="0"/>
              <a:cs typeface="Calibri" panose="020F0502020204030204" pitchFamily="34" charset="0"/>
            </a:endParaRPr>
          </a:p>
          <a:p>
            <a:endParaRPr lang="en-GB" sz="1100" b="0" i="0" u="none" strike="noStrike" dirty="0">
              <a:solidFill>
                <a:srgbClr val="2A2A2A"/>
              </a:solidFill>
              <a:effectLst/>
              <a:latin typeface="Calibri" panose="020F0502020204030204" pitchFamily="34" charset="0"/>
              <a:cs typeface="Calibri" panose="020F0502020204030204" pitchFamily="34" charset="0"/>
            </a:endParaRPr>
          </a:p>
          <a:p>
            <a:endParaRPr lang="en-GB" sz="1400" b="0" i="0" u="none" strike="noStrike" dirty="0">
              <a:solidFill>
                <a:srgbClr val="222222"/>
              </a:solidFill>
              <a:effectLst/>
              <a:latin typeface="Calibri" panose="020F0502020204030204" pitchFamily="34" charset="0"/>
              <a:cs typeface="Calibri" panose="020F0502020204030204" pitchFamily="34" charset="0"/>
            </a:endParaRPr>
          </a:p>
          <a:p>
            <a:endParaRPr lang="en-GB" sz="1200" dirty="0">
              <a:solidFill>
                <a:srgbClr val="2A2A2A"/>
              </a:solidFill>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876E9FF5-0A01-3AA7-81D9-28279F87CF0C}"/>
              </a:ext>
            </a:extLst>
          </p:cNvPr>
          <p:cNvSpPr txBox="1"/>
          <p:nvPr/>
        </p:nvSpPr>
        <p:spPr>
          <a:xfrm>
            <a:off x="9971314" y="3244334"/>
            <a:ext cx="1758238" cy="369332"/>
          </a:xfrm>
          <a:prstGeom prst="rect">
            <a:avLst/>
          </a:prstGeom>
          <a:noFill/>
        </p:spPr>
        <p:txBody>
          <a:bodyPr wrap="none" rtlCol="0">
            <a:spAutoFit/>
          </a:bodyPr>
          <a:lstStyle/>
          <a:p>
            <a:r>
              <a:rPr lang="en-GB" b="1" dirty="0"/>
              <a:t>Reference List</a:t>
            </a:r>
          </a:p>
        </p:txBody>
      </p:sp>
      <p:sp>
        <p:nvSpPr>
          <p:cNvPr id="2" name="Content Placeholder 3">
            <a:extLst>
              <a:ext uri="{FF2B5EF4-FFF2-40B4-BE49-F238E27FC236}">
                <a16:creationId xmlns:a16="http://schemas.microsoft.com/office/drawing/2014/main" id="{F4EB37B4-5534-33B3-8F32-86908774472F}"/>
              </a:ext>
            </a:extLst>
          </p:cNvPr>
          <p:cNvSpPr txBox="1">
            <a:spLocks/>
          </p:cNvSpPr>
          <p:nvPr/>
        </p:nvSpPr>
        <p:spPr>
          <a:xfrm>
            <a:off x="8851231" y="6448335"/>
            <a:ext cx="3445042" cy="409664"/>
          </a:xfrm>
          <a:prstGeom prst="rect">
            <a:avLst/>
          </a:prstGeom>
          <a:noFill/>
        </p:spPr>
        <p:txBody>
          <a:bodyPr vert="horz" wrap="square" lIns="91440" tIns="45720" rIns="91440" bIns="45720" rtlCol="0">
            <a:spAutoFit/>
          </a:bodyPr>
          <a:lst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u="sng"/>
              <a:t>Elena Pruteanu - 2111212</a:t>
            </a:r>
            <a:endParaRPr lang="en-GB" u="sng" dirty="0"/>
          </a:p>
        </p:txBody>
      </p:sp>
    </p:spTree>
    <p:extLst>
      <p:ext uri="{BB962C8B-B14F-4D97-AF65-F5344CB8AC3E}">
        <p14:creationId xmlns:p14="http://schemas.microsoft.com/office/powerpoint/2010/main" val="22980537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201DA9C-DC19-EEAF-FFDF-CD1E0409ACBB}"/>
              </a:ext>
            </a:extLst>
          </p:cNvPr>
          <p:cNvSpPr txBox="1"/>
          <p:nvPr/>
        </p:nvSpPr>
        <p:spPr>
          <a:xfrm>
            <a:off x="0" y="0"/>
            <a:ext cx="10682514" cy="7879080"/>
          </a:xfrm>
          <a:prstGeom prst="rect">
            <a:avLst/>
          </a:prstGeom>
          <a:noFill/>
        </p:spPr>
        <p:txBody>
          <a:bodyPr wrap="square">
            <a:spAutoFit/>
          </a:bodyPr>
          <a:lstStyle/>
          <a:p>
            <a:r>
              <a:rPr lang="en-GB" sz="1100" b="0" i="0" u="none" strike="noStrike" dirty="0" err="1">
                <a:solidFill>
                  <a:srgbClr val="222222"/>
                </a:solidFill>
                <a:effectLst/>
                <a:latin typeface="Calibri" panose="020F0502020204030204" pitchFamily="34" charset="0"/>
                <a:cs typeface="Calibri" panose="020F0502020204030204" pitchFamily="34" charset="0"/>
              </a:rPr>
              <a:t>Kalogiannidis</a:t>
            </a:r>
            <a:r>
              <a:rPr lang="en-GB" sz="1100" b="0" i="0" u="none" strike="noStrike" dirty="0">
                <a:solidFill>
                  <a:srgbClr val="222222"/>
                </a:solidFill>
                <a:effectLst/>
                <a:latin typeface="Calibri" panose="020F0502020204030204" pitchFamily="34" charset="0"/>
                <a:cs typeface="Calibri" panose="020F0502020204030204" pitchFamily="34" charset="0"/>
              </a:rPr>
              <a:t>, S. and </a:t>
            </a:r>
            <a:r>
              <a:rPr lang="en-GB" sz="1100" b="0" i="0" u="none" strike="noStrike" dirty="0" err="1">
                <a:solidFill>
                  <a:srgbClr val="222222"/>
                </a:solidFill>
                <a:effectLst/>
                <a:latin typeface="Calibri" panose="020F0502020204030204" pitchFamily="34" charset="0"/>
                <a:cs typeface="Calibri" panose="020F0502020204030204" pitchFamily="34" charset="0"/>
              </a:rPr>
              <a:t>Chatzitheodoridis</a:t>
            </a:r>
            <a:r>
              <a:rPr lang="en-GB" sz="1100" b="0" i="0" u="none" strike="noStrike" dirty="0">
                <a:solidFill>
                  <a:srgbClr val="222222"/>
                </a:solidFill>
                <a:effectLst/>
                <a:latin typeface="Calibri" panose="020F0502020204030204" pitchFamily="34" charset="0"/>
                <a:cs typeface="Calibri" panose="020F0502020204030204" pitchFamily="34" charset="0"/>
              </a:rPr>
              <a:t>, F., 2021. Impact of Covid-19 in the European Start-ups Business and the Idea to Re-energise the Economy. </a:t>
            </a:r>
            <a:r>
              <a:rPr lang="en-GB" sz="1100" b="0" i="1" u="none" strike="noStrike" dirty="0">
                <a:solidFill>
                  <a:srgbClr val="222222"/>
                </a:solidFill>
                <a:effectLst/>
                <a:latin typeface="Calibri" panose="020F0502020204030204" pitchFamily="34" charset="0"/>
                <a:cs typeface="Calibri" panose="020F0502020204030204" pitchFamily="34" charset="0"/>
              </a:rPr>
              <a:t>International Journal of Financial Research</a:t>
            </a:r>
            <a:r>
              <a:rPr lang="en-GB" sz="1100" b="0" i="0" u="none" strike="noStrike" dirty="0">
                <a:solidFill>
                  <a:srgbClr val="222222"/>
                </a:solidFill>
                <a:effectLst/>
                <a:latin typeface="Calibri" panose="020F0502020204030204" pitchFamily="34" charset="0"/>
                <a:cs typeface="Calibri" panose="020F0502020204030204" pitchFamily="34" charset="0"/>
              </a:rPr>
              <a:t>, </a:t>
            </a:r>
            <a:r>
              <a:rPr lang="en-GB" sz="1100" b="0" i="1" u="none" strike="noStrike" dirty="0">
                <a:solidFill>
                  <a:srgbClr val="222222"/>
                </a:solidFill>
                <a:effectLst/>
                <a:latin typeface="Calibri" panose="020F0502020204030204" pitchFamily="34" charset="0"/>
                <a:cs typeface="Calibri" panose="020F0502020204030204" pitchFamily="34" charset="0"/>
              </a:rPr>
              <a:t>12</a:t>
            </a:r>
            <a:r>
              <a:rPr lang="en-GB" sz="1100" b="0" i="0" u="none" strike="noStrike" dirty="0">
                <a:solidFill>
                  <a:srgbClr val="222222"/>
                </a:solidFill>
                <a:effectLst/>
                <a:latin typeface="Calibri" panose="020F0502020204030204" pitchFamily="34" charset="0"/>
                <a:cs typeface="Calibri" panose="020F0502020204030204" pitchFamily="34" charset="0"/>
              </a:rPr>
              <a:t>(2), pp.56-61.</a:t>
            </a:r>
          </a:p>
          <a:p>
            <a:endParaRPr lang="en-GB" sz="1100" dirty="0">
              <a:solidFill>
                <a:srgbClr val="222222"/>
              </a:solidFill>
              <a:latin typeface="Calibri" panose="020F0502020204030204" pitchFamily="34" charset="0"/>
              <a:cs typeface="Calibri" panose="020F0502020204030204" pitchFamily="34" charset="0"/>
            </a:endParaRPr>
          </a:p>
          <a:p>
            <a:r>
              <a:rPr lang="en-GB" sz="1100" b="0" i="0" u="none" strike="noStrike" dirty="0">
                <a:solidFill>
                  <a:srgbClr val="181817"/>
                </a:solidFill>
                <a:effectLst/>
                <a:latin typeface="Calibri" panose="020F0502020204030204" pitchFamily="34" charset="0"/>
                <a:cs typeface="Calibri" panose="020F0502020204030204" pitchFamily="34" charset="0"/>
              </a:rPr>
              <a:t>Knopf, J. W. (2006) “Doing a Literature Review,” </a:t>
            </a:r>
            <a:r>
              <a:rPr lang="en-GB" sz="1100" b="0" i="1" u="none" strike="noStrike" dirty="0">
                <a:solidFill>
                  <a:srgbClr val="181817"/>
                </a:solidFill>
                <a:effectLst/>
                <a:latin typeface="Calibri" panose="020F0502020204030204" pitchFamily="34" charset="0"/>
                <a:cs typeface="Calibri" panose="020F0502020204030204" pitchFamily="34" charset="0"/>
              </a:rPr>
              <a:t>PS: Political Science &amp; Politics</a:t>
            </a:r>
            <a:r>
              <a:rPr lang="en-GB" sz="1100" b="0" i="0" u="none" strike="noStrike" dirty="0">
                <a:solidFill>
                  <a:srgbClr val="181817"/>
                </a:solidFill>
                <a:effectLst/>
                <a:latin typeface="Calibri" panose="020F0502020204030204" pitchFamily="34" charset="0"/>
                <a:cs typeface="Calibri" panose="020F0502020204030204" pitchFamily="34" charset="0"/>
              </a:rPr>
              <a:t>, Cambridge University Press, 39(1), pp. 127–132.</a:t>
            </a:r>
            <a:endParaRPr lang="en-GB" sz="1100" b="0" i="0" u="none" strike="noStrike" dirty="0">
              <a:solidFill>
                <a:srgbClr val="222222"/>
              </a:solidFill>
              <a:effectLst/>
              <a:latin typeface="Calibri" panose="020F0502020204030204" pitchFamily="34" charset="0"/>
              <a:cs typeface="Calibri" panose="020F0502020204030204" pitchFamily="34" charset="0"/>
            </a:endParaRPr>
          </a:p>
          <a:p>
            <a:endParaRPr lang="en-GB" sz="1100" dirty="0">
              <a:solidFill>
                <a:srgbClr val="222222"/>
              </a:solidFill>
              <a:latin typeface="Calibri" panose="020F0502020204030204" pitchFamily="34" charset="0"/>
              <a:cs typeface="Calibri" panose="020F0502020204030204" pitchFamily="34" charset="0"/>
            </a:endParaRPr>
          </a:p>
          <a:p>
            <a:r>
              <a:rPr lang="en-GB" sz="1100" dirty="0" err="1">
                <a:latin typeface="Calibri" panose="020F0502020204030204" pitchFamily="34" charset="0"/>
                <a:cs typeface="Calibri" panose="020F0502020204030204" pitchFamily="34" charset="0"/>
              </a:rPr>
              <a:t>Linnenluecke</a:t>
            </a:r>
            <a:r>
              <a:rPr lang="en-GB" sz="1100" dirty="0">
                <a:latin typeface="Calibri" panose="020F0502020204030204" pitchFamily="34" charset="0"/>
                <a:cs typeface="Calibri" panose="020F0502020204030204" pitchFamily="34" charset="0"/>
              </a:rPr>
              <a:t>, M. K., </a:t>
            </a:r>
            <a:r>
              <a:rPr lang="en-GB" sz="1100" dirty="0" err="1">
                <a:latin typeface="Calibri" panose="020F0502020204030204" pitchFamily="34" charset="0"/>
                <a:cs typeface="Calibri" panose="020F0502020204030204" pitchFamily="34" charset="0"/>
              </a:rPr>
              <a:t>Marrone</a:t>
            </a:r>
            <a:r>
              <a:rPr lang="en-GB" sz="1100" dirty="0">
                <a:latin typeface="Calibri" panose="020F0502020204030204" pitchFamily="34" charset="0"/>
                <a:cs typeface="Calibri" panose="020F0502020204030204" pitchFamily="34" charset="0"/>
              </a:rPr>
              <a:t>, M., &amp; Singh, A. K. (2020). Conducting systematic literature reviews and bibliometric analyses. Australian Journal of Management, 45(2), 175–194. </a:t>
            </a:r>
            <a:r>
              <a:rPr lang="en-GB" sz="1100" dirty="0">
                <a:latin typeface="Calibri" panose="020F0502020204030204" pitchFamily="34" charset="0"/>
                <a:cs typeface="Calibri" panose="020F0502020204030204" pitchFamily="34" charset="0"/>
                <a:hlinkClick r:id="rId2"/>
              </a:rPr>
              <a:t>https://doi.org/10.1177/0312896219877678</a:t>
            </a:r>
            <a:endParaRPr lang="en-GB" sz="1100" dirty="0">
              <a:latin typeface="Calibri" panose="020F0502020204030204" pitchFamily="34" charset="0"/>
              <a:cs typeface="Calibri" panose="020F0502020204030204" pitchFamily="34" charset="0"/>
            </a:endParaRPr>
          </a:p>
          <a:p>
            <a:endParaRPr lang="en-GB" sz="1100" dirty="0">
              <a:latin typeface="Calibri" panose="020F0502020204030204" pitchFamily="34" charset="0"/>
              <a:cs typeface="Calibri" panose="020F0502020204030204" pitchFamily="34" charset="0"/>
            </a:endParaRPr>
          </a:p>
          <a:p>
            <a:r>
              <a:rPr lang="en-GB" sz="1100" b="0" i="0" u="none" strike="noStrike" dirty="0">
                <a:solidFill>
                  <a:srgbClr val="222222"/>
                </a:solidFill>
                <a:effectLst/>
                <a:latin typeface="Calibri" panose="020F0502020204030204" pitchFamily="34" charset="0"/>
                <a:cs typeface="Calibri" panose="020F0502020204030204" pitchFamily="34" charset="0"/>
              </a:rPr>
              <a:t>NO, P.B., 2020. Addressing the economic fallout of COVID-19: Pathways and policy options for a gender-responsive recovery.</a:t>
            </a:r>
          </a:p>
          <a:p>
            <a:endParaRPr lang="en-GB" sz="1100" dirty="0">
              <a:solidFill>
                <a:srgbClr val="222222"/>
              </a:solidFill>
              <a:latin typeface="Calibri" panose="020F0502020204030204" pitchFamily="34" charset="0"/>
              <a:cs typeface="Calibri" panose="020F0502020204030204" pitchFamily="34" charset="0"/>
            </a:endParaRPr>
          </a:p>
          <a:p>
            <a:r>
              <a:rPr lang="en-GB" sz="1100" b="0" i="0" u="none" strike="noStrike" dirty="0">
                <a:solidFill>
                  <a:srgbClr val="222222"/>
                </a:solidFill>
                <a:effectLst/>
                <a:latin typeface="Calibri" panose="020F0502020204030204" pitchFamily="34" charset="0"/>
                <a:cs typeface="Calibri" panose="020F0502020204030204" pitchFamily="34" charset="0"/>
              </a:rPr>
              <a:t>Pronk, N.P. and </a:t>
            </a:r>
            <a:r>
              <a:rPr lang="en-GB" sz="1100" b="0" i="0" u="none" strike="noStrike" dirty="0" err="1">
                <a:solidFill>
                  <a:srgbClr val="222222"/>
                </a:solidFill>
                <a:effectLst/>
                <a:latin typeface="Calibri" panose="020F0502020204030204" pitchFamily="34" charset="0"/>
                <a:cs typeface="Calibri" panose="020F0502020204030204" pitchFamily="34" charset="0"/>
              </a:rPr>
              <a:t>Kassler</a:t>
            </a:r>
            <a:r>
              <a:rPr lang="en-GB" sz="1100" b="0" i="0" u="none" strike="noStrike" dirty="0">
                <a:solidFill>
                  <a:srgbClr val="222222"/>
                </a:solidFill>
                <a:effectLst/>
                <a:latin typeface="Calibri" panose="020F0502020204030204" pitchFamily="34" charset="0"/>
                <a:cs typeface="Calibri" panose="020F0502020204030204" pitchFamily="34" charset="0"/>
              </a:rPr>
              <a:t>, W.J., 2020. Balancing health and economic factors when reopening business in the age of COVID-19. </a:t>
            </a:r>
            <a:r>
              <a:rPr lang="en-GB" sz="1100" b="0" i="1" u="none" strike="noStrike" dirty="0">
                <a:solidFill>
                  <a:srgbClr val="222222"/>
                </a:solidFill>
                <a:effectLst/>
                <a:latin typeface="Calibri" panose="020F0502020204030204" pitchFamily="34" charset="0"/>
                <a:cs typeface="Calibri" panose="020F0502020204030204" pitchFamily="34" charset="0"/>
              </a:rPr>
              <a:t>Journal of Occupational and environmental medicine</a:t>
            </a:r>
            <a:r>
              <a:rPr lang="en-GB" sz="1100" b="0" i="0" u="none" strike="noStrike" dirty="0">
                <a:solidFill>
                  <a:srgbClr val="222222"/>
                </a:solidFill>
                <a:effectLst/>
                <a:latin typeface="Calibri" panose="020F0502020204030204" pitchFamily="34" charset="0"/>
                <a:cs typeface="Calibri" panose="020F0502020204030204" pitchFamily="34" charset="0"/>
              </a:rPr>
              <a:t>, </a:t>
            </a:r>
            <a:r>
              <a:rPr lang="en-GB" sz="1100" b="0" i="1" u="none" strike="noStrike" dirty="0">
                <a:solidFill>
                  <a:srgbClr val="222222"/>
                </a:solidFill>
                <a:effectLst/>
                <a:latin typeface="Calibri" panose="020F0502020204030204" pitchFamily="34" charset="0"/>
                <a:cs typeface="Calibri" panose="020F0502020204030204" pitchFamily="34" charset="0"/>
              </a:rPr>
              <a:t>62</a:t>
            </a:r>
            <a:r>
              <a:rPr lang="en-GB" sz="1100" b="0" i="0" u="none" strike="noStrike" dirty="0">
                <a:solidFill>
                  <a:srgbClr val="222222"/>
                </a:solidFill>
                <a:effectLst/>
                <a:latin typeface="Calibri" panose="020F0502020204030204" pitchFamily="34" charset="0"/>
                <a:cs typeface="Calibri" panose="020F0502020204030204" pitchFamily="34" charset="0"/>
              </a:rPr>
              <a:t>(9), pp.e540-e541.</a:t>
            </a:r>
          </a:p>
          <a:p>
            <a:endParaRPr lang="en-GB" sz="1100" dirty="0">
              <a:solidFill>
                <a:srgbClr val="222222"/>
              </a:solidFill>
              <a:latin typeface="Calibri" panose="020F0502020204030204" pitchFamily="34" charset="0"/>
              <a:cs typeface="Calibri" panose="020F0502020204030204" pitchFamily="34" charset="0"/>
            </a:endParaRPr>
          </a:p>
          <a:p>
            <a:r>
              <a:rPr lang="en-GB" sz="1100" b="0" i="0" u="none" strike="noStrike" dirty="0" err="1">
                <a:solidFill>
                  <a:srgbClr val="222222"/>
                </a:solidFill>
                <a:effectLst/>
                <a:latin typeface="Calibri" panose="020F0502020204030204" pitchFamily="34" charset="0"/>
                <a:cs typeface="Calibri" panose="020F0502020204030204" pitchFamily="34" charset="0"/>
              </a:rPr>
              <a:t>Pongutta</a:t>
            </a:r>
            <a:r>
              <a:rPr lang="en-GB" sz="1100" b="0" i="0" u="none" strike="noStrike" dirty="0">
                <a:solidFill>
                  <a:srgbClr val="222222"/>
                </a:solidFill>
                <a:effectLst/>
                <a:latin typeface="Calibri" panose="020F0502020204030204" pitchFamily="34" charset="0"/>
                <a:cs typeface="Calibri" panose="020F0502020204030204" pitchFamily="34" charset="0"/>
              </a:rPr>
              <a:t>, S., </a:t>
            </a:r>
            <a:r>
              <a:rPr lang="en-GB" sz="1100" b="0" i="0" u="none" strike="noStrike" dirty="0" err="1">
                <a:solidFill>
                  <a:srgbClr val="222222"/>
                </a:solidFill>
                <a:effectLst/>
                <a:latin typeface="Calibri" panose="020F0502020204030204" pitchFamily="34" charset="0"/>
                <a:cs typeface="Calibri" panose="020F0502020204030204" pitchFamily="34" charset="0"/>
              </a:rPr>
              <a:t>Kantamaturapoj</a:t>
            </a:r>
            <a:r>
              <a:rPr lang="en-GB" sz="1100" b="0" i="0" u="none" strike="noStrike" dirty="0">
                <a:solidFill>
                  <a:srgbClr val="222222"/>
                </a:solidFill>
                <a:effectLst/>
                <a:latin typeface="Calibri" panose="020F0502020204030204" pitchFamily="34" charset="0"/>
                <a:cs typeface="Calibri" panose="020F0502020204030204" pitchFamily="34" charset="0"/>
              </a:rPr>
              <a:t>, K., </a:t>
            </a:r>
            <a:r>
              <a:rPr lang="en-GB" sz="1100" b="0" i="0" u="none" strike="noStrike" dirty="0" err="1">
                <a:solidFill>
                  <a:srgbClr val="222222"/>
                </a:solidFill>
                <a:effectLst/>
                <a:latin typeface="Calibri" panose="020F0502020204030204" pitchFamily="34" charset="0"/>
                <a:cs typeface="Calibri" panose="020F0502020204030204" pitchFamily="34" charset="0"/>
              </a:rPr>
              <a:t>Phakdeesettakun</a:t>
            </a:r>
            <a:r>
              <a:rPr lang="en-GB" sz="1100" b="0" i="0" u="none" strike="noStrike" dirty="0">
                <a:solidFill>
                  <a:srgbClr val="222222"/>
                </a:solidFill>
                <a:effectLst/>
                <a:latin typeface="Calibri" panose="020F0502020204030204" pitchFamily="34" charset="0"/>
                <a:cs typeface="Calibri" panose="020F0502020204030204" pitchFamily="34" charset="0"/>
              </a:rPr>
              <a:t>, K. and </a:t>
            </a:r>
            <a:r>
              <a:rPr lang="en-GB" sz="1100" b="0" i="0" u="none" strike="noStrike" dirty="0" err="1">
                <a:solidFill>
                  <a:srgbClr val="222222"/>
                </a:solidFill>
                <a:effectLst/>
                <a:latin typeface="Calibri" panose="020F0502020204030204" pitchFamily="34" charset="0"/>
                <a:cs typeface="Calibri" panose="020F0502020204030204" pitchFamily="34" charset="0"/>
              </a:rPr>
              <a:t>Phonsuk</a:t>
            </a:r>
            <a:r>
              <a:rPr lang="en-GB" sz="1100" b="0" i="0" u="none" strike="noStrike" dirty="0">
                <a:solidFill>
                  <a:srgbClr val="222222"/>
                </a:solidFill>
                <a:effectLst/>
                <a:latin typeface="Calibri" panose="020F0502020204030204" pitchFamily="34" charset="0"/>
                <a:cs typeface="Calibri" panose="020F0502020204030204" pitchFamily="34" charset="0"/>
              </a:rPr>
              <a:t>, P., 2021. The social impact of the COVID-19 outbreak on urban slums and the response of civil society organisations: A case study in Bangkok, Thailand. </a:t>
            </a:r>
            <a:r>
              <a:rPr lang="en-GB" sz="1100" b="0" i="1" u="none" strike="noStrike" dirty="0" err="1">
                <a:solidFill>
                  <a:srgbClr val="222222"/>
                </a:solidFill>
                <a:effectLst/>
                <a:latin typeface="Calibri" panose="020F0502020204030204" pitchFamily="34" charset="0"/>
                <a:cs typeface="Calibri" panose="020F0502020204030204" pitchFamily="34" charset="0"/>
              </a:rPr>
              <a:t>Heliyon</a:t>
            </a:r>
            <a:r>
              <a:rPr lang="en-GB" sz="1100" b="0" i="0" u="none" strike="noStrike" dirty="0">
                <a:solidFill>
                  <a:srgbClr val="222222"/>
                </a:solidFill>
                <a:effectLst/>
                <a:latin typeface="Calibri" panose="020F0502020204030204" pitchFamily="34" charset="0"/>
                <a:cs typeface="Calibri" panose="020F0502020204030204" pitchFamily="34" charset="0"/>
              </a:rPr>
              <a:t>, </a:t>
            </a:r>
            <a:r>
              <a:rPr lang="en-GB" sz="1100" b="0" i="1" u="none" strike="noStrike" dirty="0">
                <a:solidFill>
                  <a:srgbClr val="222222"/>
                </a:solidFill>
                <a:effectLst/>
                <a:latin typeface="Calibri" panose="020F0502020204030204" pitchFamily="34" charset="0"/>
                <a:cs typeface="Calibri" panose="020F0502020204030204" pitchFamily="34" charset="0"/>
              </a:rPr>
              <a:t>7</a:t>
            </a:r>
            <a:r>
              <a:rPr lang="en-GB" sz="1100" b="0" i="0" u="none" strike="noStrike" dirty="0">
                <a:solidFill>
                  <a:srgbClr val="222222"/>
                </a:solidFill>
                <a:effectLst/>
                <a:latin typeface="Calibri" panose="020F0502020204030204" pitchFamily="34" charset="0"/>
                <a:cs typeface="Calibri" panose="020F0502020204030204" pitchFamily="34" charset="0"/>
              </a:rPr>
              <a:t>(5), p.e07161.</a:t>
            </a:r>
          </a:p>
          <a:p>
            <a:endParaRPr lang="en-GB" sz="1100" dirty="0">
              <a:solidFill>
                <a:srgbClr val="222222"/>
              </a:solidFill>
              <a:latin typeface="Calibri" panose="020F0502020204030204" pitchFamily="34" charset="0"/>
              <a:cs typeface="Calibri" panose="020F0502020204030204" pitchFamily="34" charset="0"/>
            </a:endParaRPr>
          </a:p>
          <a:p>
            <a:r>
              <a:rPr lang="en-GB" sz="1100" dirty="0">
                <a:effectLst/>
                <a:latin typeface="Calibri" panose="020F0502020204030204" pitchFamily="34" charset="0"/>
                <a:cs typeface="Calibri" panose="020F0502020204030204" pitchFamily="34" charset="0"/>
              </a:rPr>
              <a:t>Rogerson, S.J., Beeson, J.G., </a:t>
            </a:r>
            <a:r>
              <a:rPr lang="en-GB" sz="1100" dirty="0" err="1">
                <a:effectLst/>
                <a:latin typeface="Calibri" panose="020F0502020204030204" pitchFamily="34" charset="0"/>
                <a:cs typeface="Calibri" panose="020F0502020204030204" pitchFamily="34" charset="0"/>
              </a:rPr>
              <a:t>Laman</a:t>
            </a:r>
            <a:r>
              <a:rPr lang="en-GB" sz="1100" dirty="0">
                <a:effectLst/>
                <a:latin typeface="Calibri" panose="020F0502020204030204" pitchFamily="34" charset="0"/>
                <a:cs typeface="Calibri" panose="020F0502020204030204" pitchFamily="34" charset="0"/>
              </a:rPr>
              <a:t>, M., </a:t>
            </a:r>
            <a:r>
              <a:rPr lang="en-GB" sz="1100" dirty="0" err="1">
                <a:effectLst/>
                <a:latin typeface="Calibri" panose="020F0502020204030204" pitchFamily="34" charset="0"/>
                <a:cs typeface="Calibri" panose="020F0502020204030204" pitchFamily="34" charset="0"/>
              </a:rPr>
              <a:t>Poespoprodjo</a:t>
            </a:r>
            <a:r>
              <a:rPr lang="en-GB" sz="1100" dirty="0">
                <a:effectLst/>
                <a:latin typeface="Calibri" panose="020F0502020204030204" pitchFamily="34" charset="0"/>
                <a:cs typeface="Calibri" panose="020F0502020204030204" pitchFamily="34" charset="0"/>
              </a:rPr>
              <a:t>, J.R., William, T., Simpson, J.A. and Price, R.N., 2020. Identifying and combating the impacts of COVID-19 on malaria. </a:t>
            </a:r>
            <a:r>
              <a:rPr lang="en-GB" sz="1100" i="1" dirty="0">
                <a:effectLst/>
                <a:latin typeface="Calibri" panose="020F0502020204030204" pitchFamily="34" charset="0"/>
                <a:cs typeface="Calibri" panose="020F0502020204030204" pitchFamily="34" charset="0"/>
              </a:rPr>
              <a:t>BMC medicine</a:t>
            </a:r>
            <a:r>
              <a:rPr lang="en-GB" sz="1100" dirty="0">
                <a:effectLst/>
                <a:latin typeface="Calibri" panose="020F0502020204030204" pitchFamily="34" charset="0"/>
                <a:cs typeface="Calibri" panose="020F0502020204030204" pitchFamily="34" charset="0"/>
              </a:rPr>
              <a:t>, </a:t>
            </a:r>
            <a:r>
              <a:rPr lang="en-GB" sz="1100" i="1" dirty="0">
                <a:effectLst/>
                <a:latin typeface="Calibri" panose="020F0502020204030204" pitchFamily="34" charset="0"/>
                <a:cs typeface="Calibri" panose="020F0502020204030204" pitchFamily="34" charset="0"/>
              </a:rPr>
              <a:t>18</a:t>
            </a:r>
            <a:r>
              <a:rPr lang="en-GB" sz="1100" dirty="0">
                <a:effectLst/>
                <a:latin typeface="Calibri" panose="020F0502020204030204" pitchFamily="34" charset="0"/>
                <a:cs typeface="Calibri" panose="020F0502020204030204" pitchFamily="34" charset="0"/>
              </a:rPr>
              <a:t>(1), pp.1-7.</a:t>
            </a:r>
          </a:p>
          <a:p>
            <a:endParaRPr lang="en-GB" sz="1100" dirty="0">
              <a:latin typeface="Calibri" panose="020F0502020204030204" pitchFamily="34" charset="0"/>
              <a:cs typeface="Calibri" panose="020F0502020204030204" pitchFamily="34" charset="0"/>
            </a:endParaRPr>
          </a:p>
          <a:p>
            <a:r>
              <a:rPr lang="en-GB" sz="1100" b="0" i="0" u="none" strike="noStrike" dirty="0">
                <a:solidFill>
                  <a:srgbClr val="222222"/>
                </a:solidFill>
                <a:effectLst/>
                <a:latin typeface="Calibri" panose="020F0502020204030204" pitchFamily="34" charset="0"/>
                <a:cs typeface="Calibri" panose="020F0502020204030204" pitchFamily="34" charset="0"/>
              </a:rPr>
              <a:t>Stewart, D.W. and </a:t>
            </a:r>
            <a:r>
              <a:rPr lang="en-GB" sz="1100" b="0" i="0" u="none" strike="noStrike" dirty="0" err="1">
                <a:solidFill>
                  <a:srgbClr val="222222"/>
                </a:solidFill>
                <a:effectLst/>
                <a:latin typeface="Calibri" panose="020F0502020204030204" pitchFamily="34" charset="0"/>
                <a:cs typeface="Calibri" panose="020F0502020204030204" pitchFamily="34" charset="0"/>
              </a:rPr>
              <a:t>Kamins</a:t>
            </a:r>
            <a:r>
              <a:rPr lang="en-GB" sz="1100" b="0" i="0" u="none" strike="noStrike" dirty="0">
                <a:solidFill>
                  <a:srgbClr val="222222"/>
                </a:solidFill>
                <a:effectLst/>
                <a:latin typeface="Calibri" panose="020F0502020204030204" pitchFamily="34" charset="0"/>
                <a:cs typeface="Calibri" panose="020F0502020204030204" pitchFamily="34" charset="0"/>
              </a:rPr>
              <a:t>, M.A., 1993. </a:t>
            </a:r>
            <a:r>
              <a:rPr lang="en-GB" sz="1100" b="0" i="1" u="none" strike="noStrike" dirty="0">
                <a:solidFill>
                  <a:srgbClr val="222222"/>
                </a:solidFill>
                <a:effectLst/>
                <a:latin typeface="Calibri" panose="020F0502020204030204" pitchFamily="34" charset="0"/>
                <a:cs typeface="Calibri" panose="020F0502020204030204" pitchFamily="34" charset="0"/>
              </a:rPr>
              <a:t>Secondary research: Information sources and methods</a:t>
            </a:r>
            <a:r>
              <a:rPr lang="en-GB" sz="1100" b="0" i="0" u="none" strike="noStrike" dirty="0">
                <a:solidFill>
                  <a:srgbClr val="222222"/>
                </a:solidFill>
                <a:effectLst/>
                <a:latin typeface="Calibri" panose="020F0502020204030204" pitchFamily="34" charset="0"/>
                <a:cs typeface="Calibri" panose="020F0502020204030204" pitchFamily="34" charset="0"/>
              </a:rPr>
              <a:t> (Vol. 4). Sage.</a:t>
            </a:r>
          </a:p>
          <a:p>
            <a:endParaRPr lang="en-GB" sz="1100" dirty="0">
              <a:solidFill>
                <a:srgbClr val="222222"/>
              </a:solidFill>
              <a:latin typeface="Calibri" panose="020F0502020204030204" pitchFamily="34" charset="0"/>
              <a:cs typeface="Calibri" panose="020F0502020204030204" pitchFamily="34" charset="0"/>
            </a:endParaRPr>
          </a:p>
          <a:p>
            <a:r>
              <a:rPr lang="en-GB" sz="1100" b="0" i="0" u="none" strike="noStrike" dirty="0">
                <a:solidFill>
                  <a:srgbClr val="222222"/>
                </a:solidFill>
                <a:effectLst/>
                <a:latin typeface="Calibri" panose="020F0502020204030204" pitchFamily="34" charset="0"/>
                <a:cs typeface="Calibri" panose="020F0502020204030204" pitchFamily="34" charset="0"/>
              </a:rPr>
              <a:t>Sarkodie, S.A. and Owusu, P.A., 2021. Global assessment of the environment, health and economic impact of the novel coronavirus (COVID-19). </a:t>
            </a:r>
            <a:r>
              <a:rPr lang="en-GB" sz="1100" b="0" i="1" u="none" strike="noStrike" dirty="0">
                <a:solidFill>
                  <a:srgbClr val="222222"/>
                </a:solidFill>
                <a:effectLst/>
                <a:latin typeface="Calibri" panose="020F0502020204030204" pitchFamily="34" charset="0"/>
                <a:cs typeface="Calibri" panose="020F0502020204030204" pitchFamily="34" charset="0"/>
              </a:rPr>
              <a:t>Environment, development and sustainability</a:t>
            </a:r>
            <a:r>
              <a:rPr lang="en-GB" sz="1100" b="0" i="0" u="none" strike="noStrike" dirty="0">
                <a:solidFill>
                  <a:srgbClr val="222222"/>
                </a:solidFill>
                <a:effectLst/>
                <a:latin typeface="Calibri" panose="020F0502020204030204" pitchFamily="34" charset="0"/>
                <a:cs typeface="Calibri" panose="020F0502020204030204" pitchFamily="34" charset="0"/>
              </a:rPr>
              <a:t>, </a:t>
            </a:r>
            <a:r>
              <a:rPr lang="en-GB" sz="1100" b="0" i="1" u="none" strike="noStrike" dirty="0">
                <a:solidFill>
                  <a:srgbClr val="222222"/>
                </a:solidFill>
                <a:effectLst/>
                <a:latin typeface="Calibri" panose="020F0502020204030204" pitchFamily="34" charset="0"/>
                <a:cs typeface="Calibri" panose="020F0502020204030204" pitchFamily="34" charset="0"/>
              </a:rPr>
              <a:t>23</a:t>
            </a:r>
            <a:r>
              <a:rPr lang="en-GB" sz="1100" b="0" i="0" u="none" strike="noStrike" dirty="0">
                <a:solidFill>
                  <a:srgbClr val="222222"/>
                </a:solidFill>
                <a:effectLst/>
                <a:latin typeface="Calibri" panose="020F0502020204030204" pitchFamily="34" charset="0"/>
                <a:cs typeface="Calibri" panose="020F0502020204030204" pitchFamily="34" charset="0"/>
              </a:rPr>
              <a:t>(4), pp.5005-5015.</a:t>
            </a:r>
          </a:p>
          <a:p>
            <a:endParaRPr lang="en-GB" sz="1100" b="0" i="0" u="none" strike="noStrike" dirty="0">
              <a:solidFill>
                <a:srgbClr val="222222"/>
              </a:solidFill>
              <a:effectLst/>
              <a:latin typeface="Calibri" panose="020F0502020204030204" pitchFamily="34" charset="0"/>
              <a:cs typeface="Calibri" panose="020F0502020204030204" pitchFamily="34" charset="0"/>
            </a:endParaRPr>
          </a:p>
          <a:p>
            <a:r>
              <a:rPr lang="en-GB" sz="1100" b="0" i="0" u="none" strike="noStrike" dirty="0">
                <a:solidFill>
                  <a:srgbClr val="222222"/>
                </a:solidFill>
                <a:effectLst/>
                <a:latin typeface="Calibri" panose="020F0502020204030204" pitchFamily="34" charset="0"/>
                <a:cs typeface="Calibri" panose="020F0502020204030204" pitchFamily="34" charset="0"/>
              </a:rPr>
              <a:t>Sethi, B.A., Sethi, A., Ali, S. and Aamir, H.S., 2020. Impact of the Coronavirus disease (COVID-19) pandemic on health professionals. </a:t>
            </a:r>
            <a:r>
              <a:rPr lang="en-GB" sz="1100" b="0" i="1" u="none" strike="noStrike" dirty="0">
                <a:solidFill>
                  <a:srgbClr val="222222"/>
                </a:solidFill>
                <a:effectLst/>
                <a:latin typeface="Calibri" panose="020F0502020204030204" pitchFamily="34" charset="0"/>
                <a:cs typeface="Calibri" panose="020F0502020204030204" pitchFamily="34" charset="0"/>
              </a:rPr>
              <a:t>Pakistan Journal of Medical Sciences</a:t>
            </a:r>
            <a:r>
              <a:rPr lang="en-GB" sz="1100" b="0" i="0" u="none" strike="noStrike" dirty="0">
                <a:solidFill>
                  <a:srgbClr val="222222"/>
                </a:solidFill>
                <a:effectLst/>
                <a:latin typeface="Calibri" panose="020F0502020204030204" pitchFamily="34" charset="0"/>
                <a:cs typeface="Calibri" panose="020F0502020204030204" pitchFamily="34" charset="0"/>
              </a:rPr>
              <a:t>, </a:t>
            </a:r>
            <a:r>
              <a:rPr lang="en-GB" sz="1100" b="0" i="1" u="none" strike="noStrike" dirty="0">
                <a:solidFill>
                  <a:srgbClr val="222222"/>
                </a:solidFill>
                <a:effectLst/>
                <a:latin typeface="Calibri" panose="020F0502020204030204" pitchFamily="34" charset="0"/>
                <a:cs typeface="Calibri" panose="020F0502020204030204" pitchFamily="34" charset="0"/>
              </a:rPr>
              <a:t>36</a:t>
            </a:r>
            <a:r>
              <a:rPr lang="en-GB" sz="1100" b="0" i="0" u="none" strike="noStrike" dirty="0">
                <a:solidFill>
                  <a:srgbClr val="222222"/>
                </a:solidFill>
                <a:effectLst/>
                <a:latin typeface="Calibri" panose="020F0502020204030204" pitchFamily="34" charset="0"/>
                <a:cs typeface="Calibri" panose="020F0502020204030204" pitchFamily="34" charset="0"/>
              </a:rPr>
              <a:t>(COVID-19-S4), p.S6.</a:t>
            </a:r>
          </a:p>
          <a:p>
            <a:endParaRPr lang="en-GB" sz="1100" b="0" i="0" u="none" strike="noStrike" dirty="0">
              <a:solidFill>
                <a:srgbClr val="222222"/>
              </a:solidFill>
              <a:effectLst/>
              <a:latin typeface="Calibri" panose="020F0502020204030204" pitchFamily="34" charset="0"/>
              <a:cs typeface="Calibri" panose="020F0502020204030204" pitchFamily="34" charset="0"/>
            </a:endParaRPr>
          </a:p>
          <a:p>
            <a:r>
              <a:rPr lang="en-GB" sz="1100" b="0" i="0" u="none" strike="noStrike" dirty="0">
                <a:solidFill>
                  <a:srgbClr val="222222"/>
                </a:solidFill>
                <a:effectLst/>
                <a:latin typeface="Calibri" panose="020F0502020204030204" pitchFamily="34" charset="0"/>
                <a:cs typeface="Calibri" panose="020F0502020204030204" pitchFamily="34" charset="0"/>
              </a:rPr>
              <a:t>Syed, A.A., Gupta, S. and Rai, D., 2021. Psychological, social and economic impact of COVID 19 on the working population of India: Exploratory factor analysis approach. </a:t>
            </a:r>
            <a:r>
              <a:rPr lang="en-GB" sz="1100" b="0" i="1" u="none" strike="noStrike" dirty="0">
                <a:solidFill>
                  <a:srgbClr val="222222"/>
                </a:solidFill>
                <a:effectLst/>
                <a:latin typeface="Calibri" panose="020F0502020204030204" pitchFamily="34" charset="0"/>
                <a:cs typeface="Calibri" panose="020F0502020204030204" pitchFamily="34" charset="0"/>
              </a:rPr>
              <a:t>International Journal of Disaster Risk Reduction</a:t>
            </a:r>
            <a:r>
              <a:rPr lang="en-GB" sz="1100" b="0" i="0" u="none" strike="noStrike" dirty="0">
                <a:solidFill>
                  <a:srgbClr val="222222"/>
                </a:solidFill>
                <a:effectLst/>
                <a:latin typeface="Calibri" panose="020F0502020204030204" pitchFamily="34" charset="0"/>
                <a:cs typeface="Calibri" panose="020F0502020204030204" pitchFamily="34" charset="0"/>
              </a:rPr>
              <a:t>, </a:t>
            </a:r>
            <a:r>
              <a:rPr lang="en-GB" sz="1100" b="0" i="1" u="none" strike="noStrike" dirty="0">
                <a:solidFill>
                  <a:srgbClr val="222222"/>
                </a:solidFill>
                <a:effectLst/>
                <a:latin typeface="Calibri" panose="020F0502020204030204" pitchFamily="34" charset="0"/>
                <a:cs typeface="Calibri" panose="020F0502020204030204" pitchFamily="34" charset="0"/>
              </a:rPr>
              <a:t>66</a:t>
            </a:r>
            <a:r>
              <a:rPr lang="en-GB" sz="1100" b="0" i="0" u="none" strike="noStrike" dirty="0">
                <a:solidFill>
                  <a:srgbClr val="222222"/>
                </a:solidFill>
                <a:effectLst/>
                <a:latin typeface="Calibri" panose="020F0502020204030204" pitchFamily="34" charset="0"/>
                <a:cs typeface="Calibri" panose="020F0502020204030204" pitchFamily="34" charset="0"/>
              </a:rPr>
              <a:t>, p.102617.</a:t>
            </a:r>
          </a:p>
          <a:p>
            <a:endParaRPr lang="en-GB" sz="1100" b="0" i="0" u="none" strike="noStrike" dirty="0">
              <a:solidFill>
                <a:srgbClr val="222222"/>
              </a:solidFill>
              <a:effectLst/>
              <a:latin typeface="Calibri" panose="020F0502020204030204" pitchFamily="34" charset="0"/>
              <a:cs typeface="Calibri" panose="020F0502020204030204" pitchFamily="34" charset="0"/>
            </a:endParaRPr>
          </a:p>
          <a:p>
            <a:r>
              <a:rPr lang="en-GB" sz="1100" b="0" i="0" u="none" strike="noStrike" dirty="0">
                <a:solidFill>
                  <a:srgbClr val="222222"/>
                </a:solidFill>
                <a:effectLst/>
                <a:latin typeface="Calibri" panose="020F0502020204030204" pitchFamily="34" charset="0"/>
                <a:cs typeface="Calibri" panose="020F0502020204030204" pitchFamily="34" charset="0"/>
              </a:rPr>
              <a:t>Varshney, D., 2021. How about the psychological pandemic? Perceptions of COVID-19 and work–life of private sector employees—A qualitative study. </a:t>
            </a:r>
            <a:r>
              <a:rPr lang="en-GB" sz="1100" b="0" i="1" u="none" strike="noStrike" dirty="0">
                <a:solidFill>
                  <a:srgbClr val="222222"/>
                </a:solidFill>
                <a:effectLst/>
                <a:latin typeface="Calibri" panose="020F0502020204030204" pitchFamily="34" charset="0"/>
                <a:cs typeface="Calibri" panose="020F0502020204030204" pitchFamily="34" charset="0"/>
              </a:rPr>
              <a:t>Psychological Studies</a:t>
            </a:r>
            <a:r>
              <a:rPr lang="en-GB" sz="1100" b="0" i="0" u="none" strike="noStrike" dirty="0">
                <a:solidFill>
                  <a:srgbClr val="222222"/>
                </a:solidFill>
                <a:effectLst/>
                <a:latin typeface="Calibri" panose="020F0502020204030204" pitchFamily="34" charset="0"/>
                <a:cs typeface="Calibri" panose="020F0502020204030204" pitchFamily="34" charset="0"/>
              </a:rPr>
              <a:t>, </a:t>
            </a:r>
            <a:r>
              <a:rPr lang="en-GB" sz="1100" b="0" i="1" u="none" strike="noStrike" dirty="0">
                <a:solidFill>
                  <a:srgbClr val="222222"/>
                </a:solidFill>
                <a:effectLst/>
                <a:latin typeface="Calibri" panose="020F0502020204030204" pitchFamily="34" charset="0"/>
                <a:cs typeface="Calibri" panose="020F0502020204030204" pitchFamily="34" charset="0"/>
              </a:rPr>
              <a:t>66</a:t>
            </a:r>
            <a:r>
              <a:rPr lang="en-GB" sz="1100" b="0" i="0" u="none" strike="noStrike" dirty="0">
                <a:solidFill>
                  <a:srgbClr val="222222"/>
                </a:solidFill>
                <a:effectLst/>
                <a:latin typeface="Calibri" panose="020F0502020204030204" pitchFamily="34" charset="0"/>
                <a:cs typeface="Calibri" panose="020F0502020204030204" pitchFamily="34" charset="0"/>
              </a:rPr>
              <a:t>(3), pp.337-346.</a:t>
            </a:r>
          </a:p>
          <a:p>
            <a:endParaRPr lang="en-GB" sz="1100" dirty="0">
              <a:solidFill>
                <a:srgbClr val="222222"/>
              </a:solidFill>
              <a:latin typeface="Calibri" panose="020F0502020204030204" pitchFamily="34" charset="0"/>
              <a:cs typeface="Calibri" panose="020F0502020204030204" pitchFamily="34" charset="0"/>
            </a:endParaRPr>
          </a:p>
          <a:p>
            <a:r>
              <a:rPr lang="en-GB" sz="1100" b="0" i="0" u="none" strike="noStrike" dirty="0">
                <a:solidFill>
                  <a:srgbClr val="212529"/>
                </a:solidFill>
                <a:effectLst/>
                <a:latin typeface="Calibri" panose="020F0502020204030204" pitchFamily="34" charset="0"/>
                <a:cs typeface="Calibri" panose="020F0502020204030204" pitchFamily="34" charset="0"/>
              </a:rPr>
              <a:t>Wilson, J. (2010) “Essentials of Business Research: A Guide to Doing Your Research Project” SAGE Publications, p.7</a:t>
            </a:r>
          </a:p>
          <a:p>
            <a:r>
              <a:rPr lang="en-GB" sz="1100" b="0" i="0" u="none" strike="noStrike" dirty="0">
                <a:solidFill>
                  <a:srgbClr val="222222"/>
                </a:solidFill>
                <a:effectLst/>
                <a:latin typeface="Calibri" panose="020F0502020204030204" pitchFamily="34" charset="0"/>
                <a:cs typeface="Calibri" panose="020F0502020204030204" pitchFamily="34" charset="0"/>
              </a:rPr>
              <a:t>Wright, K.B., 2005. Researching Internet-based populations: Advantages and disadvantages of online survey research, online questionnaire authoring software packages, and web survey services. </a:t>
            </a:r>
            <a:r>
              <a:rPr lang="en-GB" sz="1100" b="0" i="1" u="none" strike="noStrike" dirty="0">
                <a:solidFill>
                  <a:srgbClr val="222222"/>
                </a:solidFill>
                <a:effectLst/>
                <a:latin typeface="Calibri" panose="020F0502020204030204" pitchFamily="34" charset="0"/>
                <a:cs typeface="Calibri" panose="020F0502020204030204" pitchFamily="34" charset="0"/>
              </a:rPr>
              <a:t>Journal of computer-mediated communication</a:t>
            </a:r>
            <a:r>
              <a:rPr lang="en-GB" sz="1100" b="0" i="0" u="none" strike="noStrike" dirty="0">
                <a:solidFill>
                  <a:srgbClr val="222222"/>
                </a:solidFill>
                <a:effectLst/>
                <a:latin typeface="Calibri" panose="020F0502020204030204" pitchFamily="34" charset="0"/>
                <a:cs typeface="Calibri" panose="020F0502020204030204" pitchFamily="34" charset="0"/>
              </a:rPr>
              <a:t>, </a:t>
            </a:r>
            <a:r>
              <a:rPr lang="en-GB" sz="1100" b="0" i="1" u="none" strike="noStrike" dirty="0">
                <a:solidFill>
                  <a:srgbClr val="222222"/>
                </a:solidFill>
                <a:effectLst/>
                <a:latin typeface="Calibri" panose="020F0502020204030204" pitchFamily="34" charset="0"/>
                <a:cs typeface="Calibri" panose="020F0502020204030204" pitchFamily="34" charset="0"/>
              </a:rPr>
              <a:t>10</a:t>
            </a:r>
            <a:r>
              <a:rPr lang="en-GB" sz="1100" b="0" i="0" u="none" strike="noStrike" dirty="0">
                <a:solidFill>
                  <a:srgbClr val="222222"/>
                </a:solidFill>
                <a:effectLst/>
                <a:latin typeface="Calibri" panose="020F0502020204030204" pitchFamily="34" charset="0"/>
                <a:cs typeface="Calibri" panose="020F0502020204030204" pitchFamily="34" charset="0"/>
              </a:rPr>
              <a:t>(3), p.JCMC1034.</a:t>
            </a:r>
          </a:p>
          <a:p>
            <a:endParaRPr lang="en-GB" sz="1100" b="0" i="0" u="none" strike="noStrike" dirty="0">
              <a:solidFill>
                <a:srgbClr val="222222"/>
              </a:solidFill>
              <a:effectLst/>
              <a:latin typeface="Calibri" panose="020F0502020204030204" pitchFamily="34" charset="0"/>
              <a:cs typeface="Calibri" panose="020F0502020204030204" pitchFamily="34" charset="0"/>
            </a:endParaRPr>
          </a:p>
          <a:p>
            <a:endParaRPr lang="en-GB" sz="1100" b="0" i="0" u="none" strike="noStrike" dirty="0">
              <a:solidFill>
                <a:srgbClr val="222222"/>
              </a:solidFill>
              <a:effectLst/>
              <a:latin typeface="Calibri" panose="020F0502020204030204" pitchFamily="34" charset="0"/>
              <a:cs typeface="Calibri" panose="020F0502020204030204" pitchFamily="34" charset="0"/>
            </a:endParaRPr>
          </a:p>
          <a:p>
            <a:endParaRPr lang="en-GB" sz="1100" b="0" i="0" u="none" strike="noStrike" dirty="0">
              <a:solidFill>
                <a:srgbClr val="222222"/>
              </a:solidFill>
              <a:effectLst/>
              <a:latin typeface="Calibri" panose="020F0502020204030204" pitchFamily="34" charset="0"/>
              <a:cs typeface="Calibri" panose="020F0502020204030204" pitchFamily="34" charset="0"/>
            </a:endParaRPr>
          </a:p>
          <a:p>
            <a:endParaRPr lang="en-GB" sz="1100" dirty="0">
              <a:effectLst/>
              <a:latin typeface="Calibri" panose="020F0502020204030204" pitchFamily="34" charset="0"/>
              <a:cs typeface="Calibri" panose="020F0502020204030204" pitchFamily="34" charset="0"/>
            </a:endParaRPr>
          </a:p>
          <a:p>
            <a:endParaRPr lang="en-GB" sz="1100" b="0" i="0" u="none" strike="noStrike" dirty="0">
              <a:solidFill>
                <a:srgbClr val="333333"/>
              </a:solidFill>
              <a:effectLst/>
              <a:latin typeface="Calibri" panose="020F0502020204030204" pitchFamily="34" charset="0"/>
              <a:cs typeface="Calibri" panose="020F0502020204030204" pitchFamily="34" charset="0"/>
            </a:endParaRPr>
          </a:p>
          <a:p>
            <a:endParaRPr lang="en-GB" sz="1100" b="0" i="0" u="none" strike="noStrike" dirty="0">
              <a:solidFill>
                <a:srgbClr val="222222"/>
              </a:solidFill>
              <a:effectLst/>
              <a:latin typeface="Calibri" panose="020F0502020204030204" pitchFamily="34" charset="0"/>
              <a:cs typeface="Calibri" panose="020F0502020204030204" pitchFamily="34" charset="0"/>
            </a:endParaRPr>
          </a:p>
          <a:p>
            <a:endParaRPr lang="en-GB" sz="1100" b="0" i="0" u="none" strike="noStrike" dirty="0">
              <a:solidFill>
                <a:srgbClr val="222222"/>
              </a:solidFill>
              <a:effectLst/>
              <a:latin typeface="Calibri" panose="020F0502020204030204" pitchFamily="34" charset="0"/>
              <a:cs typeface="Calibri" panose="020F0502020204030204" pitchFamily="34" charset="0"/>
            </a:endParaRPr>
          </a:p>
          <a:p>
            <a:endParaRPr lang="en-GB" sz="1100" dirty="0">
              <a:latin typeface="Calibri" panose="020F0502020204030204" pitchFamily="34" charset="0"/>
              <a:cs typeface="Calibri" panose="020F0502020204030204" pitchFamily="34" charset="0"/>
            </a:endParaRPr>
          </a:p>
          <a:p>
            <a:endParaRPr lang="en-GB" sz="1100" dirty="0">
              <a:latin typeface="Calibri" panose="020F0502020204030204" pitchFamily="34" charset="0"/>
              <a:cs typeface="Calibri" panose="020F0502020204030204" pitchFamily="34" charset="0"/>
            </a:endParaRPr>
          </a:p>
          <a:p>
            <a:endParaRPr lang="en-GB" sz="1100" b="0" i="0" u="none" strike="noStrike" dirty="0">
              <a:solidFill>
                <a:srgbClr val="222222"/>
              </a:solidFill>
              <a:effectLst/>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162BFA09-8CD6-2149-C9A8-DD3CCF915416}"/>
              </a:ext>
            </a:extLst>
          </p:cNvPr>
          <p:cNvSpPr txBox="1"/>
          <p:nvPr/>
        </p:nvSpPr>
        <p:spPr>
          <a:xfrm>
            <a:off x="10174514" y="3244334"/>
            <a:ext cx="1758238" cy="369332"/>
          </a:xfrm>
          <a:prstGeom prst="rect">
            <a:avLst/>
          </a:prstGeom>
          <a:noFill/>
        </p:spPr>
        <p:txBody>
          <a:bodyPr wrap="none" rtlCol="0">
            <a:spAutoFit/>
          </a:bodyPr>
          <a:lstStyle/>
          <a:p>
            <a:r>
              <a:rPr lang="en-GB" b="1" dirty="0"/>
              <a:t>Reference List</a:t>
            </a:r>
          </a:p>
        </p:txBody>
      </p:sp>
      <p:sp>
        <p:nvSpPr>
          <p:cNvPr id="2" name="Content Placeholder 3">
            <a:extLst>
              <a:ext uri="{FF2B5EF4-FFF2-40B4-BE49-F238E27FC236}">
                <a16:creationId xmlns:a16="http://schemas.microsoft.com/office/drawing/2014/main" id="{D4CF8FEA-EA4B-DD75-B9E9-A9BC4E2BE83D}"/>
              </a:ext>
            </a:extLst>
          </p:cNvPr>
          <p:cNvSpPr txBox="1">
            <a:spLocks/>
          </p:cNvSpPr>
          <p:nvPr/>
        </p:nvSpPr>
        <p:spPr>
          <a:xfrm>
            <a:off x="8851231" y="6448335"/>
            <a:ext cx="3445042" cy="409664"/>
          </a:xfrm>
          <a:prstGeom prst="rect">
            <a:avLst/>
          </a:prstGeom>
          <a:noFill/>
        </p:spPr>
        <p:txBody>
          <a:bodyPr vert="horz" wrap="square" lIns="91440" tIns="45720" rIns="91440" bIns="45720" rtlCol="0">
            <a:spAutoFit/>
          </a:bodyPr>
          <a:lst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u="sng"/>
              <a:t>Elena Pruteanu - 2111212</a:t>
            </a:r>
            <a:endParaRPr lang="en-GB" u="sng" dirty="0"/>
          </a:p>
        </p:txBody>
      </p:sp>
    </p:spTree>
    <p:extLst>
      <p:ext uri="{BB962C8B-B14F-4D97-AF65-F5344CB8AC3E}">
        <p14:creationId xmlns:p14="http://schemas.microsoft.com/office/powerpoint/2010/main" val="66992165"/>
      </p:ext>
    </p:extLst>
  </p:cSld>
  <p:clrMapOvr>
    <a:masterClrMapping/>
  </p:clrMapOvr>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3509</TotalTime>
  <Words>4656</Words>
  <Application>Microsoft Macintosh PowerPoint</Application>
  <PresentationFormat>Widescreen</PresentationFormat>
  <Paragraphs>173</Paragraphs>
  <Slides>12</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-apple-system</vt:lpstr>
      <vt:lpstr>Arial</vt:lpstr>
      <vt:lpstr>Avenir Next LT Pro</vt:lpstr>
      <vt:lpstr>Calibri</vt:lpstr>
      <vt:lpstr>ElsevierGulliver</vt:lpstr>
      <vt:lpstr>Open Sans</vt:lpstr>
      <vt:lpstr>Posterama</vt:lpstr>
      <vt:lpstr>SplashVTI</vt:lpstr>
      <vt:lpstr>The impact of covid -19 on the Economic Health of Private Sector Organisations</vt:lpstr>
      <vt:lpstr>Contents Page</vt:lpstr>
      <vt:lpstr>EXECUTIVE SUMMARY</vt:lpstr>
      <vt:lpstr>Term of reference  Christian Felices requested the current e-portfolio on 03.05.2023 for the module  Changemakers –Creativity and Value Creation. It is designed to address four tasks connected to a study topic: the methodology employed, presenting the research idea, and analysing the findings. Elena Pruteanu wrote the portfolio, and the deadline is June 16, 2023.  </vt:lpstr>
      <vt:lpstr>Task 1</vt:lpstr>
      <vt:lpstr>PowerPoint Presentation</vt:lpstr>
      <vt:lpstr>Task 2</vt:lpstr>
      <vt:lpstr>Task 3</vt:lpstr>
      <vt:lpstr>Task 4</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covid -19 on the economic health of private sector organisations</dc:title>
  <dc:creator>elena pruteanu</dc:creator>
  <cp:lastModifiedBy>elena pruteanu</cp:lastModifiedBy>
  <cp:revision>9</cp:revision>
  <dcterms:created xsi:type="dcterms:W3CDTF">2023-06-13T20:13:48Z</dcterms:created>
  <dcterms:modified xsi:type="dcterms:W3CDTF">2023-06-16T07:01:37Z</dcterms:modified>
</cp:coreProperties>
</file>