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EBE6"/>
    <a:srgbClr val="E3F1EF"/>
    <a:srgbClr val="DDEB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482B6C-DB22-4AFE-A10F-7C9F0AA1177A}" v="464" dt="2024-11-12T23:35:22.8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425" autoAdjust="0"/>
  </p:normalViewPr>
  <p:slideViewPr>
    <p:cSldViewPr snapToGrid="0">
      <p:cViewPr>
        <p:scale>
          <a:sx n="130" d="100"/>
          <a:sy n="130" d="100"/>
        </p:scale>
        <p:origin x="258"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21482B6C-DB22-4AFE-A10F-7C9F0AA1177A}"/>
    <pc:docChg chg="undo redo custSel addSld delSld modSld">
      <pc:chgData name="Yiying Jiao" userId="dad89eff-c5db-47ef-b2c9-fb1a784356ef" providerId="ADAL" clId="{21482B6C-DB22-4AFE-A10F-7C9F0AA1177A}" dt="2024-11-12T23:43:14.094" v="11632" actId="20577"/>
      <pc:docMkLst>
        <pc:docMk/>
      </pc:docMkLst>
      <pc:sldChg chg="addSp delSp modSp new mod setBg modAnim">
        <pc:chgData name="Yiying Jiao" userId="dad89eff-c5db-47ef-b2c9-fb1a784356ef" providerId="ADAL" clId="{21482B6C-DB22-4AFE-A10F-7C9F0AA1177A}" dt="2024-11-12T23:43:14.094" v="11632" actId="20577"/>
        <pc:sldMkLst>
          <pc:docMk/>
          <pc:sldMk cId="4094186095" sldId="256"/>
        </pc:sldMkLst>
        <pc:spChg chg="add mod">
          <ac:chgData name="Yiying Jiao" userId="dad89eff-c5db-47ef-b2c9-fb1a784356ef" providerId="ADAL" clId="{21482B6C-DB22-4AFE-A10F-7C9F0AA1177A}" dt="2024-11-12T23:43:14.094" v="11632" actId="20577"/>
          <ac:spMkLst>
            <pc:docMk/>
            <pc:sldMk cId="4094186095" sldId="256"/>
            <ac:spMk id="2" creationId="{B4ECB8C8-8540-2EAC-2EC7-F9C31267A54F}"/>
          </ac:spMkLst>
        </pc:spChg>
        <pc:spChg chg="add del mod">
          <ac:chgData name="Yiying Jiao" userId="dad89eff-c5db-47ef-b2c9-fb1a784356ef" providerId="ADAL" clId="{21482B6C-DB22-4AFE-A10F-7C9F0AA1177A}" dt="2024-11-12T19:24:32.773" v="1509" actId="21"/>
          <ac:spMkLst>
            <pc:docMk/>
            <pc:sldMk cId="4094186095" sldId="256"/>
            <ac:spMk id="5" creationId="{FFF068A5-0BFA-9E44-51BB-E1D024B9D931}"/>
          </ac:spMkLst>
        </pc:spChg>
        <pc:spChg chg="add del mod">
          <ac:chgData name="Yiying Jiao" userId="dad89eff-c5db-47ef-b2c9-fb1a784356ef" providerId="ADAL" clId="{21482B6C-DB22-4AFE-A10F-7C9F0AA1177A}" dt="2024-11-12T19:26:19.135" v="1593" actId="478"/>
          <ac:spMkLst>
            <pc:docMk/>
            <pc:sldMk cId="4094186095" sldId="256"/>
            <ac:spMk id="6" creationId="{EE4F05D2-CFE6-F3F1-C390-A9B0D8E37272}"/>
          </ac:spMkLst>
        </pc:spChg>
        <pc:spChg chg="add del mod">
          <ac:chgData name="Yiying Jiao" userId="dad89eff-c5db-47ef-b2c9-fb1a784356ef" providerId="ADAL" clId="{21482B6C-DB22-4AFE-A10F-7C9F0AA1177A}" dt="2024-11-12T19:31:42.794" v="1676" actId="21"/>
          <ac:spMkLst>
            <pc:docMk/>
            <pc:sldMk cId="4094186095" sldId="256"/>
            <ac:spMk id="7" creationId="{27E9985E-D3BF-79BE-02CE-2193DF5CA4F9}"/>
          </ac:spMkLst>
        </pc:spChg>
        <pc:spChg chg="add del mod">
          <ac:chgData name="Yiying Jiao" userId="dad89eff-c5db-47ef-b2c9-fb1a784356ef" providerId="ADAL" clId="{21482B6C-DB22-4AFE-A10F-7C9F0AA1177A}" dt="2024-11-12T19:34:57.882" v="1950" actId="21"/>
          <ac:spMkLst>
            <pc:docMk/>
            <pc:sldMk cId="4094186095" sldId="256"/>
            <ac:spMk id="8" creationId="{78F54770-9B61-50E8-D8B0-136853160375}"/>
          </ac:spMkLst>
        </pc:spChg>
        <pc:spChg chg="add mod">
          <ac:chgData name="Yiying Jiao" userId="dad89eff-c5db-47ef-b2c9-fb1a784356ef" providerId="ADAL" clId="{21482B6C-DB22-4AFE-A10F-7C9F0AA1177A}" dt="2024-11-12T22:26:42.080" v="7438" actId="1076"/>
          <ac:spMkLst>
            <pc:docMk/>
            <pc:sldMk cId="4094186095" sldId="256"/>
            <ac:spMk id="9" creationId="{97C148BB-336F-4931-CFE9-ADE760FCA449}"/>
          </ac:spMkLst>
        </pc:spChg>
        <pc:spChg chg="add del mod">
          <ac:chgData name="Yiying Jiao" userId="dad89eff-c5db-47ef-b2c9-fb1a784356ef" providerId="ADAL" clId="{21482B6C-DB22-4AFE-A10F-7C9F0AA1177A}" dt="2024-11-12T19:22:59.389" v="1463"/>
          <ac:spMkLst>
            <pc:docMk/>
            <pc:sldMk cId="4094186095" sldId="256"/>
            <ac:spMk id="10" creationId="{A022293F-64F5-3F69-9EA9-395AA488A08B}"/>
          </ac:spMkLst>
        </pc:spChg>
        <pc:spChg chg="add mod">
          <ac:chgData name="Yiying Jiao" userId="dad89eff-c5db-47ef-b2c9-fb1a784356ef" providerId="ADAL" clId="{21482B6C-DB22-4AFE-A10F-7C9F0AA1177A}" dt="2024-11-12T23:04:43.270" v="8635" actId="1076"/>
          <ac:spMkLst>
            <pc:docMk/>
            <pc:sldMk cId="4094186095" sldId="256"/>
            <ac:spMk id="11" creationId="{34014667-FE1A-4907-142F-5961BD2EF69F}"/>
          </ac:spMkLst>
        </pc:spChg>
        <pc:spChg chg="add del mod">
          <ac:chgData name="Yiying Jiao" userId="dad89eff-c5db-47ef-b2c9-fb1a784356ef" providerId="ADAL" clId="{21482B6C-DB22-4AFE-A10F-7C9F0AA1177A}" dt="2024-11-12T19:26:16.822" v="1592" actId="21"/>
          <ac:spMkLst>
            <pc:docMk/>
            <pc:sldMk cId="4094186095" sldId="256"/>
            <ac:spMk id="12" creationId="{FB080A26-E0CA-4BB3-0288-E8BB213DE728}"/>
          </ac:spMkLst>
        </pc:spChg>
        <pc:spChg chg="add mod">
          <ac:chgData name="Yiying Jiao" userId="dad89eff-c5db-47ef-b2c9-fb1a784356ef" providerId="ADAL" clId="{21482B6C-DB22-4AFE-A10F-7C9F0AA1177A}" dt="2024-11-12T22:33:20.521" v="7476" actId="20577"/>
          <ac:spMkLst>
            <pc:docMk/>
            <pc:sldMk cId="4094186095" sldId="256"/>
            <ac:spMk id="13" creationId="{01F7601F-64A5-081D-60D7-6880DF36301A}"/>
          </ac:spMkLst>
        </pc:spChg>
        <pc:spChg chg="add mod">
          <ac:chgData name="Yiying Jiao" userId="dad89eff-c5db-47ef-b2c9-fb1a784356ef" providerId="ADAL" clId="{21482B6C-DB22-4AFE-A10F-7C9F0AA1177A}" dt="2024-11-12T22:36:51.690" v="7584" actId="20577"/>
          <ac:spMkLst>
            <pc:docMk/>
            <pc:sldMk cId="4094186095" sldId="256"/>
            <ac:spMk id="14" creationId="{7BB9DFA3-FC97-5612-2186-17926EAB5E4B}"/>
          </ac:spMkLst>
        </pc:spChg>
        <pc:spChg chg="add del mod">
          <ac:chgData name="Yiying Jiao" userId="dad89eff-c5db-47ef-b2c9-fb1a784356ef" providerId="ADAL" clId="{21482B6C-DB22-4AFE-A10F-7C9F0AA1177A}" dt="2024-11-12T19:30:55.902" v="1668" actId="478"/>
          <ac:spMkLst>
            <pc:docMk/>
            <pc:sldMk cId="4094186095" sldId="256"/>
            <ac:spMk id="15" creationId="{3C9B677B-0270-FC8A-B950-78E4639A1FF4}"/>
          </ac:spMkLst>
        </pc:spChg>
        <pc:spChg chg="add mod">
          <ac:chgData name="Yiying Jiao" userId="dad89eff-c5db-47ef-b2c9-fb1a784356ef" providerId="ADAL" clId="{21482B6C-DB22-4AFE-A10F-7C9F0AA1177A}" dt="2024-11-12T22:39:10.122" v="7632" actId="207"/>
          <ac:spMkLst>
            <pc:docMk/>
            <pc:sldMk cId="4094186095" sldId="256"/>
            <ac:spMk id="16" creationId="{D68E4E05-DCA4-6F5B-BACD-F4A7806A0858}"/>
          </ac:spMkLst>
        </pc:spChg>
        <pc:spChg chg="add mod">
          <ac:chgData name="Yiying Jiao" userId="dad89eff-c5db-47ef-b2c9-fb1a784356ef" providerId="ADAL" clId="{21482B6C-DB22-4AFE-A10F-7C9F0AA1177A}" dt="2024-11-12T23:26:55.648" v="10191" actId="1076"/>
          <ac:spMkLst>
            <pc:docMk/>
            <pc:sldMk cId="4094186095" sldId="256"/>
            <ac:spMk id="17" creationId="{96F7417B-D2EB-2F3D-F6B6-2D5277B144C3}"/>
          </ac:spMkLst>
        </pc:spChg>
        <pc:spChg chg="add mod">
          <ac:chgData name="Yiying Jiao" userId="dad89eff-c5db-47ef-b2c9-fb1a784356ef" providerId="ADAL" clId="{21482B6C-DB22-4AFE-A10F-7C9F0AA1177A}" dt="2024-11-12T23:26:55.648" v="10191" actId="1076"/>
          <ac:spMkLst>
            <pc:docMk/>
            <pc:sldMk cId="4094186095" sldId="256"/>
            <ac:spMk id="18" creationId="{A6581A5C-DCF7-8289-4B09-24C9522B8E31}"/>
          </ac:spMkLst>
        </pc:spChg>
        <pc:spChg chg="add mod">
          <ac:chgData name="Yiying Jiao" userId="dad89eff-c5db-47ef-b2c9-fb1a784356ef" providerId="ADAL" clId="{21482B6C-DB22-4AFE-A10F-7C9F0AA1177A}" dt="2024-11-12T23:04:32.815" v="8633" actId="207"/>
          <ac:spMkLst>
            <pc:docMk/>
            <pc:sldMk cId="4094186095" sldId="256"/>
            <ac:spMk id="19" creationId="{575C405F-FD3E-8505-CBE4-F90EE4A187A6}"/>
          </ac:spMkLst>
        </pc:spChg>
        <pc:spChg chg="add mod">
          <ac:chgData name="Yiying Jiao" userId="dad89eff-c5db-47ef-b2c9-fb1a784356ef" providerId="ADAL" clId="{21482B6C-DB22-4AFE-A10F-7C9F0AA1177A}" dt="2024-11-12T23:28:38.880" v="10203" actId="1076"/>
          <ac:spMkLst>
            <pc:docMk/>
            <pc:sldMk cId="4094186095" sldId="256"/>
            <ac:spMk id="20" creationId="{A5DF3AC9-3A3C-1446-46B6-B0446D8A2126}"/>
          </ac:spMkLst>
        </pc:spChg>
        <pc:spChg chg="add mod">
          <ac:chgData name="Yiying Jiao" userId="dad89eff-c5db-47ef-b2c9-fb1a784356ef" providerId="ADAL" clId="{21482B6C-DB22-4AFE-A10F-7C9F0AA1177A}" dt="2024-11-12T23:35:44.212" v="11077" actId="20577"/>
          <ac:spMkLst>
            <pc:docMk/>
            <pc:sldMk cId="4094186095" sldId="256"/>
            <ac:spMk id="21" creationId="{CFA96072-7992-5761-931C-502DA253519E}"/>
          </ac:spMkLst>
        </pc:spChg>
        <pc:spChg chg="add mod">
          <ac:chgData name="Yiying Jiao" userId="dad89eff-c5db-47ef-b2c9-fb1a784356ef" providerId="ADAL" clId="{21482B6C-DB22-4AFE-A10F-7C9F0AA1177A}" dt="2024-11-12T23:42:45.645" v="11614" actId="20577"/>
          <ac:spMkLst>
            <pc:docMk/>
            <pc:sldMk cId="4094186095" sldId="256"/>
            <ac:spMk id="22" creationId="{6FEBF4A6-A604-3200-52D2-41226B2A335C}"/>
          </ac:spMkLst>
        </pc:spChg>
        <pc:spChg chg="add mod">
          <ac:chgData name="Yiying Jiao" userId="dad89eff-c5db-47ef-b2c9-fb1a784356ef" providerId="ADAL" clId="{21482B6C-DB22-4AFE-A10F-7C9F0AA1177A}" dt="2024-11-12T23:41:48.885" v="11556" actId="1076"/>
          <ac:spMkLst>
            <pc:docMk/>
            <pc:sldMk cId="4094186095" sldId="256"/>
            <ac:spMk id="23" creationId="{A43B52A1-D622-92C9-1CB9-1B48FDC2EEBC}"/>
          </ac:spMkLst>
        </pc:spChg>
        <pc:spChg chg="add mod">
          <ac:chgData name="Yiying Jiao" userId="dad89eff-c5db-47ef-b2c9-fb1a784356ef" providerId="ADAL" clId="{21482B6C-DB22-4AFE-A10F-7C9F0AA1177A}" dt="2024-11-12T23:41:44.677" v="11555" actId="1076"/>
          <ac:spMkLst>
            <pc:docMk/>
            <pc:sldMk cId="4094186095" sldId="256"/>
            <ac:spMk id="24" creationId="{76D5F68F-54EB-54B7-CDF1-708A24E5CE7F}"/>
          </ac:spMkLst>
        </pc:spChg>
        <pc:spChg chg="add mod">
          <ac:chgData name="Yiying Jiao" userId="dad89eff-c5db-47ef-b2c9-fb1a784356ef" providerId="ADAL" clId="{21482B6C-DB22-4AFE-A10F-7C9F0AA1177A}" dt="2024-11-12T23:41:44.677" v="11555" actId="1076"/>
          <ac:spMkLst>
            <pc:docMk/>
            <pc:sldMk cId="4094186095" sldId="256"/>
            <ac:spMk id="25" creationId="{85255FD5-4B63-19F5-110F-117B0285867E}"/>
          </ac:spMkLst>
        </pc:spChg>
        <pc:spChg chg="add del mod">
          <ac:chgData name="Yiying Jiao" userId="dad89eff-c5db-47ef-b2c9-fb1a784356ef" providerId="ADAL" clId="{21482B6C-DB22-4AFE-A10F-7C9F0AA1177A}" dt="2024-11-12T22:23:07.363" v="7255" actId="478"/>
          <ac:spMkLst>
            <pc:docMk/>
            <pc:sldMk cId="4094186095" sldId="256"/>
            <ac:spMk id="39" creationId="{3B1B5EAD-6968-ED01-F2A5-B23DD96CC3DB}"/>
          </ac:spMkLst>
        </pc:spChg>
        <pc:spChg chg="add mod">
          <ac:chgData name="Yiying Jiao" userId="dad89eff-c5db-47ef-b2c9-fb1a784356ef" providerId="ADAL" clId="{21482B6C-DB22-4AFE-A10F-7C9F0AA1177A}" dt="2024-11-12T22:05:47.743" v="6303" actId="113"/>
          <ac:spMkLst>
            <pc:docMk/>
            <pc:sldMk cId="4094186095" sldId="256"/>
            <ac:spMk id="40" creationId="{7252327C-0CA4-75B1-9BD2-8C8DEE4F52A6}"/>
          </ac:spMkLst>
        </pc:spChg>
        <pc:spChg chg="add mod">
          <ac:chgData name="Yiying Jiao" userId="dad89eff-c5db-47ef-b2c9-fb1a784356ef" providerId="ADAL" clId="{21482B6C-DB22-4AFE-A10F-7C9F0AA1177A}" dt="2024-11-12T22:06:27.868" v="6324" actId="113"/>
          <ac:spMkLst>
            <pc:docMk/>
            <pc:sldMk cId="4094186095" sldId="256"/>
            <ac:spMk id="41" creationId="{1E376EF0-7973-34FF-CEB0-BE70BF5C5CAB}"/>
          </ac:spMkLst>
        </pc:spChg>
        <pc:spChg chg="add">
          <ac:chgData name="Yiying Jiao" userId="dad89eff-c5db-47ef-b2c9-fb1a784356ef" providerId="ADAL" clId="{21482B6C-DB22-4AFE-A10F-7C9F0AA1177A}" dt="2024-11-12T21:40:00.274" v="5127"/>
          <ac:spMkLst>
            <pc:docMk/>
            <pc:sldMk cId="4094186095" sldId="256"/>
            <ac:spMk id="42" creationId="{713BE525-61E4-B7FC-2CD0-347BBF996699}"/>
          </ac:spMkLst>
        </pc:spChg>
        <pc:spChg chg="add del mod">
          <ac:chgData name="Yiying Jiao" userId="dad89eff-c5db-47ef-b2c9-fb1a784356ef" providerId="ADAL" clId="{21482B6C-DB22-4AFE-A10F-7C9F0AA1177A}" dt="2024-11-12T21:54:12.629" v="5786"/>
          <ac:spMkLst>
            <pc:docMk/>
            <pc:sldMk cId="4094186095" sldId="256"/>
            <ac:spMk id="43" creationId="{F6E53894-2FB8-7791-10FB-E9726D516CCC}"/>
          </ac:spMkLst>
        </pc:spChg>
        <pc:spChg chg="add mod">
          <ac:chgData name="Yiying Jiao" userId="dad89eff-c5db-47ef-b2c9-fb1a784356ef" providerId="ADAL" clId="{21482B6C-DB22-4AFE-A10F-7C9F0AA1177A}" dt="2024-11-12T23:37:29.195" v="11093" actId="14100"/>
          <ac:spMkLst>
            <pc:docMk/>
            <pc:sldMk cId="4094186095" sldId="256"/>
            <ac:spMk id="44" creationId="{23D102BA-E081-4730-4A2A-5663AB70E265}"/>
          </ac:spMkLst>
        </pc:spChg>
        <pc:spChg chg="add mod">
          <ac:chgData name="Yiying Jiao" userId="dad89eff-c5db-47ef-b2c9-fb1a784356ef" providerId="ADAL" clId="{21482B6C-DB22-4AFE-A10F-7C9F0AA1177A}" dt="2024-11-12T23:37:29.195" v="11093" actId="14100"/>
          <ac:spMkLst>
            <pc:docMk/>
            <pc:sldMk cId="4094186095" sldId="256"/>
            <ac:spMk id="45" creationId="{A9065BF5-6AF7-829C-1235-C0CDC6B6C219}"/>
          </ac:spMkLst>
        </pc:spChg>
        <pc:spChg chg="add mod">
          <ac:chgData name="Yiying Jiao" userId="dad89eff-c5db-47ef-b2c9-fb1a784356ef" providerId="ADAL" clId="{21482B6C-DB22-4AFE-A10F-7C9F0AA1177A}" dt="2024-11-12T22:32:45.506" v="7449" actId="113"/>
          <ac:spMkLst>
            <pc:docMk/>
            <pc:sldMk cId="4094186095" sldId="256"/>
            <ac:spMk id="46" creationId="{F82DB92C-D610-5A77-A4B1-59CC1F2BE357}"/>
          </ac:spMkLst>
        </pc:spChg>
        <pc:spChg chg="add mod">
          <ac:chgData name="Yiying Jiao" userId="dad89eff-c5db-47ef-b2c9-fb1a784356ef" providerId="ADAL" clId="{21482B6C-DB22-4AFE-A10F-7C9F0AA1177A}" dt="2024-11-12T22:35:06.213" v="7574" actId="1076"/>
          <ac:spMkLst>
            <pc:docMk/>
            <pc:sldMk cId="4094186095" sldId="256"/>
            <ac:spMk id="49" creationId="{7946F75B-9BB5-1AAA-6C80-6324746CE7B3}"/>
          </ac:spMkLst>
        </pc:spChg>
        <pc:spChg chg="add mod">
          <ac:chgData name="Yiying Jiao" userId="dad89eff-c5db-47ef-b2c9-fb1a784356ef" providerId="ADAL" clId="{21482B6C-DB22-4AFE-A10F-7C9F0AA1177A}" dt="2024-11-12T23:26:42.201" v="10190" actId="1076"/>
          <ac:spMkLst>
            <pc:docMk/>
            <pc:sldMk cId="4094186095" sldId="256"/>
            <ac:spMk id="50" creationId="{9D75BE4E-8A9D-357E-2F15-1FABBA6BD82B}"/>
          </ac:spMkLst>
        </pc:spChg>
        <pc:spChg chg="add mod">
          <ac:chgData name="Yiying Jiao" userId="dad89eff-c5db-47ef-b2c9-fb1a784356ef" providerId="ADAL" clId="{21482B6C-DB22-4AFE-A10F-7C9F0AA1177A}" dt="2024-11-12T23:26:42.201" v="10190" actId="1076"/>
          <ac:spMkLst>
            <pc:docMk/>
            <pc:sldMk cId="4094186095" sldId="256"/>
            <ac:spMk id="51" creationId="{7C270D69-B942-EF66-2E1E-62C46FE5E0B7}"/>
          </ac:spMkLst>
        </pc:spChg>
        <pc:spChg chg="add del mod">
          <ac:chgData name="Yiying Jiao" userId="dad89eff-c5db-47ef-b2c9-fb1a784356ef" providerId="ADAL" clId="{21482B6C-DB22-4AFE-A10F-7C9F0AA1177A}" dt="2024-11-12T23:33:25.581" v="10858" actId="478"/>
          <ac:spMkLst>
            <pc:docMk/>
            <pc:sldMk cId="4094186095" sldId="256"/>
            <ac:spMk id="52" creationId="{A1D500EB-C3DE-23B9-34E2-F086219A781A}"/>
          </ac:spMkLst>
        </pc:spChg>
        <pc:spChg chg="add mod">
          <ac:chgData name="Yiying Jiao" userId="dad89eff-c5db-47ef-b2c9-fb1a784356ef" providerId="ADAL" clId="{21482B6C-DB22-4AFE-A10F-7C9F0AA1177A}" dt="2024-11-12T23:34:00.444" v="10898"/>
          <ac:spMkLst>
            <pc:docMk/>
            <pc:sldMk cId="4094186095" sldId="256"/>
            <ac:spMk id="53" creationId="{9AEE4A6F-5502-3044-F8DF-2E8C04D029A6}"/>
          </ac:spMkLst>
        </pc:spChg>
        <pc:spChg chg="add mod ord">
          <ac:chgData name="Yiying Jiao" userId="dad89eff-c5db-47ef-b2c9-fb1a784356ef" providerId="ADAL" clId="{21482B6C-DB22-4AFE-A10F-7C9F0AA1177A}" dt="2024-11-12T23:36:32.452" v="11086" actId="14100"/>
          <ac:spMkLst>
            <pc:docMk/>
            <pc:sldMk cId="4094186095" sldId="256"/>
            <ac:spMk id="54" creationId="{28574320-7DB2-A2CF-9842-58D9A3C1CD18}"/>
          </ac:spMkLst>
        </pc:spChg>
        <pc:graphicFrameChg chg="add del mod modGraphic">
          <ac:chgData name="Yiying Jiao" userId="dad89eff-c5db-47ef-b2c9-fb1a784356ef" providerId="ADAL" clId="{21482B6C-DB22-4AFE-A10F-7C9F0AA1177A}" dt="2024-11-12T19:39:05.764" v="2096" actId="21"/>
          <ac:graphicFrameMkLst>
            <pc:docMk/>
            <pc:sldMk cId="4094186095" sldId="256"/>
            <ac:graphicFrameMk id="28" creationId="{33E69C3C-47F5-A728-940E-7362EAF5AAA2}"/>
          </ac:graphicFrameMkLst>
        </pc:graphicFrameChg>
        <pc:picChg chg="add mod">
          <ac:chgData name="Yiying Jiao" userId="dad89eff-c5db-47ef-b2c9-fb1a784356ef" providerId="ADAL" clId="{21482B6C-DB22-4AFE-A10F-7C9F0AA1177A}" dt="2024-11-12T22:26:48.153" v="7439" actId="1076"/>
          <ac:picMkLst>
            <pc:docMk/>
            <pc:sldMk cId="4094186095" sldId="256"/>
            <ac:picMk id="4" creationId="{902CFA29-E371-E973-29CD-7C63E9946EF1}"/>
          </ac:picMkLst>
        </pc:picChg>
        <pc:picChg chg="add mod">
          <ac:chgData name="Yiying Jiao" userId="dad89eff-c5db-47ef-b2c9-fb1a784356ef" providerId="ADAL" clId="{21482B6C-DB22-4AFE-A10F-7C9F0AA1177A}" dt="2024-11-12T23:25:56.181" v="10180" actId="1076"/>
          <ac:picMkLst>
            <pc:docMk/>
            <pc:sldMk cId="4094186095" sldId="256"/>
            <ac:picMk id="27" creationId="{49059207-A1E9-C3A9-BC17-242EA852715E}"/>
          </ac:picMkLst>
        </pc:picChg>
        <pc:picChg chg="add del mod">
          <ac:chgData name="Yiying Jiao" userId="dad89eff-c5db-47ef-b2c9-fb1a784356ef" providerId="ADAL" clId="{21482B6C-DB22-4AFE-A10F-7C9F0AA1177A}" dt="2024-11-12T20:45:58.963" v="2405" actId="21"/>
          <ac:picMkLst>
            <pc:docMk/>
            <pc:sldMk cId="4094186095" sldId="256"/>
            <ac:picMk id="30" creationId="{25F1AC1E-F82A-B46E-D93E-214FF11C03ED}"/>
          </ac:picMkLst>
        </pc:picChg>
        <pc:picChg chg="add del mod">
          <ac:chgData name="Yiying Jiao" userId="dad89eff-c5db-47ef-b2c9-fb1a784356ef" providerId="ADAL" clId="{21482B6C-DB22-4AFE-A10F-7C9F0AA1177A}" dt="2024-11-12T20:47:57.433" v="2419" actId="478"/>
          <ac:picMkLst>
            <pc:docMk/>
            <pc:sldMk cId="4094186095" sldId="256"/>
            <ac:picMk id="31" creationId="{F8FAF1E1-5E13-5ED0-C12E-A23A31E1C092}"/>
          </ac:picMkLst>
        </pc:picChg>
        <pc:picChg chg="add del mod">
          <ac:chgData name="Yiying Jiao" userId="dad89eff-c5db-47ef-b2c9-fb1a784356ef" providerId="ADAL" clId="{21482B6C-DB22-4AFE-A10F-7C9F0AA1177A}" dt="2024-11-12T20:50:56.073" v="2438" actId="478"/>
          <ac:picMkLst>
            <pc:docMk/>
            <pc:sldMk cId="4094186095" sldId="256"/>
            <ac:picMk id="33" creationId="{CF8BF1D9-676C-431F-252A-8591B976A848}"/>
          </ac:picMkLst>
        </pc:picChg>
        <pc:picChg chg="add del mod">
          <ac:chgData name="Yiying Jiao" userId="dad89eff-c5db-47ef-b2c9-fb1a784356ef" providerId="ADAL" clId="{21482B6C-DB22-4AFE-A10F-7C9F0AA1177A}" dt="2024-11-12T20:50:24.979" v="2434" actId="478"/>
          <ac:picMkLst>
            <pc:docMk/>
            <pc:sldMk cId="4094186095" sldId="256"/>
            <ac:picMk id="35" creationId="{89691BB9-831C-4CBA-508E-44CD3DF41456}"/>
          </ac:picMkLst>
        </pc:picChg>
        <pc:picChg chg="add mod">
          <ac:chgData name="Yiying Jiao" userId="dad89eff-c5db-47ef-b2c9-fb1a784356ef" providerId="ADAL" clId="{21482B6C-DB22-4AFE-A10F-7C9F0AA1177A}" dt="2024-11-12T20:51:32.114" v="2445" actId="1076"/>
          <ac:picMkLst>
            <pc:docMk/>
            <pc:sldMk cId="4094186095" sldId="256"/>
            <ac:picMk id="37" creationId="{38C43A35-A3C2-23EE-B093-0C9805DD9D55}"/>
          </ac:picMkLst>
        </pc:picChg>
        <pc:picChg chg="add mod">
          <ac:chgData name="Yiying Jiao" userId="dad89eff-c5db-47ef-b2c9-fb1a784356ef" providerId="ADAL" clId="{21482B6C-DB22-4AFE-A10F-7C9F0AA1177A}" dt="2024-11-12T21:48:13.276" v="5434" actId="1076"/>
          <ac:picMkLst>
            <pc:docMk/>
            <pc:sldMk cId="4094186095" sldId="256"/>
            <ac:picMk id="38" creationId="{8485B560-308A-CEBC-FB20-2CF6337AF442}"/>
          </ac:picMkLst>
        </pc:picChg>
        <pc:picChg chg="add del mod">
          <ac:chgData name="Yiying Jiao" userId="dad89eff-c5db-47ef-b2c9-fb1a784356ef" providerId="ADAL" clId="{21482B6C-DB22-4AFE-A10F-7C9F0AA1177A}" dt="2024-11-12T22:27:22.532" v="7443" actId="478"/>
          <ac:picMkLst>
            <pc:docMk/>
            <pc:sldMk cId="4094186095" sldId="256"/>
            <ac:picMk id="48" creationId="{7FECC564-D337-5092-855E-E349103C98D1}"/>
          </ac:picMkLst>
        </pc:picChg>
      </pc:sldChg>
      <pc:sldChg chg="addSp modSp new del mod">
        <pc:chgData name="Yiying Jiao" userId="dad89eff-c5db-47ef-b2c9-fb1a784356ef" providerId="ADAL" clId="{21482B6C-DB22-4AFE-A10F-7C9F0AA1177A}" dt="2024-11-12T23:42:52.167" v="11615" actId="47"/>
        <pc:sldMkLst>
          <pc:docMk/>
          <pc:sldMk cId="4046016837" sldId="257"/>
        </pc:sldMkLst>
        <pc:spChg chg="add mod">
          <ac:chgData name="Yiying Jiao" userId="dad89eff-c5db-47ef-b2c9-fb1a784356ef" providerId="ADAL" clId="{21482B6C-DB22-4AFE-A10F-7C9F0AA1177A}" dt="2024-11-12T19:24:36.226" v="1511" actId="1076"/>
          <ac:spMkLst>
            <pc:docMk/>
            <pc:sldMk cId="4046016837" sldId="257"/>
            <ac:spMk id="5" creationId="{FFF068A5-0BFA-9E44-51BB-E1D024B9D931}"/>
          </ac:spMkLst>
        </pc:spChg>
        <pc:spChg chg="add mod">
          <ac:chgData name="Yiying Jiao" userId="dad89eff-c5db-47ef-b2c9-fb1a784356ef" providerId="ADAL" clId="{21482B6C-DB22-4AFE-A10F-7C9F0AA1177A}" dt="2024-11-12T19:31:44.738" v="1678" actId="1076"/>
          <ac:spMkLst>
            <pc:docMk/>
            <pc:sldMk cId="4046016837" sldId="257"/>
            <ac:spMk id="7" creationId="{27E9985E-D3BF-79BE-02CE-2193DF5CA4F9}"/>
          </ac:spMkLst>
        </pc:spChg>
        <pc:spChg chg="add mod">
          <ac:chgData name="Yiying Jiao" userId="dad89eff-c5db-47ef-b2c9-fb1a784356ef" providerId="ADAL" clId="{21482B6C-DB22-4AFE-A10F-7C9F0AA1177A}" dt="2024-11-12T19:34:59.154" v="1951"/>
          <ac:spMkLst>
            <pc:docMk/>
            <pc:sldMk cId="4046016837" sldId="257"/>
            <ac:spMk id="8" creationId="{78F54770-9B61-50E8-D8B0-136853160375}"/>
          </ac:spMkLst>
        </pc:spChg>
      </pc:sldChg>
      <pc:sldChg chg="addSp delSp modSp new del mod">
        <pc:chgData name="Yiying Jiao" userId="dad89eff-c5db-47ef-b2c9-fb1a784356ef" providerId="ADAL" clId="{21482B6C-DB22-4AFE-A10F-7C9F0AA1177A}" dt="2024-11-12T23:42:52.167" v="11615" actId="47"/>
        <pc:sldMkLst>
          <pc:docMk/>
          <pc:sldMk cId="1404646481" sldId="258"/>
        </pc:sldMkLst>
        <pc:graphicFrameChg chg="add del modGraphic">
          <ac:chgData name="Yiying Jiao" userId="dad89eff-c5db-47ef-b2c9-fb1a784356ef" providerId="ADAL" clId="{21482B6C-DB22-4AFE-A10F-7C9F0AA1177A}" dt="2024-11-12T19:48:55.119" v="2272" actId="1032"/>
          <ac:graphicFrameMkLst>
            <pc:docMk/>
            <pc:sldMk cId="1404646481" sldId="258"/>
            <ac:graphicFrameMk id="4" creationId="{8BB4F997-62C2-FDD4-B050-BD7287312F3B}"/>
          </ac:graphicFrameMkLst>
        </pc:graphicFrameChg>
        <pc:graphicFrameChg chg="add mod">
          <ac:chgData name="Yiying Jiao" userId="dad89eff-c5db-47ef-b2c9-fb1a784356ef" providerId="ADAL" clId="{21482B6C-DB22-4AFE-A10F-7C9F0AA1177A}" dt="2024-11-12T19:49:39.934" v="2275" actId="1076"/>
          <ac:graphicFrameMkLst>
            <pc:docMk/>
            <pc:sldMk cId="1404646481" sldId="258"/>
            <ac:graphicFrameMk id="5" creationId="{7460C61A-EECC-78EF-7F9E-7BE4472C9B13}"/>
          </ac:graphicFrameMkLst>
        </pc:graphicFrameChg>
        <pc:graphicFrameChg chg="add mod modGraphic">
          <ac:chgData name="Yiying Jiao" userId="dad89eff-c5db-47ef-b2c9-fb1a784356ef" providerId="ADAL" clId="{21482B6C-DB22-4AFE-A10F-7C9F0AA1177A}" dt="2024-11-12T19:52:03.386" v="2397" actId="20577"/>
          <ac:graphicFrameMkLst>
            <pc:docMk/>
            <pc:sldMk cId="1404646481" sldId="258"/>
            <ac:graphicFrameMk id="28" creationId="{33E69C3C-47F5-A728-940E-7362EAF5AAA2}"/>
          </ac:graphicFrameMkLst>
        </pc:graphicFrameChg>
      </pc:sldChg>
      <pc:sldChg chg="addSp modSp new del mod">
        <pc:chgData name="Yiying Jiao" userId="dad89eff-c5db-47ef-b2c9-fb1a784356ef" providerId="ADAL" clId="{21482B6C-DB22-4AFE-A10F-7C9F0AA1177A}" dt="2024-11-12T23:42:52.167" v="11615" actId="47"/>
        <pc:sldMkLst>
          <pc:docMk/>
          <pc:sldMk cId="2035689240" sldId="259"/>
        </pc:sldMkLst>
        <pc:picChg chg="add mod">
          <ac:chgData name="Yiying Jiao" userId="dad89eff-c5db-47ef-b2c9-fb1a784356ef" providerId="ADAL" clId="{21482B6C-DB22-4AFE-A10F-7C9F0AA1177A}" dt="2024-11-12T20:46:09.957" v="2410" actId="1076"/>
          <ac:picMkLst>
            <pc:docMk/>
            <pc:sldMk cId="2035689240" sldId="259"/>
            <ac:picMk id="30" creationId="{25F1AC1E-F82A-B46E-D93E-214FF11C03E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457C5-966D-B2DF-8EA2-209D93709E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37D361-557A-927A-16DD-AE236AA026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345983-3F6F-1D04-4959-2C528D275E33}"/>
              </a:ext>
            </a:extLst>
          </p:cNvPr>
          <p:cNvSpPr>
            <a:spLocks noGrp="1"/>
          </p:cNvSpPr>
          <p:nvPr>
            <p:ph type="dt" sz="half" idx="10"/>
          </p:nvPr>
        </p:nvSpPr>
        <p:spPr/>
        <p:txBody>
          <a:bodyPr/>
          <a:lstStyle/>
          <a:p>
            <a:fld id="{77A4FE01-5CB4-4E28-81A9-7C6E2BA46E5B}" type="datetimeFigureOut">
              <a:rPr lang="en-GB" smtClean="0"/>
              <a:t>12/11/2024</a:t>
            </a:fld>
            <a:endParaRPr lang="en-GB"/>
          </a:p>
        </p:txBody>
      </p:sp>
      <p:sp>
        <p:nvSpPr>
          <p:cNvPr id="5" name="Footer Placeholder 4">
            <a:extLst>
              <a:ext uri="{FF2B5EF4-FFF2-40B4-BE49-F238E27FC236}">
                <a16:creationId xmlns:a16="http://schemas.microsoft.com/office/drawing/2014/main" id="{E4F4F3F9-A179-1575-32C2-9DFED1C722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4F2791-0E58-B551-09EC-054DF02DE2C3}"/>
              </a:ext>
            </a:extLst>
          </p:cNvPr>
          <p:cNvSpPr>
            <a:spLocks noGrp="1"/>
          </p:cNvSpPr>
          <p:nvPr>
            <p:ph type="sldNum" sz="quarter" idx="12"/>
          </p:nvPr>
        </p:nvSpPr>
        <p:spPr/>
        <p:txBody>
          <a:bodyPr/>
          <a:lstStyle/>
          <a:p>
            <a:fld id="{7C4B04E0-2D02-446B-BA9A-3BD2F1BA11DC}" type="slidenum">
              <a:rPr lang="en-GB" smtClean="0"/>
              <a:t>‹#›</a:t>
            </a:fld>
            <a:endParaRPr lang="en-GB"/>
          </a:p>
        </p:txBody>
      </p:sp>
    </p:spTree>
    <p:extLst>
      <p:ext uri="{BB962C8B-B14F-4D97-AF65-F5344CB8AC3E}">
        <p14:creationId xmlns:p14="http://schemas.microsoft.com/office/powerpoint/2010/main" val="1566182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B2D3C-63CF-EA5F-CE46-738D449E57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5F2EAC-2EA6-C27D-C26E-98ACEC7203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0A679A-75B0-B6BB-DBB5-64F871A084EF}"/>
              </a:ext>
            </a:extLst>
          </p:cNvPr>
          <p:cNvSpPr>
            <a:spLocks noGrp="1"/>
          </p:cNvSpPr>
          <p:nvPr>
            <p:ph type="dt" sz="half" idx="10"/>
          </p:nvPr>
        </p:nvSpPr>
        <p:spPr/>
        <p:txBody>
          <a:bodyPr/>
          <a:lstStyle/>
          <a:p>
            <a:fld id="{77A4FE01-5CB4-4E28-81A9-7C6E2BA46E5B}" type="datetimeFigureOut">
              <a:rPr lang="en-GB" smtClean="0"/>
              <a:t>12/11/2024</a:t>
            </a:fld>
            <a:endParaRPr lang="en-GB"/>
          </a:p>
        </p:txBody>
      </p:sp>
      <p:sp>
        <p:nvSpPr>
          <p:cNvPr id="5" name="Footer Placeholder 4">
            <a:extLst>
              <a:ext uri="{FF2B5EF4-FFF2-40B4-BE49-F238E27FC236}">
                <a16:creationId xmlns:a16="http://schemas.microsoft.com/office/drawing/2014/main" id="{A38A2323-E35C-12BB-A398-362FD9BFFF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13E1F3-2A1A-7008-0EE3-6721859CBD18}"/>
              </a:ext>
            </a:extLst>
          </p:cNvPr>
          <p:cNvSpPr>
            <a:spLocks noGrp="1"/>
          </p:cNvSpPr>
          <p:nvPr>
            <p:ph type="sldNum" sz="quarter" idx="12"/>
          </p:nvPr>
        </p:nvSpPr>
        <p:spPr/>
        <p:txBody>
          <a:bodyPr/>
          <a:lstStyle/>
          <a:p>
            <a:fld id="{7C4B04E0-2D02-446B-BA9A-3BD2F1BA11DC}" type="slidenum">
              <a:rPr lang="en-GB" smtClean="0"/>
              <a:t>‹#›</a:t>
            </a:fld>
            <a:endParaRPr lang="en-GB"/>
          </a:p>
        </p:txBody>
      </p:sp>
    </p:spTree>
    <p:extLst>
      <p:ext uri="{BB962C8B-B14F-4D97-AF65-F5344CB8AC3E}">
        <p14:creationId xmlns:p14="http://schemas.microsoft.com/office/powerpoint/2010/main" val="3746933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C1A62-3435-7DA7-8F97-22B1142573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537CEE-E1DC-414A-1296-11BFEFEE22A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5E04BA-2F8A-3573-B9AD-375EB84E3005}"/>
              </a:ext>
            </a:extLst>
          </p:cNvPr>
          <p:cNvSpPr>
            <a:spLocks noGrp="1"/>
          </p:cNvSpPr>
          <p:nvPr>
            <p:ph type="dt" sz="half" idx="10"/>
          </p:nvPr>
        </p:nvSpPr>
        <p:spPr/>
        <p:txBody>
          <a:bodyPr/>
          <a:lstStyle/>
          <a:p>
            <a:fld id="{77A4FE01-5CB4-4E28-81A9-7C6E2BA46E5B}" type="datetimeFigureOut">
              <a:rPr lang="en-GB" smtClean="0"/>
              <a:t>12/11/2024</a:t>
            </a:fld>
            <a:endParaRPr lang="en-GB"/>
          </a:p>
        </p:txBody>
      </p:sp>
      <p:sp>
        <p:nvSpPr>
          <p:cNvPr id="5" name="Footer Placeholder 4">
            <a:extLst>
              <a:ext uri="{FF2B5EF4-FFF2-40B4-BE49-F238E27FC236}">
                <a16:creationId xmlns:a16="http://schemas.microsoft.com/office/drawing/2014/main" id="{251BC770-3DC8-A57B-B3A3-632160E93B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8922EB-E423-EE8E-70C0-2F3201D8A5B7}"/>
              </a:ext>
            </a:extLst>
          </p:cNvPr>
          <p:cNvSpPr>
            <a:spLocks noGrp="1"/>
          </p:cNvSpPr>
          <p:nvPr>
            <p:ph type="sldNum" sz="quarter" idx="12"/>
          </p:nvPr>
        </p:nvSpPr>
        <p:spPr/>
        <p:txBody>
          <a:bodyPr/>
          <a:lstStyle/>
          <a:p>
            <a:fld id="{7C4B04E0-2D02-446B-BA9A-3BD2F1BA11DC}" type="slidenum">
              <a:rPr lang="en-GB" smtClean="0"/>
              <a:t>‹#›</a:t>
            </a:fld>
            <a:endParaRPr lang="en-GB"/>
          </a:p>
        </p:txBody>
      </p:sp>
    </p:spTree>
    <p:extLst>
      <p:ext uri="{BB962C8B-B14F-4D97-AF65-F5344CB8AC3E}">
        <p14:creationId xmlns:p14="http://schemas.microsoft.com/office/powerpoint/2010/main" val="362881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90486-5CC3-AD62-B7B6-BCDAE78E92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AF13FF-D182-A9A5-F803-41189290B5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65C30D-A768-DF8F-5D22-B221D9A995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9065AB-96C8-96B1-EB83-2AEF9B4FB191}"/>
              </a:ext>
            </a:extLst>
          </p:cNvPr>
          <p:cNvSpPr>
            <a:spLocks noGrp="1"/>
          </p:cNvSpPr>
          <p:nvPr>
            <p:ph type="dt" sz="half" idx="10"/>
          </p:nvPr>
        </p:nvSpPr>
        <p:spPr/>
        <p:txBody>
          <a:bodyPr/>
          <a:lstStyle/>
          <a:p>
            <a:fld id="{77A4FE01-5CB4-4E28-81A9-7C6E2BA46E5B}" type="datetimeFigureOut">
              <a:rPr lang="en-GB" smtClean="0"/>
              <a:t>12/11/2024</a:t>
            </a:fld>
            <a:endParaRPr lang="en-GB"/>
          </a:p>
        </p:txBody>
      </p:sp>
      <p:sp>
        <p:nvSpPr>
          <p:cNvPr id="6" name="Footer Placeholder 5">
            <a:extLst>
              <a:ext uri="{FF2B5EF4-FFF2-40B4-BE49-F238E27FC236}">
                <a16:creationId xmlns:a16="http://schemas.microsoft.com/office/drawing/2014/main" id="{1F448DC9-20F0-2EF7-D0A9-E6EA12EFA5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D13528-D1BE-5EC8-71E0-EF25861BE576}"/>
              </a:ext>
            </a:extLst>
          </p:cNvPr>
          <p:cNvSpPr>
            <a:spLocks noGrp="1"/>
          </p:cNvSpPr>
          <p:nvPr>
            <p:ph type="sldNum" sz="quarter" idx="12"/>
          </p:nvPr>
        </p:nvSpPr>
        <p:spPr/>
        <p:txBody>
          <a:bodyPr/>
          <a:lstStyle/>
          <a:p>
            <a:fld id="{7C4B04E0-2D02-446B-BA9A-3BD2F1BA11DC}" type="slidenum">
              <a:rPr lang="en-GB" smtClean="0"/>
              <a:t>‹#›</a:t>
            </a:fld>
            <a:endParaRPr lang="en-GB"/>
          </a:p>
        </p:txBody>
      </p:sp>
    </p:spTree>
    <p:extLst>
      <p:ext uri="{BB962C8B-B14F-4D97-AF65-F5344CB8AC3E}">
        <p14:creationId xmlns:p14="http://schemas.microsoft.com/office/powerpoint/2010/main" val="992183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583A7-26E7-FEE2-3905-EF1F87808BB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5FA7C9-9EC1-5DB4-3BC7-A642C74AEB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FFCDCC-61B8-EF28-5B84-B08F5C42E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DC371A-ADDC-D844-1D27-CE1B9DC94A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214B38-268F-DE23-997D-34A3C5FF29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5BE19B7-3B68-B132-7AF2-112B95776934}"/>
              </a:ext>
            </a:extLst>
          </p:cNvPr>
          <p:cNvSpPr>
            <a:spLocks noGrp="1"/>
          </p:cNvSpPr>
          <p:nvPr>
            <p:ph type="dt" sz="half" idx="10"/>
          </p:nvPr>
        </p:nvSpPr>
        <p:spPr/>
        <p:txBody>
          <a:bodyPr/>
          <a:lstStyle/>
          <a:p>
            <a:fld id="{77A4FE01-5CB4-4E28-81A9-7C6E2BA46E5B}" type="datetimeFigureOut">
              <a:rPr lang="en-GB" smtClean="0"/>
              <a:t>12/11/2024</a:t>
            </a:fld>
            <a:endParaRPr lang="en-GB"/>
          </a:p>
        </p:txBody>
      </p:sp>
      <p:sp>
        <p:nvSpPr>
          <p:cNvPr id="8" name="Footer Placeholder 7">
            <a:extLst>
              <a:ext uri="{FF2B5EF4-FFF2-40B4-BE49-F238E27FC236}">
                <a16:creationId xmlns:a16="http://schemas.microsoft.com/office/drawing/2014/main" id="{50FB175A-5D8D-CA9F-B16E-0937A548A3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704E2E-03D9-DB6C-DB77-B33EB07FFD32}"/>
              </a:ext>
            </a:extLst>
          </p:cNvPr>
          <p:cNvSpPr>
            <a:spLocks noGrp="1"/>
          </p:cNvSpPr>
          <p:nvPr>
            <p:ph type="sldNum" sz="quarter" idx="12"/>
          </p:nvPr>
        </p:nvSpPr>
        <p:spPr/>
        <p:txBody>
          <a:bodyPr/>
          <a:lstStyle/>
          <a:p>
            <a:fld id="{7C4B04E0-2D02-446B-BA9A-3BD2F1BA11DC}" type="slidenum">
              <a:rPr lang="en-GB" smtClean="0"/>
              <a:t>‹#›</a:t>
            </a:fld>
            <a:endParaRPr lang="en-GB"/>
          </a:p>
        </p:txBody>
      </p:sp>
    </p:spTree>
    <p:extLst>
      <p:ext uri="{BB962C8B-B14F-4D97-AF65-F5344CB8AC3E}">
        <p14:creationId xmlns:p14="http://schemas.microsoft.com/office/powerpoint/2010/main" val="2117315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B8668-66E8-2A16-B1AA-40B5F1D2CF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4EF3CB-E22E-3DF8-2374-2353337B230B}"/>
              </a:ext>
            </a:extLst>
          </p:cNvPr>
          <p:cNvSpPr>
            <a:spLocks noGrp="1"/>
          </p:cNvSpPr>
          <p:nvPr>
            <p:ph type="dt" sz="half" idx="10"/>
          </p:nvPr>
        </p:nvSpPr>
        <p:spPr/>
        <p:txBody>
          <a:bodyPr/>
          <a:lstStyle/>
          <a:p>
            <a:fld id="{77A4FE01-5CB4-4E28-81A9-7C6E2BA46E5B}" type="datetimeFigureOut">
              <a:rPr lang="en-GB" smtClean="0"/>
              <a:t>12/11/2024</a:t>
            </a:fld>
            <a:endParaRPr lang="en-GB"/>
          </a:p>
        </p:txBody>
      </p:sp>
      <p:sp>
        <p:nvSpPr>
          <p:cNvPr id="4" name="Footer Placeholder 3">
            <a:extLst>
              <a:ext uri="{FF2B5EF4-FFF2-40B4-BE49-F238E27FC236}">
                <a16:creationId xmlns:a16="http://schemas.microsoft.com/office/drawing/2014/main" id="{7D8C3AA8-92D6-0E5F-D37B-FFF131F9FD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25D0C1-E4E0-2F75-8BA2-277BE122818D}"/>
              </a:ext>
            </a:extLst>
          </p:cNvPr>
          <p:cNvSpPr>
            <a:spLocks noGrp="1"/>
          </p:cNvSpPr>
          <p:nvPr>
            <p:ph type="sldNum" sz="quarter" idx="12"/>
          </p:nvPr>
        </p:nvSpPr>
        <p:spPr/>
        <p:txBody>
          <a:bodyPr/>
          <a:lstStyle/>
          <a:p>
            <a:fld id="{7C4B04E0-2D02-446B-BA9A-3BD2F1BA11DC}" type="slidenum">
              <a:rPr lang="en-GB" smtClean="0"/>
              <a:t>‹#›</a:t>
            </a:fld>
            <a:endParaRPr lang="en-GB"/>
          </a:p>
        </p:txBody>
      </p:sp>
    </p:spTree>
    <p:extLst>
      <p:ext uri="{BB962C8B-B14F-4D97-AF65-F5344CB8AC3E}">
        <p14:creationId xmlns:p14="http://schemas.microsoft.com/office/powerpoint/2010/main" val="2356701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D5DFDD-7BEB-3641-10E0-F4938DCF44C7}"/>
              </a:ext>
            </a:extLst>
          </p:cNvPr>
          <p:cNvSpPr>
            <a:spLocks noGrp="1"/>
          </p:cNvSpPr>
          <p:nvPr>
            <p:ph type="dt" sz="half" idx="10"/>
          </p:nvPr>
        </p:nvSpPr>
        <p:spPr/>
        <p:txBody>
          <a:bodyPr/>
          <a:lstStyle/>
          <a:p>
            <a:fld id="{77A4FE01-5CB4-4E28-81A9-7C6E2BA46E5B}" type="datetimeFigureOut">
              <a:rPr lang="en-GB" smtClean="0"/>
              <a:t>12/11/2024</a:t>
            </a:fld>
            <a:endParaRPr lang="en-GB"/>
          </a:p>
        </p:txBody>
      </p:sp>
      <p:sp>
        <p:nvSpPr>
          <p:cNvPr id="3" name="Footer Placeholder 2">
            <a:extLst>
              <a:ext uri="{FF2B5EF4-FFF2-40B4-BE49-F238E27FC236}">
                <a16:creationId xmlns:a16="http://schemas.microsoft.com/office/drawing/2014/main" id="{E13797D0-94A0-0D75-1324-7FE43926A2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9FA6CA-C31E-0EB0-77BF-3A8FD2B7268D}"/>
              </a:ext>
            </a:extLst>
          </p:cNvPr>
          <p:cNvSpPr>
            <a:spLocks noGrp="1"/>
          </p:cNvSpPr>
          <p:nvPr>
            <p:ph type="sldNum" sz="quarter" idx="12"/>
          </p:nvPr>
        </p:nvSpPr>
        <p:spPr/>
        <p:txBody>
          <a:bodyPr/>
          <a:lstStyle/>
          <a:p>
            <a:fld id="{7C4B04E0-2D02-446B-BA9A-3BD2F1BA11DC}" type="slidenum">
              <a:rPr lang="en-GB" smtClean="0"/>
              <a:t>‹#›</a:t>
            </a:fld>
            <a:endParaRPr lang="en-GB"/>
          </a:p>
        </p:txBody>
      </p:sp>
    </p:spTree>
    <p:extLst>
      <p:ext uri="{BB962C8B-B14F-4D97-AF65-F5344CB8AC3E}">
        <p14:creationId xmlns:p14="http://schemas.microsoft.com/office/powerpoint/2010/main" val="2844774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BA6C0-EA87-91CF-6D52-FC7B7CB1AA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921E82-F877-AA0F-DAE0-686527ED36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6E6B5D-5670-FFBB-D63D-71183C512A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C7AA35-E6EA-1191-BD0A-C95078550824}"/>
              </a:ext>
            </a:extLst>
          </p:cNvPr>
          <p:cNvSpPr>
            <a:spLocks noGrp="1"/>
          </p:cNvSpPr>
          <p:nvPr>
            <p:ph type="dt" sz="half" idx="10"/>
          </p:nvPr>
        </p:nvSpPr>
        <p:spPr/>
        <p:txBody>
          <a:bodyPr/>
          <a:lstStyle/>
          <a:p>
            <a:fld id="{77A4FE01-5CB4-4E28-81A9-7C6E2BA46E5B}" type="datetimeFigureOut">
              <a:rPr lang="en-GB" smtClean="0"/>
              <a:t>12/11/2024</a:t>
            </a:fld>
            <a:endParaRPr lang="en-GB"/>
          </a:p>
        </p:txBody>
      </p:sp>
      <p:sp>
        <p:nvSpPr>
          <p:cNvPr id="6" name="Footer Placeholder 5">
            <a:extLst>
              <a:ext uri="{FF2B5EF4-FFF2-40B4-BE49-F238E27FC236}">
                <a16:creationId xmlns:a16="http://schemas.microsoft.com/office/drawing/2014/main" id="{FD3DC8BD-EA9F-9147-7390-45D2B2B9BD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386695-3986-D292-1F81-ED6ECC453E36}"/>
              </a:ext>
            </a:extLst>
          </p:cNvPr>
          <p:cNvSpPr>
            <a:spLocks noGrp="1"/>
          </p:cNvSpPr>
          <p:nvPr>
            <p:ph type="sldNum" sz="quarter" idx="12"/>
          </p:nvPr>
        </p:nvSpPr>
        <p:spPr/>
        <p:txBody>
          <a:bodyPr/>
          <a:lstStyle/>
          <a:p>
            <a:fld id="{7C4B04E0-2D02-446B-BA9A-3BD2F1BA11DC}" type="slidenum">
              <a:rPr lang="en-GB" smtClean="0"/>
              <a:t>‹#›</a:t>
            </a:fld>
            <a:endParaRPr lang="en-GB"/>
          </a:p>
        </p:txBody>
      </p:sp>
    </p:spTree>
    <p:extLst>
      <p:ext uri="{BB962C8B-B14F-4D97-AF65-F5344CB8AC3E}">
        <p14:creationId xmlns:p14="http://schemas.microsoft.com/office/powerpoint/2010/main" val="1513529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56185-30CC-E29D-1C74-6D6EEEA736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3B034A-4D63-256B-5E98-0E162BEFE0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51E81C-858E-8DDE-E17B-673AE64A6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15D456-BEDF-7469-4493-C62B0E6E41E5}"/>
              </a:ext>
            </a:extLst>
          </p:cNvPr>
          <p:cNvSpPr>
            <a:spLocks noGrp="1"/>
          </p:cNvSpPr>
          <p:nvPr>
            <p:ph type="dt" sz="half" idx="10"/>
          </p:nvPr>
        </p:nvSpPr>
        <p:spPr/>
        <p:txBody>
          <a:bodyPr/>
          <a:lstStyle/>
          <a:p>
            <a:fld id="{77A4FE01-5CB4-4E28-81A9-7C6E2BA46E5B}" type="datetimeFigureOut">
              <a:rPr lang="en-GB" smtClean="0"/>
              <a:t>12/11/2024</a:t>
            </a:fld>
            <a:endParaRPr lang="en-GB"/>
          </a:p>
        </p:txBody>
      </p:sp>
      <p:sp>
        <p:nvSpPr>
          <p:cNvPr id="6" name="Footer Placeholder 5">
            <a:extLst>
              <a:ext uri="{FF2B5EF4-FFF2-40B4-BE49-F238E27FC236}">
                <a16:creationId xmlns:a16="http://schemas.microsoft.com/office/drawing/2014/main" id="{603567E7-6A70-38F0-E34A-B1804C59A0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418363-91F0-3625-7E8C-D58491341A9D}"/>
              </a:ext>
            </a:extLst>
          </p:cNvPr>
          <p:cNvSpPr>
            <a:spLocks noGrp="1"/>
          </p:cNvSpPr>
          <p:nvPr>
            <p:ph type="sldNum" sz="quarter" idx="12"/>
          </p:nvPr>
        </p:nvSpPr>
        <p:spPr/>
        <p:txBody>
          <a:bodyPr/>
          <a:lstStyle/>
          <a:p>
            <a:fld id="{7C4B04E0-2D02-446B-BA9A-3BD2F1BA11DC}" type="slidenum">
              <a:rPr lang="en-GB" smtClean="0"/>
              <a:t>‹#›</a:t>
            </a:fld>
            <a:endParaRPr lang="en-GB"/>
          </a:p>
        </p:txBody>
      </p:sp>
    </p:spTree>
    <p:extLst>
      <p:ext uri="{BB962C8B-B14F-4D97-AF65-F5344CB8AC3E}">
        <p14:creationId xmlns:p14="http://schemas.microsoft.com/office/powerpoint/2010/main" val="1737983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15AEC-BF5E-6A60-DB79-B6F8854DE8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ABCCAF-10C2-0663-FCE4-891D35A424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E8C191-D07E-7E3F-1419-B49383ABD422}"/>
              </a:ext>
            </a:extLst>
          </p:cNvPr>
          <p:cNvSpPr>
            <a:spLocks noGrp="1"/>
          </p:cNvSpPr>
          <p:nvPr>
            <p:ph type="dt" sz="half" idx="10"/>
          </p:nvPr>
        </p:nvSpPr>
        <p:spPr/>
        <p:txBody>
          <a:bodyPr/>
          <a:lstStyle/>
          <a:p>
            <a:fld id="{77A4FE01-5CB4-4E28-81A9-7C6E2BA46E5B}" type="datetimeFigureOut">
              <a:rPr lang="en-GB" smtClean="0"/>
              <a:t>12/11/2024</a:t>
            </a:fld>
            <a:endParaRPr lang="en-GB"/>
          </a:p>
        </p:txBody>
      </p:sp>
      <p:sp>
        <p:nvSpPr>
          <p:cNvPr id="5" name="Footer Placeholder 4">
            <a:extLst>
              <a:ext uri="{FF2B5EF4-FFF2-40B4-BE49-F238E27FC236}">
                <a16:creationId xmlns:a16="http://schemas.microsoft.com/office/drawing/2014/main" id="{9BF9445D-0FC8-A8F1-4085-28AB9EF19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85DC34-4E9E-1D39-BAFF-80D1A16CDFDD}"/>
              </a:ext>
            </a:extLst>
          </p:cNvPr>
          <p:cNvSpPr>
            <a:spLocks noGrp="1"/>
          </p:cNvSpPr>
          <p:nvPr>
            <p:ph type="sldNum" sz="quarter" idx="12"/>
          </p:nvPr>
        </p:nvSpPr>
        <p:spPr/>
        <p:txBody>
          <a:bodyPr/>
          <a:lstStyle/>
          <a:p>
            <a:fld id="{7C4B04E0-2D02-446B-BA9A-3BD2F1BA11DC}" type="slidenum">
              <a:rPr lang="en-GB" smtClean="0"/>
              <a:t>‹#›</a:t>
            </a:fld>
            <a:endParaRPr lang="en-GB"/>
          </a:p>
        </p:txBody>
      </p:sp>
    </p:spTree>
    <p:extLst>
      <p:ext uri="{BB962C8B-B14F-4D97-AF65-F5344CB8AC3E}">
        <p14:creationId xmlns:p14="http://schemas.microsoft.com/office/powerpoint/2010/main" val="1289323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33C9BF-6839-1E41-A48C-60438FD5EB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14E0CE-9C45-4A94-2F7D-99E106155F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F089F1-72D0-48C0-1B52-8109B7C6783A}"/>
              </a:ext>
            </a:extLst>
          </p:cNvPr>
          <p:cNvSpPr>
            <a:spLocks noGrp="1"/>
          </p:cNvSpPr>
          <p:nvPr>
            <p:ph type="dt" sz="half" idx="10"/>
          </p:nvPr>
        </p:nvSpPr>
        <p:spPr/>
        <p:txBody>
          <a:bodyPr/>
          <a:lstStyle/>
          <a:p>
            <a:fld id="{77A4FE01-5CB4-4E28-81A9-7C6E2BA46E5B}" type="datetimeFigureOut">
              <a:rPr lang="en-GB" smtClean="0"/>
              <a:t>12/11/2024</a:t>
            </a:fld>
            <a:endParaRPr lang="en-GB"/>
          </a:p>
        </p:txBody>
      </p:sp>
      <p:sp>
        <p:nvSpPr>
          <p:cNvPr id="5" name="Footer Placeholder 4">
            <a:extLst>
              <a:ext uri="{FF2B5EF4-FFF2-40B4-BE49-F238E27FC236}">
                <a16:creationId xmlns:a16="http://schemas.microsoft.com/office/drawing/2014/main" id="{E5026024-489A-488A-77BE-7A2115C587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56B5B9-FB52-8522-53A5-378B4569999B}"/>
              </a:ext>
            </a:extLst>
          </p:cNvPr>
          <p:cNvSpPr>
            <a:spLocks noGrp="1"/>
          </p:cNvSpPr>
          <p:nvPr>
            <p:ph type="sldNum" sz="quarter" idx="12"/>
          </p:nvPr>
        </p:nvSpPr>
        <p:spPr/>
        <p:txBody>
          <a:bodyPr/>
          <a:lstStyle/>
          <a:p>
            <a:fld id="{7C4B04E0-2D02-446B-BA9A-3BD2F1BA11DC}" type="slidenum">
              <a:rPr lang="en-GB" smtClean="0"/>
              <a:t>‹#›</a:t>
            </a:fld>
            <a:endParaRPr lang="en-GB"/>
          </a:p>
        </p:txBody>
      </p:sp>
    </p:spTree>
    <p:extLst>
      <p:ext uri="{BB962C8B-B14F-4D97-AF65-F5344CB8AC3E}">
        <p14:creationId xmlns:p14="http://schemas.microsoft.com/office/powerpoint/2010/main" val="967784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8263D9-889D-D73C-D8A5-9B741ED88A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E76A18-87BB-707C-AF4A-B39571A05A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8E9016-0FAD-C808-E235-1B911DC051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7A4FE01-5CB4-4E28-81A9-7C6E2BA46E5B}" type="datetimeFigureOut">
              <a:rPr lang="en-GB" smtClean="0"/>
              <a:t>12/11/2024</a:t>
            </a:fld>
            <a:endParaRPr lang="en-GB"/>
          </a:p>
        </p:txBody>
      </p:sp>
      <p:sp>
        <p:nvSpPr>
          <p:cNvPr id="5" name="Footer Placeholder 4">
            <a:extLst>
              <a:ext uri="{FF2B5EF4-FFF2-40B4-BE49-F238E27FC236}">
                <a16:creationId xmlns:a16="http://schemas.microsoft.com/office/drawing/2014/main" id="{8444EEB4-48C7-B0C8-9B6A-2D7C6719FD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C7B859-19EC-963E-FC68-DD1141A5D3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4B04E0-2D02-446B-BA9A-3BD2F1BA11DC}" type="slidenum">
              <a:rPr lang="en-GB" smtClean="0"/>
              <a:t>‹#›</a:t>
            </a:fld>
            <a:endParaRPr lang="en-GB"/>
          </a:p>
        </p:txBody>
      </p:sp>
    </p:spTree>
    <p:extLst>
      <p:ext uri="{BB962C8B-B14F-4D97-AF65-F5344CB8AC3E}">
        <p14:creationId xmlns:p14="http://schemas.microsoft.com/office/powerpoint/2010/main" val="776259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gov.uk/government/publications/ai-regulation-a-pro-innovation-approach/white-paper" TargetMode="External"/><Relationship Id="rId3" Type="http://schemas.openxmlformats.org/officeDocument/2006/relationships/image" Target="../media/image2.png"/><Relationship Id="rId7" Type="http://schemas.openxmlformats.org/officeDocument/2006/relationships/hyperlink" Target="https://www.gov.uk/government/publications/generative-artificial-intelligence-in-education/generative-artificial-intelligence-ai-in-education" TargetMode="External"/><Relationship Id="rId12" Type="http://schemas.openxmlformats.org/officeDocument/2006/relationships/hyperlink" Target="https://www.jcq.org.uk/wp-content/uploads/2024/07/AI-Use-in-Assessments_Feb24_v6.pdf"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arxiv.org/html/2307.06435v9" TargetMode="External"/><Relationship Id="rId11" Type="http://schemas.openxmlformats.org/officeDocument/2006/relationships/hyperlink" Target="https://www.reuters.com/technology/chatgpt-sets-record-fastest-growing-user-base-analyst-note-2023-02-01/" TargetMode="External"/><Relationship Id="rId5" Type="http://schemas.openxmlformats.org/officeDocument/2006/relationships/image" Target="../media/image4.png"/><Relationship Id="rId10" Type="http://schemas.openxmlformats.org/officeDocument/2006/relationships/hyperlink" Target="http://dx.doi.org/10.2139/ssrn.4944690" TargetMode="External"/><Relationship Id="rId4" Type="http://schemas.openxmlformats.org/officeDocument/2006/relationships/image" Target="../media/image3.png"/><Relationship Id="rId9" Type="http://schemas.openxmlformats.org/officeDocument/2006/relationships/hyperlink" Target="https://www.gov.uk/government/publications/ai-safety-summit-2023-the-bletchley-declaration/the-bletchley-declaration-by-countries-attending-the-ai-safety-summit-1-2-november-2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EEEBE6"/>
            </a:gs>
            <a:gs pos="72000">
              <a:schemeClr val="accent1">
                <a:lumMod val="45000"/>
                <a:lumOff val="55000"/>
              </a:schemeClr>
            </a:gs>
            <a:gs pos="89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54" name="TextBox 53">
            <a:extLst>
              <a:ext uri="{FF2B5EF4-FFF2-40B4-BE49-F238E27FC236}">
                <a16:creationId xmlns:a16="http://schemas.microsoft.com/office/drawing/2014/main" id="{28574320-7DB2-A2CF-9842-58D9A3C1CD18}"/>
              </a:ext>
            </a:extLst>
          </p:cNvPr>
          <p:cNvSpPr txBox="1"/>
          <p:nvPr/>
        </p:nvSpPr>
        <p:spPr>
          <a:xfrm>
            <a:off x="8512196" y="3485219"/>
            <a:ext cx="1888173" cy="215444"/>
          </a:xfrm>
          <a:prstGeom prst="rect">
            <a:avLst/>
          </a:prstGeom>
          <a:solidFill>
            <a:schemeClr val="bg1">
              <a:lumMod val="95000"/>
            </a:schemeClr>
          </a:solidFill>
        </p:spPr>
        <p:txBody>
          <a:bodyPr wrap="square" rtlCol="0">
            <a:spAutoFit/>
          </a:bodyPr>
          <a:lstStyle/>
          <a:p>
            <a:pPr marL="171450" indent="-171450">
              <a:buFont typeface="Arial" panose="020B0604020202020204" pitchFamily="34" charset="0"/>
              <a:buChar char="•"/>
            </a:pPr>
            <a:r>
              <a:rPr lang="en-GB" sz="800" dirty="0"/>
              <a:t>Identify gaps in existing policies.</a:t>
            </a:r>
            <a:endParaRPr lang="en-GB" sz="1000" dirty="0"/>
          </a:p>
        </p:txBody>
      </p:sp>
      <p:sp>
        <p:nvSpPr>
          <p:cNvPr id="2" name="TextBox 1">
            <a:extLst>
              <a:ext uri="{FF2B5EF4-FFF2-40B4-BE49-F238E27FC236}">
                <a16:creationId xmlns:a16="http://schemas.microsoft.com/office/drawing/2014/main" id="{B4ECB8C8-8540-2EAC-2EC7-F9C31267A54F}"/>
              </a:ext>
            </a:extLst>
          </p:cNvPr>
          <p:cNvSpPr txBox="1"/>
          <p:nvPr/>
        </p:nvSpPr>
        <p:spPr>
          <a:xfrm>
            <a:off x="0" y="1"/>
            <a:ext cx="12192000" cy="738664"/>
          </a:xfrm>
          <a:prstGeom prst="rect">
            <a:avLst/>
          </a:prstGeom>
          <a:solidFill>
            <a:schemeClr val="tx2">
              <a:lumMod val="75000"/>
              <a:lumOff val="25000"/>
            </a:schemeClr>
          </a:solidFill>
          <a:ln>
            <a:noFill/>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2000" b="1" dirty="0">
                <a:solidFill>
                  <a:schemeClr val="bg1"/>
                </a:solidFill>
                <a:latin typeface="Calibri" panose="020F0502020204030204" pitchFamily="34" charset="0"/>
                <a:cs typeface="Calibri" panose="020F0502020204030204" pitchFamily="34" charset="0"/>
              </a:rPr>
              <a:t>Understanding the Impact of Generative AI (GAI) on Education: from JCQ guidance to DfE Policy</a:t>
            </a:r>
          </a:p>
          <a:p>
            <a:pPr algn="ctr"/>
            <a:r>
              <a:rPr lang="en-GB" sz="1100" dirty="0">
                <a:solidFill>
                  <a:schemeClr val="bg1">
                    <a:lumMod val="95000"/>
                  </a:schemeClr>
                </a:solidFill>
                <a:latin typeface="Calibri" panose="020F0502020204030204" pitchFamily="34" charset="0"/>
                <a:cs typeface="Calibri" panose="020F0502020204030204" pitchFamily="34" charset="0"/>
              </a:rPr>
              <a:t>by Yiying Jiao</a:t>
            </a:r>
          </a:p>
          <a:p>
            <a:pPr algn="r"/>
            <a:r>
              <a:rPr lang="en-GB" sz="1000" dirty="0">
                <a:solidFill>
                  <a:schemeClr val="bg1">
                    <a:lumMod val="65000"/>
                  </a:schemeClr>
                </a:solidFill>
                <a:latin typeface="Calibri" panose="020F0502020204030204" pitchFamily="34" charset="0"/>
                <a:cs typeface="Calibri" panose="020F0502020204030204" pitchFamily="34" charset="0"/>
              </a:rPr>
              <a:t>For ECDE7017 Assessment Component 2 – rationale and detailed plan for Component 3 – a policy report </a:t>
            </a:r>
          </a:p>
        </p:txBody>
      </p:sp>
      <p:pic>
        <p:nvPicPr>
          <p:cNvPr id="4" name="Picture 3" descr="A computer screen with a keyboard and a keyboard&#10;&#10;Description automatically generated">
            <a:extLst>
              <a:ext uri="{FF2B5EF4-FFF2-40B4-BE49-F238E27FC236}">
                <a16:creationId xmlns:a16="http://schemas.microsoft.com/office/drawing/2014/main" id="{902CFA29-E371-E973-29CD-7C63E9946E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61" y="2325474"/>
            <a:ext cx="1640987" cy="1093992"/>
          </a:xfrm>
          <a:prstGeom prst="rect">
            <a:avLst/>
          </a:prstGeom>
        </p:spPr>
      </p:pic>
      <p:sp>
        <p:nvSpPr>
          <p:cNvPr id="9" name="TextBox 8">
            <a:extLst>
              <a:ext uri="{FF2B5EF4-FFF2-40B4-BE49-F238E27FC236}">
                <a16:creationId xmlns:a16="http://schemas.microsoft.com/office/drawing/2014/main" id="{97C148BB-336F-4931-CFE9-ADE760FCA449}"/>
              </a:ext>
            </a:extLst>
          </p:cNvPr>
          <p:cNvSpPr txBox="1"/>
          <p:nvPr/>
        </p:nvSpPr>
        <p:spPr>
          <a:xfrm>
            <a:off x="1785748" y="2325474"/>
            <a:ext cx="2414006" cy="276999"/>
          </a:xfrm>
          <a:prstGeom prst="rect">
            <a:avLst/>
          </a:prstGeom>
          <a:solidFill>
            <a:schemeClr val="tx2">
              <a:lumMod val="50000"/>
              <a:lumOff val="50000"/>
            </a:schemeClr>
          </a:solidFill>
        </p:spPr>
        <p:txBody>
          <a:bodyPr wrap="square" rtlCol="0">
            <a:spAutoFit/>
          </a:bodyPr>
          <a:lstStyle/>
          <a:p>
            <a:pPr algn="ctr"/>
            <a:r>
              <a:rPr lang="en-GB" sz="1200" b="1" dirty="0">
                <a:solidFill>
                  <a:schemeClr val="bg1"/>
                </a:solidFill>
              </a:rPr>
              <a:t>Purpose of the Policy Report</a:t>
            </a:r>
          </a:p>
        </p:txBody>
      </p:sp>
      <p:sp>
        <p:nvSpPr>
          <p:cNvPr id="11" name="TextBox 10">
            <a:extLst>
              <a:ext uri="{FF2B5EF4-FFF2-40B4-BE49-F238E27FC236}">
                <a16:creationId xmlns:a16="http://schemas.microsoft.com/office/drawing/2014/main" id="{34014667-FE1A-4907-142F-5961BD2EF69F}"/>
              </a:ext>
            </a:extLst>
          </p:cNvPr>
          <p:cNvSpPr txBox="1"/>
          <p:nvPr/>
        </p:nvSpPr>
        <p:spPr>
          <a:xfrm>
            <a:off x="1785748" y="2602473"/>
            <a:ext cx="2414006" cy="815608"/>
          </a:xfrm>
          <a:prstGeom prst="rect">
            <a:avLst/>
          </a:prstGeom>
          <a:solidFill>
            <a:schemeClr val="bg1">
              <a:lumMod val="95000"/>
            </a:schemeClr>
          </a:solidFill>
        </p:spPr>
        <p:txBody>
          <a:bodyPr wrap="square" rtlCol="0">
            <a:spAutoFit/>
          </a:bodyPr>
          <a:lstStyle/>
          <a:p>
            <a:pPr marL="171450" indent="-171450">
              <a:spcAft>
                <a:spcPts val="600"/>
              </a:spcAft>
              <a:buFont typeface="Arial" panose="020B0604020202020204" pitchFamily="34" charset="0"/>
              <a:buChar char="•"/>
            </a:pPr>
            <a:r>
              <a:rPr lang="en-GB" sz="800" b="1" dirty="0">
                <a:solidFill>
                  <a:schemeClr val="tx2">
                    <a:lumMod val="90000"/>
                    <a:lumOff val="10000"/>
                  </a:schemeClr>
                </a:solidFill>
              </a:rPr>
              <a:t>Understand the impact of Generative AI (GAI) on academic integrity through analysing existing guidance and policy on GAI in education in the UK.</a:t>
            </a:r>
          </a:p>
          <a:p>
            <a:pPr marL="171450" indent="-171450">
              <a:spcAft>
                <a:spcPts val="600"/>
              </a:spcAft>
              <a:buFont typeface="Arial" panose="020B0604020202020204" pitchFamily="34" charset="0"/>
              <a:buChar char="•"/>
            </a:pPr>
            <a:r>
              <a:rPr lang="en-GB" sz="800" b="1" dirty="0">
                <a:solidFill>
                  <a:schemeClr val="tx2">
                    <a:lumMod val="90000"/>
                    <a:lumOff val="10000"/>
                  </a:schemeClr>
                </a:solidFill>
              </a:rPr>
              <a:t>Identify current gap in policy documents</a:t>
            </a:r>
            <a:r>
              <a:rPr lang="en-GB" sz="1000" b="1" dirty="0">
                <a:solidFill>
                  <a:schemeClr val="tx2">
                    <a:lumMod val="90000"/>
                    <a:lumOff val="10000"/>
                  </a:schemeClr>
                </a:solidFill>
              </a:rPr>
              <a:t>.</a:t>
            </a:r>
          </a:p>
        </p:txBody>
      </p:sp>
      <p:sp>
        <p:nvSpPr>
          <p:cNvPr id="13" name="TextBox 12">
            <a:extLst>
              <a:ext uri="{FF2B5EF4-FFF2-40B4-BE49-F238E27FC236}">
                <a16:creationId xmlns:a16="http://schemas.microsoft.com/office/drawing/2014/main" id="{01F7601F-64A5-081D-60D7-6880DF36301A}"/>
              </a:ext>
            </a:extLst>
          </p:cNvPr>
          <p:cNvSpPr txBox="1"/>
          <p:nvPr/>
        </p:nvSpPr>
        <p:spPr>
          <a:xfrm>
            <a:off x="77762" y="3758133"/>
            <a:ext cx="4130040" cy="1184940"/>
          </a:xfrm>
          <a:prstGeom prst="rect">
            <a:avLst/>
          </a:prstGeom>
          <a:solidFill>
            <a:schemeClr val="bg1"/>
          </a:solidFill>
        </p:spPr>
        <p:txBody>
          <a:bodyPr wrap="square" rtlCol="0">
            <a:spAutoFit/>
          </a:bodyPr>
          <a:lstStyle/>
          <a:p>
            <a:pPr marL="171450" indent="-171450">
              <a:spcAft>
                <a:spcPts val="600"/>
              </a:spcAft>
              <a:buFont typeface="Arial" panose="020B0604020202020204" pitchFamily="34" charset="0"/>
              <a:buChar char="•"/>
            </a:pPr>
            <a:r>
              <a:rPr lang="en-GB" sz="800" dirty="0">
                <a:solidFill>
                  <a:schemeClr val="tx2">
                    <a:lumMod val="90000"/>
                    <a:lumOff val="10000"/>
                  </a:schemeClr>
                </a:solidFill>
              </a:rPr>
              <a:t>In November 2022, OpenAI released </a:t>
            </a:r>
            <a:r>
              <a:rPr lang="en-GB" sz="800" b="1" dirty="0">
                <a:solidFill>
                  <a:schemeClr val="tx2">
                    <a:lumMod val="90000"/>
                    <a:lumOff val="10000"/>
                  </a:schemeClr>
                </a:solidFill>
              </a:rPr>
              <a:t>GPT-3.5</a:t>
            </a:r>
            <a:r>
              <a:rPr lang="en-GB" sz="800" dirty="0">
                <a:solidFill>
                  <a:schemeClr val="tx2">
                    <a:lumMod val="90000"/>
                    <a:lumOff val="10000"/>
                  </a:schemeClr>
                </a:solidFill>
              </a:rPr>
              <a:t> (</a:t>
            </a:r>
            <a:r>
              <a:rPr lang="en-GB" sz="800" dirty="0" err="1">
                <a:solidFill>
                  <a:schemeClr val="tx2">
                    <a:lumMod val="90000"/>
                    <a:lumOff val="10000"/>
                  </a:schemeClr>
                </a:solidFill>
              </a:rPr>
              <a:t>ChatCPT</a:t>
            </a:r>
            <a:r>
              <a:rPr lang="en-GB" sz="800" dirty="0">
                <a:solidFill>
                  <a:schemeClr val="tx2">
                    <a:lumMod val="90000"/>
                    <a:lumOff val="10000"/>
                  </a:schemeClr>
                </a:solidFill>
              </a:rPr>
              <a:t> 3.5), a GAI chatbot based on large language model (LLM), which can generate human like responses by imputing questions or commands. </a:t>
            </a:r>
            <a:r>
              <a:rPr lang="en-GB" sz="800" b="1" dirty="0">
                <a:solidFill>
                  <a:schemeClr val="tx2">
                    <a:lumMod val="90000"/>
                    <a:lumOff val="10000"/>
                  </a:schemeClr>
                </a:solidFill>
              </a:rPr>
              <a:t>In just two months</a:t>
            </a:r>
            <a:r>
              <a:rPr lang="en-GB" sz="800" dirty="0">
                <a:solidFill>
                  <a:schemeClr val="tx2">
                    <a:lumMod val="90000"/>
                    <a:lumOff val="10000"/>
                  </a:schemeClr>
                </a:solidFill>
              </a:rPr>
              <a:t>, by January 2023, it</a:t>
            </a:r>
            <a:r>
              <a:rPr lang="en-GB" sz="800" b="1" dirty="0">
                <a:solidFill>
                  <a:schemeClr val="tx2">
                    <a:lumMod val="90000"/>
                    <a:lumOff val="10000"/>
                  </a:schemeClr>
                </a:solidFill>
              </a:rPr>
              <a:t> reached 100 million monthly active users</a:t>
            </a:r>
            <a:r>
              <a:rPr lang="en-GB" sz="800" dirty="0">
                <a:solidFill>
                  <a:schemeClr val="tx2">
                    <a:lumMod val="90000"/>
                    <a:lumOff val="10000"/>
                  </a:schemeClr>
                </a:solidFill>
              </a:rPr>
              <a:t> (Hu, 2023). Since then, the world has witnessed a development and release of LLMs at tremendous speed (see Figure 2 below from </a:t>
            </a:r>
            <a:r>
              <a:rPr lang="en-GB" sz="800" dirty="0" err="1">
                <a:solidFill>
                  <a:schemeClr val="tx2">
                    <a:lumMod val="90000"/>
                    <a:lumOff val="10000"/>
                  </a:schemeClr>
                </a:solidFill>
              </a:rPr>
              <a:t>ArVix</a:t>
            </a:r>
            <a:r>
              <a:rPr lang="en-GB" sz="800" dirty="0">
                <a:solidFill>
                  <a:schemeClr val="tx2">
                    <a:lumMod val="90000"/>
                    <a:lumOff val="10000"/>
                  </a:schemeClr>
                </a:solidFill>
              </a:rPr>
              <a:t>, 2024).</a:t>
            </a:r>
            <a:r>
              <a:rPr lang="en-GB" sz="1000" dirty="0">
                <a:solidFill>
                  <a:schemeClr val="tx2">
                    <a:lumMod val="90000"/>
                    <a:lumOff val="10000"/>
                  </a:schemeClr>
                </a:solidFill>
              </a:rPr>
              <a:t> </a:t>
            </a:r>
          </a:p>
          <a:p>
            <a:pPr marL="171450" indent="-171450">
              <a:spcAft>
                <a:spcPts val="600"/>
              </a:spcAft>
              <a:buFont typeface="Arial" panose="020B0604020202020204" pitchFamily="34" charset="0"/>
              <a:buChar char="•"/>
            </a:pPr>
            <a:r>
              <a:rPr lang="en-GB" sz="800" dirty="0">
                <a:solidFill>
                  <a:schemeClr val="tx2">
                    <a:lumMod val="90000"/>
                    <a:lumOff val="10000"/>
                  </a:schemeClr>
                </a:solidFill>
              </a:rPr>
              <a:t>As can be seen from </a:t>
            </a:r>
            <a:r>
              <a:rPr lang="en-GB" sz="800" b="1" dirty="0">
                <a:solidFill>
                  <a:schemeClr val="tx2">
                    <a:lumMod val="90000"/>
                    <a:lumOff val="10000"/>
                  </a:schemeClr>
                </a:solidFill>
              </a:rPr>
              <a:t>Figure 1 above</a:t>
            </a:r>
            <a:r>
              <a:rPr lang="en-GB" sz="800" dirty="0">
                <a:solidFill>
                  <a:schemeClr val="tx2">
                    <a:lumMod val="90000"/>
                    <a:lumOff val="10000"/>
                  </a:schemeClr>
                </a:solidFill>
              </a:rPr>
              <a:t>, despite efforts made by Italy to regulate the technology to ban ChatGPT (due to privacy concerns), it was in vain, as it restored access to it within a month.</a:t>
            </a:r>
          </a:p>
        </p:txBody>
      </p:sp>
      <p:sp>
        <p:nvSpPr>
          <p:cNvPr id="14" name="TextBox 13">
            <a:extLst>
              <a:ext uri="{FF2B5EF4-FFF2-40B4-BE49-F238E27FC236}">
                <a16:creationId xmlns:a16="http://schemas.microsoft.com/office/drawing/2014/main" id="{7BB9DFA3-FC97-5612-2186-17926EAB5E4B}"/>
              </a:ext>
            </a:extLst>
          </p:cNvPr>
          <p:cNvSpPr txBox="1"/>
          <p:nvPr/>
        </p:nvSpPr>
        <p:spPr>
          <a:xfrm>
            <a:off x="4253752" y="2328230"/>
            <a:ext cx="4211371" cy="276999"/>
          </a:xfrm>
          <a:prstGeom prst="rect">
            <a:avLst/>
          </a:prstGeom>
          <a:solidFill>
            <a:schemeClr val="accent3">
              <a:lumMod val="60000"/>
              <a:lumOff val="40000"/>
            </a:schemeClr>
          </a:solidFill>
        </p:spPr>
        <p:txBody>
          <a:bodyPr wrap="square" rtlCol="0">
            <a:spAutoFit/>
          </a:bodyPr>
          <a:lstStyle/>
          <a:p>
            <a:pPr algn="ctr"/>
            <a:r>
              <a:rPr lang="en-GB" sz="1200" b="1" dirty="0">
                <a:solidFill>
                  <a:schemeClr val="bg1"/>
                </a:solidFill>
              </a:rPr>
              <a:t>2. Responses from the Education Sector</a:t>
            </a:r>
          </a:p>
        </p:txBody>
      </p:sp>
      <p:sp>
        <p:nvSpPr>
          <p:cNvPr id="16" name="TextBox 15">
            <a:extLst>
              <a:ext uri="{FF2B5EF4-FFF2-40B4-BE49-F238E27FC236}">
                <a16:creationId xmlns:a16="http://schemas.microsoft.com/office/drawing/2014/main" id="{D68E4E05-DCA4-6F5B-BACD-F4A7806A0858}"/>
              </a:ext>
            </a:extLst>
          </p:cNvPr>
          <p:cNvSpPr txBox="1"/>
          <p:nvPr/>
        </p:nvSpPr>
        <p:spPr>
          <a:xfrm>
            <a:off x="77761" y="3466246"/>
            <a:ext cx="4130041" cy="276999"/>
          </a:xfrm>
          <a:prstGeom prst="rect">
            <a:avLst/>
          </a:prstGeom>
          <a:solidFill>
            <a:schemeClr val="accent3">
              <a:lumMod val="60000"/>
              <a:lumOff val="40000"/>
            </a:schemeClr>
          </a:solidFill>
        </p:spPr>
        <p:txBody>
          <a:bodyPr wrap="square" rtlCol="0">
            <a:spAutoFit/>
          </a:bodyPr>
          <a:lstStyle/>
          <a:p>
            <a:pPr algn="ctr"/>
            <a:r>
              <a:rPr lang="en-GB" sz="1200" b="1" dirty="0">
                <a:solidFill>
                  <a:schemeClr val="bg1"/>
                </a:solidFill>
              </a:rPr>
              <a:t>1. Context</a:t>
            </a:r>
          </a:p>
        </p:txBody>
      </p:sp>
      <p:sp>
        <p:nvSpPr>
          <p:cNvPr id="17" name="TextBox 16">
            <a:extLst>
              <a:ext uri="{FF2B5EF4-FFF2-40B4-BE49-F238E27FC236}">
                <a16:creationId xmlns:a16="http://schemas.microsoft.com/office/drawing/2014/main" id="{96F7417B-D2EB-2F3D-F6B6-2D5277B144C3}"/>
              </a:ext>
            </a:extLst>
          </p:cNvPr>
          <p:cNvSpPr txBox="1"/>
          <p:nvPr/>
        </p:nvSpPr>
        <p:spPr>
          <a:xfrm>
            <a:off x="4253752" y="3883626"/>
            <a:ext cx="4211370" cy="276999"/>
          </a:xfrm>
          <a:prstGeom prst="rect">
            <a:avLst/>
          </a:prstGeom>
          <a:solidFill>
            <a:schemeClr val="accent3">
              <a:lumMod val="60000"/>
              <a:lumOff val="40000"/>
            </a:schemeClr>
          </a:solidFill>
        </p:spPr>
        <p:txBody>
          <a:bodyPr wrap="square" rtlCol="0">
            <a:spAutoFit/>
          </a:bodyPr>
          <a:lstStyle/>
          <a:p>
            <a:pPr algn="ctr"/>
            <a:r>
              <a:rPr lang="en-GB" sz="1200" b="1" dirty="0">
                <a:solidFill>
                  <a:schemeClr val="bg1"/>
                </a:solidFill>
              </a:rPr>
              <a:t>3. UK Government’s Policies on AI and GAI</a:t>
            </a:r>
          </a:p>
        </p:txBody>
      </p:sp>
      <p:sp>
        <p:nvSpPr>
          <p:cNvPr id="18" name="TextBox 17">
            <a:extLst>
              <a:ext uri="{FF2B5EF4-FFF2-40B4-BE49-F238E27FC236}">
                <a16:creationId xmlns:a16="http://schemas.microsoft.com/office/drawing/2014/main" id="{A6581A5C-DCF7-8289-4B09-24C9522B8E31}"/>
              </a:ext>
            </a:extLst>
          </p:cNvPr>
          <p:cNvSpPr txBox="1"/>
          <p:nvPr/>
        </p:nvSpPr>
        <p:spPr>
          <a:xfrm>
            <a:off x="4253751" y="4160625"/>
            <a:ext cx="4211369" cy="1600438"/>
          </a:xfrm>
          <a:prstGeom prst="rect">
            <a:avLst/>
          </a:prstGeom>
          <a:solidFill>
            <a:schemeClr val="bg1">
              <a:lumMod val="95000"/>
            </a:schemeClr>
          </a:solidFill>
        </p:spPr>
        <p:txBody>
          <a:bodyPr wrap="square" rtlCol="0">
            <a:spAutoFit/>
          </a:bodyPr>
          <a:lstStyle/>
          <a:p>
            <a:pPr marL="171450" indent="-171450">
              <a:buFont typeface="Arial" panose="020B0604020202020204" pitchFamily="34" charset="0"/>
              <a:buChar char="•"/>
            </a:pPr>
            <a:r>
              <a:rPr lang="en-GB" sz="800" dirty="0"/>
              <a:t>In light of the AI Safety Summit 2023, the UK Conservative government published two Policy documents on AI.</a:t>
            </a:r>
          </a:p>
          <a:p>
            <a:pPr marL="171450" indent="-171450">
              <a:buFont typeface="Arial" panose="020B0604020202020204" pitchFamily="34" charset="0"/>
              <a:buChar char="•"/>
            </a:pPr>
            <a:r>
              <a:rPr lang="en-GB" sz="800" b="1" dirty="0">
                <a:solidFill>
                  <a:srgbClr val="0070C0"/>
                </a:solidFill>
              </a:rPr>
              <a:t>Department for Science, Innovation and Technology</a:t>
            </a:r>
            <a:r>
              <a:rPr lang="en-GB" sz="800" dirty="0"/>
              <a:t> (DSIT): </a:t>
            </a:r>
            <a:r>
              <a:rPr lang="en-GB" sz="800" b="1" dirty="0"/>
              <a:t>A Pro-Innovation Approach to AI Regulation </a:t>
            </a:r>
            <a:r>
              <a:rPr lang="en-GB" sz="800" dirty="0"/>
              <a:t>(Aug 2023).</a:t>
            </a:r>
          </a:p>
          <a:p>
            <a:pPr marL="171450" indent="-171450">
              <a:buFont typeface="Arial" panose="020B0604020202020204" pitchFamily="34" charset="0"/>
              <a:buChar char="•"/>
            </a:pPr>
            <a:r>
              <a:rPr lang="en-GB" sz="800" b="1" dirty="0">
                <a:solidFill>
                  <a:srgbClr val="0070C0"/>
                </a:solidFill>
              </a:rPr>
              <a:t>Department for Education </a:t>
            </a:r>
            <a:r>
              <a:rPr lang="en-GB" sz="800" dirty="0"/>
              <a:t>(DfE): </a:t>
            </a:r>
            <a:r>
              <a:rPr lang="en-GB" sz="800" b="1" dirty="0"/>
              <a:t>Generative Artificial Intelligence (AI) in Education </a:t>
            </a:r>
            <a:r>
              <a:rPr lang="en-GB" sz="800" dirty="0"/>
              <a:t>(Oct 2023).</a:t>
            </a:r>
          </a:p>
          <a:p>
            <a:pPr marL="171450" indent="-171450">
              <a:buFont typeface="Arial" panose="020B0604020202020204" pitchFamily="34" charset="0"/>
              <a:buChar char="•"/>
            </a:pPr>
            <a:r>
              <a:rPr lang="en-GB" sz="800" dirty="0"/>
              <a:t>DSIT’s approach to AI regulation focus ‘on the use of AI rather than the technology itself’ (2003, P.11), and highlighting ‘the role regulation in creating the environment for AI to flourish’ (ibid., p. 10). Scholars such as Marsden (2024) criticised the DSIT Policy’s ‘</a:t>
            </a:r>
            <a:r>
              <a:rPr lang="en-GB" sz="800" dirty="0" err="1"/>
              <a:t>unregulation</a:t>
            </a:r>
            <a:r>
              <a:rPr lang="en-GB" sz="800" dirty="0"/>
              <a:t>’ approach to AI is a ‘regulatory hallucination’</a:t>
            </a:r>
            <a:r>
              <a:rPr lang="en-GB" sz="1000" dirty="0"/>
              <a:t>.</a:t>
            </a:r>
          </a:p>
          <a:p>
            <a:pPr marL="171450" indent="-171450">
              <a:buFont typeface="Arial" panose="020B0604020202020204" pitchFamily="34" charset="0"/>
              <a:buChar char="•"/>
            </a:pPr>
            <a:r>
              <a:rPr lang="en-GB" sz="800" dirty="0"/>
              <a:t>It’s worth noting that national level Policies on AI in Scotland, Wales and Northern Ireland are missing</a:t>
            </a:r>
          </a:p>
        </p:txBody>
      </p:sp>
      <p:sp>
        <p:nvSpPr>
          <p:cNvPr id="19" name="TextBox 18">
            <a:extLst>
              <a:ext uri="{FF2B5EF4-FFF2-40B4-BE49-F238E27FC236}">
                <a16:creationId xmlns:a16="http://schemas.microsoft.com/office/drawing/2014/main" id="{575C405F-FD3E-8505-CBE4-F90EE4A187A6}"/>
              </a:ext>
            </a:extLst>
          </p:cNvPr>
          <p:cNvSpPr txBox="1"/>
          <p:nvPr/>
        </p:nvSpPr>
        <p:spPr>
          <a:xfrm>
            <a:off x="4253758" y="2602473"/>
            <a:ext cx="4211369" cy="1200329"/>
          </a:xfrm>
          <a:prstGeom prst="rect">
            <a:avLst/>
          </a:prstGeom>
          <a:solidFill>
            <a:schemeClr val="bg1">
              <a:lumMod val="95000"/>
            </a:schemeClr>
          </a:solidFill>
        </p:spPr>
        <p:txBody>
          <a:bodyPr wrap="square" rtlCol="0">
            <a:spAutoFit/>
          </a:bodyPr>
          <a:lstStyle/>
          <a:p>
            <a:pPr marL="171450" indent="-171450">
              <a:buFont typeface="Arial" panose="020B0604020202020204" pitchFamily="34" charset="0"/>
              <a:buChar char="•"/>
            </a:pPr>
            <a:r>
              <a:rPr lang="en-GB" sz="800" dirty="0"/>
              <a:t>Due to the highlighted potential threats the unprecedented growth of GAI brings to education, the </a:t>
            </a:r>
            <a:r>
              <a:rPr lang="en-GB" sz="800" b="1" dirty="0"/>
              <a:t>education sector in the UK responded quickly </a:t>
            </a:r>
            <a:r>
              <a:rPr lang="en-GB" sz="800" dirty="0"/>
              <a:t>and provided </a:t>
            </a:r>
            <a:r>
              <a:rPr lang="en-GB" sz="800" b="1" dirty="0"/>
              <a:t>guidance and principles </a:t>
            </a:r>
            <a:r>
              <a:rPr lang="en-GB" sz="800" dirty="0"/>
              <a:t>to regulate the use of the technology.</a:t>
            </a:r>
          </a:p>
          <a:p>
            <a:pPr marL="171450" indent="-171450">
              <a:buFont typeface="Arial" panose="020B0604020202020204" pitchFamily="34" charset="0"/>
              <a:buChar char="•"/>
            </a:pPr>
            <a:r>
              <a:rPr lang="en-GB" sz="800" b="1" dirty="0">
                <a:solidFill>
                  <a:srgbClr val="7030A0"/>
                </a:solidFill>
              </a:rPr>
              <a:t>Joint Council for Qualification </a:t>
            </a:r>
            <a:r>
              <a:rPr lang="en-GB" sz="800" dirty="0"/>
              <a:t>(JCQ): </a:t>
            </a:r>
            <a:r>
              <a:rPr lang="en-GB" sz="800" b="1" dirty="0"/>
              <a:t>Guidance on AI Use in Assessments</a:t>
            </a:r>
            <a:r>
              <a:rPr lang="en-GB" sz="800" dirty="0"/>
              <a:t> (Apr 2023, updated in Feb 2024). </a:t>
            </a:r>
          </a:p>
          <a:p>
            <a:pPr marL="171450" indent="-171450">
              <a:buFont typeface="Arial" panose="020B0604020202020204" pitchFamily="34" charset="0"/>
              <a:buChar char="•"/>
            </a:pPr>
            <a:r>
              <a:rPr lang="en-GB" sz="800" b="1" dirty="0">
                <a:solidFill>
                  <a:srgbClr val="7030A0"/>
                </a:solidFill>
              </a:rPr>
              <a:t>Russell Group</a:t>
            </a:r>
            <a:r>
              <a:rPr lang="en-GB" sz="800" dirty="0"/>
              <a:t>: </a:t>
            </a:r>
            <a:r>
              <a:rPr lang="en-GB" sz="800" b="1" dirty="0"/>
              <a:t>Principles on the Use of Generative AI Tools in Education</a:t>
            </a:r>
            <a:r>
              <a:rPr lang="en-GB" sz="800" dirty="0"/>
              <a:t> (Jul 2023).</a:t>
            </a:r>
          </a:p>
          <a:p>
            <a:pPr marL="171450" indent="-171450">
              <a:buFont typeface="Arial" panose="020B0604020202020204" pitchFamily="34" charset="0"/>
              <a:buChar char="•"/>
            </a:pPr>
            <a:r>
              <a:rPr lang="en-GB" sz="800" dirty="0"/>
              <a:t>It is worth noting that the </a:t>
            </a:r>
            <a:r>
              <a:rPr lang="en-GB" sz="800" b="1" dirty="0">
                <a:solidFill>
                  <a:srgbClr val="0070C0"/>
                </a:solidFill>
              </a:rPr>
              <a:t>Department for Education </a:t>
            </a:r>
            <a:r>
              <a:rPr lang="en-GB" sz="800" dirty="0"/>
              <a:t>(DfE) launched </a:t>
            </a:r>
            <a:r>
              <a:rPr lang="en-GB" sz="800" b="1" dirty="0"/>
              <a:t>call for evidence for the use of GAI in education</a:t>
            </a:r>
            <a:r>
              <a:rPr lang="en-GB" sz="800" b="1" dirty="0">
                <a:solidFill>
                  <a:srgbClr val="0070C0"/>
                </a:solidFill>
              </a:rPr>
              <a:t> </a:t>
            </a:r>
            <a:r>
              <a:rPr lang="en-GB" sz="800" dirty="0"/>
              <a:t>in June 2023 (respond by 23 August) and published a Policy paper on GAI in Education in October 2024.</a:t>
            </a:r>
          </a:p>
        </p:txBody>
      </p:sp>
      <p:sp>
        <p:nvSpPr>
          <p:cNvPr id="20" name="TextBox 19">
            <a:extLst>
              <a:ext uri="{FF2B5EF4-FFF2-40B4-BE49-F238E27FC236}">
                <a16:creationId xmlns:a16="http://schemas.microsoft.com/office/drawing/2014/main" id="{A5DF3AC9-3A3C-1446-46B6-B0446D8A2126}"/>
              </a:ext>
            </a:extLst>
          </p:cNvPr>
          <p:cNvSpPr txBox="1"/>
          <p:nvPr/>
        </p:nvSpPr>
        <p:spPr>
          <a:xfrm>
            <a:off x="8511079" y="2325474"/>
            <a:ext cx="3642018" cy="276999"/>
          </a:xfrm>
          <a:prstGeom prst="rect">
            <a:avLst/>
          </a:prstGeom>
          <a:solidFill>
            <a:schemeClr val="accent3">
              <a:lumMod val="60000"/>
              <a:lumOff val="40000"/>
            </a:schemeClr>
          </a:solidFill>
        </p:spPr>
        <p:txBody>
          <a:bodyPr wrap="square" rtlCol="0">
            <a:spAutoFit/>
          </a:bodyPr>
          <a:lstStyle/>
          <a:p>
            <a:pPr algn="ctr"/>
            <a:r>
              <a:rPr lang="en-GB" sz="1200" b="1" dirty="0">
                <a:solidFill>
                  <a:schemeClr val="bg1"/>
                </a:solidFill>
              </a:rPr>
              <a:t>5. Analysing consequences of the Policies</a:t>
            </a:r>
          </a:p>
        </p:txBody>
      </p:sp>
      <p:sp>
        <p:nvSpPr>
          <p:cNvPr id="21" name="TextBox 20">
            <a:extLst>
              <a:ext uri="{FF2B5EF4-FFF2-40B4-BE49-F238E27FC236}">
                <a16:creationId xmlns:a16="http://schemas.microsoft.com/office/drawing/2014/main" id="{CFA96072-7992-5761-931C-502DA253519E}"/>
              </a:ext>
            </a:extLst>
          </p:cNvPr>
          <p:cNvSpPr txBox="1"/>
          <p:nvPr/>
        </p:nvSpPr>
        <p:spPr>
          <a:xfrm>
            <a:off x="8511078" y="2602473"/>
            <a:ext cx="3642017" cy="954107"/>
          </a:xfrm>
          <a:prstGeom prst="rect">
            <a:avLst/>
          </a:prstGeom>
          <a:solidFill>
            <a:schemeClr val="bg1">
              <a:lumMod val="95000"/>
            </a:schemeClr>
          </a:solidFill>
        </p:spPr>
        <p:txBody>
          <a:bodyPr wrap="square" rtlCol="0">
            <a:spAutoFit/>
          </a:bodyPr>
          <a:lstStyle/>
          <a:p>
            <a:pPr marL="171450" indent="-171450">
              <a:buFont typeface="Arial" panose="020B0604020202020204" pitchFamily="34" charset="0"/>
              <a:buChar char="•"/>
            </a:pPr>
            <a:r>
              <a:rPr lang="en-GB" sz="800" dirty="0"/>
              <a:t>It’s important to look at the media representation of the issue, and analyse to what extent it helps the government to build public confidence, as highlighted in DSIT (2023).</a:t>
            </a:r>
          </a:p>
          <a:p>
            <a:pPr marL="171450" indent="-171450">
              <a:buFont typeface="Arial" panose="020B0604020202020204" pitchFamily="34" charset="0"/>
              <a:buChar char="•"/>
            </a:pPr>
            <a:r>
              <a:rPr lang="en-GB" sz="800" dirty="0"/>
              <a:t>The influences of the policies on education institutions can be studied through available guidance and policy documents adopted by HE institutions and schools, the focus of this policy report will be in HE.</a:t>
            </a:r>
          </a:p>
          <a:p>
            <a:pPr marL="171450" indent="-171450">
              <a:buFont typeface="Arial" panose="020B0604020202020204" pitchFamily="34" charset="0"/>
              <a:buChar char="•"/>
            </a:pPr>
            <a:r>
              <a:rPr lang="en-GB" sz="800" dirty="0"/>
              <a:t>It’s also important to look at accountability aspect of the policy.</a:t>
            </a:r>
          </a:p>
        </p:txBody>
      </p:sp>
      <p:sp>
        <p:nvSpPr>
          <p:cNvPr id="22" name="TextBox 21">
            <a:extLst>
              <a:ext uri="{FF2B5EF4-FFF2-40B4-BE49-F238E27FC236}">
                <a16:creationId xmlns:a16="http://schemas.microsoft.com/office/drawing/2014/main" id="{6FEBF4A6-A604-3200-52D2-41226B2A335C}"/>
              </a:ext>
            </a:extLst>
          </p:cNvPr>
          <p:cNvSpPr txBox="1"/>
          <p:nvPr/>
        </p:nvSpPr>
        <p:spPr>
          <a:xfrm>
            <a:off x="8565210" y="4063911"/>
            <a:ext cx="1835159" cy="1354217"/>
          </a:xfrm>
          <a:prstGeom prst="rect">
            <a:avLst/>
          </a:prstGeom>
          <a:solidFill>
            <a:schemeClr val="bg1">
              <a:lumMod val="95000"/>
            </a:schemeClr>
          </a:solidFill>
        </p:spPr>
        <p:txBody>
          <a:bodyPr wrap="square" rtlCol="0">
            <a:spAutoFit/>
          </a:bodyPr>
          <a:lstStyle/>
          <a:p>
            <a:pPr>
              <a:spcAft>
                <a:spcPts val="600"/>
              </a:spcAft>
            </a:pPr>
            <a:r>
              <a:rPr lang="en-GB" sz="800" b="1" dirty="0">
                <a:solidFill>
                  <a:schemeClr val="tx2">
                    <a:lumMod val="90000"/>
                    <a:lumOff val="10000"/>
                  </a:schemeClr>
                </a:solidFill>
              </a:rPr>
              <a:t>This Policy Report aims to achieve the following aims:</a:t>
            </a:r>
          </a:p>
          <a:p>
            <a:pPr marL="171450" indent="-171450">
              <a:spcAft>
                <a:spcPts val="600"/>
              </a:spcAft>
              <a:buFont typeface="Arial" panose="020B0604020202020204" pitchFamily="34" charset="0"/>
              <a:buChar char="•"/>
            </a:pPr>
            <a:r>
              <a:rPr lang="en-GB" sz="800" b="1" dirty="0">
                <a:solidFill>
                  <a:schemeClr val="tx2">
                    <a:lumMod val="90000"/>
                    <a:lumOff val="10000"/>
                  </a:schemeClr>
                </a:solidFill>
              </a:rPr>
              <a:t>Analysing by DfE Policy and JCQ and Russell Group guidance and principles on AI/GAI in education.</a:t>
            </a:r>
          </a:p>
          <a:p>
            <a:pPr marL="171450" indent="-171450">
              <a:spcAft>
                <a:spcPts val="600"/>
              </a:spcAft>
              <a:buFont typeface="Arial" panose="020B0604020202020204" pitchFamily="34" charset="0"/>
              <a:buChar char="•"/>
            </a:pPr>
            <a:r>
              <a:rPr lang="en-GB" sz="800" b="1" dirty="0">
                <a:solidFill>
                  <a:schemeClr val="tx2">
                    <a:lumMod val="90000"/>
                    <a:lumOff val="10000"/>
                  </a:schemeClr>
                </a:solidFill>
              </a:rPr>
              <a:t>Identify links between these policies, and their impact on HE, as well as gaps in them.</a:t>
            </a:r>
          </a:p>
        </p:txBody>
      </p:sp>
      <p:sp>
        <p:nvSpPr>
          <p:cNvPr id="23" name="TextBox 22">
            <a:extLst>
              <a:ext uri="{FF2B5EF4-FFF2-40B4-BE49-F238E27FC236}">
                <a16:creationId xmlns:a16="http://schemas.microsoft.com/office/drawing/2014/main" id="{A43B52A1-D622-92C9-1CB9-1B48FDC2EEBC}"/>
              </a:ext>
            </a:extLst>
          </p:cNvPr>
          <p:cNvSpPr txBox="1"/>
          <p:nvPr/>
        </p:nvSpPr>
        <p:spPr>
          <a:xfrm>
            <a:off x="8565210" y="3772024"/>
            <a:ext cx="1835159" cy="276999"/>
          </a:xfrm>
          <a:prstGeom prst="rect">
            <a:avLst/>
          </a:prstGeom>
          <a:solidFill>
            <a:schemeClr val="tx2">
              <a:lumMod val="50000"/>
              <a:lumOff val="50000"/>
            </a:schemeClr>
          </a:solidFill>
        </p:spPr>
        <p:txBody>
          <a:bodyPr wrap="square" rtlCol="0">
            <a:spAutoFit/>
          </a:bodyPr>
          <a:lstStyle>
            <a:defPPr>
              <a:defRPr lang="en-US"/>
            </a:defPPr>
            <a:lvl1pPr algn="ctr">
              <a:defRPr sz="1200" b="1">
                <a:solidFill>
                  <a:schemeClr val="bg1"/>
                </a:solidFill>
              </a:defRPr>
            </a:lvl1pPr>
          </a:lstStyle>
          <a:p>
            <a:r>
              <a:rPr lang="en-GB" dirty="0"/>
              <a:t>Key Takeaways</a:t>
            </a:r>
          </a:p>
        </p:txBody>
      </p:sp>
      <p:sp>
        <p:nvSpPr>
          <p:cNvPr id="24" name="TextBox 23">
            <a:extLst>
              <a:ext uri="{FF2B5EF4-FFF2-40B4-BE49-F238E27FC236}">
                <a16:creationId xmlns:a16="http://schemas.microsoft.com/office/drawing/2014/main" id="{76D5F68F-54EB-54B7-CDF1-708A24E5CE7F}"/>
              </a:ext>
            </a:extLst>
          </p:cNvPr>
          <p:cNvSpPr txBox="1"/>
          <p:nvPr/>
        </p:nvSpPr>
        <p:spPr>
          <a:xfrm>
            <a:off x="8565851" y="5718778"/>
            <a:ext cx="1835159" cy="1107996"/>
          </a:xfrm>
          <a:prstGeom prst="rect">
            <a:avLst/>
          </a:prstGeom>
          <a:solidFill>
            <a:schemeClr val="bg1">
              <a:lumMod val="95000"/>
            </a:schemeClr>
          </a:solidFill>
        </p:spPr>
        <p:txBody>
          <a:bodyPr wrap="square" rtlCol="0">
            <a:spAutoFit/>
          </a:bodyPr>
          <a:lstStyle/>
          <a:p>
            <a:pPr algn="ctr"/>
            <a:r>
              <a:rPr lang="en-GB" sz="600" dirty="0"/>
              <a:t>Author: Yiying Jiao</a:t>
            </a:r>
          </a:p>
          <a:p>
            <a:pPr algn="ctr"/>
            <a:endParaRPr lang="en-GB" sz="600" dirty="0"/>
          </a:p>
          <a:p>
            <a:pPr algn="ctr"/>
            <a:r>
              <a:rPr lang="en-GB" sz="600" dirty="0"/>
              <a:t>Email: 1500112@student.uwtsd.ac.uk</a:t>
            </a:r>
          </a:p>
          <a:p>
            <a:pPr algn="ctr"/>
            <a:endParaRPr lang="en-GB" sz="600" dirty="0"/>
          </a:p>
          <a:p>
            <a:pPr algn="ctr"/>
            <a:r>
              <a:rPr lang="en-GB" sz="600" dirty="0"/>
              <a:t>Please scan the QR code below to ask questions and give feedback.</a:t>
            </a:r>
          </a:p>
          <a:p>
            <a:pPr algn="ctr"/>
            <a:endParaRPr lang="en-GB" sz="600" dirty="0"/>
          </a:p>
          <a:p>
            <a:pPr algn="ctr"/>
            <a:endParaRPr lang="en-GB" sz="600" dirty="0"/>
          </a:p>
          <a:p>
            <a:pPr algn="ctr"/>
            <a:endParaRPr lang="en-GB" sz="600" dirty="0"/>
          </a:p>
          <a:p>
            <a:pPr algn="ctr"/>
            <a:endParaRPr lang="en-GB" sz="600" dirty="0"/>
          </a:p>
          <a:p>
            <a:pPr algn="ctr"/>
            <a:endParaRPr lang="en-GB" sz="600" dirty="0"/>
          </a:p>
        </p:txBody>
      </p:sp>
      <p:sp>
        <p:nvSpPr>
          <p:cNvPr id="25" name="TextBox 24">
            <a:extLst>
              <a:ext uri="{FF2B5EF4-FFF2-40B4-BE49-F238E27FC236}">
                <a16:creationId xmlns:a16="http://schemas.microsoft.com/office/drawing/2014/main" id="{85255FD5-4B63-19F5-110F-117B0285867E}"/>
              </a:ext>
            </a:extLst>
          </p:cNvPr>
          <p:cNvSpPr txBox="1"/>
          <p:nvPr/>
        </p:nvSpPr>
        <p:spPr>
          <a:xfrm>
            <a:off x="8565849" y="5503334"/>
            <a:ext cx="1835158" cy="215444"/>
          </a:xfrm>
          <a:prstGeom prst="rect">
            <a:avLst/>
          </a:prstGeom>
          <a:solidFill>
            <a:schemeClr val="tx2">
              <a:lumMod val="75000"/>
              <a:lumOff val="25000"/>
            </a:schemeClr>
          </a:solidFill>
        </p:spPr>
        <p:txBody>
          <a:bodyPr wrap="square" rtlCol="0">
            <a:spAutoFit/>
          </a:bodyPr>
          <a:lstStyle/>
          <a:p>
            <a:pPr algn="ctr"/>
            <a:r>
              <a:rPr lang="en-GB" sz="800" b="1" dirty="0">
                <a:solidFill>
                  <a:schemeClr val="bg1"/>
                </a:solidFill>
              </a:rPr>
              <a:t>Contact Information</a:t>
            </a:r>
          </a:p>
        </p:txBody>
      </p:sp>
      <p:pic>
        <p:nvPicPr>
          <p:cNvPr id="27" name="Picture 26" descr="A qr code with blue squares&#10;&#10;Description automatically generated">
            <a:extLst>
              <a:ext uri="{FF2B5EF4-FFF2-40B4-BE49-F238E27FC236}">
                <a16:creationId xmlns:a16="http://schemas.microsoft.com/office/drawing/2014/main" id="{49059207-A1E9-C3A9-BC17-242EA85271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13291" y="6386430"/>
            <a:ext cx="404822" cy="404822"/>
          </a:xfrm>
          <a:prstGeom prst="rect">
            <a:avLst/>
          </a:prstGeom>
        </p:spPr>
      </p:pic>
      <p:pic>
        <p:nvPicPr>
          <p:cNvPr id="37" name="Picture 36" descr="A screen shot of a computer&#10;&#10;Description automatically generated">
            <a:extLst>
              <a:ext uri="{FF2B5EF4-FFF2-40B4-BE49-F238E27FC236}">
                <a16:creationId xmlns:a16="http://schemas.microsoft.com/office/drawing/2014/main" id="{38C43A35-A3C2-23EE-B093-0C9805DD9D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39112"/>
            <a:ext cx="12192000" cy="1542952"/>
          </a:xfrm>
          <a:prstGeom prst="rect">
            <a:avLst/>
          </a:prstGeom>
        </p:spPr>
      </p:pic>
      <p:pic>
        <p:nvPicPr>
          <p:cNvPr id="38" name="Picture 37">
            <a:extLst>
              <a:ext uri="{FF2B5EF4-FFF2-40B4-BE49-F238E27FC236}">
                <a16:creationId xmlns:a16="http://schemas.microsoft.com/office/drawing/2014/main" id="{8485B560-308A-CEBC-FB20-2CF6337AF442}"/>
              </a:ext>
            </a:extLst>
          </p:cNvPr>
          <p:cNvPicPr>
            <a:picLocks noChangeAspect="1"/>
          </p:cNvPicPr>
          <p:nvPr/>
        </p:nvPicPr>
        <p:blipFill>
          <a:blip r:embed="rId5"/>
          <a:stretch>
            <a:fillRect/>
          </a:stretch>
        </p:blipFill>
        <p:spPr>
          <a:xfrm>
            <a:off x="1845770" y="4868557"/>
            <a:ext cx="2353984" cy="1388667"/>
          </a:xfrm>
          <a:prstGeom prst="rect">
            <a:avLst/>
          </a:prstGeom>
        </p:spPr>
      </p:pic>
      <p:sp>
        <p:nvSpPr>
          <p:cNvPr id="40" name="TextBox 39">
            <a:extLst>
              <a:ext uri="{FF2B5EF4-FFF2-40B4-BE49-F238E27FC236}">
                <a16:creationId xmlns:a16="http://schemas.microsoft.com/office/drawing/2014/main" id="{7252327C-0CA4-75B1-9BD2-8C8DEE4F52A6}"/>
              </a:ext>
            </a:extLst>
          </p:cNvPr>
          <p:cNvSpPr txBox="1"/>
          <p:nvPr/>
        </p:nvSpPr>
        <p:spPr>
          <a:xfrm>
            <a:off x="77761" y="4862806"/>
            <a:ext cx="1768007" cy="1569660"/>
          </a:xfrm>
          <a:prstGeom prst="rect">
            <a:avLst/>
          </a:prstGeom>
          <a:solidFill>
            <a:schemeClr val="bg1"/>
          </a:solidFill>
        </p:spPr>
        <p:txBody>
          <a:bodyPr wrap="square" rtlCol="0">
            <a:spAutoFit/>
          </a:bodyPr>
          <a:lstStyle/>
          <a:p>
            <a:pPr marL="171450" indent="-171450">
              <a:buFont typeface="Arial" panose="020B0604020202020204" pitchFamily="34" charset="0"/>
              <a:buChar char="•"/>
            </a:pPr>
            <a:r>
              <a:rPr lang="en-GB" sz="800" dirty="0">
                <a:solidFill>
                  <a:schemeClr val="tx2">
                    <a:lumMod val="90000"/>
                    <a:lumOff val="10000"/>
                  </a:schemeClr>
                </a:solidFill>
              </a:rPr>
              <a:t>Due to the </a:t>
            </a:r>
            <a:r>
              <a:rPr lang="en-GB" sz="800" b="1" dirty="0">
                <a:solidFill>
                  <a:schemeClr val="tx2">
                    <a:lumMod val="90000"/>
                    <a:lumOff val="10000"/>
                  </a:schemeClr>
                </a:solidFill>
              </a:rPr>
              <a:t>capabilities of GAI</a:t>
            </a:r>
            <a:r>
              <a:rPr lang="en-GB" sz="800" dirty="0">
                <a:solidFill>
                  <a:schemeClr val="tx2">
                    <a:lumMod val="90000"/>
                    <a:lumOff val="10000"/>
                  </a:schemeClr>
                </a:solidFill>
              </a:rPr>
              <a:t>, though there are excitements over its potentials to boost productivity, transform society positively, however, it </a:t>
            </a:r>
            <a:r>
              <a:rPr lang="en-GB" sz="800" b="1" dirty="0">
                <a:solidFill>
                  <a:schemeClr val="tx2">
                    <a:lumMod val="90000"/>
                    <a:lumOff val="10000"/>
                  </a:schemeClr>
                </a:solidFill>
              </a:rPr>
              <a:t>created huge tension in the field of education</a:t>
            </a:r>
            <a:r>
              <a:rPr lang="en-GB" sz="800" dirty="0">
                <a:solidFill>
                  <a:schemeClr val="tx2">
                    <a:lumMod val="90000"/>
                    <a:lumOff val="10000"/>
                  </a:schemeClr>
                </a:solidFill>
              </a:rPr>
              <a:t>, and scholars are concerned by threats brought by the technology, not only to teaching and learning, but also to the future of education. </a:t>
            </a:r>
          </a:p>
          <a:p>
            <a:pPr marL="171450" indent="-171450">
              <a:buFont typeface="Arial" panose="020B0604020202020204" pitchFamily="34" charset="0"/>
              <a:buChar char="•"/>
            </a:pPr>
            <a:endParaRPr lang="en-GB" sz="800" dirty="0">
              <a:solidFill>
                <a:schemeClr val="tx2">
                  <a:lumMod val="90000"/>
                  <a:lumOff val="10000"/>
                </a:schemeClr>
              </a:solidFill>
            </a:endParaRPr>
          </a:p>
        </p:txBody>
      </p:sp>
      <p:sp>
        <p:nvSpPr>
          <p:cNvPr id="41" name="TextBox 40">
            <a:extLst>
              <a:ext uri="{FF2B5EF4-FFF2-40B4-BE49-F238E27FC236}">
                <a16:creationId xmlns:a16="http://schemas.microsoft.com/office/drawing/2014/main" id="{1E376EF0-7973-34FF-CEB0-BE70BF5C5CAB}"/>
              </a:ext>
            </a:extLst>
          </p:cNvPr>
          <p:cNvSpPr txBox="1"/>
          <p:nvPr/>
        </p:nvSpPr>
        <p:spPr>
          <a:xfrm>
            <a:off x="77761" y="6251473"/>
            <a:ext cx="4121993" cy="584775"/>
          </a:xfrm>
          <a:prstGeom prst="rect">
            <a:avLst/>
          </a:prstGeom>
          <a:solidFill>
            <a:schemeClr val="bg1"/>
          </a:solidFill>
        </p:spPr>
        <p:txBody>
          <a:bodyPr wrap="square" rtlCol="0">
            <a:spAutoFit/>
          </a:bodyPr>
          <a:lstStyle/>
          <a:p>
            <a:pPr marL="171450" indent="-171450">
              <a:buFont typeface="Arial" panose="020B0604020202020204" pitchFamily="34" charset="0"/>
              <a:buChar char="•"/>
            </a:pPr>
            <a:r>
              <a:rPr lang="en-GB" sz="800" dirty="0">
                <a:solidFill>
                  <a:schemeClr val="tx2">
                    <a:lumMod val="90000"/>
                    <a:lumOff val="10000"/>
                  </a:schemeClr>
                </a:solidFill>
              </a:rPr>
              <a:t>In higher education (HE), </a:t>
            </a:r>
            <a:r>
              <a:rPr lang="en-GB" sz="800" b="1" dirty="0">
                <a:solidFill>
                  <a:schemeClr val="tx2">
                    <a:lumMod val="90000"/>
                    <a:lumOff val="10000"/>
                  </a:schemeClr>
                </a:solidFill>
              </a:rPr>
              <a:t>threats</a:t>
            </a:r>
            <a:r>
              <a:rPr lang="en-GB" sz="800" dirty="0">
                <a:solidFill>
                  <a:schemeClr val="tx2">
                    <a:lumMod val="90000"/>
                    <a:lumOff val="10000"/>
                  </a:schemeClr>
                </a:solidFill>
              </a:rPr>
              <a:t> brought by the technology have been identified, these</a:t>
            </a:r>
            <a:r>
              <a:rPr lang="en-GB" sz="800" b="1" dirty="0">
                <a:solidFill>
                  <a:schemeClr val="tx2">
                    <a:lumMod val="90000"/>
                    <a:lumOff val="10000"/>
                  </a:schemeClr>
                </a:solidFill>
              </a:rPr>
              <a:t> include academic integrity, bias, inaccuracy and misinformation, data and privacy concerns, copyright, and its impact on skills and education</a:t>
            </a:r>
            <a:r>
              <a:rPr lang="en-GB" sz="800" dirty="0">
                <a:solidFill>
                  <a:schemeClr val="tx2">
                    <a:lumMod val="90000"/>
                    <a:lumOff val="10000"/>
                  </a:schemeClr>
                </a:solidFill>
              </a:rPr>
              <a:t>, as summarised by </a:t>
            </a:r>
            <a:r>
              <a:rPr lang="en-GB" sz="800" dirty="0" err="1">
                <a:solidFill>
                  <a:schemeClr val="tx2">
                    <a:lumMod val="90000"/>
                    <a:lumOff val="10000"/>
                  </a:schemeClr>
                </a:solidFill>
              </a:rPr>
              <a:t>Bobula</a:t>
            </a:r>
            <a:r>
              <a:rPr lang="en-GB" sz="800" dirty="0">
                <a:solidFill>
                  <a:schemeClr val="tx2">
                    <a:lumMod val="90000"/>
                    <a:lumOff val="10000"/>
                  </a:schemeClr>
                </a:solidFill>
              </a:rPr>
              <a:t> (2024).</a:t>
            </a:r>
          </a:p>
        </p:txBody>
      </p:sp>
      <p:sp>
        <p:nvSpPr>
          <p:cNvPr id="44" name="TextBox 43">
            <a:extLst>
              <a:ext uri="{FF2B5EF4-FFF2-40B4-BE49-F238E27FC236}">
                <a16:creationId xmlns:a16="http://schemas.microsoft.com/office/drawing/2014/main" id="{23D102BA-E081-4730-4A2A-5663AB70E265}"/>
              </a:ext>
            </a:extLst>
          </p:cNvPr>
          <p:cNvSpPr txBox="1"/>
          <p:nvPr/>
        </p:nvSpPr>
        <p:spPr>
          <a:xfrm>
            <a:off x="10447438" y="3558078"/>
            <a:ext cx="1711043" cy="200055"/>
          </a:xfrm>
          <a:prstGeom prst="rect">
            <a:avLst/>
          </a:prstGeom>
          <a:solidFill>
            <a:schemeClr val="tx2">
              <a:lumMod val="75000"/>
              <a:lumOff val="25000"/>
            </a:schemeClr>
          </a:solidFill>
        </p:spPr>
        <p:txBody>
          <a:bodyPr wrap="square" rtlCol="0">
            <a:spAutoFit/>
          </a:bodyPr>
          <a:lstStyle/>
          <a:p>
            <a:pPr algn="ctr"/>
            <a:r>
              <a:rPr lang="en-GB" sz="700" b="1" dirty="0">
                <a:solidFill>
                  <a:schemeClr val="bg1"/>
                </a:solidFill>
              </a:rPr>
              <a:t>Reference List</a:t>
            </a:r>
          </a:p>
        </p:txBody>
      </p:sp>
      <p:sp>
        <p:nvSpPr>
          <p:cNvPr id="45" name="TextBox 44">
            <a:extLst>
              <a:ext uri="{FF2B5EF4-FFF2-40B4-BE49-F238E27FC236}">
                <a16:creationId xmlns:a16="http://schemas.microsoft.com/office/drawing/2014/main" id="{A9065BF5-6AF7-829C-1235-C0CDC6B6C219}"/>
              </a:ext>
            </a:extLst>
          </p:cNvPr>
          <p:cNvSpPr txBox="1"/>
          <p:nvPr/>
        </p:nvSpPr>
        <p:spPr>
          <a:xfrm>
            <a:off x="10447438" y="3773522"/>
            <a:ext cx="1711043" cy="3099310"/>
          </a:xfrm>
          <a:prstGeom prst="rect">
            <a:avLst/>
          </a:prstGeom>
          <a:solidFill>
            <a:schemeClr val="bg1">
              <a:lumMod val="95000"/>
            </a:schemeClr>
          </a:solidFill>
        </p:spPr>
        <p:txBody>
          <a:bodyPr wrap="square" rtlCol="0">
            <a:spAutoFit/>
          </a:bodyPr>
          <a:lstStyle/>
          <a:p>
            <a:pPr>
              <a:lnSpc>
                <a:spcPct val="115000"/>
              </a:lnSpc>
            </a:pPr>
            <a:r>
              <a:rPr lang="en-US" sz="400" kern="100" dirty="0">
                <a:effectLst/>
                <a:latin typeface="Aptos" panose="020B0004020202020204" pitchFamily="34" charset="0"/>
                <a:ea typeface="DengXian" panose="02010600030101010101" pitchFamily="2" charset="-122"/>
                <a:cs typeface="Arial" panose="020B0604020202020204" pitchFamily="34" charset="0"/>
              </a:rPr>
              <a:t>ArXiv (2024) Chronological display of LLM release [Screenshot]. Available at: </a:t>
            </a:r>
            <a:r>
              <a:rPr lang="en-US" sz="4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6"/>
              </a:rPr>
              <a:t>https://arxiv.org/html/2307.06435v9</a:t>
            </a:r>
            <a:r>
              <a:rPr lang="en-US" sz="400" kern="100" dirty="0">
                <a:effectLst/>
                <a:latin typeface="Aptos" panose="020B0004020202020204" pitchFamily="34" charset="0"/>
                <a:ea typeface="DengXian" panose="02010600030101010101" pitchFamily="2" charset="-122"/>
                <a:cs typeface="Arial" panose="020B0604020202020204" pitchFamily="34" charset="0"/>
              </a:rPr>
              <a:t> (Accessed: 20 Oct 2024).</a:t>
            </a:r>
            <a:endParaRPr lang="en-GB" sz="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pPr>
            <a:r>
              <a:rPr lang="en-GB" sz="400" kern="100" dirty="0" err="1">
                <a:effectLst/>
                <a:latin typeface="Aptos" panose="020B0004020202020204" pitchFamily="34" charset="0"/>
                <a:ea typeface="DengXian" panose="02010600030101010101" pitchFamily="2" charset="-122"/>
                <a:cs typeface="Arial" panose="020B0604020202020204" pitchFamily="34" charset="0"/>
              </a:rPr>
              <a:t>Bobula</a:t>
            </a:r>
            <a:r>
              <a:rPr lang="en-GB" sz="400" kern="100" dirty="0">
                <a:effectLst/>
                <a:latin typeface="Aptos" panose="020B0004020202020204" pitchFamily="34" charset="0"/>
                <a:ea typeface="DengXian" panose="02010600030101010101" pitchFamily="2" charset="-122"/>
                <a:cs typeface="Arial" panose="020B0604020202020204" pitchFamily="34" charset="0"/>
              </a:rPr>
              <a:t>, M. (2024) ‘Generative Artificial Intelligence (AI) in higher education: a comprehensive review of challenges, opportunities, and implications’, </a:t>
            </a:r>
            <a:r>
              <a:rPr lang="en-GB" sz="400" i="1" kern="100" dirty="0">
                <a:effectLst/>
                <a:latin typeface="Aptos" panose="020B0004020202020204" pitchFamily="34" charset="0"/>
                <a:ea typeface="DengXian" panose="02010600030101010101" pitchFamily="2" charset="-122"/>
                <a:cs typeface="Arial" panose="020B0604020202020204" pitchFamily="34" charset="0"/>
              </a:rPr>
              <a:t>Journal of Learning Development in Higher Education</a:t>
            </a:r>
            <a:r>
              <a:rPr lang="en-GB" sz="400" kern="100" dirty="0">
                <a:effectLst/>
                <a:latin typeface="Aptos" panose="020B0004020202020204" pitchFamily="34" charset="0"/>
                <a:ea typeface="DengXian" panose="02010600030101010101" pitchFamily="2" charset="-122"/>
                <a:cs typeface="Arial" panose="020B0604020202020204" pitchFamily="34" charset="0"/>
              </a:rPr>
              <a:t>, 30. Available at: DOI https://doi.org/10.47408/jldhe.vi30.1137</a:t>
            </a:r>
          </a:p>
          <a:p>
            <a:pPr>
              <a:lnSpc>
                <a:spcPct val="115000"/>
              </a:lnSpc>
            </a:pPr>
            <a:r>
              <a:rPr lang="en-GB" sz="400" kern="100" dirty="0">
                <a:effectLst/>
                <a:latin typeface="Aptos" panose="020B0004020202020204" pitchFamily="34" charset="0"/>
                <a:ea typeface="DengXian" panose="02010600030101010101" pitchFamily="2" charset="-122"/>
                <a:cs typeface="Arial" panose="020B0604020202020204" pitchFamily="34" charset="0"/>
              </a:rPr>
              <a:t>Dabis, A. and </a:t>
            </a:r>
            <a:r>
              <a:rPr lang="en-GB" sz="400" kern="100" dirty="0" err="1">
                <a:effectLst/>
                <a:latin typeface="Aptos" panose="020B0004020202020204" pitchFamily="34" charset="0"/>
                <a:ea typeface="DengXian" panose="02010600030101010101" pitchFamily="2" charset="-122"/>
                <a:cs typeface="Arial" panose="020B0604020202020204" pitchFamily="34" charset="0"/>
              </a:rPr>
              <a:t>Csáki</a:t>
            </a:r>
            <a:r>
              <a:rPr lang="en-GB" sz="400" kern="100" dirty="0">
                <a:effectLst/>
                <a:latin typeface="Aptos" panose="020B0004020202020204" pitchFamily="34" charset="0"/>
                <a:ea typeface="DengXian" panose="02010600030101010101" pitchFamily="2" charset="-122"/>
                <a:cs typeface="Arial" panose="020B0604020202020204" pitchFamily="34" charset="0"/>
              </a:rPr>
              <a:t>, C. (2024) ‘AI and ethics: Investigating the first policy responses of higher education institutions to the challenge of generative AI’, </a:t>
            </a:r>
            <a:r>
              <a:rPr lang="en-GB" sz="400" i="1" kern="100" dirty="0">
                <a:effectLst/>
                <a:latin typeface="Aptos" panose="020B0004020202020204" pitchFamily="34" charset="0"/>
                <a:ea typeface="DengXian" panose="02010600030101010101" pitchFamily="2" charset="-122"/>
                <a:cs typeface="Arial" panose="020B0604020202020204" pitchFamily="34" charset="0"/>
              </a:rPr>
              <a:t>Humanities &amp; Social Sciences Communications, </a:t>
            </a:r>
            <a:r>
              <a:rPr lang="en-GB" sz="400" kern="100" dirty="0">
                <a:effectLst/>
                <a:latin typeface="Aptos" panose="020B0004020202020204" pitchFamily="34" charset="0"/>
                <a:ea typeface="DengXian" panose="02010600030101010101" pitchFamily="2" charset="-122"/>
                <a:cs typeface="Arial" panose="020B0604020202020204" pitchFamily="34" charset="0"/>
              </a:rPr>
              <a:t>11(1), pp. 1006. Available at: DOI:10.1057/s41599-024-03526-z</a:t>
            </a:r>
          </a:p>
          <a:p>
            <a:pPr>
              <a:lnSpc>
                <a:spcPct val="115000"/>
              </a:lnSpc>
            </a:pPr>
            <a:r>
              <a:rPr lang="en-US" sz="400" kern="100" dirty="0">
                <a:effectLst/>
                <a:latin typeface="Aptos" panose="020B0004020202020204" pitchFamily="34" charset="0"/>
                <a:ea typeface="DengXian" panose="02010600030101010101" pitchFamily="2" charset="-122"/>
                <a:cs typeface="Arial" panose="020B0604020202020204" pitchFamily="34" charset="0"/>
              </a:rPr>
              <a:t>Department for Education (2023) </a:t>
            </a:r>
            <a:r>
              <a:rPr lang="en-US" sz="400" i="1" kern="100" dirty="0">
                <a:effectLst/>
                <a:latin typeface="Aptos" panose="020B0004020202020204" pitchFamily="34" charset="0"/>
                <a:ea typeface="DengXian" panose="02010600030101010101" pitchFamily="2" charset="-122"/>
                <a:cs typeface="Arial" panose="020B0604020202020204" pitchFamily="34" charset="0"/>
              </a:rPr>
              <a:t>Generative Artificial Intelligence (AI) in Education</a:t>
            </a:r>
            <a:r>
              <a:rPr lang="en-US" sz="4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US" sz="4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7"/>
              </a:rPr>
              <a:t>https://www.gov.uk/government/publications/generative-artificial-intelligence-in-education/generative-artificial-intelligence-ai-in-education</a:t>
            </a:r>
            <a:r>
              <a:rPr lang="en-US" sz="400" kern="100" dirty="0">
                <a:effectLst/>
                <a:latin typeface="Aptos" panose="020B0004020202020204" pitchFamily="34" charset="0"/>
                <a:ea typeface="DengXian" panose="02010600030101010101" pitchFamily="2" charset="-122"/>
                <a:cs typeface="Arial" panose="020B0604020202020204" pitchFamily="34" charset="0"/>
              </a:rPr>
              <a:t> (Accessed: 6 Oct 2024).</a:t>
            </a:r>
            <a:endParaRPr lang="en-GB" sz="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pPr>
            <a:r>
              <a:rPr lang="en-US" sz="400" kern="100" dirty="0">
                <a:effectLst/>
                <a:latin typeface="Aptos" panose="020B0004020202020204" pitchFamily="34" charset="0"/>
                <a:ea typeface="DengXian" panose="02010600030101010101" pitchFamily="2" charset="-122"/>
                <a:cs typeface="Arial" panose="020B0604020202020204" pitchFamily="34" charset="0"/>
              </a:rPr>
              <a:t>Department for Science, Innovation and Technology (2023) A Pro-Innovation Approach to AI Regulation. Available at: </a:t>
            </a:r>
            <a:r>
              <a:rPr lang="en-US" sz="4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8"/>
              </a:rPr>
              <a:t>https://www.gov.uk/government/publications/ai-regulation-a-pro-innovation-approach/white-paper</a:t>
            </a:r>
            <a:r>
              <a:rPr lang="en-US" sz="400" kern="100" dirty="0">
                <a:effectLst/>
                <a:latin typeface="Aptos" panose="020B0004020202020204" pitchFamily="34" charset="0"/>
                <a:ea typeface="DengXian" panose="02010600030101010101" pitchFamily="2" charset="-122"/>
                <a:cs typeface="Arial" panose="020B0604020202020204" pitchFamily="34" charset="0"/>
              </a:rPr>
              <a:t> (Accessed: 15 Oct 2024).</a:t>
            </a:r>
            <a:endParaRPr lang="en-GB" sz="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pPr>
            <a:r>
              <a:rPr lang="en-US" sz="400" kern="100" dirty="0">
                <a:effectLst/>
                <a:latin typeface="Aptos" panose="020B0004020202020204" pitchFamily="34" charset="0"/>
                <a:ea typeface="DengXian" panose="02010600030101010101" pitchFamily="2" charset="-122"/>
                <a:cs typeface="Arial" panose="020B0604020202020204" pitchFamily="34" charset="0"/>
              </a:rPr>
              <a:t>Department for Science, Innovation and Technology (2023) The Bletchley Declaration by Countries Attending the AI Safety Summit. Available at: </a:t>
            </a:r>
            <a:r>
              <a:rPr lang="en-US" sz="4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9"/>
              </a:rPr>
              <a:t>https://www.gov.uk/government/publications/ai-safety-summit-2023-the-bletchley-declaration/the-bletchley-declaration-by-countries-attending-the-ai-safety-summit-1-2-november-2023</a:t>
            </a:r>
            <a:r>
              <a:rPr lang="en-US" sz="400" kern="100" dirty="0">
                <a:effectLst/>
                <a:latin typeface="Aptos" panose="020B0004020202020204" pitchFamily="34" charset="0"/>
                <a:ea typeface="DengXian" panose="02010600030101010101" pitchFamily="2" charset="-122"/>
                <a:cs typeface="Arial" panose="020B0604020202020204" pitchFamily="34" charset="0"/>
              </a:rPr>
              <a:t> (Accessed: 17 Oct 2024). </a:t>
            </a:r>
          </a:p>
          <a:p>
            <a:pPr>
              <a:lnSpc>
                <a:spcPct val="115000"/>
              </a:lnSpc>
            </a:pPr>
            <a:r>
              <a:rPr lang="en-US" sz="400" kern="100" dirty="0">
                <a:effectLst/>
                <a:latin typeface="Aptos" panose="020B0004020202020204" pitchFamily="34" charset="0"/>
                <a:ea typeface="DengXian" panose="02010600030101010101" pitchFamily="2" charset="-122"/>
                <a:cs typeface="Arial" panose="020B0604020202020204" pitchFamily="34" charset="0"/>
              </a:rPr>
              <a:t>Marsden, C. T. (2024) [Forthcoming] ‘Generative AI Regulation in the UK’. in P. Hacker, S. Hammer, A. Engel, B. </a:t>
            </a:r>
            <a:r>
              <a:rPr lang="en-US" sz="400" kern="100" dirty="0" err="1">
                <a:effectLst/>
                <a:latin typeface="Aptos" panose="020B0004020202020204" pitchFamily="34" charset="0"/>
                <a:ea typeface="DengXian" panose="02010600030101010101" pitchFamily="2" charset="-122"/>
                <a:cs typeface="Arial" panose="020B0604020202020204" pitchFamily="34" charset="0"/>
              </a:rPr>
              <a:t>Mittelstadt</a:t>
            </a:r>
            <a:r>
              <a:rPr lang="en-US" sz="400" kern="100" dirty="0">
                <a:effectLst/>
                <a:latin typeface="Aptos" panose="020B0004020202020204" pitchFamily="34" charset="0"/>
                <a:ea typeface="DengXian" panose="02010600030101010101" pitchFamily="2" charset="-122"/>
                <a:cs typeface="Arial" panose="020B0604020202020204" pitchFamily="34" charset="0"/>
              </a:rPr>
              <a:t> (ed.), </a:t>
            </a:r>
            <a:r>
              <a:rPr lang="en-US" sz="400" i="1" kern="100" dirty="0">
                <a:effectLst/>
                <a:latin typeface="Aptos" panose="020B0004020202020204" pitchFamily="34" charset="0"/>
                <a:ea typeface="DengXian" panose="02010600030101010101" pitchFamily="2" charset="-122"/>
                <a:cs typeface="Arial" panose="020B0604020202020204" pitchFamily="34" charset="0"/>
              </a:rPr>
              <a:t>Handbook on Generative AI</a:t>
            </a:r>
            <a:r>
              <a:rPr lang="en-US" sz="400" kern="100" dirty="0">
                <a:effectLst/>
                <a:latin typeface="Aptos" panose="020B0004020202020204" pitchFamily="34" charset="0"/>
                <a:ea typeface="DengXian" panose="02010600030101010101" pitchFamily="2" charset="-122"/>
                <a:cs typeface="Arial" panose="020B0604020202020204" pitchFamily="34" charset="0"/>
              </a:rPr>
              <a:t>. Oxford: Oxford University Press. Chapter 44. Available at: </a:t>
            </a:r>
            <a:r>
              <a:rPr lang="en-US" sz="4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10"/>
              </a:rPr>
              <a:t>http://dx.doi.org/10.2139/ssrn.4944690</a:t>
            </a:r>
            <a:endParaRPr lang="en-GB" sz="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pPr>
            <a:r>
              <a:rPr lang="en-US" sz="400" kern="100" dirty="0">
                <a:effectLst/>
                <a:latin typeface="Aptos" panose="020B0004020202020204" pitchFamily="34" charset="0"/>
                <a:ea typeface="DengXian" panose="02010600030101010101" pitchFamily="2" charset="-122"/>
                <a:cs typeface="Arial" panose="020B0604020202020204" pitchFamily="34" charset="0"/>
              </a:rPr>
              <a:t>Hu, K. (2022) ‘ChatGPT’ Sets Record for Fastest-Growing User Base – Analyst Note, </a:t>
            </a:r>
            <a:r>
              <a:rPr lang="en-US" sz="400" i="1" kern="100" dirty="0">
                <a:effectLst/>
                <a:latin typeface="Aptos" panose="020B0004020202020204" pitchFamily="34" charset="0"/>
                <a:ea typeface="DengXian" panose="02010600030101010101" pitchFamily="2" charset="-122"/>
                <a:cs typeface="Arial" panose="020B0604020202020204" pitchFamily="34" charset="0"/>
              </a:rPr>
              <a:t>Reuters</a:t>
            </a:r>
            <a:r>
              <a:rPr lang="en-US" sz="400" kern="100" dirty="0">
                <a:effectLst/>
                <a:latin typeface="Aptos" panose="020B0004020202020204" pitchFamily="34" charset="0"/>
                <a:ea typeface="DengXian" panose="02010600030101010101" pitchFamily="2" charset="-122"/>
                <a:cs typeface="Arial" panose="020B0604020202020204" pitchFamily="34" charset="0"/>
              </a:rPr>
              <a:t>, 2 February. Available at: </a:t>
            </a:r>
            <a:r>
              <a:rPr lang="en-US" sz="4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11"/>
              </a:rPr>
              <a:t>https://www.reuters.com/technology/chatgpt-sets-record-fastest-growing-user-base-analyst-note-2023-02-01/</a:t>
            </a:r>
            <a:r>
              <a:rPr lang="en-US" sz="400" kern="100" dirty="0">
                <a:effectLst/>
                <a:latin typeface="Aptos" panose="020B0004020202020204" pitchFamily="34" charset="0"/>
                <a:ea typeface="DengXian" panose="02010600030101010101" pitchFamily="2" charset="-122"/>
                <a:cs typeface="Arial" panose="020B0604020202020204" pitchFamily="34" charset="0"/>
              </a:rPr>
              <a:t> (Accessed: 20 Oct 2024).</a:t>
            </a:r>
            <a:endParaRPr lang="en-GB" sz="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pPr>
            <a:r>
              <a:rPr lang="en-GB" sz="400" kern="100" dirty="0">
                <a:effectLst/>
                <a:latin typeface="Aptos" panose="020B0004020202020204" pitchFamily="34" charset="0"/>
                <a:ea typeface="DengXian" panose="02010600030101010101" pitchFamily="2" charset="-122"/>
                <a:cs typeface="Arial" panose="020B0604020202020204" pitchFamily="34" charset="0"/>
              </a:rPr>
              <a:t>Joint Council for Qualifications (2024) AI use in assessments: protecting the integrity of qualifications. Available at: </a:t>
            </a:r>
            <a:r>
              <a:rPr lang="en-GB" sz="4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12"/>
              </a:rPr>
              <a:t>https://www.jcq.org.uk/wp-content/uploads/2024/07/AI-Use-in-Assessments_Feb24_v6.pdf</a:t>
            </a:r>
            <a:r>
              <a:rPr lang="en-GB" sz="400" kern="100" dirty="0">
                <a:effectLst/>
                <a:latin typeface="Aptos" panose="020B0004020202020204" pitchFamily="34" charset="0"/>
                <a:ea typeface="DengXian" panose="02010600030101010101" pitchFamily="2" charset="-122"/>
                <a:cs typeface="Arial" panose="020B0604020202020204" pitchFamily="34" charset="0"/>
              </a:rPr>
              <a:t> (Accessed: 05 November 2024).</a:t>
            </a:r>
          </a:p>
          <a:p>
            <a:r>
              <a:rPr lang="en-GB" sz="400" dirty="0">
                <a:effectLst/>
                <a:latin typeface="Aptos" panose="020B0004020202020204" pitchFamily="34" charset="0"/>
                <a:ea typeface="DengXian" panose="02010600030101010101" pitchFamily="2" charset="-122"/>
                <a:cs typeface="Arial" panose="020B0604020202020204" pitchFamily="34" charset="0"/>
              </a:rPr>
              <a:t>Russell Group (2023) </a:t>
            </a:r>
            <a:r>
              <a:rPr lang="en-GB" sz="400" i="1" dirty="0">
                <a:effectLst/>
                <a:latin typeface="Aptos" panose="020B0004020202020204" pitchFamily="34" charset="0"/>
                <a:ea typeface="DengXian" panose="02010600030101010101" pitchFamily="2" charset="-122"/>
                <a:cs typeface="Arial" panose="020B0604020202020204" pitchFamily="34" charset="0"/>
              </a:rPr>
              <a:t>Russell Group principles on the use of generative AI tools in education</a:t>
            </a:r>
            <a:r>
              <a:rPr lang="en-GB" sz="400" dirty="0">
                <a:effectLst/>
                <a:latin typeface="Aptos" panose="020B0004020202020204" pitchFamily="34" charset="0"/>
                <a:ea typeface="DengXian" panose="02010600030101010101" pitchFamily="2" charset="-122"/>
                <a:cs typeface="Arial" panose="020B0604020202020204" pitchFamily="34" charset="0"/>
              </a:rPr>
              <a:t>. Available at: https://russellgroup.ac.uk/media/6137/rg_ai_principles-final.pdf (Accessed: 05 November 2024).</a:t>
            </a:r>
            <a:endParaRPr lang="en-GB" sz="400" dirty="0"/>
          </a:p>
        </p:txBody>
      </p:sp>
      <p:sp>
        <p:nvSpPr>
          <p:cNvPr id="46" name="TextBox 45">
            <a:extLst>
              <a:ext uri="{FF2B5EF4-FFF2-40B4-BE49-F238E27FC236}">
                <a16:creationId xmlns:a16="http://schemas.microsoft.com/office/drawing/2014/main" id="{F82DB92C-D610-5A77-A4B1-59CC1F2BE357}"/>
              </a:ext>
            </a:extLst>
          </p:cNvPr>
          <p:cNvSpPr txBox="1"/>
          <p:nvPr/>
        </p:nvSpPr>
        <p:spPr>
          <a:xfrm>
            <a:off x="0" y="826657"/>
            <a:ext cx="4135582" cy="215444"/>
          </a:xfrm>
          <a:prstGeom prst="rect">
            <a:avLst/>
          </a:prstGeom>
          <a:noFill/>
        </p:spPr>
        <p:txBody>
          <a:bodyPr wrap="square" rtlCol="0">
            <a:spAutoFit/>
          </a:bodyPr>
          <a:lstStyle/>
          <a:p>
            <a:r>
              <a:rPr lang="en-GB" sz="800" dirty="0">
                <a:solidFill>
                  <a:schemeClr val="accent5"/>
                </a:solidFill>
              </a:rPr>
              <a:t>Figure 1: Guidelines and Policy responses to the rise of GAI – A Timeline</a:t>
            </a:r>
          </a:p>
        </p:txBody>
      </p:sp>
      <p:sp>
        <p:nvSpPr>
          <p:cNvPr id="49" name="TextBox 48">
            <a:extLst>
              <a:ext uri="{FF2B5EF4-FFF2-40B4-BE49-F238E27FC236}">
                <a16:creationId xmlns:a16="http://schemas.microsoft.com/office/drawing/2014/main" id="{7946F75B-9BB5-1AAA-6C80-6324746CE7B3}"/>
              </a:ext>
            </a:extLst>
          </p:cNvPr>
          <p:cNvSpPr txBox="1"/>
          <p:nvPr/>
        </p:nvSpPr>
        <p:spPr>
          <a:xfrm>
            <a:off x="1845768" y="6074306"/>
            <a:ext cx="1954381" cy="200055"/>
          </a:xfrm>
          <a:prstGeom prst="rect">
            <a:avLst/>
          </a:prstGeom>
          <a:noFill/>
        </p:spPr>
        <p:txBody>
          <a:bodyPr wrap="none" rtlCol="0">
            <a:spAutoFit/>
          </a:bodyPr>
          <a:lstStyle/>
          <a:p>
            <a:r>
              <a:rPr lang="en-GB" sz="700" dirty="0">
                <a:solidFill>
                  <a:schemeClr val="accent5"/>
                </a:solidFill>
              </a:rPr>
              <a:t>Figure 2: Chronological display of LLM release</a:t>
            </a:r>
          </a:p>
        </p:txBody>
      </p:sp>
      <p:sp>
        <p:nvSpPr>
          <p:cNvPr id="50" name="TextBox 49">
            <a:extLst>
              <a:ext uri="{FF2B5EF4-FFF2-40B4-BE49-F238E27FC236}">
                <a16:creationId xmlns:a16="http://schemas.microsoft.com/office/drawing/2014/main" id="{9D75BE4E-8A9D-357E-2F15-1FABBA6BD82B}"/>
              </a:ext>
            </a:extLst>
          </p:cNvPr>
          <p:cNvSpPr txBox="1"/>
          <p:nvPr/>
        </p:nvSpPr>
        <p:spPr>
          <a:xfrm>
            <a:off x="4253752" y="5841889"/>
            <a:ext cx="4211370" cy="276999"/>
          </a:xfrm>
          <a:prstGeom prst="rect">
            <a:avLst/>
          </a:prstGeom>
          <a:solidFill>
            <a:schemeClr val="accent3">
              <a:lumMod val="60000"/>
              <a:lumOff val="40000"/>
            </a:schemeClr>
          </a:solidFill>
        </p:spPr>
        <p:txBody>
          <a:bodyPr wrap="square" rtlCol="0">
            <a:spAutoFit/>
          </a:bodyPr>
          <a:lstStyle/>
          <a:p>
            <a:pPr algn="ctr"/>
            <a:r>
              <a:rPr lang="en-GB" sz="1200" b="1" dirty="0">
                <a:solidFill>
                  <a:schemeClr val="bg1"/>
                </a:solidFill>
              </a:rPr>
              <a:t>4. Approach to Analysing Text of Policies</a:t>
            </a:r>
          </a:p>
        </p:txBody>
      </p:sp>
      <p:sp>
        <p:nvSpPr>
          <p:cNvPr id="51" name="TextBox 50">
            <a:extLst>
              <a:ext uri="{FF2B5EF4-FFF2-40B4-BE49-F238E27FC236}">
                <a16:creationId xmlns:a16="http://schemas.microsoft.com/office/drawing/2014/main" id="{7C270D69-B942-EF66-2E1E-62C46FE5E0B7}"/>
              </a:ext>
            </a:extLst>
          </p:cNvPr>
          <p:cNvSpPr txBox="1"/>
          <p:nvPr/>
        </p:nvSpPr>
        <p:spPr>
          <a:xfrm>
            <a:off x="4253753" y="6118888"/>
            <a:ext cx="4211369" cy="707886"/>
          </a:xfrm>
          <a:prstGeom prst="rect">
            <a:avLst/>
          </a:prstGeom>
          <a:solidFill>
            <a:schemeClr val="bg1">
              <a:lumMod val="95000"/>
            </a:schemeClr>
          </a:solidFill>
        </p:spPr>
        <p:txBody>
          <a:bodyPr wrap="square" rtlCol="0">
            <a:spAutoFit/>
          </a:bodyPr>
          <a:lstStyle/>
          <a:p>
            <a:pPr marL="171450" indent="-171450">
              <a:buFont typeface="Arial" panose="020B0604020202020204" pitchFamily="34" charset="0"/>
              <a:buChar char="•"/>
            </a:pPr>
            <a:r>
              <a:rPr lang="en-GB" sz="800" dirty="0"/>
              <a:t>Due to the fast development of GAI since 2022, and effort the Government and institutions made on AI regulations, the </a:t>
            </a:r>
            <a:r>
              <a:rPr lang="en-GB" sz="800" b="1" dirty="0"/>
              <a:t>development of Policies is still ongoing</a:t>
            </a:r>
            <a:r>
              <a:rPr lang="en-GB" sz="800" dirty="0"/>
              <a:t>.</a:t>
            </a:r>
          </a:p>
          <a:p>
            <a:pPr marL="171450" indent="-171450">
              <a:buFont typeface="Arial" panose="020B0604020202020204" pitchFamily="34" charset="0"/>
              <a:buChar char="•"/>
            </a:pPr>
            <a:r>
              <a:rPr lang="en-GB" sz="800" dirty="0"/>
              <a:t>When analysing the text policies, it is important to consider the following aspects: how were the policies established, what processes of consultation it went through, its embedded values, stakeholders and strategies for implementation. </a:t>
            </a:r>
            <a:endParaRPr lang="en-GB" sz="1000" dirty="0"/>
          </a:p>
        </p:txBody>
      </p:sp>
    </p:spTree>
    <p:extLst>
      <p:ext uri="{BB962C8B-B14F-4D97-AF65-F5344CB8AC3E}">
        <p14:creationId xmlns:p14="http://schemas.microsoft.com/office/powerpoint/2010/main" val="4094186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1346</Words>
  <Application>Microsoft Office PowerPoint</Application>
  <PresentationFormat>Widescreen</PresentationFormat>
  <Paragraphs>56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Calibri</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Yiying Jiao</dc:creator>
  <cp:lastModifiedBy>Yiying Jiao</cp:lastModifiedBy>
  <cp:revision>1</cp:revision>
  <dcterms:created xsi:type="dcterms:W3CDTF">2024-11-12T18:34:21Z</dcterms:created>
  <dcterms:modified xsi:type="dcterms:W3CDTF">2024-11-12T23:43:18Z</dcterms:modified>
</cp:coreProperties>
</file>