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slideshow.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20"/>
  </p:notesMasterIdLst>
  <p:handoutMasterIdLst>
    <p:handoutMasterId r:id="rId21"/>
  </p:handoutMasterIdLst>
  <p:sldIdLst>
    <p:sldId id="269" r:id="rId5"/>
    <p:sldId id="270" r:id="rId6"/>
    <p:sldId id="275" r:id="rId7"/>
    <p:sldId id="276" r:id="rId8"/>
    <p:sldId id="272" r:id="rId9"/>
    <p:sldId id="268" r:id="rId10"/>
    <p:sldId id="274" r:id="rId11"/>
    <p:sldId id="267" r:id="rId12"/>
    <p:sldId id="277" r:id="rId13"/>
    <p:sldId id="265" r:id="rId14"/>
    <p:sldId id="278" r:id="rId15"/>
    <p:sldId id="273" r:id="rId16"/>
    <p:sldId id="279" r:id="rId17"/>
    <p:sldId id="280"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458" autoAdjust="0"/>
    <p:restoredTop sz="94660"/>
  </p:normalViewPr>
  <p:slideViewPr>
    <p:cSldViewPr snapToGrid="0" showGuides="1">
      <p:cViewPr varScale="1">
        <p:scale>
          <a:sx n="95" d="100"/>
          <a:sy n="95" d="100"/>
        </p:scale>
        <p:origin x="67" y="7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76" d="100"/>
          <a:sy n="76" d="100"/>
        </p:scale>
        <p:origin x="241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1658A34-83F4-4B2E-BC5A-DE51EE8822F9}" type="datetimeFigureOut">
              <a:rPr lang="en-US" smtClean="0"/>
              <a:t>9/26/2018</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78FE58C-C1A6-4C4C-90C2-B7F5B0504B2D}" type="slidenum">
              <a:rPr lang="en-US" smtClean="0"/>
              <a:t>‹#›</a:t>
            </a:fld>
            <a:endParaRPr lang="en-US" dirty="0"/>
          </a:p>
        </p:txBody>
      </p:sp>
    </p:spTree>
    <p:extLst>
      <p:ext uri="{BB962C8B-B14F-4D97-AF65-F5344CB8AC3E}">
        <p14:creationId xmlns:p14="http://schemas.microsoft.com/office/powerpoint/2010/main" val="40346050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2E1917-0BAF-4687-978A-82FFF05559C3}" type="datetimeFigureOut">
              <a:rPr lang="en-US" smtClean="0"/>
              <a:t>9/26/2018</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0E1E9A-E921-4174-A0FC-51868D7AC568}" type="slidenum">
              <a:rPr lang="en-US" smtClean="0"/>
              <a:t>‹#›</a:t>
            </a:fld>
            <a:endParaRPr lang="en-US" dirty="0"/>
          </a:p>
        </p:txBody>
      </p:sp>
    </p:spTree>
    <p:extLst>
      <p:ext uri="{BB962C8B-B14F-4D97-AF65-F5344CB8AC3E}">
        <p14:creationId xmlns:p14="http://schemas.microsoft.com/office/powerpoint/2010/main" val="373786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041400"/>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chemeClr val="accent3">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EAB7D7-3608-4730-B2E2-670834DF882C}" type="datetimeFigureOut">
              <a:rPr lang="en-US" smtClean="0"/>
              <a:t>9/26/2018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646705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EAB7D7-3608-4730-B2E2-670834DF882C}" type="datetimeFigureOut">
              <a:rPr lang="en-US" smtClean="0"/>
              <a:t>9/26/2018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2198793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41658" y="1709738"/>
            <a:ext cx="10105791" cy="2862262"/>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1241658" y="4589463"/>
            <a:ext cx="10105791"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p>
            <a:fld id="{84EAB7D7-3608-4730-B2E2-670834DF882C}" type="datetimeFigureOut">
              <a:rPr lang="en-US" smtClean="0"/>
              <a:t>9/26/2018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4067686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69700" y="1825625"/>
            <a:ext cx="475488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5325" y="1825625"/>
            <a:ext cx="4754880" cy="43513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EAB7D7-3608-4730-B2E2-670834DF882C}" type="datetimeFigureOut">
              <a:rPr lang="en-US" smtClean="0"/>
              <a:t>9/26/2018</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10636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324100" y="274638"/>
            <a:ext cx="9023350" cy="1143000"/>
          </a:xfrm>
        </p:spPr>
        <p:txBody>
          <a:bodyPr/>
          <a:lstStyle/>
          <a:p>
            <a:r>
              <a:rPr lang="en-US"/>
              <a:t>Click to edit Master title style</a:t>
            </a:r>
          </a:p>
        </p:txBody>
      </p:sp>
      <p:sp>
        <p:nvSpPr>
          <p:cNvPr id="3" name="Text Placeholder 2"/>
          <p:cNvSpPr>
            <a:spLocks noGrp="1"/>
          </p:cNvSpPr>
          <p:nvPr>
            <p:ph type="body" idx="1"/>
          </p:nvPr>
        </p:nvSpPr>
        <p:spPr>
          <a:xfrm>
            <a:off x="1562100" y="1489075"/>
            <a:ext cx="4754880" cy="641350"/>
          </a:xfrm>
          <a:noFill/>
          <a:ln>
            <a:noFill/>
          </a:ln>
        </p:spPr>
        <p:txBody>
          <a:bodyPr anchor="b"/>
          <a:lstStyle>
            <a:lvl1pPr marL="0" indent="0">
              <a:buNone/>
              <a:defRPr sz="2400" b="0">
                <a:solidFill>
                  <a:schemeClr val="accent3">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62100" y="2193925"/>
            <a:ext cx="475488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98920" y="1489075"/>
            <a:ext cx="4754880" cy="641350"/>
          </a:xfrm>
          <a:noFill/>
          <a:ln>
            <a:noFill/>
          </a:ln>
        </p:spPr>
        <p:txBody>
          <a:bodyPr anchor="b"/>
          <a:lstStyle>
            <a:lvl1pPr marL="0" indent="0">
              <a:buNone/>
              <a:defRPr sz="2400" b="0">
                <a:solidFill>
                  <a:schemeClr val="accent3">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98920" y="2193925"/>
            <a:ext cx="4754880" cy="3978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EAB7D7-3608-4730-B2E2-670834DF882C}" type="datetimeFigureOut">
              <a:rPr lang="en-US" smtClean="0"/>
              <a:t>9/26/2018</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323166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EAB7D7-3608-4730-B2E2-670834DF882C}" type="datetimeFigureOut">
              <a:rPr lang="en-US" smtClean="0"/>
              <a:t>9/26/2018</a:t>
            </a:fld>
            <a:endParaRPr lang="en-US" dirty="0"/>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510586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EAB7D7-3608-4730-B2E2-670834DF882C}" type="datetimeFigureOut">
              <a:rPr lang="en-US" smtClean="0"/>
              <a:t>9/26/2018</a:t>
            </a:fld>
            <a:endParaRPr lang="en-US" dirty="0"/>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321514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678905" y="987425"/>
            <a:ext cx="567648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EAB7D7-3608-4730-B2E2-670834DF882C}" type="datetimeFigureOut">
              <a:rPr lang="en-US" smtClean="0"/>
              <a:t>9/26/2018</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2198712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9"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5678904" y="987425"/>
            <a:ext cx="5678424"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8"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EAB7D7-3608-4730-B2E2-670834DF882C}" type="datetimeFigureOut">
              <a:rPr lang="en-US" smtClean="0"/>
              <a:t>9/26/2018</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1619359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562100" y="1825625"/>
            <a:ext cx="9791700" cy="43513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EAB7D7-3608-4730-B2E2-670834DF882C}" type="datetimeFigureOut">
              <a:rPr lang="en-US" smtClean="0"/>
              <a:t>9/26/2018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2821885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62100" y="365125"/>
            <a:ext cx="70104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EAB7D7-3608-4730-B2E2-670834DF882C}" type="datetimeFigureOut">
              <a:rPr lang="en-US" smtClean="0"/>
              <a:t>9/26/2018</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3388830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9" name="Title 1"/>
          <p:cNvSpPr>
            <a:spLocks noGrp="1"/>
          </p:cNvSpPr>
          <p:nvPr>
            <p:ph type="title"/>
          </p:nvPr>
        </p:nvSpPr>
        <p:spPr>
          <a:xfrm>
            <a:off x="1562100" y="457200"/>
            <a:ext cx="3932237" cy="1600200"/>
          </a:xfrm>
        </p:spPr>
        <p:txBody>
          <a:bodyPr anchor="b"/>
          <a:lstStyle>
            <a:lvl1pPr>
              <a:defRPr sz="3200"/>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5678904" y="987425"/>
            <a:ext cx="5678424"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8" name="Text Placeholder 3"/>
          <p:cNvSpPr>
            <a:spLocks noGrp="1"/>
          </p:cNvSpPr>
          <p:nvPr>
            <p:ph type="body" sz="half" idx="2"/>
          </p:nvPr>
        </p:nvSpPr>
        <p:spPr>
          <a:xfrm>
            <a:off x="1562100"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EAB7D7-3608-4730-B2E2-670834DF882C}" type="datetimeFigureOut">
              <a:rPr lang="en-US" smtClean="0"/>
              <a:t>9/26/2018</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71B7BAC7-FE87-40F6-AA24-4F4685D1B022}" type="slidenum">
              <a:rPr lang="en-US" smtClean="0"/>
              <a:t>‹#›</a:t>
            </a:fld>
            <a:endParaRPr lang="en-US" dirty="0"/>
          </a:p>
        </p:txBody>
      </p:sp>
    </p:spTree>
    <p:extLst>
      <p:ext uri="{BB962C8B-B14F-4D97-AF65-F5344CB8AC3E}">
        <p14:creationId xmlns:p14="http://schemas.microsoft.com/office/powerpoint/2010/main" val="3413888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324100" y="365125"/>
            <a:ext cx="9029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562100" y="1825625"/>
            <a:ext cx="9791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562100" y="6356350"/>
            <a:ext cx="2552700" cy="365125"/>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84EAB7D7-3608-4730-B2E2-670834DF882C}" type="datetimeFigureOut">
              <a:rPr lang="en-US" smtClean="0"/>
              <a:pPr/>
              <a:t>9/26/2018</a:t>
            </a:fld>
            <a:endParaRPr lang="en-US" dirty="0"/>
          </a:p>
        </p:txBody>
      </p:sp>
      <p:sp>
        <p:nvSpPr>
          <p:cNvPr id="5" name="Footer Placeholder 4"/>
          <p:cNvSpPr>
            <a:spLocks noGrp="1"/>
          </p:cNvSpPr>
          <p:nvPr>
            <p:ph type="ftr" sz="quarter" idx="3"/>
          </p:nvPr>
        </p:nvSpPr>
        <p:spPr>
          <a:xfrm>
            <a:off x="4648200" y="6356350"/>
            <a:ext cx="2895600" cy="365125"/>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r>
              <a:rPr lang="en-US" dirty="0"/>
              <a:t>Add a footer</a:t>
            </a:r>
          </a:p>
        </p:txBody>
      </p:sp>
      <p:sp>
        <p:nvSpPr>
          <p:cNvPr id="6" name="Slide Number Placeholder 5"/>
          <p:cNvSpPr>
            <a:spLocks noGrp="1"/>
          </p:cNvSpPr>
          <p:nvPr>
            <p:ph type="sldNum" sz="quarter" idx="4"/>
          </p:nvPr>
        </p:nvSpPr>
        <p:spPr>
          <a:xfrm>
            <a:off x="8077200" y="6356350"/>
            <a:ext cx="3276600" cy="365125"/>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B7BAC7-FE87-40F6-AA24-4F4685D1B022}" type="slidenum">
              <a:rPr lang="en-US" smtClean="0"/>
              <a:pPr/>
              <a:t>‹#›</a:t>
            </a:fld>
            <a:endParaRPr lang="en-US" dirty="0"/>
          </a:p>
        </p:txBody>
      </p:sp>
    </p:spTree>
    <p:extLst>
      <p:ext uri="{BB962C8B-B14F-4D97-AF65-F5344CB8AC3E}">
        <p14:creationId xmlns:p14="http://schemas.microsoft.com/office/powerpoint/2010/main" val="321936725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81"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spcBef>
          <a:spcPct val="0"/>
        </a:spcBef>
        <a:buNone/>
        <a:defRPr sz="4400" kern="1200">
          <a:solidFill>
            <a:schemeClr val="accent1">
              <a:lumMod val="75000"/>
            </a:schemeClr>
          </a:solidFill>
          <a:latin typeface="+mj-lt"/>
          <a:ea typeface="+mj-ea"/>
          <a:cs typeface="+mj-cs"/>
        </a:defRPr>
      </a:lvl1pPr>
    </p:titleStyle>
    <p:bodyStyle>
      <a:lvl1pPr marL="228600" indent="-228600" algn="l" defTabSz="914400" rtl="0" eaLnBrk="1" latinLnBrk="0" hangingPunct="1">
        <a:lnSpc>
          <a:spcPct val="90000"/>
        </a:lnSpc>
        <a:spcBef>
          <a:spcPct val="30000"/>
        </a:spcBef>
        <a:buClr>
          <a:schemeClr val="accent3"/>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accent3"/>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accent3"/>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accent3"/>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1464" userDrawn="1">
          <p15:clr>
            <a:srgbClr val="F26B43"/>
          </p15:clr>
        </p15:guide>
        <p15:guide id="3" pos="7152" userDrawn="1">
          <p15:clr>
            <a:srgbClr val="F26B43"/>
          </p15:clr>
        </p15:guide>
        <p15:guide id="4" pos="984" userDrawn="1">
          <p15:clr>
            <a:srgbClr val="F26B43"/>
          </p15:clr>
        </p15:guide>
        <p15:guide id="5" orient="horz" pos="3888"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L_riJsSyBwA"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seap.org.uk/im-looking-for-help-or-support/what-is-advocacy.html" TargetMode="External"/><Relationship Id="rId2" Type="http://schemas.openxmlformats.org/officeDocument/2006/relationships/hyperlink" Target="https://en.oxforddictionaries.com/definition/advocacy" TargetMode="External"/><Relationship Id="rId1" Type="http://schemas.openxmlformats.org/officeDocument/2006/relationships/slideLayout" Target="../slideLayouts/slideLayout7.xml"/><Relationship Id="rId6" Type="http://schemas.openxmlformats.org/officeDocument/2006/relationships/hyperlink" Target="https://youtu.be/L_riJsSyBwA" TargetMode="External"/><Relationship Id="rId5" Type="http://schemas.openxmlformats.org/officeDocument/2006/relationships/hyperlink" Target="https://downloads.unicef.org.uk/wp-content/uploads/2010/05/UNCRC_summary-1.pdf?_ga=2.9543605.1893738044.1537828058-2070813270.1503179559" TargetMode="External"/><Relationship Id="rId4" Type="http://schemas.openxmlformats.org/officeDocument/2006/relationships/hyperlink" Target="https://www.scie.org.uk/mca/introduction/mental-capacity-act-2005-at-a-gl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363AE-BD69-4334-B19B-BB6A705E0DF9}"/>
              </a:ext>
            </a:extLst>
          </p:cNvPr>
          <p:cNvSpPr>
            <a:spLocks noGrp="1"/>
          </p:cNvSpPr>
          <p:nvPr>
            <p:ph type="ctrTitle"/>
          </p:nvPr>
        </p:nvSpPr>
        <p:spPr>
          <a:xfrm>
            <a:off x="1883228" y="1106714"/>
            <a:ext cx="9432471" cy="2387600"/>
          </a:xfrm>
        </p:spPr>
        <p:txBody>
          <a:bodyPr/>
          <a:lstStyle/>
          <a:p>
            <a:r>
              <a:rPr lang="en-GB" b="1" dirty="0">
                <a:latin typeface="Times New Roman" panose="02020603050405020304" pitchFamily="18" charset="0"/>
                <a:cs typeface="Times New Roman" panose="02020603050405020304" pitchFamily="18" charset="0"/>
              </a:rPr>
              <a:t>An introduction to Advocacy </a:t>
            </a:r>
          </a:p>
        </p:txBody>
      </p:sp>
      <p:sp>
        <p:nvSpPr>
          <p:cNvPr id="3" name="Subtitle 2">
            <a:extLst>
              <a:ext uri="{FF2B5EF4-FFF2-40B4-BE49-F238E27FC236}">
                <a16:creationId xmlns:a16="http://schemas.microsoft.com/office/drawing/2014/main" id="{FCF983C5-5C9F-498D-B233-F94B6D4AD9DE}"/>
              </a:ext>
            </a:extLst>
          </p:cNvPr>
          <p:cNvSpPr>
            <a:spLocks noGrp="1"/>
          </p:cNvSpPr>
          <p:nvPr>
            <p:ph type="subTitle" idx="1"/>
          </p:nvPr>
        </p:nvSpPr>
        <p:spPr>
          <a:xfrm>
            <a:off x="2027463" y="3721519"/>
            <a:ext cx="9144000" cy="1655762"/>
          </a:xfrm>
        </p:spPr>
        <p:txBody>
          <a:bodyPr/>
          <a:lstStyle/>
          <a:p>
            <a:r>
              <a:rPr lang="en-GB" b="1" dirty="0">
                <a:solidFill>
                  <a:schemeClr val="accent1"/>
                </a:solidFill>
                <a:latin typeface="Times New Roman" panose="02020603050405020304" pitchFamily="18" charset="0"/>
                <a:cs typeface="Times New Roman" panose="02020603050405020304" pitchFamily="18" charset="0"/>
              </a:rPr>
              <a:t>Peter Williams </a:t>
            </a:r>
          </a:p>
          <a:p>
            <a:r>
              <a:rPr lang="en-GB" b="1" dirty="0">
                <a:solidFill>
                  <a:schemeClr val="accent1"/>
                </a:solidFill>
                <a:latin typeface="Times New Roman" panose="02020603050405020304" pitchFamily="18" charset="0"/>
                <a:cs typeface="Times New Roman" panose="02020603050405020304" pitchFamily="18" charset="0"/>
              </a:rPr>
              <a:t>2018</a:t>
            </a:r>
          </a:p>
        </p:txBody>
      </p:sp>
    </p:spTree>
    <p:extLst>
      <p:ext uri="{BB962C8B-B14F-4D97-AF65-F5344CB8AC3E}">
        <p14:creationId xmlns:p14="http://schemas.microsoft.com/office/powerpoint/2010/main" val="29450779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81108-4E57-414D-A4A0-A9062D6B3936}"/>
              </a:ext>
            </a:extLst>
          </p:cNvPr>
          <p:cNvSpPr>
            <a:spLocks noGrp="1"/>
          </p:cNvSpPr>
          <p:nvPr>
            <p:ph type="title"/>
          </p:nvPr>
        </p:nvSpPr>
        <p:spPr>
          <a:xfrm>
            <a:off x="3848100" y="356961"/>
            <a:ext cx="6275614" cy="1325563"/>
          </a:xfrm>
        </p:spPr>
        <p:txBody>
          <a:bodyPr>
            <a:normAutofit/>
          </a:bodyPr>
          <a:lstStyle/>
          <a:p>
            <a:r>
              <a:rPr lang="en-GB" sz="4000" b="1" dirty="0">
                <a:latin typeface="Times New Roman" panose="02020603050405020304" pitchFamily="18" charset="0"/>
                <a:cs typeface="Times New Roman" panose="02020603050405020304" pitchFamily="18" charset="0"/>
              </a:rPr>
              <a:t>LEARNING OBJECTIVES </a:t>
            </a:r>
          </a:p>
        </p:txBody>
      </p:sp>
      <p:sp>
        <p:nvSpPr>
          <p:cNvPr id="3" name="Content Placeholder 2">
            <a:extLst>
              <a:ext uri="{FF2B5EF4-FFF2-40B4-BE49-F238E27FC236}">
                <a16:creationId xmlns:a16="http://schemas.microsoft.com/office/drawing/2014/main" id="{A4DD97D9-F1BD-4F60-9267-D40433390260}"/>
              </a:ext>
            </a:extLst>
          </p:cNvPr>
          <p:cNvSpPr>
            <a:spLocks noGrp="1"/>
          </p:cNvSpPr>
          <p:nvPr>
            <p:ph idx="1"/>
          </p:nvPr>
        </p:nvSpPr>
        <p:spPr>
          <a:xfrm>
            <a:off x="2090057" y="2506662"/>
            <a:ext cx="9791700" cy="4351338"/>
          </a:xfrm>
        </p:spPr>
        <p:txBody>
          <a:bodyPr/>
          <a:lstStyle/>
          <a:p>
            <a:pPr marL="0" indent="0">
              <a:buNone/>
            </a:pPr>
            <a:r>
              <a:rPr lang="en-GB" dirty="0"/>
              <a:t>1)Explore the definitions of advocacy and its key features. </a:t>
            </a:r>
          </a:p>
          <a:p>
            <a:pPr marL="514350" indent="-514350">
              <a:buAutoNum type="arabicParenR"/>
            </a:pPr>
            <a:endParaRPr lang="en-GB" dirty="0"/>
          </a:p>
          <a:p>
            <a:pPr marL="0" indent="0">
              <a:buNone/>
            </a:pPr>
            <a:r>
              <a:rPr lang="en-GB" dirty="0"/>
              <a:t>2)Investigate social attitudes to making decisions and the right to choice from an advocacy and law perspective. </a:t>
            </a:r>
          </a:p>
          <a:p>
            <a:endParaRPr lang="en-GB" dirty="0"/>
          </a:p>
        </p:txBody>
      </p:sp>
    </p:spTree>
    <p:extLst>
      <p:ext uri="{BB962C8B-B14F-4D97-AF65-F5344CB8AC3E}">
        <p14:creationId xmlns:p14="http://schemas.microsoft.com/office/powerpoint/2010/main" val="2762773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DA39D-BC46-403C-BD2B-42E7840AFFAE}"/>
              </a:ext>
            </a:extLst>
          </p:cNvPr>
          <p:cNvSpPr>
            <a:spLocks noGrp="1"/>
          </p:cNvSpPr>
          <p:nvPr>
            <p:ph type="title"/>
          </p:nvPr>
        </p:nvSpPr>
        <p:spPr>
          <a:xfrm>
            <a:off x="1969149" y="94537"/>
            <a:ext cx="9029700" cy="1325563"/>
          </a:xfrm>
        </p:spPr>
        <p:txBody>
          <a:bodyPr>
            <a:normAutofit/>
          </a:bodyPr>
          <a:lstStyle/>
          <a:p>
            <a:pPr algn="ctr"/>
            <a:r>
              <a:rPr lang="en-GB" b="1" dirty="0">
                <a:latin typeface="Times New Roman" panose="02020603050405020304" pitchFamily="18" charset="0"/>
                <a:cs typeface="Times New Roman" panose="02020603050405020304" pitchFamily="18" charset="0"/>
              </a:rPr>
              <a:t>Advocacy definitions </a:t>
            </a:r>
          </a:p>
        </p:txBody>
      </p:sp>
      <p:sp>
        <p:nvSpPr>
          <p:cNvPr id="3" name="Content Placeholder 2">
            <a:extLst>
              <a:ext uri="{FF2B5EF4-FFF2-40B4-BE49-F238E27FC236}">
                <a16:creationId xmlns:a16="http://schemas.microsoft.com/office/drawing/2014/main" id="{A6CE9A9C-12B4-4077-ABD0-FAD01BA2612B}"/>
              </a:ext>
            </a:extLst>
          </p:cNvPr>
          <p:cNvSpPr>
            <a:spLocks noGrp="1"/>
          </p:cNvSpPr>
          <p:nvPr>
            <p:ph idx="1"/>
          </p:nvPr>
        </p:nvSpPr>
        <p:spPr>
          <a:xfrm>
            <a:off x="1362270" y="1073020"/>
            <a:ext cx="10243458" cy="5327780"/>
          </a:xfrm>
        </p:spPr>
        <p:txBody>
          <a:bodyPr>
            <a:normAutofit/>
          </a:bodyPr>
          <a:lstStyle/>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‘Public support for or recommendation of a particular cause or policy’ </a:t>
            </a:r>
            <a:r>
              <a:rPr lang="en-GB" sz="1400" dirty="0">
                <a:latin typeface="Times New Roman" panose="02020603050405020304" pitchFamily="18" charset="0"/>
                <a:cs typeface="Times New Roman" panose="02020603050405020304" pitchFamily="18" charset="0"/>
              </a:rPr>
              <a:t>Oxford University Press (2018).</a:t>
            </a:r>
          </a:p>
          <a:p>
            <a:pPr marL="0" indent="0">
              <a:buNone/>
            </a:pPr>
            <a:endParaRPr lang="en-GB" sz="1400"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Advocacy is a ‘device to influence the balance the needs/rights the group in favour the needs/rights of individuals, especially those on the social margins’ </a:t>
            </a:r>
            <a:r>
              <a:rPr lang="en-GB" sz="1400" dirty="0">
                <a:latin typeface="Times New Roman" panose="02020603050405020304" pitchFamily="18" charset="0"/>
                <a:cs typeface="Times New Roman" panose="02020603050405020304" pitchFamily="18" charset="0"/>
              </a:rPr>
              <a:t>Brandon, (1995) </a:t>
            </a:r>
            <a:r>
              <a:rPr lang="en-GB" sz="1400" i="1" dirty="0">
                <a:latin typeface="Times New Roman" panose="02020603050405020304" pitchFamily="18" charset="0"/>
                <a:cs typeface="Times New Roman" panose="02020603050405020304" pitchFamily="18" charset="0"/>
              </a:rPr>
              <a:t>cited in</a:t>
            </a:r>
            <a:r>
              <a:rPr lang="en-GB" sz="1400" dirty="0">
                <a:latin typeface="Times New Roman" panose="02020603050405020304" pitchFamily="18" charset="0"/>
                <a:cs typeface="Times New Roman" panose="02020603050405020304" pitchFamily="18" charset="0"/>
              </a:rPr>
              <a:t> Bateman, (2000 p.17).</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Advocacy in all its forms seeks to ensure that people, particularly those who are most vulnerable in society, are able to Have their voice heard on issues that are important to them. </a:t>
            </a:r>
            <a:r>
              <a:rPr lang="en-GB" sz="1400" dirty="0">
                <a:latin typeface="Times New Roman" panose="02020603050405020304" pitchFamily="18" charset="0"/>
                <a:cs typeface="Times New Roman" panose="02020603050405020304" pitchFamily="18" charset="0"/>
              </a:rPr>
              <a:t>Seap Advocay (2018)</a:t>
            </a:r>
            <a:endParaRPr lang="en-GB" sz="1400" dirty="0"/>
          </a:p>
          <a:p>
            <a:pPr marL="0" indent="0">
              <a:buNone/>
            </a:pPr>
            <a:endParaRPr lang="en-GB" sz="1400" dirty="0"/>
          </a:p>
          <a:p>
            <a:pPr marL="0" indent="0">
              <a:buNone/>
            </a:pPr>
            <a:endParaRPr lang="en-GB" sz="1400" dirty="0"/>
          </a:p>
          <a:p>
            <a:pPr marL="0" indent="0">
              <a:buNone/>
            </a:pPr>
            <a:endParaRPr lang="en-GB" sz="1400" dirty="0"/>
          </a:p>
          <a:p>
            <a:pPr marL="0" indent="0">
              <a:buNone/>
            </a:pPr>
            <a:endParaRPr lang="en-GB" sz="1400" dirty="0"/>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620997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70843-76B7-49F7-AC27-1DA06DF1A004}"/>
              </a:ext>
            </a:extLst>
          </p:cNvPr>
          <p:cNvSpPr>
            <a:spLocks noGrp="1"/>
          </p:cNvSpPr>
          <p:nvPr>
            <p:ph type="title"/>
          </p:nvPr>
        </p:nvSpPr>
        <p:spPr/>
        <p:txBody>
          <a:bodyPr>
            <a:normAutofit/>
          </a:bodyPr>
          <a:lstStyle/>
          <a:p>
            <a:r>
              <a:rPr lang="en-GB" b="1" dirty="0">
                <a:latin typeface="Times New Roman" panose="02020603050405020304" pitchFamily="18" charset="0"/>
                <a:cs typeface="Times New Roman" panose="02020603050405020304" pitchFamily="18" charset="0"/>
              </a:rPr>
              <a:t>Advocacy and its definition difficulty</a:t>
            </a:r>
          </a:p>
        </p:txBody>
      </p:sp>
      <p:sp>
        <p:nvSpPr>
          <p:cNvPr id="3" name="Content Placeholder 2">
            <a:extLst>
              <a:ext uri="{FF2B5EF4-FFF2-40B4-BE49-F238E27FC236}">
                <a16:creationId xmlns:a16="http://schemas.microsoft.com/office/drawing/2014/main" id="{426BE8A1-A389-4CF7-9A51-6CF75E715C56}"/>
              </a:ext>
            </a:extLst>
          </p:cNvPr>
          <p:cNvSpPr>
            <a:spLocks noGrp="1"/>
          </p:cNvSpPr>
          <p:nvPr>
            <p:ph idx="1"/>
          </p:nvPr>
        </p:nvSpPr>
        <p:spPr>
          <a:xfrm>
            <a:off x="1697782" y="1759079"/>
            <a:ext cx="9785480" cy="4537853"/>
          </a:xfrm>
        </p:spPr>
        <p:txBody>
          <a:bodyPr>
            <a:normAutofit/>
          </a:bodyPr>
          <a:lstStyle/>
          <a:p>
            <a:pPr marL="0" indent="0" algn="ctr">
              <a:buNone/>
            </a:pPr>
            <a:r>
              <a:rPr lang="en-GB" dirty="0"/>
              <a:t>Defining  advocacy is practically impossible </a:t>
            </a:r>
          </a:p>
          <a:p>
            <a:pPr marL="0" indent="0" algn="ctr">
              <a:buNone/>
            </a:pPr>
            <a:endParaRPr lang="en-GB" dirty="0"/>
          </a:p>
          <a:p>
            <a:pPr marL="0" indent="0">
              <a:buNone/>
            </a:pPr>
            <a:r>
              <a:rPr lang="en-GB" dirty="0">
                <a:latin typeface="Times New Roman" panose="02020603050405020304" pitchFamily="18" charset="0"/>
                <a:cs typeface="Times New Roman" panose="02020603050405020304" pitchFamily="18" charset="0"/>
              </a:rPr>
              <a:t>‘fixed definitions can be limiting and must be understood in the context the definer the purpose which they are written for example a definition of advocacy from young person is likely to be different from that of a doctor teacher or social worker’ </a:t>
            </a:r>
            <a:r>
              <a:rPr lang="en-GB" sz="1500" dirty="0">
                <a:latin typeface="Times New Roman" panose="02020603050405020304" pitchFamily="18" charset="0"/>
                <a:cs typeface="Times New Roman" panose="02020603050405020304" pitchFamily="18" charset="0"/>
              </a:rPr>
              <a:t>Boylan, Dalrymple, (2009, P.4).</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‘Advocacy is also a changing and contested field of activity with some disagreement about what Should and shouldn’t fall within it so a single definition may be beyond us’ </a:t>
            </a:r>
            <a:r>
              <a:rPr lang="en-GB" sz="1400" dirty="0">
                <a:latin typeface="Times New Roman" panose="02020603050405020304" pitchFamily="18" charset="0"/>
                <a:cs typeface="Times New Roman" panose="02020603050405020304" pitchFamily="18" charset="0"/>
              </a:rPr>
              <a:t>Wilks, (2012, P.1).</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95533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DE745-C1D7-4B86-959D-01A9BCB35B41}"/>
              </a:ext>
            </a:extLst>
          </p:cNvPr>
          <p:cNvSpPr>
            <a:spLocks noGrp="1"/>
          </p:cNvSpPr>
          <p:nvPr>
            <p:ph type="title"/>
          </p:nvPr>
        </p:nvSpPr>
        <p:spPr>
          <a:xfrm>
            <a:off x="2023312" y="662895"/>
            <a:ext cx="8678776" cy="1079953"/>
          </a:xfrm>
        </p:spPr>
        <p:txBody>
          <a:bodyPr>
            <a:normAutofit fontScale="90000"/>
          </a:bodyPr>
          <a:lstStyle/>
          <a:p>
            <a:pPr algn="ctr"/>
            <a:r>
              <a:rPr lang="en-GB" b="1" dirty="0">
                <a:latin typeface="Times New Roman" panose="02020603050405020304" pitchFamily="18" charset="0"/>
                <a:cs typeface="Times New Roman" panose="02020603050405020304" pitchFamily="18" charset="0"/>
              </a:rPr>
              <a:t>Differentials of advocacy </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student activity  </a:t>
            </a:r>
            <a:br>
              <a:rPr lang="en-GB" dirty="0"/>
            </a:br>
            <a:endParaRPr lang="en-GB" dirty="0"/>
          </a:p>
        </p:txBody>
      </p:sp>
      <p:sp>
        <p:nvSpPr>
          <p:cNvPr id="3" name="Content Placeholder 2">
            <a:extLst>
              <a:ext uri="{FF2B5EF4-FFF2-40B4-BE49-F238E27FC236}">
                <a16:creationId xmlns:a16="http://schemas.microsoft.com/office/drawing/2014/main" id="{FFE6A7AE-61F6-41F6-883C-18627FDB1A3F}"/>
              </a:ext>
            </a:extLst>
          </p:cNvPr>
          <p:cNvSpPr>
            <a:spLocks noGrp="1"/>
          </p:cNvSpPr>
          <p:nvPr>
            <p:ph sz="half" idx="1"/>
          </p:nvPr>
        </p:nvSpPr>
        <p:spPr>
          <a:xfrm>
            <a:off x="838200" y="1843767"/>
            <a:ext cx="4803321" cy="4346349"/>
          </a:xfrm>
        </p:spPr>
        <p:txBody>
          <a:bodyPr/>
          <a:lstStyle/>
          <a:p>
            <a:pPr marL="0" indent="0">
              <a:buNone/>
            </a:pPr>
            <a:r>
              <a:rPr lang="en-GB" dirty="0">
                <a:latin typeface="Times New Roman" panose="02020603050405020304" pitchFamily="18" charset="0"/>
                <a:cs typeface="Times New Roman" panose="02020603050405020304" pitchFamily="18" charset="0"/>
              </a:rPr>
              <a:t>Positive attributes</a:t>
            </a:r>
          </a:p>
        </p:txBody>
      </p:sp>
      <p:sp>
        <p:nvSpPr>
          <p:cNvPr id="4" name="Content Placeholder 3">
            <a:extLst>
              <a:ext uri="{FF2B5EF4-FFF2-40B4-BE49-F238E27FC236}">
                <a16:creationId xmlns:a16="http://schemas.microsoft.com/office/drawing/2014/main" id="{A1715F6B-CC33-4E87-BFB5-5E0E60F98456}"/>
              </a:ext>
            </a:extLst>
          </p:cNvPr>
          <p:cNvSpPr>
            <a:spLocks noGrp="1"/>
          </p:cNvSpPr>
          <p:nvPr>
            <p:ph sz="half" idx="2"/>
          </p:nvPr>
        </p:nvSpPr>
        <p:spPr>
          <a:xfrm>
            <a:off x="6223363" y="1843767"/>
            <a:ext cx="4754880" cy="4351338"/>
          </a:xfrm>
        </p:spPr>
        <p:txBody>
          <a:bodyPr/>
          <a:lstStyle/>
          <a:p>
            <a:pPr marL="0" indent="0">
              <a:buNone/>
            </a:pPr>
            <a:r>
              <a:rPr lang="en-GB" dirty="0">
                <a:latin typeface="Times New Roman" panose="02020603050405020304" pitchFamily="18" charset="0"/>
                <a:cs typeface="Times New Roman" panose="02020603050405020304" pitchFamily="18" charset="0"/>
              </a:rPr>
              <a:t>Negative elements   </a:t>
            </a:r>
          </a:p>
        </p:txBody>
      </p:sp>
      <p:cxnSp>
        <p:nvCxnSpPr>
          <p:cNvPr id="6" name="Straight Connector 5">
            <a:extLst>
              <a:ext uri="{FF2B5EF4-FFF2-40B4-BE49-F238E27FC236}">
                <a16:creationId xmlns:a16="http://schemas.microsoft.com/office/drawing/2014/main" id="{EF4FF55C-FB60-4161-A303-BAE77CCF5273}"/>
              </a:ext>
            </a:extLst>
          </p:cNvPr>
          <p:cNvCxnSpPr/>
          <p:nvPr/>
        </p:nvCxnSpPr>
        <p:spPr>
          <a:xfrm>
            <a:off x="6223363" y="1843767"/>
            <a:ext cx="0" cy="4901746"/>
          </a:xfrm>
          <a:prstGeom prst="line">
            <a:avLst/>
          </a:prstGeom>
          <a:ln>
            <a:solidFill>
              <a:srgbClr val="00B0F0"/>
            </a:solidFill>
          </a:ln>
        </p:spPr>
        <p:style>
          <a:lnRef idx="3">
            <a:schemeClr val="accent1"/>
          </a:lnRef>
          <a:fillRef idx="0">
            <a:schemeClr val="accent1"/>
          </a:fillRef>
          <a:effectRef idx="2">
            <a:schemeClr val="accent1"/>
          </a:effectRef>
          <a:fontRef idx="minor">
            <a:schemeClr val="tx1"/>
          </a:fontRef>
        </p:style>
      </p:cxnSp>
      <p:cxnSp>
        <p:nvCxnSpPr>
          <p:cNvPr id="8" name="Straight Connector 7">
            <a:extLst>
              <a:ext uri="{FF2B5EF4-FFF2-40B4-BE49-F238E27FC236}">
                <a16:creationId xmlns:a16="http://schemas.microsoft.com/office/drawing/2014/main" id="{F6545279-28E4-4C78-93D5-EDCC93E6A4AA}"/>
              </a:ext>
            </a:extLst>
          </p:cNvPr>
          <p:cNvCxnSpPr/>
          <p:nvPr/>
        </p:nvCxnSpPr>
        <p:spPr>
          <a:xfrm>
            <a:off x="838200" y="2318657"/>
            <a:ext cx="11049000" cy="0"/>
          </a:xfrm>
          <a:prstGeom prst="line">
            <a:avLst/>
          </a:prstGeom>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44925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AD75-54EE-4074-AFF5-176BAB1ADBC1}"/>
              </a:ext>
            </a:extLst>
          </p:cNvPr>
          <p:cNvSpPr>
            <a:spLocks noGrp="1"/>
          </p:cNvSpPr>
          <p:nvPr>
            <p:ph type="title"/>
          </p:nvPr>
        </p:nvSpPr>
        <p:spPr>
          <a:xfrm>
            <a:off x="2416630" y="172902"/>
            <a:ext cx="9135834" cy="875847"/>
          </a:xfrm>
        </p:spPr>
        <p:txBody>
          <a:bodyPr>
            <a:normAutofit/>
          </a:bodyPr>
          <a:lstStyle/>
          <a:p>
            <a:r>
              <a:rPr lang="en-GB" sz="3600" b="1" dirty="0">
                <a:latin typeface="Times New Roman" panose="02020603050405020304" pitchFamily="18" charset="0"/>
                <a:cs typeface="Times New Roman" panose="02020603050405020304" pitchFamily="18" charset="0"/>
              </a:rPr>
              <a:t>I have heard of it but what is it really about ?</a:t>
            </a:r>
          </a:p>
        </p:txBody>
      </p:sp>
      <p:pic>
        <p:nvPicPr>
          <p:cNvPr id="7" name="Online Media 6" title="Advocacy in Wales for children , young people and adults">
            <a:hlinkClick r:id="" action="ppaction://media"/>
            <a:extLst>
              <a:ext uri="{FF2B5EF4-FFF2-40B4-BE49-F238E27FC236}">
                <a16:creationId xmlns:a16="http://schemas.microsoft.com/office/drawing/2014/main" id="{956C43A4-ABC6-47CB-8D5A-5B3E90752A73}"/>
              </a:ext>
            </a:extLst>
          </p:cNvPr>
          <p:cNvPicPr>
            <a:picLocks noRot="1" noChangeAspect="1"/>
          </p:cNvPicPr>
          <p:nvPr>
            <a:videoFile r:link="rId1"/>
          </p:nvPr>
        </p:nvPicPr>
        <p:blipFill>
          <a:blip r:embed="rId3"/>
          <a:stretch>
            <a:fillRect/>
          </a:stretch>
        </p:blipFill>
        <p:spPr>
          <a:xfrm>
            <a:off x="1827855" y="1061188"/>
            <a:ext cx="9724609" cy="5470093"/>
          </a:xfrm>
          <a:prstGeom prst="rect">
            <a:avLst/>
          </a:prstGeom>
        </p:spPr>
      </p:pic>
      <p:sp>
        <p:nvSpPr>
          <p:cNvPr id="8" name="TextBox 7">
            <a:extLst>
              <a:ext uri="{FF2B5EF4-FFF2-40B4-BE49-F238E27FC236}">
                <a16:creationId xmlns:a16="http://schemas.microsoft.com/office/drawing/2014/main" id="{C79332A3-91F2-4EE4-818A-3CC4460889A1}"/>
              </a:ext>
            </a:extLst>
          </p:cNvPr>
          <p:cNvSpPr txBox="1"/>
          <p:nvPr/>
        </p:nvSpPr>
        <p:spPr>
          <a:xfrm>
            <a:off x="10730815" y="6543720"/>
            <a:ext cx="1387046" cy="338554"/>
          </a:xfrm>
          <a:prstGeom prst="rect">
            <a:avLst/>
          </a:prstGeom>
          <a:noFill/>
          <a:ln>
            <a:solidFill>
              <a:schemeClr val="bg2"/>
            </a:solidFill>
          </a:ln>
        </p:spPr>
        <p:txBody>
          <a:bodyPr wrap="square" rtlCol="0" anchor="ctr" anchorCtr="1">
            <a:spAutoFit/>
          </a:bodyPr>
          <a:lstStyle/>
          <a:p>
            <a:r>
              <a:rPr lang="en-GB" sz="1400" dirty="0">
                <a:latin typeface="Times New Roman" panose="02020603050405020304" pitchFamily="18" charset="0"/>
                <a:cs typeface="Times New Roman" panose="02020603050405020304" pitchFamily="18" charset="0"/>
              </a:rPr>
              <a:t>Benney,(2018</a:t>
            </a:r>
            <a:r>
              <a:rPr lang="en-GB" sz="1600" dirty="0"/>
              <a:t>)</a:t>
            </a:r>
            <a:endParaRPr lang="en-GB" sz="1600" i="1" dirty="0"/>
          </a:p>
        </p:txBody>
      </p:sp>
    </p:spTree>
    <p:extLst>
      <p:ext uri="{BB962C8B-B14F-4D97-AF65-F5344CB8AC3E}">
        <p14:creationId xmlns:p14="http://schemas.microsoft.com/office/powerpoint/2010/main" val="1103119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DE745-C1D7-4B86-959D-01A9BCB35B41}"/>
              </a:ext>
            </a:extLst>
          </p:cNvPr>
          <p:cNvSpPr>
            <a:spLocks noGrp="1"/>
          </p:cNvSpPr>
          <p:nvPr>
            <p:ph type="title"/>
          </p:nvPr>
        </p:nvSpPr>
        <p:spPr>
          <a:xfrm>
            <a:off x="3449830" y="544740"/>
            <a:ext cx="5734276" cy="1079953"/>
          </a:xfrm>
          <a:ln>
            <a:noFill/>
          </a:ln>
        </p:spPr>
        <p:txBody>
          <a:bodyPr>
            <a:normAutofit fontScale="90000"/>
          </a:bodyPr>
          <a:lstStyle/>
          <a:p>
            <a:r>
              <a:rPr lang="en-GB" b="1" dirty="0">
                <a:latin typeface="Times New Roman" panose="02020603050405020304" pitchFamily="18" charset="0"/>
                <a:cs typeface="Times New Roman" panose="02020603050405020304" pitchFamily="18" charset="0"/>
              </a:rPr>
              <a:t>Differentials of advocacy</a:t>
            </a:r>
            <a:br>
              <a:rPr lang="en-GB" dirty="0"/>
            </a:br>
            <a:endParaRPr lang="en-GB" dirty="0"/>
          </a:p>
        </p:txBody>
      </p:sp>
      <p:sp>
        <p:nvSpPr>
          <p:cNvPr id="3" name="Content Placeholder 2">
            <a:extLst>
              <a:ext uri="{FF2B5EF4-FFF2-40B4-BE49-F238E27FC236}">
                <a16:creationId xmlns:a16="http://schemas.microsoft.com/office/drawing/2014/main" id="{FFE6A7AE-61F6-41F6-883C-18627FDB1A3F}"/>
              </a:ext>
            </a:extLst>
          </p:cNvPr>
          <p:cNvSpPr>
            <a:spLocks noGrp="1"/>
          </p:cNvSpPr>
          <p:nvPr>
            <p:ph sz="half" idx="1"/>
          </p:nvPr>
        </p:nvSpPr>
        <p:spPr>
          <a:xfrm>
            <a:off x="838201" y="1838779"/>
            <a:ext cx="3220607" cy="479861"/>
          </a:xfrm>
          <a:ln>
            <a:noFill/>
          </a:ln>
        </p:spPr>
        <p:txBody>
          <a:bodyPr>
            <a:normAutofit fontScale="92500"/>
          </a:bodyPr>
          <a:lstStyle/>
          <a:p>
            <a:r>
              <a:rPr lang="en-GB" dirty="0"/>
              <a:t> </a:t>
            </a:r>
            <a:r>
              <a:rPr lang="en-GB" dirty="0">
                <a:latin typeface="Times New Roman" panose="02020603050405020304" pitchFamily="18" charset="0"/>
                <a:cs typeface="Times New Roman" panose="02020603050405020304" pitchFamily="18" charset="0"/>
              </a:rPr>
              <a:t>Advocacy positives </a:t>
            </a:r>
          </a:p>
        </p:txBody>
      </p:sp>
      <p:sp>
        <p:nvSpPr>
          <p:cNvPr id="4" name="Content Placeholder 3">
            <a:extLst>
              <a:ext uri="{FF2B5EF4-FFF2-40B4-BE49-F238E27FC236}">
                <a16:creationId xmlns:a16="http://schemas.microsoft.com/office/drawing/2014/main" id="{A1715F6B-CC33-4E87-BFB5-5E0E60F98456}"/>
              </a:ext>
            </a:extLst>
          </p:cNvPr>
          <p:cNvSpPr>
            <a:spLocks noGrp="1"/>
          </p:cNvSpPr>
          <p:nvPr>
            <p:ph sz="half" idx="2"/>
          </p:nvPr>
        </p:nvSpPr>
        <p:spPr>
          <a:xfrm>
            <a:off x="6297939" y="1838779"/>
            <a:ext cx="3377897" cy="479873"/>
          </a:xfrm>
          <a:ln>
            <a:noFill/>
          </a:ln>
        </p:spPr>
        <p:txBody>
          <a:bodyPr>
            <a:normAutofit fontScale="92500"/>
          </a:bodyPr>
          <a:lstStyle/>
          <a:p>
            <a:r>
              <a:rPr lang="en-GB" dirty="0">
                <a:latin typeface="Times New Roman" panose="02020603050405020304" pitchFamily="18" charset="0"/>
                <a:cs typeface="Times New Roman" panose="02020603050405020304" pitchFamily="18" charset="0"/>
              </a:rPr>
              <a:t>Advocacy negatives </a:t>
            </a:r>
            <a:endParaRPr lang="en-GB" sz="2000" dirty="0">
              <a:latin typeface="Times New Roman" panose="02020603050405020304" pitchFamily="18" charset="0"/>
              <a:cs typeface="Times New Roman" panose="02020603050405020304" pitchFamily="18" charset="0"/>
            </a:endParaRPr>
          </a:p>
          <a:p>
            <a:endParaRPr lang="en-GB" sz="2000" dirty="0"/>
          </a:p>
          <a:p>
            <a:endParaRPr lang="en-GB" sz="2000" dirty="0"/>
          </a:p>
        </p:txBody>
      </p:sp>
      <p:cxnSp>
        <p:nvCxnSpPr>
          <p:cNvPr id="6" name="Straight Connector 5">
            <a:extLst>
              <a:ext uri="{FF2B5EF4-FFF2-40B4-BE49-F238E27FC236}">
                <a16:creationId xmlns:a16="http://schemas.microsoft.com/office/drawing/2014/main" id="{EF4FF55C-FB60-4161-A303-BAE77CCF5273}"/>
              </a:ext>
            </a:extLst>
          </p:cNvPr>
          <p:cNvCxnSpPr/>
          <p:nvPr/>
        </p:nvCxnSpPr>
        <p:spPr>
          <a:xfrm>
            <a:off x="6223363" y="1843767"/>
            <a:ext cx="0" cy="4901746"/>
          </a:xfrm>
          <a:prstGeom prst="line">
            <a:avLst/>
          </a:prstGeom>
          <a:ln>
            <a:solidFill>
              <a:srgbClr val="00B0F0"/>
            </a:solidFill>
          </a:ln>
        </p:spPr>
        <p:style>
          <a:lnRef idx="3">
            <a:schemeClr val="accent1"/>
          </a:lnRef>
          <a:fillRef idx="0">
            <a:schemeClr val="accent1"/>
          </a:fillRef>
          <a:effectRef idx="2">
            <a:schemeClr val="accent1"/>
          </a:effectRef>
          <a:fontRef idx="minor">
            <a:schemeClr val="tx1"/>
          </a:fontRef>
        </p:style>
      </p:cxnSp>
      <p:cxnSp>
        <p:nvCxnSpPr>
          <p:cNvPr id="8" name="Straight Connector 7">
            <a:extLst>
              <a:ext uri="{FF2B5EF4-FFF2-40B4-BE49-F238E27FC236}">
                <a16:creationId xmlns:a16="http://schemas.microsoft.com/office/drawing/2014/main" id="{F6545279-28E4-4C78-93D5-EDCC93E6A4AA}"/>
              </a:ext>
            </a:extLst>
          </p:cNvPr>
          <p:cNvCxnSpPr/>
          <p:nvPr/>
        </p:nvCxnSpPr>
        <p:spPr>
          <a:xfrm>
            <a:off x="838200" y="2318657"/>
            <a:ext cx="11049000" cy="0"/>
          </a:xfrm>
          <a:prstGeom prst="line">
            <a:avLst/>
          </a:prstGeom>
          <a:ln/>
        </p:spPr>
        <p:style>
          <a:lnRef idx="2">
            <a:schemeClr val="accent1"/>
          </a:lnRef>
          <a:fillRef idx="0">
            <a:schemeClr val="accent1"/>
          </a:fillRef>
          <a:effectRef idx="1">
            <a:schemeClr val="accent1"/>
          </a:effectRef>
          <a:fontRef idx="minor">
            <a:schemeClr val="tx1"/>
          </a:fontRef>
        </p:style>
      </p:cxnSp>
      <p:sp>
        <p:nvSpPr>
          <p:cNvPr id="5" name="Rectangle 4">
            <a:extLst>
              <a:ext uri="{FF2B5EF4-FFF2-40B4-BE49-F238E27FC236}">
                <a16:creationId xmlns:a16="http://schemas.microsoft.com/office/drawing/2014/main" id="{8F99EC6A-DAF6-482C-BF06-D73694505E7A}"/>
              </a:ext>
            </a:extLst>
          </p:cNvPr>
          <p:cNvSpPr/>
          <p:nvPr/>
        </p:nvSpPr>
        <p:spPr>
          <a:xfrm>
            <a:off x="1664672" y="2430224"/>
            <a:ext cx="4000491" cy="3683060"/>
          </a:xfrm>
          <a:prstGeom prst="rect">
            <a:avLst/>
          </a:prstGeom>
          <a:ln>
            <a:noFill/>
          </a:ln>
        </p:spPr>
        <p:txBody>
          <a:bodyPr wrap="square">
            <a:spAutoFit/>
          </a:bodyPr>
          <a:lstStyle/>
          <a:p>
            <a:pPr>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Choice,  Clarifies</a:t>
            </a:r>
          </a:p>
          <a:p>
            <a:pPr>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Accessing rights </a:t>
            </a:r>
          </a:p>
          <a:p>
            <a:pPr>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Non- Judgemental </a:t>
            </a:r>
          </a:p>
          <a:p>
            <a:pPr>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Increases self-esteem and confidence  </a:t>
            </a:r>
          </a:p>
          <a:p>
            <a:pPr>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Independent</a:t>
            </a:r>
          </a:p>
          <a:p>
            <a:pPr>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Person-centred approach's</a:t>
            </a:r>
          </a:p>
          <a:p>
            <a:pPr>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Empowers, Issue based  </a:t>
            </a:r>
          </a:p>
          <a:p>
            <a:pPr>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Supporting individuals rights </a:t>
            </a:r>
          </a:p>
          <a:p>
            <a:pPr>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Safeguarding, Representation </a:t>
            </a:r>
          </a:p>
        </p:txBody>
      </p:sp>
      <p:sp>
        <p:nvSpPr>
          <p:cNvPr id="11" name="TextBox 10">
            <a:extLst>
              <a:ext uri="{FF2B5EF4-FFF2-40B4-BE49-F238E27FC236}">
                <a16:creationId xmlns:a16="http://schemas.microsoft.com/office/drawing/2014/main" id="{51C3273F-9EA9-4887-8694-6F5643360215}"/>
              </a:ext>
            </a:extLst>
          </p:cNvPr>
          <p:cNvSpPr txBox="1"/>
          <p:nvPr/>
        </p:nvSpPr>
        <p:spPr>
          <a:xfrm>
            <a:off x="6456813" y="2508201"/>
            <a:ext cx="4142764" cy="3477875"/>
          </a:xfrm>
          <a:prstGeom prst="rect">
            <a:avLst/>
          </a:prstGeom>
          <a:noFill/>
          <a:ln>
            <a:noFill/>
          </a:ln>
        </p:spPr>
        <p:txBody>
          <a:bodyPr wrap="square" rtlCol="0" anchor="ctr" anchorCtr="1">
            <a:spAutoFit/>
          </a:bodyPr>
          <a:lstStyle/>
          <a:p>
            <a:r>
              <a:rPr lang="en-GB" sz="2000" dirty="0">
                <a:latin typeface="Times New Roman" panose="02020603050405020304" pitchFamily="18" charset="0"/>
                <a:cs typeface="Times New Roman" panose="02020603050405020304" pitchFamily="18" charset="0"/>
              </a:rPr>
              <a:t>Befriending, Giving advice</a:t>
            </a:r>
          </a:p>
          <a:p>
            <a:pPr lvl="1"/>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Judging issues,  Not listening</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Overriding self advocacy </a:t>
            </a:r>
          </a:p>
          <a:p>
            <a:r>
              <a:rPr lang="en-GB" sz="2000" dirty="0">
                <a:latin typeface="Times New Roman" panose="02020603050405020304" pitchFamily="18" charset="0"/>
                <a:cs typeface="Times New Roman" panose="02020603050405020304" pitchFamily="18" charset="0"/>
              </a:rPr>
              <a:t>Making the decision for the individual</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Inciting a personal view, Ignoring the issue(s)</a:t>
            </a:r>
          </a:p>
          <a:p>
            <a:r>
              <a:rPr lang="en-GB" sz="2000" dirty="0">
                <a:latin typeface="Times New Roman" panose="02020603050405020304" pitchFamily="18" charset="0"/>
                <a:cs typeface="Times New Roman" panose="02020603050405020304" pitchFamily="18" charset="0"/>
              </a:rPr>
              <a:t>Providing Mediation, Counselling, </a:t>
            </a:r>
          </a:p>
          <a:p>
            <a:r>
              <a:rPr lang="en-GB" sz="2000" dirty="0">
                <a:latin typeface="Times New Roman" panose="02020603050405020304" pitchFamily="18" charset="0"/>
                <a:cs typeface="Times New Roman" panose="02020603050405020304" pitchFamily="18" charset="0"/>
              </a:rPr>
              <a:t>Care and support work</a:t>
            </a:r>
          </a:p>
        </p:txBody>
      </p:sp>
    </p:spTree>
    <p:extLst>
      <p:ext uri="{BB962C8B-B14F-4D97-AF65-F5344CB8AC3E}">
        <p14:creationId xmlns:p14="http://schemas.microsoft.com/office/powerpoint/2010/main" val="182228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714240-03AF-4A46-B347-445B6170E5AB}"/>
              </a:ext>
            </a:extLst>
          </p:cNvPr>
          <p:cNvSpPr txBox="1"/>
          <p:nvPr/>
        </p:nvSpPr>
        <p:spPr>
          <a:xfrm>
            <a:off x="1912776" y="457883"/>
            <a:ext cx="9995057" cy="707886"/>
          </a:xfrm>
          <a:prstGeom prst="rect">
            <a:avLst/>
          </a:prstGeom>
          <a:noFill/>
          <a:ln>
            <a:noFill/>
          </a:ln>
        </p:spPr>
        <p:txBody>
          <a:bodyPr wrap="square" rtlCol="0" anchor="ctr" anchorCtr="1">
            <a:spAutoFit/>
          </a:bodyPr>
          <a:lstStyle/>
          <a:p>
            <a:r>
              <a:rPr lang="en-GB" sz="4000" b="1" dirty="0">
                <a:solidFill>
                  <a:schemeClr val="accent1"/>
                </a:solidFill>
                <a:latin typeface="Times New Roman" panose="02020603050405020304" pitchFamily="18" charset="0"/>
                <a:cs typeface="Times New Roman" panose="02020603050405020304" pitchFamily="18" charset="0"/>
              </a:rPr>
              <a:t>Advocacy and the sexual adventure dilemma </a:t>
            </a:r>
          </a:p>
        </p:txBody>
      </p:sp>
      <p:pic>
        <p:nvPicPr>
          <p:cNvPr id="3" name="Picture 2">
            <a:extLst>
              <a:ext uri="{FF2B5EF4-FFF2-40B4-BE49-F238E27FC236}">
                <a16:creationId xmlns:a16="http://schemas.microsoft.com/office/drawing/2014/main" id="{3C90A560-1901-49D6-8A4E-526BBF640876}"/>
              </a:ext>
            </a:extLst>
          </p:cNvPr>
          <p:cNvPicPr>
            <a:picLocks noChangeAspect="1"/>
          </p:cNvPicPr>
          <p:nvPr/>
        </p:nvPicPr>
        <p:blipFill>
          <a:blip r:embed="rId2"/>
          <a:stretch>
            <a:fillRect/>
          </a:stretch>
        </p:blipFill>
        <p:spPr>
          <a:xfrm>
            <a:off x="5334368" y="4753562"/>
            <a:ext cx="2951793" cy="1966057"/>
          </a:xfrm>
          <a:prstGeom prst="rect">
            <a:avLst/>
          </a:prstGeom>
        </p:spPr>
      </p:pic>
      <p:sp>
        <p:nvSpPr>
          <p:cNvPr id="4" name="Rectangle 3">
            <a:extLst>
              <a:ext uri="{FF2B5EF4-FFF2-40B4-BE49-F238E27FC236}">
                <a16:creationId xmlns:a16="http://schemas.microsoft.com/office/drawing/2014/main" id="{508C7422-DCAB-4BF3-95C0-DD15AF43E058}"/>
              </a:ext>
            </a:extLst>
          </p:cNvPr>
          <p:cNvSpPr/>
          <p:nvPr/>
        </p:nvSpPr>
        <p:spPr>
          <a:xfrm>
            <a:off x="2038700" y="1346037"/>
            <a:ext cx="9869133" cy="3046988"/>
          </a:xfrm>
          <a:prstGeom prst="rect">
            <a:avLst/>
          </a:prstGeom>
        </p:spPr>
        <p:txBody>
          <a:bodyPr wrap="square">
            <a:spAutoFit/>
          </a:bodyPr>
          <a:lstStyle/>
          <a:p>
            <a:r>
              <a:rPr lang="en-GB" sz="2400" dirty="0">
                <a:latin typeface="Times New Roman" panose="02020603050405020304" pitchFamily="18" charset="0"/>
                <a:cs typeface="Times New Roman" panose="02020603050405020304" pitchFamily="18" charset="0"/>
              </a:rPr>
              <a:t>Josh is a 29 year male with a learning difficulty despite this he has capacity. </a:t>
            </a:r>
          </a:p>
          <a:p>
            <a:r>
              <a:rPr lang="en-GB" sz="2400" dirty="0">
                <a:latin typeface="Times New Roman" panose="02020603050405020304" pitchFamily="18" charset="0"/>
                <a:cs typeface="Times New Roman" panose="02020603050405020304" pitchFamily="18" charset="0"/>
              </a:rPr>
              <a:t>Josh lives in a supported house with two other males. </a:t>
            </a:r>
          </a:p>
          <a:p>
            <a:r>
              <a:rPr lang="en-GB" sz="2400" dirty="0">
                <a:latin typeface="Times New Roman" panose="02020603050405020304" pitchFamily="18" charset="0"/>
                <a:cs typeface="Times New Roman" panose="02020603050405020304" pitchFamily="18" charset="0"/>
              </a:rPr>
              <a:t>He is heterosexual and would like to have a relationship, he has never had a girlfriend and is a virgin. </a:t>
            </a:r>
          </a:p>
          <a:p>
            <a:r>
              <a:rPr lang="en-GB" sz="2400" dirty="0">
                <a:latin typeface="Times New Roman" panose="02020603050405020304" pitchFamily="18" charset="0"/>
                <a:cs typeface="Times New Roman" panose="02020603050405020304" pitchFamily="18" charset="0"/>
              </a:rPr>
              <a:t>Josh is resolute and wants to try sex for his 30</a:t>
            </a:r>
            <a:r>
              <a:rPr lang="en-GB" sz="2400" baseline="30000" dirty="0">
                <a:latin typeface="Times New Roman" panose="02020603050405020304" pitchFamily="18" charset="0"/>
                <a:cs typeface="Times New Roman" panose="02020603050405020304" pitchFamily="18" charset="0"/>
              </a:rPr>
              <a:t>th</a:t>
            </a:r>
            <a:r>
              <a:rPr lang="en-GB" sz="2400" dirty="0">
                <a:latin typeface="Times New Roman" panose="02020603050405020304" pitchFamily="18" charset="0"/>
                <a:cs typeface="Times New Roman" panose="02020603050405020304" pitchFamily="18" charset="0"/>
              </a:rPr>
              <a:t> birthday. </a:t>
            </a:r>
          </a:p>
          <a:p>
            <a:r>
              <a:rPr lang="en-GB" sz="2400" dirty="0">
                <a:latin typeface="Times New Roman" panose="02020603050405020304" pitchFamily="18" charset="0"/>
                <a:cs typeface="Times New Roman" panose="02020603050405020304" pitchFamily="18" charset="0"/>
              </a:rPr>
              <a:t>Josh is aware of that he can not use the services of a prostitute legally in the UK</a:t>
            </a:r>
          </a:p>
          <a:p>
            <a:r>
              <a:rPr lang="en-GB" sz="2400" dirty="0">
                <a:latin typeface="Times New Roman" panose="02020603050405020304" pitchFamily="18" charset="0"/>
                <a:cs typeface="Times New Roman" panose="02020603050405020304" pitchFamily="18" charset="0"/>
              </a:rPr>
              <a:t>He knows that in Amsterdam he can without breaking the law.   </a:t>
            </a:r>
          </a:p>
        </p:txBody>
      </p:sp>
    </p:spTree>
    <p:extLst>
      <p:ext uri="{BB962C8B-B14F-4D97-AF65-F5344CB8AC3E}">
        <p14:creationId xmlns:p14="http://schemas.microsoft.com/office/powerpoint/2010/main" val="2948741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ppt_y"/>
                                          </p:val>
                                        </p:tav>
                                        <p:tav tm="100000">
                                          <p:val>
                                            <p:strVal val="#ppt_y"/>
                                          </p:val>
                                        </p:tav>
                                      </p:tavLst>
                                    </p:anim>
                                  </p:childTnLst>
                                </p:cTn>
                              </p:par>
                              <p:par>
                                <p:cTn id="39" presetID="21" presetClass="entr" presetSubtype="1" fill="hold" nodeType="withEffect">
                                  <p:stCondLst>
                                    <p:cond delay="1000"/>
                                  </p:stCondLst>
                                  <p:childTnLst>
                                    <p:set>
                                      <p:cBhvr>
                                        <p:cTn id="40" dur="1" fill="hold">
                                          <p:stCondLst>
                                            <p:cond delay="0"/>
                                          </p:stCondLst>
                                        </p:cTn>
                                        <p:tgtEl>
                                          <p:spTgt spid="3"/>
                                        </p:tgtEl>
                                        <p:attrNameLst>
                                          <p:attrName>style.visibility</p:attrName>
                                        </p:attrNameLst>
                                      </p:cBhvr>
                                      <p:to>
                                        <p:strVal val="visible"/>
                                      </p:to>
                                    </p:set>
                                    <p:animEffect transition="in" filter="wheel(1)">
                                      <p:cBhvr>
                                        <p:cTn id="41"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3801DBA-AAB2-4F30-9A80-77A1CFF8DE76}"/>
              </a:ext>
            </a:extLst>
          </p:cNvPr>
          <p:cNvSpPr/>
          <p:nvPr/>
        </p:nvSpPr>
        <p:spPr>
          <a:xfrm>
            <a:off x="2880050" y="4151989"/>
            <a:ext cx="6786464" cy="1938992"/>
          </a:xfrm>
          <a:prstGeom prst="rect">
            <a:avLst/>
          </a:prstGeom>
        </p:spPr>
        <p:txBody>
          <a:bodyPr wrap="square">
            <a:spAutoFit/>
          </a:bodyPr>
          <a:lstStyle/>
          <a:p>
            <a:r>
              <a:rPr lang="en-GB" sz="2000" dirty="0">
                <a:solidFill>
                  <a:schemeClr val="accent1">
                    <a:lumMod val="75000"/>
                  </a:schemeClr>
                </a:solidFill>
                <a:latin typeface="Times New Roman" panose="02020603050405020304" pitchFamily="18" charset="0"/>
                <a:cs typeface="Times New Roman" panose="02020603050405020304" pitchFamily="18" charset="0"/>
              </a:rPr>
              <a:t>Principle 3: Unwise decisions </a:t>
            </a:r>
          </a:p>
          <a:p>
            <a:r>
              <a:rPr lang="en-GB" sz="2000" b="1" dirty="0">
                <a:latin typeface="Times New Roman" panose="02020603050405020304" pitchFamily="18" charset="0"/>
                <a:cs typeface="Times New Roman" panose="02020603050405020304" pitchFamily="18" charset="0"/>
              </a:rPr>
              <a:t>People have the right to make decisions that others might regard as unwise or eccentric.</a:t>
            </a:r>
            <a:r>
              <a:rPr lang="en-GB" sz="2000" dirty="0">
                <a:latin typeface="Times New Roman" panose="02020603050405020304" pitchFamily="18" charset="0"/>
                <a:cs typeface="Times New Roman" panose="02020603050405020304" pitchFamily="18" charset="0"/>
              </a:rPr>
              <a:t> You cannot treat someone as lacking capacity for this reason. Everyone has their own values, beliefs and preferences which may not be the same as those of other people.</a:t>
            </a:r>
          </a:p>
        </p:txBody>
      </p:sp>
      <p:sp>
        <p:nvSpPr>
          <p:cNvPr id="3" name="TextBox 2">
            <a:extLst>
              <a:ext uri="{FF2B5EF4-FFF2-40B4-BE49-F238E27FC236}">
                <a16:creationId xmlns:a16="http://schemas.microsoft.com/office/drawing/2014/main" id="{EFC3F954-9C0B-49DD-B422-5B02A3401C88}"/>
              </a:ext>
            </a:extLst>
          </p:cNvPr>
          <p:cNvSpPr txBox="1"/>
          <p:nvPr/>
        </p:nvSpPr>
        <p:spPr>
          <a:xfrm>
            <a:off x="1643343" y="767019"/>
            <a:ext cx="10548657" cy="707886"/>
          </a:xfrm>
          <a:prstGeom prst="rect">
            <a:avLst/>
          </a:prstGeom>
          <a:noFill/>
          <a:ln>
            <a:noFill/>
          </a:ln>
        </p:spPr>
        <p:txBody>
          <a:bodyPr wrap="none" rtlCol="0" anchor="ctr" anchorCtr="1">
            <a:spAutoFit/>
          </a:bodyPr>
          <a:lstStyle/>
          <a:p>
            <a:r>
              <a:rPr lang="en-GB" sz="4000" b="1" dirty="0">
                <a:solidFill>
                  <a:schemeClr val="accent1">
                    <a:lumMod val="75000"/>
                  </a:schemeClr>
                </a:solidFill>
                <a:latin typeface="Times New Roman" panose="02020603050405020304" pitchFamily="18" charset="0"/>
                <a:cs typeface="Times New Roman" panose="02020603050405020304" pitchFamily="18" charset="0"/>
              </a:rPr>
              <a:t>Mental Capacity Act (1995) guiding principles  </a:t>
            </a:r>
          </a:p>
        </p:txBody>
      </p:sp>
      <p:sp>
        <p:nvSpPr>
          <p:cNvPr id="4" name="Rectangle 3">
            <a:extLst>
              <a:ext uri="{FF2B5EF4-FFF2-40B4-BE49-F238E27FC236}">
                <a16:creationId xmlns:a16="http://schemas.microsoft.com/office/drawing/2014/main" id="{3AAD2E32-46C0-4641-B67E-BF8456669564}"/>
              </a:ext>
            </a:extLst>
          </p:cNvPr>
          <p:cNvSpPr/>
          <p:nvPr/>
        </p:nvSpPr>
        <p:spPr>
          <a:xfrm>
            <a:off x="2880050" y="1609049"/>
            <a:ext cx="6096000" cy="2246769"/>
          </a:xfrm>
          <a:prstGeom prst="rect">
            <a:avLst/>
          </a:prstGeom>
        </p:spPr>
        <p:txBody>
          <a:bodyPr>
            <a:spAutoFit/>
          </a:bodyPr>
          <a:lstStyle/>
          <a:p>
            <a:r>
              <a:rPr lang="en-GB" sz="2000" dirty="0">
                <a:solidFill>
                  <a:schemeClr val="accent1">
                    <a:lumMod val="75000"/>
                  </a:schemeClr>
                </a:solidFill>
                <a:latin typeface="Times New Roman" panose="02020603050405020304" pitchFamily="18" charset="0"/>
                <a:cs typeface="Times New Roman" panose="02020603050405020304" pitchFamily="18" charset="0"/>
              </a:rPr>
              <a:t>Principle 1: A presumption of capacity </a:t>
            </a:r>
          </a:p>
          <a:p>
            <a:r>
              <a:rPr lang="en-GB" sz="2000" dirty="0">
                <a:latin typeface="Times New Roman" panose="02020603050405020304" pitchFamily="18" charset="0"/>
                <a:cs typeface="Times New Roman" panose="02020603050405020304" pitchFamily="18" charset="0"/>
              </a:rPr>
              <a:t>Every adult has the right to make his or her own decisions and must be assumed to have capacity to do so unless it is proved otherwise. This means that </a:t>
            </a:r>
            <a:r>
              <a:rPr lang="en-GB" sz="2000" b="1" dirty="0">
                <a:latin typeface="Times New Roman" panose="02020603050405020304" pitchFamily="18" charset="0"/>
                <a:cs typeface="Times New Roman" panose="02020603050405020304" pitchFamily="18" charset="0"/>
              </a:rPr>
              <a:t>you cannot assume that someone cannot make a decision for themselves just because they have a particular medical condition or disability. </a:t>
            </a:r>
          </a:p>
        </p:txBody>
      </p:sp>
      <p:sp>
        <p:nvSpPr>
          <p:cNvPr id="5" name="TextBox 4">
            <a:extLst>
              <a:ext uri="{FF2B5EF4-FFF2-40B4-BE49-F238E27FC236}">
                <a16:creationId xmlns:a16="http://schemas.microsoft.com/office/drawing/2014/main" id="{EC687637-4919-490D-983C-DE9DA9B5AA53}"/>
              </a:ext>
            </a:extLst>
          </p:cNvPr>
          <p:cNvSpPr txBox="1"/>
          <p:nvPr/>
        </p:nvSpPr>
        <p:spPr>
          <a:xfrm>
            <a:off x="8918525" y="6508449"/>
            <a:ext cx="3273475" cy="307777"/>
          </a:xfrm>
          <a:prstGeom prst="rect">
            <a:avLst/>
          </a:prstGeom>
          <a:noFill/>
          <a:ln>
            <a:solidFill>
              <a:schemeClr val="bg2"/>
            </a:solidFill>
          </a:ln>
        </p:spPr>
        <p:txBody>
          <a:bodyPr wrap="square" rtlCol="0" anchor="ctr" anchorCtr="1">
            <a:spAutoFit/>
          </a:bodyPr>
          <a:lstStyle/>
          <a:p>
            <a:r>
              <a:rPr lang="en-GB" sz="1400" dirty="0">
                <a:latin typeface="Times New Roman" panose="02020603050405020304" pitchFamily="18" charset="0"/>
                <a:cs typeface="Times New Roman" panose="02020603050405020304" pitchFamily="18" charset="0"/>
              </a:rPr>
              <a:t>Social care institute for excellence (2016)</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07842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92917" y="207389"/>
            <a:ext cx="8520906" cy="1146146"/>
          </a:xfrm>
        </p:spPr>
        <p:txBody>
          <a:bodyPr>
            <a:noAutofit/>
          </a:bodyPr>
          <a:lstStyle/>
          <a:p>
            <a:r>
              <a:rPr lang="en-US" sz="4000" b="1" dirty="0">
                <a:latin typeface="Times New Roman" panose="02020603050405020304" pitchFamily="18" charset="0"/>
                <a:cs typeface="Times New Roman" panose="02020603050405020304" pitchFamily="18" charset="0"/>
              </a:rPr>
              <a:t>Advocacy and the chocolate bar deadlock   </a:t>
            </a:r>
            <a:endParaRPr lang="en-US" sz="40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2243383" y="1815919"/>
            <a:ext cx="9772650" cy="2830777"/>
          </a:xfrm>
        </p:spPr>
        <p:txBody>
          <a:bodyPr>
            <a:normAutofit fontScale="92500" lnSpcReduction="10000"/>
          </a:bodyPr>
          <a:lstStyle/>
          <a:p>
            <a:pPr algn="l">
              <a:buClrTx/>
            </a:pPr>
            <a:r>
              <a:rPr lang="en-US" sz="2800" dirty="0">
                <a:solidFill>
                  <a:schemeClr val="tx1"/>
                </a:solidFill>
                <a:latin typeface="Times New Roman" panose="02020603050405020304" pitchFamily="18" charset="0"/>
                <a:cs typeface="Times New Roman" panose="02020603050405020304" pitchFamily="18" charset="0"/>
              </a:rPr>
              <a:t>Lexi is 13 and lives with her mum Tracy.</a:t>
            </a:r>
          </a:p>
          <a:p>
            <a:pPr algn="l"/>
            <a:r>
              <a:rPr lang="en-US" sz="2800" dirty="0">
                <a:solidFill>
                  <a:schemeClr val="tx1"/>
                </a:solidFill>
                <a:latin typeface="Times New Roman" panose="02020603050405020304" pitchFamily="18" charset="0"/>
                <a:cs typeface="Times New Roman" panose="02020603050405020304" pitchFamily="18" charset="0"/>
              </a:rPr>
              <a:t>She is overweight and comfort eats regularly.</a:t>
            </a:r>
          </a:p>
          <a:p>
            <a:pPr algn="l">
              <a:buClrTx/>
            </a:pPr>
            <a:r>
              <a:rPr lang="en-US" sz="2800" dirty="0">
                <a:solidFill>
                  <a:schemeClr val="tx1"/>
                </a:solidFill>
                <a:latin typeface="Times New Roman" panose="02020603050405020304" pitchFamily="18" charset="0"/>
                <a:cs typeface="Times New Roman" panose="02020603050405020304" pitchFamily="18" charset="0"/>
              </a:rPr>
              <a:t>Chocolate is her favorite food and she eats it when she is feeling stressed or anxious. </a:t>
            </a:r>
          </a:p>
          <a:p>
            <a:pPr algn="l"/>
            <a:r>
              <a:rPr lang="en-US" sz="2800" dirty="0">
                <a:solidFill>
                  <a:schemeClr val="tx1"/>
                </a:solidFill>
                <a:latin typeface="Times New Roman" panose="02020603050405020304" pitchFamily="18" charset="0"/>
                <a:cs typeface="Times New Roman" panose="02020603050405020304" pitchFamily="18" charset="0"/>
              </a:rPr>
              <a:t>Lexi knows that eating chocolate will increase her weight and that it is not good for her. </a:t>
            </a:r>
          </a:p>
          <a:p>
            <a:pPr algn="l"/>
            <a:r>
              <a:rPr lang="en-US" dirty="0"/>
              <a:t> </a:t>
            </a:r>
          </a:p>
        </p:txBody>
      </p:sp>
      <p:pic>
        <p:nvPicPr>
          <p:cNvPr id="5" name="Picture 4">
            <a:extLst>
              <a:ext uri="{FF2B5EF4-FFF2-40B4-BE49-F238E27FC236}">
                <a16:creationId xmlns:a16="http://schemas.microsoft.com/office/drawing/2014/main" id="{0EE1B217-CE43-4E9D-9EA6-3BC3FB5422B5}"/>
              </a:ext>
            </a:extLst>
          </p:cNvPr>
          <p:cNvPicPr>
            <a:picLocks noChangeAspect="1"/>
          </p:cNvPicPr>
          <p:nvPr/>
        </p:nvPicPr>
        <p:blipFill>
          <a:blip r:embed="rId2"/>
          <a:stretch>
            <a:fillRect/>
          </a:stretch>
        </p:blipFill>
        <p:spPr>
          <a:xfrm>
            <a:off x="7047330" y="4556120"/>
            <a:ext cx="3581057" cy="1665356"/>
          </a:xfrm>
          <a:prstGeom prst="rect">
            <a:avLst/>
          </a:prstGeom>
        </p:spPr>
      </p:pic>
      <p:pic>
        <p:nvPicPr>
          <p:cNvPr id="7" name="Picture 6">
            <a:extLst>
              <a:ext uri="{FF2B5EF4-FFF2-40B4-BE49-F238E27FC236}">
                <a16:creationId xmlns:a16="http://schemas.microsoft.com/office/drawing/2014/main" id="{48B9ED8D-52A7-44ED-BAB7-83EEA25734B2}"/>
              </a:ext>
            </a:extLst>
          </p:cNvPr>
          <p:cNvPicPr>
            <a:picLocks noChangeAspect="1"/>
          </p:cNvPicPr>
          <p:nvPr/>
        </p:nvPicPr>
        <p:blipFill>
          <a:blip r:embed="rId3"/>
          <a:stretch>
            <a:fillRect/>
          </a:stretch>
        </p:blipFill>
        <p:spPr>
          <a:xfrm>
            <a:off x="2928409" y="4556121"/>
            <a:ext cx="3581057" cy="1665355"/>
          </a:xfrm>
          <a:prstGeom prst="rect">
            <a:avLst/>
          </a:prstGeom>
        </p:spPr>
      </p:pic>
    </p:spTree>
    <p:extLst>
      <p:ext uri="{BB962C8B-B14F-4D97-AF65-F5344CB8AC3E}">
        <p14:creationId xmlns:p14="http://schemas.microsoft.com/office/powerpoint/2010/main" val="923078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par>
                                <p:cTn id="27" presetID="21" presetClass="entr" presetSubtype="1" fill="hold" nodeType="with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wheel(1)">
                                      <p:cBhvr>
                                        <p:cTn id="29" dur="2000"/>
                                        <p:tgtEl>
                                          <p:spTgt spid="5"/>
                                        </p:tgtEl>
                                      </p:cBhvr>
                                    </p:animEffect>
                                  </p:childTnLst>
                                </p:cTn>
                              </p:par>
                            </p:childTnLst>
                          </p:cTn>
                        </p:par>
                        <p:par>
                          <p:cTn id="30" fill="hold">
                            <p:stCondLst>
                              <p:cond delay="2000"/>
                            </p:stCondLst>
                            <p:childTnLst>
                              <p:par>
                                <p:cTn id="31" presetID="21" presetClass="entr" presetSubtype="1" fill="hold" nodeType="after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wheel(1)">
                                      <p:cBhvr>
                                        <p:cTn id="33"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437962-E4E9-4368-8194-4D49E307BCBF}"/>
              </a:ext>
            </a:extLst>
          </p:cNvPr>
          <p:cNvSpPr/>
          <p:nvPr/>
        </p:nvSpPr>
        <p:spPr>
          <a:xfrm>
            <a:off x="1922107" y="1614311"/>
            <a:ext cx="9759820" cy="3539430"/>
          </a:xfrm>
          <a:prstGeom prst="rect">
            <a:avLst/>
          </a:prstGeom>
        </p:spPr>
        <p:txBody>
          <a:bodyPr wrap="square">
            <a:spAutoFit/>
          </a:bodyPr>
          <a:lstStyle/>
          <a:p>
            <a:r>
              <a:rPr lang="en-GB" sz="2800" dirty="0"/>
              <a:t>Article 5</a:t>
            </a:r>
          </a:p>
          <a:p>
            <a:r>
              <a:rPr lang="en-GB" sz="2800" dirty="0"/>
              <a:t>(parental guidance and a child’s evolving capacities) Governments must respect the rights and responsibilities of</a:t>
            </a:r>
          </a:p>
          <a:p>
            <a:r>
              <a:rPr lang="en-GB" sz="2800" b="1" dirty="0"/>
              <a:t>parents and carers to provide guidance and direction to their child as they grow up, </a:t>
            </a:r>
          </a:p>
          <a:p>
            <a:r>
              <a:rPr lang="en-GB" sz="2800" dirty="0"/>
              <a:t>so that they fully enjoy their rights. This must be done in a way that </a:t>
            </a:r>
            <a:r>
              <a:rPr lang="en-GB" sz="2800" b="1" dirty="0"/>
              <a:t>recognises the child’s increasing capacity to make their own choices </a:t>
            </a:r>
            <a:r>
              <a:rPr lang="en-GB" sz="1400" dirty="0"/>
              <a:t>UNICEF (1992) </a:t>
            </a:r>
          </a:p>
        </p:txBody>
      </p:sp>
      <p:sp>
        <p:nvSpPr>
          <p:cNvPr id="3" name="Rectangle 2">
            <a:extLst>
              <a:ext uri="{FF2B5EF4-FFF2-40B4-BE49-F238E27FC236}">
                <a16:creationId xmlns:a16="http://schemas.microsoft.com/office/drawing/2014/main" id="{2363D3B6-1A9B-419F-A4D7-113F6EB923FE}"/>
              </a:ext>
            </a:extLst>
          </p:cNvPr>
          <p:cNvSpPr/>
          <p:nvPr/>
        </p:nvSpPr>
        <p:spPr>
          <a:xfrm>
            <a:off x="1663796" y="737182"/>
            <a:ext cx="10276441" cy="707886"/>
          </a:xfrm>
          <a:prstGeom prst="rect">
            <a:avLst/>
          </a:prstGeom>
        </p:spPr>
        <p:txBody>
          <a:bodyPr wrap="square">
            <a:spAutoFit/>
          </a:bodyPr>
          <a:lstStyle/>
          <a:p>
            <a:r>
              <a:rPr lang="en-GB" sz="4000" b="1" dirty="0">
                <a:solidFill>
                  <a:schemeClr val="accent1">
                    <a:lumMod val="75000"/>
                  </a:schemeClr>
                </a:solidFill>
                <a:latin typeface="Times New Roman" panose="02020603050405020304" pitchFamily="18" charset="0"/>
                <a:cs typeface="Times New Roman" panose="02020603050405020304" pitchFamily="18" charset="0"/>
              </a:rPr>
              <a:t>The UN Convention on the Rights of the Child</a:t>
            </a:r>
          </a:p>
        </p:txBody>
      </p:sp>
    </p:spTree>
    <p:extLst>
      <p:ext uri="{BB962C8B-B14F-4D97-AF65-F5344CB8AC3E}">
        <p14:creationId xmlns:p14="http://schemas.microsoft.com/office/powerpoint/2010/main" val="34260532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2E044-ABD2-4A66-B93D-98D556F7472A}"/>
              </a:ext>
            </a:extLst>
          </p:cNvPr>
          <p:cNvSpPr>
            <a:spLocks noGrp="1"/>
          </p:cNvSpPr>
          <p:nvPr>
            <p:ph type="title"/>
          </p:nvPr>
        </p:nvSpPr>
        <p:spPr>
          <a:xfrm>
            <a:off x="3494134" y="264476"/>
            <a:ext cx="6222381" cy="1325563"/>
          </a:xfrm>
        </p:spPr>
        <p:txBody>
          <a:bodyPr>
            <a:normAutofit/>
          </a:bodyPr>
          <a:lstStyle/>
          <a:p>
            <a:pPr algn="ctr"/>
            <a:r>
              <a:rPr lang="en-GB" sz="4000" b="1" dirty="0">
                <a:latin typeface="Times New Roman" panose="02020603050405020304" pitchFamily="18" charset="0"/>
                <a:cs typeface="Times New Roman" panose="02020603050405020304" pitchFamily="18" charset="0"/>
              </a:rPr>
              <a:t>Hypothetical  or Authentic? </a:t>
            </a:r>
          </a:p>
        </p:txBody>
      </p:sp>
      <p:sp>
        <p:nvSpPr>
          <p:cNvPr id="3" name="Content Placeholder 2">
            <a:extLst>
              <a:ext uri="{FF2B5EF4-FFF2-40B4-BE49-F238E27FC236}">
                <a16:creationId xmlns:a16="http://schemas.microsoft.com/office/drawing/2014/main" id="{8FD99BD1-32E7-4F68-AE2F-CC5E7693331C}"/>
              </a:ext>
            </a:extLst>
          </p:cNvPr>
          <p:cNvSpPr>
            <a:spLocks noGrp="1"/>
          </p:cNvSpPr>
          <p:nvPr>
            <p:ph sz="half" idx="1"/>
          </p:nvPr>
        </p:nvSpPr>
        <p:spPr>
          <a:xfrm>
            <a:off x="1569700" y="1825625"/>
            <a:ext cx="4567519" cy="3324873"/>
          </a:xfrm>
        </p:spPr>
        <p:txBody>
          <a:bodyPr/>
          <a:lstStyle/>
          <a:p>
            <a:pPr marL="0" indent="0" algn="ctr">
              <a:buNone/>
            </a:pPr>
            <a:r>
              <a:rPr lang="en-GB" dirty="0">
                <a:latin typeface="Times New Roman" panose="02020603050405020304" pitchFamily="18" charset="0"/>
                <a:cs typeface="Times New Roman" panose="02020603050405020304" pitchFamily="18" charset="0"/>
              </a:rPr>
              <a:t>The sex adventure </a:t>
            </a:r>
          </a:p>
        </p:txBody>
      </p:sp>
      <p:sp>
        <p:nvSpPr>
          <p:cNvPr id="4" name="Content Placeholder 3">
            <a:extLst>
              <a:ext uri="{FF2B5EF4-FFF2-40B4-BE49-F238E27FC236}">
                <a16:creationId xmlns:a16="http://schemas.microsoft.com/office/drawing/2014/main" id="{B62B94C7-3B76-49B7-AB62-A26B9F1B421E}"/>
              </a:ext>
            </a:extLst>
          </p:cNvPr>
          <p:cNvSpPr>
            <a:spLocks noGrp="1"/>
          </p:cNvSpPr>
          <p:nvPr>
            <p:ph sz="half" idx="2"/>
          </p:nvPr>
        </p:nvSpPr>
        <p:spPr>
          <a:xfrm>
            <a:off x="6767428" y="1840900"/>
            <a:ext cx="4567519" cy="3474163"/>
          </a:xfrm>
        </p:spPr>
        <p:txBody>
          <a:bodyPr/>
          <a:lstStyle/>
          <a:p>
            <a:pPr marL="0" indent="0" algn="ctr">
              <a:buNone/>
            </a:pPr>
            <a:r>
              <a:rPr lang="en-GB" dirty="0"/>
              <a:t> </a:t>
            </a:r>
            <a:r>
              <a:rPr lang="en-GB" dirty="0">
                <a:latin typeface="Times New Roman" panose="02020603050405020304" pitchFamily="18" charset="0"/>
                <a:cs typeface="Times New Roman" panose="02020603050405020304" pitchFamily="18" charset="0"/>
              </a:rPr>
              <a:t>The chocolate bar deadlock  </a:t>
            </a:r>
          </a:p>
        </p:txBody>
      </p:sp>
      <p:pic>
        <p:nvPicPr>
          <p:cNvPr id="6" name="Picture 5">
            <a:extLst>
              <a:ext uri="{FF2B5EF4-FFF2-40B4-BE49-F238E27FC236}">
                <a16:creationId xmlns:a16="http://schemas.microsoft.com/office/drawing/2014/main" id="{CCB44349-75E9-4A48-87B3-99A238D7BEAC}"/>
              </a:ext>
            </a:extLst>
          </p:cNvPr>
          <p:cNvPicPr>
            <a:picLocks noChangeAspect="1"/>
          </p:cNvPicPr>
          <p:nvPr/>
        </p:nvPicPr>
        <p:blipFill>
          <a:blip r:embed="rId2"/>
          <a:stretch>
            <a:fillRect/>
          </a:stretch>
        </p:blipFill>
        <p:spPr>
          <a:xfrm>
            <a:off x="2199909" y="2811352"/>
            <a:ext cx="3307099" cy="1963082"/>
          </a:xfrm>
          <a:prstGeom prst="rect">
            <a:avLst/>
          </a:prstGeom>
        </p:spPr>
      </p:pic>
      <p:pic>
        <p:nvPicPr>
          <p:cNvPr id="7" name="Picture 6">
            <a:extLst>
              <a:ext uri="{FF2B5EF4-FFF2-40B4-BE49-F238E27FC236}">
                <a16:creationId xmlns:a16="http://schemas.microsoft.com/office/drawing/2014/main" id="{E23C2060-7783-4709-8E4C-4BDED204B861}"/>
              </a:ext>
            </a:extLst>
          </p:cNvPr>
          <p:cNvPicPr>
            <a:picLocks noChangeAspect="1"/>
          </p:cNvPicPr>
          <p:nvPr/>
        </p:nvPicPr>
        <p:blipFill>
          <a:blip r:embed="rId3"/>
          <a:stretch>
            <a:fillRect/>
          </a:stretch>
        </p:blipFill>
        <p:spPr>
          <a:xfrm>
            <a:off x="7497539" y="2814190"/>
            <a:ext cx="3307100" cy="1963082"/>
          </a:xfrm>
          <a:prstGeom prst="rect">
            <a:avLst/>
          </a:prstGeom>
        </p:spPr>
      </p:pic>
      <p:sp>
        <p:nvSpPr>
          <p:cNvPr id="8" name="TextBox 7">
            <a:extLst>
              <a:ext uri="{FF2B5EF4-FFF2-40B4-BE49-F238E27FC236}">
                <a16:creationId xmlns:a16="http://schemas.microsoft.com/office/drawing/2014/main" id="{3AF84B6C-D462-4CA6-84CA-2C651F5AD155}"/>
              </a:ext>
            </a:extLst>
          </p:cNvPr>
          <p:cNvSpPr txBox="1"/>
          <p:nvPr/>
        </p:nvSpPr>
        <p:spPr>
          <a:xfrm>
            <a:off x="3288291" y="5747724"/>
            <a:ext cx="6634065" cy="369332"/>
          </a:xfrm>
          <a:prstGeom prst="rect">
            <a:avLst/>
          </a:prstGeom>
          <a:noFill/>
          <a:ln>
            <a:solidFill>
              <a:schemeClr val="bg2"/>
            </a:solidFill>
          </a:ln>
        </p:spPr>
        <p:txBody>
          <a:bodyPr wrap="square" rtlCol="0" anchor="ctr" anchorCtr="1">
            <a:spAutoFit/>
          </a:bodyPr>
          <a:lstStyle/>
          <a:p>
            <a:r>
              <a:rPr lang="en-GB" dirty="0">
                <a:latin typeface="Times New Roman" panose="02020603050405020304" pitchFamily="18" charset="0"/>
                <a:cs typeface="Times New Roman" panose="02020603050405020304" pitchFamily="18" charset="0"/>
              </a:rPr>
              <a:t>If you get this right you can all share the chocolate at the end!</a:t>
            </a:r>
          </a:p>
        </p:txBody>
      </p:sp>
    </p:spTree>
    <p:extLst>
      <p:ext uri="{BB962C8B-B14F-4D97-AF65-F5344CB8AC3E}">
        <p14:creationId xmlns:p14="http://schemas.microsoft.com/office/powerpoint/2010/main" val="3406396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4BEA4-1043-4096-9FD9-11F88DE63915}"/>
              </a:ext>
            </a:extLst>
          </p:cNvPr>
          <p:cNvSpPr>
            <a:spLocks noGrp="1"/>
          </p:cNvSpPr>
          <p:nvPr>
            <p:ph type="title"/>
          </p:nvPr>
        </p:nvSpPr>
        <p:spPr/>
        <p:txBody>
          <a:bodyPr>
            <a:normAutofit fontScale="90000"/>
          </a:bodyPr>
          <a:lstStyle/>
          <a:p>
            <a:pPr algn="ctr"/>
            <a:r>
              <a:rPr lang="en-GB" b="1" dirty="0">
                <a:latin typeface="Times New Roman" panose="02020603050405020304" pitchFamily="18" charset="0"/>
                <a:cs typeface="Times New Roman" panose="02020603050405020304" pitchFamily="18" charset="0"/>
              </a:rPr>
              <a:t>Recap of lesson and learning objectives </a:t>
            </a:r>
          </a:p>
        </p:txBody>
      </p:sp>
      <p:sp>
        <p:nvSpPr>
          <p:cNvPr id="3" name="Content Placeholder 2">
            <a:extLst>
              <a:ext uri="{FF2B5EF4-FFF2-40B4-BE49-F238E27FC236}">
                <a16:creationId xmlns:a16="http://schemas.microsoft.com/office/drawing/2014/main" id="{DE5E5D48-72C6-4B41-95EE-346BEB0CA12A}"/>
              </a:ext>
            </a:extLst>
          </p:cNvPr>
          <p:cNvSpPr>
            <a:spLocks noGrp="1"/>
          </p:cNvSpPr>
          <p:nvPr>
            <p:ph sz="half" idx="1"/>
          </p:nvPr>
        </p:nvSpPr>
        <p:spPr>
          <a:xfrm>
            <a:off x="1569699" y="1825625"/>
            <a:ext cx="10308169" cy="4351338"/>
          </a:xfrm>
        </p:spPr>
        <p:txBody>
          <a:bodyPr/>
          <a:lstStyle/>
          <a:p>
            <a:pPr marL="0" indent="0">
              <a:buNone/>
            </a:pPr>
            <a:r>
              <a:rPr lang="en-GB" dirty="0"/>
              <a:t>Explore the definitions of advocacy and its key features. </a:t>
            </a:r>
          </a:p>
          <a:p>
            <a:pPr marL="0" indent="0">
              <a:buNone/>
            </a:pPr>
            <a:r>
              <a:rPr lang="en-GB" dirty="0">
                <a:solidFill>
                  <a:schemeClr val="accent1">
                    <a:lumMod val="75000"/>
                  </a:schemeClr>
                </a:solidFill>
              </a:rPr>
              <a:t>There is no set definition and advocacy’s  content is fluid and extensive across many social concepts and ideas.</a:t>
            </a:r>
          </a:p>
          <a:p>
            <a:endParaRPr lang="en-GB" dirty="0"/>
          </a:p>
          <a:p>
            <a:pPr marL="0" indent="0">
              <a:buNone/>
            </a:pPr>
            <a:r>
              <a:rPr lang="en-GB" dirty="0"/>
              <a:t>Investigate social attitudes to making unwise decisions and the right </a:t>
            </a:r>
            <a:r>
              <a:rPr lang="en-GB"/>
              <a:t>to choice </a:t>
            </a:r>
            <a:r>
              <a:rPr lang="en-GB" dirty="0"/>
              <a:t>from an advocacy and law perspective. </a:t>
            </a:r>
          </a:p>
          <a:p>
            <a:pPr marL="0" indent="0">
              <a:buNone/>
            </a:pPr>
            <a:r>
              <a:rPr lang="en-GB" dirty="0">
                <a:solidFill>
                  <a:schemeClr val="accent1">
                    <a:lumMod val="75000"/>
                  </a:schemeClr>
                </a:solidFill>
              </a:rPr>
              <a:t>Advocacy gives protection and allows individuals to make unwise choices and opens closed attitudes towards them. </a:t>
            </a:r>
          </a:p>
          <a:p>
            <a:endParaRPr lang="en-GB" dirty="0"/>
          </a:p>
          <a:p>
            <a:endParaRPr lang="en-GB" dirty="0"/>
          </a:p>
        </p:txBody>
      </p:sp>
    </p:spTree>
    <p:extLst>
      <p:ext uri="{BB962C8B-B14F-4D97-AF65-F5344CB8AC3E}">
        <p14:creationId xmlns:p14="http://schemas.microsoft.com/office/powerpoint/2010/main" val="4235422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CD43A-DD68-4996-BEDA-6A3DF6C588ED}"/>
              </a:ext>
            </a:extLst>
          </p:cNvPr>
          <p:cNvSpPr>
            <a:spLocks noGrp="1"/>
          </p:cNvSpPr>
          <p:nvPr>
            <p:ph type="title"/>
          </p:nvPr>
        </p:nvSpPr>
        <p:spPr>
          <a:xfrm>
            <a:off x="2115553" y="760078"/>
            <a:ext cx="9029700" cy="5337843"/>
          </a:xfrm>
          <a:ln>
            <a:noFill/>
          </a:ln>
        </p:spPr>
        <p:txBody>
          <a:bodyPr>
            <a:normAutofit/>
          </a:bodyPr>
          <a:lstStyle/>
          <a:p>
            <a:pPr algn="ctr"/>
            <a:r>
              <a:rPr lang="en-GB" b="1" dirty="0"/>
              <a:t>That concludes todays lesson </a:t>
            </a:r>
            <a:br>
              <a:rPr lang="en-GB" b="1" dirty="0"/>
            </a:br>
            <a:r>
              <a:rPr lang="en-GB" b="1" dirty="0"/>
              <a:t>I am now open to any questions and ready to share the chocolate ! </a:t>
            </a:r>
          </a:p>
        </p:txBody>
      </p:sp>
    </p:spTree>
    <p:extLst>
      <p:ext uri="{BB962C8B-B14F-4D97-AF65-F5344CB8AC3E}">
        <p14:creationId xmlns:p14="http://schemas.microsoft.com/office/powerpoint/2010/main" val="3635484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1CD1AE9-0117-4A1E-9C0E-B8D8D074909C}"/>
              </a:ext>
            </a:extLst>
          </p:cNvPr>
          <p:cNvSpPr txBox="1"/>
          <p:nvPr/>
        </p:nvSpPr>
        <p:spPr>
          <a:xfrm>
            <a:off x="2111052" y="192008"/>
            <a:ext cx="10317324" cy="4524315"/>
          </a:xfrm>
          <a:prstGeom prst="rect">
            <a:avLst/>
          </a:prstGeom>
          <a:noFill/>
          <a:ln>
            <a:noFill/>
          </a:ln>
        </p:spPr>
        <p:txBody>
          <a:bodyPr wrap="square" rtlCol="0" anchor="ctr" anchorCtr="1">
            <a:spAutoFit/>
          </a:bodyPr>
          <a:lstStyle/>
          <a:p>
            <a:endParaRPr lang="en-GB" sz="1600" dirty="0"/>
          </a:p>
          <a:p>
            <a:endParaRPr lang="en-GB" sz="1600" dirty="0"/>
          </a:p>
          <a:p>
            <a:endParaRPr lang="en-GB" sz="1600" dirty="0">
              <a:latin typeface="Times New Roman" panose="02020603050405020304" pitchFamily="18" charset="0"/>
              <a:cs typeface="Times New Roman" panose="02020603050405020304" pitchFamily="18" charset="0"/>
            </a:endParaRP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Bateman, N (2000) </a:t>
            </a:r>
            <a:r>
              <a:rPr lang="en-GB" sz="1600" i="1" dirty="0">
                <a:latin typeface="Times New Roman" panose="02020603050405020304" pitchFamily="18" charset="0"/>
                <a:cs typeface="Times New Roman" panose="02020603050405020304" pitchFamily="18" charset="0"/>
              </a:rPr>
              <a:t>Advocacy Skills for Health and Social Care Professionals. </a:t>
            </a:r>
            <a:r>
              <a:rPr lang="en-GB" sz="1600" dirty="0">
                <a:latin typeface="Times New Roman" panose="02020603050405020304" pitchFamily="18" charset="0"/>
                <a:cs typeface="Times New Roman" panose="02020603050405020304" pitchFamily="18" charset="0"/>
              </a:rPr>
              <a:t>London: Jessica Kingsley Publishers.</a:t>
            </a:r>
          </a:p>
          <a:p>
            <a:r>
              <a:rPr lang="en-GB" sz="1600" dirty="0">
                <a:latin typeface="Times New Roman" panose="02020603050405020304" pitchFamily="18" charset="0"/>
                <a:cs typeface="Times New Roman" panose="02020603050405020304" pitchFamily="18" charset="0"/>
              </a:rPr>
              <a:t>Boylan, J. Dalrymple, J (2009) </a:t>
            </a:r>
            <a:r>
              <a:rPr lang="en-GB" sz="1600" i="1" dirty="0">
                <a:latin typeface="Times New Roman" panose="02020603050405020304" pitchFamily="18" charset="0"/>
                <a:cs typeface="Times New Roman" panose="02020603050405020304" pitchFamily="18" charset="0"/>
              </a:rPr>
              <a:t>Understanding Advocacy For Children And Young People. </a:t>
            </a:r>
            <a:r>
              <a:rPr lang="en-GB" sz="1600" dirty="0">
                <a:latin typeface="Times New Roman" panose="02020603050405020304" pitchFamily="18" charset="0"/>
                <a:cs typeface="Times New Roman" panose="02020603050405020304" pitchFamily="18" charset="0"/>
              </a:rPr>
              <a:t>London: McGraw-Hill Education.</a:t>
            </a:r>
          </a:p>
          <a:p>
            <a:r>
              <a:rPr lang="en-GB" sz="1600" dirty="0">
                <a:latin typeface="Times New Roman" panose="02020603050405020304" pitchFamily="18" charset="0"/>
                <a:cs typeface="Times New Roman" panose="02020603050405020304" pitchFamily="18" charset="0"/>
              </a:rPr>
              <a:t>Oxford University Press (2018) Advocacy. Available at: </a:t>
            </a:r>
            <a:r>
              <a:rPr lang="en-GB" sz="1600" dirty="0">
                <a:latin typeface="Times New Roman" panose="02020603050405020304" pitchFamily="18" charset="0"/>
                <a:cs typeface="Times New Roman" panose="02020603050405020304" pitchFamily="18" charset="0"/>
                <a:hlinkClick r:id="rId2"/>
              </a:rPr>
              <a:t>https://en.oxforddictionaries.com/definition/advocacy</a:t>
            </a:r>
            <a:r>
              <a:rPr lang="en-GB" sz="1600" dirty="0">
                <a:latin typeface="Times New Roman" panose="02020603050405020304" pitchFamily="18" charset="0"/>
                <a:cs typeface="Times New Roman" panose="02020603050405020304" pitchFamily="18" charset="0"/>
              </a:rPr>
              <a:t>.</a:t>
            </a:r>
          </a:p>
          <a:p>
            <a:r>
              <a:rPr lang="en-GB" sz="1600" dirty="0">
                <a:latin typeface="Times New Roman" panose="02020603050405020304" pitchFamily="18" charset="0"/>
                <a:cs typeface="Times New Roman" panose="02020603050405020304" pitchFamily="18" charset="0"/>
              </a:rPr>
              <a:t>Accessed 24/9/2018). </a:t>
            </a:r>
          </a:p>
          <a:p>
            <a:r>
              <a:rPr lang="en-GB" sz="1600" dirty="0">
                <a:latin typeface="Times New Roman" panose="02020603050405020304" pitchFamily="18" charset="0"/>
                <a:cs typeface="Times New Roman" panose="02020603050405020304" pitchFamily="18" charset="0"/>
              </a:rPr>
              <a:t>Seap advocacy (2018) </a:t>
            </a:r>
            <a:r>
              <a:rPr lang="en-GB" sz="1600" i="1" dirty="0">
                <a:latin typeface="Times New Roman" panose="02020603050405020304" pitchFamily="18" charset="0"/>
                <a:cs typeface="Times New Roman" panose="02020603050405020304" pitchFamily="18" charset="0"/>
              </a:rPr>
              <a:t>what is advocacy? </a:t>
            </a:r>
            <a:r>
              <a:rPr lang="en-GB" sz="1600" dirty="0">
                <a:latin typeface="Times New Roman" panose="02020603050405020304" pitchFamily="18" charset="0"/>
                <a:cs typeface="Times New Roman" panose="02020603050405020304" pitchFamily="18" charset="0"/>
              </a:rPr>
              <a:t>Available at : </a:t>
            </a:r>
            <a:r>
              <a:rPr lang="en-GB" sz="1600" dirty="0">
                <a:latin typeface="Times New Roman" panose="02020603050405020304" pitchFamily="18" charset="0"/>
                <a:cs typeface="Times New Roman" panose="02020603050405020304" pitchFamily="18" charset="0"/>
                <a:hlinkClick r:id="rId3"/>
              </a:rPr>
              <a:t>https://www.seap.org.uk/im-looking-for-help-or-support/what-is-advocacy.html</a:t>
            </a:r>
            <a:r>
              <a:rPr lang="en-GB" sz="1600" dirty="0">
                <a:latin typeface="Times New Roman" panose="02020603050405020304" pitchFamily="18" charset="0"/>
                <a:cs typeface="Times New Roman" panose="02020603050405020304" pitchFamily="18" charset="0"/>
              </a:rPr>
              <a:t> (accessed 24/9/2018).</a:t>
            </a:r>
          </a:p>
          <a:p>
            <a:r>
              <a:rPr lang="en-GB" sz="1600" dirty="0">
                <a:latin typeface="Times New Roman" panose="02020603050405020304" pitchFamily="18" charset="0"/>
                <a:cs typeface="Times New Roman" panose="02020603050405020304" pitchFamily="18" charset="0"/>
              </a:rPr>
              <a:t>Social Care Institute for Excellence (2016)  </a:t>
            </a:r>
            <a:r>
              <a:rPr lang="en-GB" sz="1600" i="1" dirty="0">
                <a:latin typeface="Times New Roman" panose="02020603050405020304" pitchFamily="18" charset="0"/>
                <a:cs typeface="Times New Roman" panose="02020603050405020304" pitchFamily="18" charset="0"/>
              </a:rPr>
              <a:t>Mental Capacity Act 1995 at a glance</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4"/>
              </a:rPr>
              <a:t>https://www.scie.org.uk/mca/introduction/mental-capacity-act-2005-at-a-glance</a:t>
            </a:r>
            <a:r>
              <a:rPr lang="en-GB" sz="1600" dirty="0">
                <a:latin typeface="Times New Roman" panose="02020603050405020304" pitchFamily="18" charset="0"/>
                <a:cs typeface="Times New Roman" panose="02020603050405020304" pitchFamily="18" charset="0"/>
              </a:rPr>
              <a:t> (Accessed 25/9/2018). </a:t>
            </a:r>
          </a:p>
          <a:p>
            <a:r>
              <a:rPr lang="en-GB" sz="1600" dirty="0">
                <a:latin typeface="Times New Roman" panose="02020603050405020304" pitchFamily="18" charset="0"/>
                <a:cs typeface="Times New Roman" panose="02020603050405020304" pitchFamily="18" charset="0"/>
              </a:rPr>
              <a:t>UNCIF(1992) </a:t>
            </a:r>
            <a:r>
              <a:rPr lang="en-GB" sz="1600" i="1" dirty="0">
                <a:latin typeface="Times New Roman" panose="02020603050405020304" pitchFamily="18" charset="0"/>
                <a:cs typeface="Times New Roman" panose="02020603050405020304" pitchFamily="18" charset="0"/>
              </a:rPr>
              <a:t>United nations convention on the rights of the child. </a:t>
            </a:r>
            <a:r>
              <a:rPr lang="en-GB" sz="1600" dirty="0">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5"/>
              </a:rPr>
              <a:t>https://downloads.unicef.org.uk/wp-content/uploads/2010/05/UNCRC_summary-1.pdf?_ga=2.9543605.1893738044.1537828058-2070813270.1503179559</a:t>
            </a:r>
            <a:r>
              <a:rPr lang="en-GB" sz="1600" dirty="0">
                <a:latin typeface="Times New Roman" panose="02020603050405020304" pitchFamily="18" charset="0"/>
                <a:cs typeface="Times New Roman" panose="02020603050405020304" pitchFamily="18" charset="0"/>
              </a:rPr>
              <a:t> (Accessed 24/9/2018).</a:t>
            </a:r>
          </a:p>
          <a:p>
            <a:r>
              <a:rPr lang="en-GB" sz="1600" dirty="0">
                <a:latin typeface="Times New Roman" panose="02020603050405020304" pitchFamily="18" charset="0"/>
                <a:cs typeface="Times New Roman" panose="02020603050405020304" pitchFamily="18" charset="0"/>
              </a:rPr>
              <a:t>Wilks, T. (2012) </a:t>
            </a:r>
            <a:r>
              <a:rPr lang="en-GB" sz="1600" i="1" dirty="0">
                <a:latin typeface="Times New Roman" panose="02020603050405020304" pitchFamily="18" charset="0"/>
                <a:cs typeface="Times New Roman" panose="02020603050405020304" pitchFamily="18" charset="0"/>
              </a:rPr>
              <a:t>Advocacy and Social Work Practice. </a:t>
            </a:r>
            <a:r>
              <a:rPr lang="en-GB" sz="1600" dirty="0">
                <a:latin typeface="Times New Roman" panose="02020603050405020304" pitchFamily="18" charset="0"/>
                <a:cs typeface="Times New Roman" panose="02020603050405020304" pitchFamily="18" charset="0"/>
              </a:rPr>
              <a:t>London: McGraw-Hill Education  </a:t>
            </a:r>
          </a:p>
          <a:p>
            <a:endParaRPr lang="en-GB" sz="1600" i="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6C20E3BA-C9AF-4185-844D-09CD09158245}"/>
              </a:ext>
            </a:extLst>
          </p:cNvPr>
          <p:cNvSpPr txBox="1"/>
          <p:nvPr/>
        </p:nvSpPr>
        <p:spPr>
          <a:xfrm>
            <a:off x="2111052" y="624988"/>
            <a:ext cx="1454409" cy="369332"/>
          </a:xfrm>
          <a:prstGeom prst="rect">
            <a:avLst/>
          </a:prstGeom>
          <a:noFill/>
          <a:ln>
            <a:noFill/>
          </a:ln>
        </p:spPr>
        <p:txBody>
          <a:bodyPr wrap="square" rtlCol="0" anchor="ctr" anchorCtr="1">
            <a:spAutoFit/>
          </a:bodyPr>
          <a:lstStyle/>
          <a:p>
            <a:r>
              <a:rPr lang="en-GB" b="1" dirty="0">
                <a:latin typeface="Times New Roman" panose="02020603050405020304" pitchFamily="18" charset="0"/>
                <a:cs typeface="Times New Roman" panose="02020603050405020304" pitchFamily="18" charset="0"/>
              </a:rPr>
              <a:t>References: </a:t>
            </a:r>
          </a:p>
        </p:txBody>
      </p:sp>
      <p:sp>
        <p:nvSpPr>
          <p:cNvPr id="4" name="TextBox 3">
            <a:extLst>
              <a:ext uri="{FF2B5EF4-FFF2-40B4-BE49-F238E27FC236}">
                <a16:creationId xmlns:a16="http://schemas.microsoft.com/office/drawing/2014/main" id="{D0056143-3A53-4F5B-A3DD-3E09226F8B2C}"/>
              </a:ext>
            </a:extLst>
          </p:cNvPr>
          <p:cNvSpPr txBox="1"/>
          <p:nvPr/>
        </p:nvSpPr>
        <p:spPr>
          <a:xfrm>
            <a:off x="2111052" y="4748147"/>
            <a:ext cx="2224315" cy="369332"/>
          </a:xfrm>
          <a:prstGeom prst="rect">
            <a:avLst/>
          </a:prstGeom>
          <a:noFill/>
          <a:ln>
            <a:noFill/>
          </a:ln>
        </p:spPr>
        <p:txBody>
          <a:bodyPr wrap="square" rtlCol="0" anchor="ctr" anchorCtr="1">
            <a:spAutoFit/>
          </a:bodyPr>
          <a:lstStyle/>
          <a:p>
            <a:r>
              <a:rPr lang="en-GB" b="1" dirty="0">
                <a:latin typeface="Times New Roman" panose="02020603050405020304" pitchFamily="18" charset="0"/>
                <a:cs typeface="Times New Roman" panose="02020603050405020304" pitchFamily="18" charset="0"/>
              </a:rPr>
              <a:t>Images and media: </a:t>
            </a:r>
          </a:p>
        </p:txBody>
      </p:sp>
      <p:sp>
        <p:nvSpPr>
          <p:cNvPr id="5" name="TextBox 4">
            <a:extLst>
              <a:ext uri="{FF2B5EF4-FFF2-40B4-BE49-F238E27FC236}">
                <a16:creationId xmlns:a16="http://schemas.microsoft.com/office/drawing/2014/main" id="{26D84E73-2761-4D6F-8359-66CD7D3F3836}"/>
              </a:ext>
            </a:extLst>
          </p:cNvPr>
          <p:cNvSpPr txBox="1"/>
          <p:nvPr/>
        </p:nvSpPr>
        <p:spPr>
          <a:xfrm>
            <a:off x="1726164" y="5149303"/>
            <a:ext cx="9254411" cy="830997"/>
          </a:xfrm>
          <a:prstGeom prst="rect">
            <a:avLst/>
          </a:prstGeom>
          <a:noFill/>
          <a:ln>
            <a:noFill/>
          </a:ln>
        </p:spPr>
        <p:txBody>
          <a:bodyPr wrap="square" rtlCol="0" anchor="ctr" anchorCtr="1">
            <a:spAutoFit/>
          </a:bodyPr>
          <a:lstStyle/>
          <a:p>
            <a:r>
              <a:rPr lang="en-GB" sz="1600" dirty="0">
                <a:latin typeface="Times New Roman" panose="02020603050405020304" pitchFamily="18" charset="0"/>
                <a:cs typeface="Times New Roman" panose="02020603050405020304" pitchFamily="18" charset="0"/>
              </a:rPr>
              <a:t>Benney, N. (2018) </a:t>
            </a:r>
            <a:r>
              <a:rPr lang="en-GB" sz="1600" i="1" dirty="0">
                <a:latin typeface="Times New Roman" panose="02020603050405020304" pitchFamily="18" charset="0"/>
                <a:cs typeface="Times New Roman" panose="02020603050405020304" pitchFamily="18" charset="0"/>
              </a:rPr>
              <a:t>What is advocacy by Dewis CIL, NYAS, The Gwent Safeguarding Board and the Transformation fund . </a:t>
            </a:r>
            <a:r>
              <a:rPr lang="en-GB" sz="1600" dirty="0">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6"/>
              </a:rPr>
              <a:t>https://youtu.be/L_riJsSyBwA</a:t>
            </a: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(Downloaded 23/9/2018).</a:t>
            </a:r>
          </a:p>
        </p:txBody>
      </p:sp>
    </p:spTree>
    <p:extLst>
      <p:ext uri="{BB962C8B-B14F-4D97-AF65-F5344CB8AC3E}">
        <p14:creationId xmlns:p14="http://schemas.microsoft.com/office/powerpoint/2010/main" val="4130976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loud skipper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bodyPr/>
      <a:lstStyle/>
      <a:style>
        <a:lnRef idx="1">
          <a:schemeClr val="accent2"/>
        </a:lnRef>
        <a:fillRef idx="0">
          <a:schemeClr val="accent2"/>
        </a:fillRef>
        <a:effectRef idx="0">
          <a:schemeClr val="accent2"/>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Cloud skipper design slides.potx" id="{E8493412-85DD-4641-9E8A-937B29FD6AA2}" vid="{77E91E09-5010-404D-ADF4-B79FA46D72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9TopShadow">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3975" dist="41275" dir="14700000" algn="t" rotWithShape="0">
              <a:srgbClr val="000000">
                <a:alpha val="60000"/>
              </a:srgbClr>
            </a:outerShdw>
          </a:effectLst>
          <a:scene3d>
            <a:camera prst="orthographicFront">
              <a:rot lat="0" lon="0" rev="0"/>
            </a:camera>
            <a:lightRig rig="contrasting" dir="t">
              <a:rot lat="0" lon="0" rev="3600000"/>
            </a:lightRig>
          </a:scene3d>
          <a:sp3d prstMaterial="plastic">
            <a:bevelT w="127000" h="38200" prst="relaxedInse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024FD56-CE1B-42FC-9E83-BFBF160724C6}">
  <ds:schemaRefs>
    <ds:schemaRef ds:uri="http://schemas.microsoft.com/sharepoint/v3/contenttype/forms"/>
  </ds:schemaRefs>
</ds:datastoreItem>
</file>

<file path=customXml/itemProps2.xml><?xml version="1.0" encoding="utf-8"?>
<ds:datastoreItem xmlns:ds="http://schemas.openxmlformats.org/officeDocument/2006/customXml" ds:itemID="{DEDD01B8-816B-49B7-8C81-03AB51D87C54}">
  <ds:schemaRef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40262f94-9f35-4ac3-9a90-690165a166b7"/>
    <ds:schemaRef ds:uri="http://purl.org/dc/elements/1.1/"/>
    <ds:schemaRef ds:uri="a4f35948-e619-41b3-aa29-22878b09cfd2"/>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6253D857-4181-4777-8893-6E45A690F9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Cloud skipper design slides</Template>
  <TotalTime>4710</TotalTime>
  <Words>1059</Words>
  <Application>Microsoft Office PowerPoint</Application>
  <PresentationFormat>Widescreen</PresentationFormat>
  <Paragraphs>103</Paragraphs>
  <Slides>15</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Cambria</vt:lpstr>
      <vt:lpstr>Times New Roman</vt:lpstr>
      <vt:lpstr>Cloud skipper design template</vt:lpstr>
      <vt:lpstr>An introduction to Advocacy </vt:lpstr>
      <vt:lpstr>LEARNING OBJECTIVES </vt:lpstr>
      <vt:lpstr>Advocacy definitions </vt:lpstr>
      <vt:lpstr>Advocacy and its definition difficulty</vt:lpstr>
      <vt:lpstr>Differentials of advocacy  student activity   </vt:lpstr>
      <vt:lpstr>I have heard of it but what is it really about ?</vt:lpstr>
      <vt:lpstr>Differentials of advocacy </vt:lpstr>
      <vt:lpstr>PowerPoint Presentation</vt:lpstr>
      <vt:lpstr>PowerPoint Presentation</vt:lpstr>
      <vt:lpstr>Advocacy and the chocolate bar deadlock   </vt:lpstr>
      <vt:lpstr>PowerPoint Presentation</vt:lpstr>
      <vt:lpstr>Hypothetical  or Authentic? </vt:lpstr>
      <vt:lpstr>Recap of lesson and learning objectives </vt:lpstr>
      <vt:lpstr>That concludes todays lesson  I am now open to any questions and ready to share the chocolate !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peter williams</dc:creator>
  <cp:lastModifiedBy>peter williams</cp:lastModifiedBy>
  <cp:revision>84</cp:revision>
  <dcterms:created xsi:type="dcterms:W3CDTF">2018-09-19T22:14:03Z</dcterms:created>
  <dcterms:modified xsi:type="dcterms:W3CDTF">2018-09-26T23:07:37Z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74062900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