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3" r:id="rId4"/>
    <p:sldId id="264" r:id="rId5"/>
    <p:sldId id="267" r:id="rId6"/>
    <p:sldId id="261" r:id="rId7"/>
    <p:sldId id="269" r:id="rId8"/>
    <p:sldId id="262" r:id="rId9"/>
    <p:sldId id="270" r:id="rId10"/>
    <p:sldId id="271" r:id="rId11"/>
    <p:sldId id="272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5858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918" y="1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dirty="0"/>
              <a:pPr/>
              <a:t>9/7/2018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/>
              <a:pPr/>
              <a:t>9/7/2018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9/7/2018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dirty="0"/>
              <a:pPr/>
              <a:t>9/7/2018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9/7/2018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9/7/2018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dirty="0"/>
              <a:pPr/>
              <a:t>9/7/2018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9/7/2018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dirty="0"/>
              <a:pPr/>
              <a:t>9/7/2018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dirty="0"/>
              <a:pPr/>
              <a:t>9/7/2018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9/7/2018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dirty="0"/>
              <a:pPr/>
              <a:t>9/7/2018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dirty="0"/>
              <a:pPr/>
              <a:t>9/7/2018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dirty="0"/>
              <a:pPr/>
              <a:t>9/7/2018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dirty="0"/>
              <a:pPr/>
              <a:t>9/7/2018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3" r:id="rId9"/>
    <p:sldLayoutId id="2147483657" r:id="rId10"/>
    <p:sldLayoutId id="2147483666" r:id="rId11"/>
    <p:sldLayoutId id="2147483661" r:id="rId12"/>
    <p:sldLayoutId id="2147483658" r:id="rId13"/>
    <p:sldLayoutId id="2147483659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mailto:Alison.evans2@uwtsd.ac.uk" TargetMode="Externa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mailto:S.Brooks@uwtsd.ac.uk" TargetMode="Externa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mailto:rachel.bendall@uwtsd.ac.uk" TargetMode="Externa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8800" dirty="0">
                <a:latin typeface="+mn-lt"/>
              </a:rPr>
              <a:t>Assignment</a:t>
            </a:r>
            <a:r>
              <a:rPr lang="en-GB" sz="8800" dirty="0">
                <a:latin typeface="AR CENA" panose="02000000000000000000" pitchFamily="2" charset="0"/>
              </a:rPr>
              <a:t> </a:t>
            </a:r>
            <a:r>
              <a:rPr lang="en-GB" sz="8800" dirty="0"/>
              <a:t>Briefs</a:t>
            </a:r>
            <a:r>
              <a:rPr lang="en-GB" sz="8800" dirty="0">
                <a:latin typeface="AR CENA" panose="02000000000000000000" pitchFamily="2" charset="0"/>
              </a:rPr>
              <a:t/>
            </a:r>
            <a:br>
              <a:rPr lang="en-GB" sz="8800" dirty="0">
                <a:latin typeface="AR CENA" panose="02000000000000000000" pitchFamily="2" charset="0"/>
              </a:rPr>
            </a:br>
            <a:r>
              <a:rPr lang="cy-GB" sz="80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Briffiau Aseiniadau </a:t>
            </a:r>
            <a:r>
              <a:rPr lang="en-GB" sz="9600" dirty="0"/>
              <a:t/>
            </a:r>
            <a:br>
              <a:rPr lang="en-GB" sz="9600" dirty="0"/>
            </a:br>
            <a:r>
              <a:rPr lang="en-GB" sz="10600" dirty="0">
                <a:latin typeface="AR CENA" panose="02000000000000000000" pitchFamily="2" charset="0"/>
              </a:rPr>
              <a:t> </a:t>
            </a:r>
            <a:r>
              <a:rPr lang="en-GB" sz="10600" dirty="0">
                <a:latin typeface="+mn-lt"/>
              </a:rPr>
              <a:t>2018/2019</a:t>
            </a:r>
          </a:p>
        </p:txBody>
      </p:sp>
    </p:spTree>
    <p:extLst>
      <p:ext uri="{BB962C8B-B14F-4D97-AF65-F5344CB8AC3E}">
        <p14:creationId xmlns:p14="http://schemas.microsoft.com/office/powerpoint/2010/main" val="2026018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810000" y="782039"/>
            <a:ext cx="10571998" cy="970450"/>
          </a:xfrm>
        </p:spPr>
        <p:txBody>
          <a:bodyPr/>
          <a:lstStyle/>
          <a:p>
            <a:r>
              <a:rPr lang="en-GB" sz="12700" dirty="0">
                <a:latin typeface="AR CENA" panose="02000000000000000000" pitchFamily="2" charset="0"/>
              </a:rPr>
              <a:t>Academic Modules</a:t>
            </a:r>
            <a:br>
              <a:rPr lang="en-GB" sz="12700" dirty="0">
                <a:latin typeface="AR CENA" panose="02000000000000000000" pitchFamily="2" charset="0"/>
              </a:rPr>
            </a:br>
            <a:r>
              <a:rPr lang="en-GB" sz="12700" dirty="0">
                <a:latin typeface="AR CENA" panose="02000000000000000000" pitchFamily="2" charset="0"/>
              </a:rPr>
              <a:t/>
            </a:r>
            <a:br>
              <a:rPr lang="en-GB" sz="12700" dirty="0">
                <a:latin typeface="AR CENA" panose="02000000000000000000" pitchFamily="2" charset="0"/>
              </a:rPr>
            </a:br>
            <a:r>
              <a:rPr lang="en-GB" sz="3000" dirty="0">
                <a:solidFill>
                  <a:srgbClr val="FF0000"/>
                </a:solidFill>
                <a:latin typeface="Calibri" panose="020F0502020204030204" pitchFamily="34" charset="0"/>
              </a:rPr>
              <a:t>ECSP6001</a:t>
            </a:r>
            <a:r>
              <a:rPr lang="en-GB" sz="3000" dirty="0">
                <a:latin typeface="Calibri" panose="020F0502020204030204" pitchFamily="34" charset="0"/>
              </a:rPr>
              <a:t> – Principles of Teaching, Learning and Pedagogy in the Secondary Sector</a:t>
            </a:r>
            <a:br>
              <a:rPr lang="en-GB" sz="3000" dirty="0">
                <a:latin typeface="Calibri" panose="020F0502020204030204" pitchFamily="34" charset="0"/>
              </a:rPr>
            </a:br>
            <a:r>
              <a:rPr lang="cy-GB" sz="3000" dirty="0">
                <a:solidFill>
                  <a:schemeClr val="accent3">
                    <a:lumMod val="60000"/>
                    <a:lumOff val="40000"/>
                  </a:schemeClr>
                </a:solidFill>
                <a:latin typeface="Calibri" panose="020F0502020204030204" pitchFamily="34" charset="0"/>
              </a:rPr>
              <a:t>Egwyddorion Addysgu, Dysgu ac Addysgeg yn y Sector Uwchradd </a:t>
            </a:r>
            <a:endParaRPr lang="en-GB" sz="3000" dirty="0">
              <a:solidFill>
                <a:schemeClr val="accent3">
                  <a:lumMod val="60000"/>
                  <a:lumOff val="40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32703" y="2125014"/>
            <a:ext cx="11526591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latin typeface="Calibri" panose="020F0502020204030204" pitchFamily="34" charset="0"/>
                <a:cs typeface="Calibri" panose="020F0502020204030204" pitchFamily="34" charset="0"/>
              </a:rPr>
              <a:t>Module Lead/</a:t>
            </a:r>
            <a:r>
              <a:rPr lang="cy-GB" sz="4400" dirty="0">
                <a:solidFill>
                  <a:schemeClr val="accent3">
                    <a:lumMod val="60000"/>
                    <a:lumOff val="40000"/>
                  </a:schemeClr>
                </a:solidFill>
                <a:latin typeface="Calibri" panose="020F0502020204030204" pitchFamily="34" charset="0"/>
              </a:rPr>
              <a:t>Arweinydd Modwl</a:t>
            </a:r>
            <a:r>
              <a:rPr lang="cy-GB" sz="4400" dirty="0">
                <a:latin typeface="Calibri" panose="020F0502020204030204" pitchFamily="34" charset="0"/>
              </a:rPr>
              <a:t>:</a:t>
            </a:r>
            <a:r>
              <a:rPr lang="cy-GB" sz="6600" b="1" dirty="0"/>
              <a:t> </a:t>
            </a:r>
            <a:r>
              <a:rPr lang="en-GB" sz="6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4800" dirty="0">
                <a:latin typeface="Calibri" panose="020F0502020204030204" pitchFamily="34" charset="0"/>
                <a:cs typeface="Calibri" panose="020F0502020204030204" pitchFamily="34" charset="0"/>
              </a:rPr>
              <a:t>- Alison Evans</a:t>
            </a:r>
          </a:p>
          <a:p>
            <a:pPr algn="ctr"/>
            <a:r>
              <a:rPr lang="en-GB" sz="48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Alison.evans2@uwtsd.ac.uk</a:t>
            </a:r>
            <a:endParaRPr lang="en-GB" sz="4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  <a:t>Hand in date/ </a:t>
            </a:r>
            <a:r>
              <a:rPr lang="cy-GB" sz="3600" dirty="0">
                <a:solidFill>
                  <a:schemeClr val="accent3">
                    <a:lumMod val="60000"/>
                    <a:lumOff val="40000"/>
                  </a:schemeClr>
                </a:solidFill>
                <a:latin typeface="Calibri" panose="020F0502020204030204" pitchFamily="34" charset="0"/>
              </a:rPr>
              <a:t>Dyddiad Cyflwyno</a:t>
            </a:r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  <a:t>:</a:t>
            </a:r>
          </a:p>
          <a:p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  <a:t>								</a:t>
            </a:r>
            <a:r>
              <a:rPr lang="en-GB" sz="6000" dirty="0">
                <a:latin typeface="Calibri" panose="020F0502020204030204" pitchFamily="34" charset="0"/>
                <a:cs typeface="Calibri" panose="020F0502020204030204" pitchFamily="34" charset="0"/>
              </a:rPr>
              <a:t>26/11/2018</a:t>
            </a:r>
            <a:r>
              <a:rPr lang="en-GB" sz="4000" dirty="0">
                <a:latin typeface="Calibri" panose="020F0502020204030204" pitchFamily="34" charset="0"/>
                <a:cs typeface="Calibri" panose="020F0502020204030204" pitchFamily="34" charset="0"/>
              </a:rPr>
              <a:t>	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			</a:t>
            </a:r>
          </a:p>
          <a:p>
            <a:r>
              <a:rPr lang="en-GB" sz="4000" dirty="0">
                <a:latin typeface="Calibri" panose="020F0502020204030204" pitchFamily="34" charset="0"/>
                <a:cs typeface="Calibri" panose="020F0502020204030204" pitchFamily="34" charset="0"/>
              </a:rPr>
              <a:t>Level 6 / </a:t>
            </a:r>
            <a:r>
              <a:rPr lang="en-GB" sz="4000" dirty="0">
                <a:solidFill>
                  <a:schemeClr val="accent3">
                    <a:lumMod val="60000"/>
                    <a:lumOff val="4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Lefel 6</a:t>
            </a:r>
          </a:p>
          <a:p>
            <a:endParaRPr lang="en-GB" sz="3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9508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12700" dirty="0">
                <a:latin typeface="AR CENA" panose="02000000000000000000" pitchFamily="2" charset="0"/>
              </a:rPr>
              <a:t>Academic Modules</a:t>
            </a:r>
            <a:br>
              <a:rPr lang="en-GB" sz="12700" dirty="0">
                <a:latin typeface="AR CENA" panose="02000000000000000000" pitchFamily="2" charset="0"/>
              </a:rPr>
            </a:br>
            <a:r>
              <a:rPr lang="en-GB" sz="12700" dirty="0">
                <a:latin typeface="AR CENA" panose="02000000000000000000" pitchFamily="2" charset="0"/>
              </a:rPr>
              <a:t/>
            </a:r>
            <a:br>
              <a:rPr lang="en-GB" sz="12700" dirty="0">
                <a:latin typeface="AR CENA" panose="02000000000000000000" pitchFamily="2" charset="0"/>
              </a:rPr>
            </a:br>
            <a:r>
              <a:rPr lang="en-GB" sz="3000" dirty="0">
                <a:solidFill>
                  <a:srgbClr val="FF0000"/>
                </a:solidFill>
                <a:latin typeface="Calibri" panose="020F0502020204030204" pitchFamily="34" charset="0"/>
              </a:rPr>
              <a:t>ECSP6001</a:t>
            </a:r>
            <a:r>
              <a:rPr lang="en-GB" sz="3000" dirty="0">
                <a:latin typeface="Calibri" panose="020F0502020204030204" pitchFamily="34" charset="0"/>
              </a:rPr>
              <a:t> – Principles of Teaching, Learning and Pedagogy in the Secondary Sector</a:t>
            </a:r>
            <a:br>
              <a:rPr lang="en-GB" sz="3000" dirty="0">
                <a:latin typeface="Calibri" panose="020F0502020204030204" pitchFamily="34" charset="0"/>
              </a:rPr>
            </a:br>
            <a:r>
              <a:rPr lang="cy-GB" sz="3000" dirty="0">
                <a:solidFill>
                  <a:schemeClr val="accent3">
                    <a:lumMod val="60000"/>
                    <a:lumOff val="40000"/>
                  </a:schemeClr>
                </a:solidFill>
                <a:latin typeface="Calibri" panose="020F0502020204030204" pitchFamily="34" charset="0"/>
              </a:rPr>
              <a:t>Egwyddorion Addysgu, Dysgu ac Addysgeg yn y Sector Uwchradd </a:t>
            </a:r>
            <a:endParaRPr lang="en-GB" sz="3000" dirty="0">
              <a:solidFill>
                <a:schemeClr val="accent3">
                  <a:lumMod val="60000"/>
                  <a:lumOff val="40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xmlns="" id="{253B5716-68C2-744E-AF51-5C3516758FD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Aims:</a:t>
            </a:r>
          </a:p>
          <a:p>
            <a:pPr marL="571500" indent="-571500">
              <a:buFont typeface="Wingdings" panose="05000000000000000000" pitchFamily="2" charset="2"/>
              <a:buChar char="ü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To equip students for the QTS award</a:t>
            </a:r>
          </a:p>
          <a:p>
            <a:pPr marL="571500" indent="-571500">
              <a:buFont typeface="Wingdings" panose="05000000000000000000" pitchFamily="2" charset="2"/>
              <a:buChar char="ü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To enable students to make connections between being a reflective practitioner and an effective teacher</a:t>
            </a:r>
          </a:p>
          <a:p>
            <a:pPr marL="571500" indent="-571500">
              <a:buFont typeface="Wingdings" panose="05000000000000000000" pitchFamily="2" charset="2"/>
              <a:buChar char="ü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To provide opportunities to work towards QTS within their subject specialism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xmlns="" id="{13827EA3-B4F0-A545-BBD1-1F7B344512F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Nodau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:</a:t>
            </a:r>
          </a:p>
          <a:p>
            <a:pPr>
              <a:buFont typeface="Wingdings" pitchFamily="2" charset="2"/>
              <a:buChar char="ü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gyfarparu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myfyrwyr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drwyadl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er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mwyn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iddynt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ddechrau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mynd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i’r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afael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â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gofynion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cyfredol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gyfer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dyfarnu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SAC.</a:t>
            </a:r>
          </a:p>
          <a:p>
            <a:pPr>
              <a:buFont typeface="Wingdings" pitchFamily="2" charset="2"/>
              <a:buChar char="ü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alluogi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myfyrwyr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wneud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cysylltiadau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cadarn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rhwng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bod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ymarferydd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adfyfyriol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a bod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athro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effeithiol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>
              <a:buFont typeface="Wingdings" pitchFamily="2" charset="2"/>
              <a:buChar char="ü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ddarparu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cyfleoedd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weithio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tuag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at SAC o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fewn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arbenigeddau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pwnc-benodol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165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810000" y="782039"/>
            <a:ext cx="10571998" cy="970450"/>
          </a:xfrm>
        </p:spPr>
        <p:txBody>
          <a:bodyPr/>
          <a:lstStyle/>
          <a:p>
            <a:r>
              <a:rPr lang="en-GB" sz="12700" dirty="0">
                <a:latin typeface="AR CENA" panose="02000000000000000000" pitchFamily="2" charset="0"/>
              </a:rPr>
              <a:t>Academic Modules</a:t>
            </a:r>
            <a:br>
              <a:rPr lang="en-GB" sz="12700" dirty="0">
                <a:latin typeface="AR CENA" panose="02000000000000000000" pitchFamily="2" charset="0"/>
              </a:rPr>
            </a:br>
            <a:r>
              <a:rPr lang="en-GB" sz="12700" dirty="0">
                <a:latin typeface="AR CENA" panose="02000000000000000000" pitchFamily="2" charset="0"/>
              </a:rPr>
              <a:t/>
            </a:r>
            <a:br>
              <a:rPr lang="en-GB" sz="12700" dirty="0">
                <a:latin typeface="AR CENA" panose="02000000000000000000" pitchFamily="2" charset="0"/>
              </a:rPr>
            </a:br>
            <a:r>
              <a:rPr lang="en-GB" sz="3000" dirty="0">
                <a:solidFill>
                  <a:srgbClr val="FF0000"/>
                </a:solidFill>
                <a:latin typeface="Calibri" panose="020F0502020204030204" pitchFamily="34" charset="0"/>
              </a:rPr>
              <a:t>ECSP6001</a:t>
            </a:r>
            <a:r>
              <a:rPr lang="en-GB" sz="3000" dirty="0">
                <a:latin typeface="Calibri" panose="020F0502020204030204" pitchFamily="34" charset="0"/>
              </a:rPr>
              <a:t> – Principles of Teaching, Learning and Pedagogy in the Secondary Sector</a:t>
            </a:r>
            <a:br>
              <a:rPr lang="en-GB" sz="3000" dirty="0">
                <a:latin typeface="Calibri" panose="020F0502020204030204" pitchFamily="34" charset="0"/>
              </a:rPr>
            </a:br>
            <a:r>
              <a:rPr lang="cy-GB" sz="3000" dirty="0">
                <a:solidFill>
                  <a:schemeClr val="accent3">
                    <a:lumMod val="60000"/>
                    <a:lumOff val="40000"/>
                  </a:schemeClr>
                </a:solidFill>
                <a:latin typeface="Calibri" panose="020F0502020204030204" pitchFamily="34" charset="0"/>
              </a:rPr>
              <a:t>Egwyddorion Addysgu, Dysgu ac Addysgeg yn y Sector Uwchradd </a:t>
            </a:r>
            <a:endParaRPr lang="en-GB" sz="3000" dirty="0">
              <a:solidFill>
                <a:schemeClr val="accent3">
                  <a:lumMod val="60000"/>
                  <a:lumOff val="40000"/>
                </a:schemeClr>
              </a:solidFill>
              <a:latin typeface="Calibri" panose="020F0502020204030204" pitchFamily="34" charset="0"/>
            </a:endParaRPr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41452554"/>
              </p:ext>
            </p:extLst>
          </p:nvPr>
        </p:nvGraphicFramePr>
        <p:xfrm>
          <a:off x="181232" y="2290120"/>
          <a:ext cx="11656542" cy="44675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35486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7821056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779434">
                <a:tc>
                  <a:txBody>
                    <a:bodyPr/>
                    <a:lstStyle/>
                    <a:p>
                      <a:r>
                        <a:rPr lang="en-GB" sz="2000" dirty="0"/>
                        <a:t>Date/</a:t>
                      </a:r>
                      <a:r>
                        <a:rPr lang="en-GB" sz="2000" dirty="0" err="1"/>
                        <a:t>Dyddiad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Focus/</a:t>
                      </a:r>
                      <a:r>
                        <a:rPr lang="en-GB" sz="2000" dirty="0" err="1"/>
                        <a:t>Ffocws</a:t>
                      </a:r>
                      <a:r>
                        <a:rPr lang="en-GB" sz="2000" dirty="0"/>
                        <a:t>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779434">
                <a:tc>
                  <a:txBody>
                    <a:bodyPr/>
                    <a:lstStyle/>
                    <a:p>
                      <a:r>
                        <a:rPr lang="en-GB" sz="1400" dirty="0"/>
                        <a:t>On/</a:t>
                      </a:r>
                      <a:r>
                        <a:rPr lang="en-GB" sz="1400" dirty="0" err="1"/>
                        <a:t>ar</a:t>
                      </a:r>
                      <a:r>
                        <a:rPr lang="en-GB" sz="1400" dirty="0"/>
                        <a:t> Moodle by/</a:t>
                      </a:r>
                      <a:r>
                        <a:rPr lang="en-GB" sz="1400" dirty="0" err="1"/>
                        <a:t>erbyn</a:t>
                      </a:r>
                      <a:r>
                        <a:rPr lang="en-GB" sz="1400" dirty="0"/>
                        <a:t>  14/09/2018</a:t>
                      </a:r>
                    </a:p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Addressing the needs of a range of learners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kern="1200" dirty="0" err="1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Mynd</a:t>
                      </a:r>
                      <a:r>
                        <a:rPr lang="en-GB" sz="1600" b="1" kern="12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i’r</a:t>
                      </a:r>
                      <a:r>
                        <a:rPr lang="en-GB" sz="1600" b="1" kern="12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afael</a:t>
                      </a:r>
                      <a:r>
                        <a:rPr lang="en-GB" sz="1600" b="1" kern="12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ag </a:t>
                      </a:r>
                      <a:r>
                        <a:rPr lang="en-GB" sz="1600" b="1" kern="1200" dirty="0" err="1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anghenion</a:t>
                      </a:r>
                      <a:r>
                        <a:rPr lang="en-GB" sz="1600" b="1" kern="12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ystod</a:t>
                      </a:r>
                      <a:r>
                        <a:rPr lang="en-GB" sz="1600" b="1" kern="12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o </a:t>
                      </a:r>
                      <a:r>
                        <a:rPr lang="en-GB" sz="1600" b="1" kern="1200" dirty="0" err="1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ddysgwyr</a:t>
                      </a:r>
                      <a:r>
                        <a:rPr lang="en-GB" sz="1600" b="1" kern="12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en-GB" sz="1600" b="1" dirty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en-GB" sz="1600" dirty="0"/>
                        <a:t>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779434">
                <a:tc>
                  <a:txBody>
                    <a:bodyPr/>
                    <a:lstStyle/>
                    <a:p>
                      <a:r>
                        <a:rPr lang="en-GB" sz="1400" dirty="0"/>
                        <a:t>On/</a:t>
                      </a:r>
                      <a:r>
                        <a:rPr lang="en-GB" sz="1400" dirty="0" err="1"/>
                        <a:t>ar</a:t>
                      </a:r>
                      <a:r>
                        <a:rPr lang="en-GB" sz="1400" dirty="0"/>
                        <a:t> Moodle by/</a:t>
                      </a:r>
                      <a:r>
                        <a:rPr lang="en-GB" sz="1400" dirty="0" err="1"/>
                        <a:t>erbyn</a:t>
                      </a:r>
                      <a:r>
                        <a:rPr lang="en-GB" sz="1400" dirty="0"/>
                        <a:t>  21/09/2018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Theories of learning and pedagogy 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kern="1200" dirty="0" err="1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Damcaniaethau</a:t>
                      </a:r>
                      <a:r>
                        <a:rPr lang="en-GB" sz="1600" b="1" kern="12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Dysgu</a:t>
                      </a:r>
                      <a:r>
                        <a:rPr lang="en-GB" sz="1600" b="1" kern="12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ac </a:t>
                      </a:r>
                      <a:r>
                        <a:rPr lang="en-GB" sz="1600" b="1" kern="1200" dirty="0" err="1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Addysgeg</a:t>
                      </a:r>
                      <a:r>
                        <a:rPr lang="en-GB" sz="1600" b="1" kern="12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en-GB" sz="1600" b="1" dirty="0">
                        <a:solidFill>
                          <a:srgbClr val="FF0000"/>
                        </a:solidFill>
                      </a:endParaRPr>
                    </a:p>
                    <a:p>
                      <a:endParaRPr lang="en-GB" sz="1600" dirty="0"/>
                    </a:p>
                    <a:p>
                      <a:r>
                        <a:rPr lang="en-GB" sz="1600" b="1" dirty="0"/>
                        <a:t>Curriculum </a:t>
                      </a:r>
                      <a:r>
                        <a:rPr lang="en-GB" sz="1600" b="1" dirty="0" err="1"/>
                        <a:t>Cymraeg</a:t>
                      </a:r>
                      <a:endParaRPr lang="en-GB" sz="1600" b="1" dirty="0"/>
                    </a:p>
                    <a:p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Y </a:t>
                      </a:r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Cwricwlwm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Cymreig</a:t>
                      </a:r>
                      <a:endParaRPr lang="en-GB" sz="16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779434">
                <a:tc>
                  <a:txBody>
                    <a:bodyPr/>
                    <a:lstStyle/>
                    <a:p>
                      <a:r>
                        <a:rPr lang="en-GB" sz="1400" dirty="0"/>
                        <a:t>On/</a:t>
                      </a:r>
                      <a:r>
                        <a:rPr lang="en-GB" sz="1400" dirty="0" err="1"/>
                        <a:t>ar</a:t>
                      </a:r>
                      <a:r>
                        <a:rPr lang="en-GB" sz="1400" dirty="0"/>
                        <a:t> Moodle by/</a:t>
                      </a:r>
                      <a:r>
                        <a:rPr lang="en-GB" sz="1400" dirty="0" err="1"/>
                        <a:t>erbyn</a:t>
                      </a:r>
                      <a:r>
                        <a:rPr lang="en-GB" sz="1400" dirty="0"/>
                        <a:t>  28/09/2018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Introduction to assessment 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kern="1200" dirty="0" err="1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Cyflwyniad</a:t>
                      </a:r>
                      <a:r>
                        <a:rPr lang="en-GB" sz="1600" b="1" kern="12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</a:t>
                      </a:r>
                      <a:r>
                        <a:rPr lang="en-GB" sz="1600" b="1" kern="12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asesu</a:t>
                      </a:r>
                      <a:r>
                        <a:rPr lang="en-GB" sz="1600" b="1" kern="12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en-GB" sz="1600" b="1" dirty="0">
                        <a:solidFill>
                          <a:srgbClr val="FF0000"/>
                        </a:solidFill>
                      </a:endParaRPr>
                    </a:p>
                    <a:p>
                      <a:endParaRPr lang="en-GB" sz="1600" dirty="0" smtClean="0"/>
                    </a:p>
                    <a:p>
                      <a:r>
                        <a:rPr lang="en-GB" sz="1600" b="1" dirty="0" smtClean="0"/>
                        <a:t>Behaviour Management</a:t>
                      </a:r>
                    </a:p>
                    <a:p>
                      <a:r>
                        <a:rPr lang="en-GB" sz="1600" b="1" dirty="0" err="1" smtClean="0">
                          <a:solidFill>
                            <a:srgbClr val="FF0000"/>
                          </a:solidFill>
                        </a:rPr>
                        <a:t>Rheoli</a:t>
                      </a:r>
                      <a:r>
                        <a:rPr lang="en-GB" sz="1600" b="1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GB" sz="1600" b="1" dirty="0" err="1" smtClean="0">
                          <a:solidFill>
                            <a:srgbClr val="FF0000"/>
                          </a:solidFill>
                        </a:rPr>
                        <a:t>Ymddygiad</a:t>
                      </a:r>
                      <a:endParaRPr lang="en-GB" sz="1600" b="1" dirty="0" smtClean="0">
                        <a:solidFill>
                          <a:srgbClr val="FF0000"/>
                        </a:solidFill>
                      </a:endParaRPr>
                    </a:p>
                    <a:p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052396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810000" y="782039"/>
            <a:ext cx="10571998" cy="970450"/>
          </a:xfrm>
        </p:spPr>
        <p:txBody>
          <a:bodyPr/>
          <a:lstStyle/>
          <a:p>
            <a:r>
              <a:rPr lang="en-GB" sz="12700" dirty="0">
                <a:latin typeface="AR CENA" panose="02000000000000000000" pitchFamily="2" charset="0"/>
              </a:rPr>
              <a:t>Academic Modules</a:t>
            </a:r>
            <a:br>
              <a:rPr lang="en-GB" sz="12700" dirty="0">
                <a:latin typeface="AR CENA" panose="02000000000000000000" pitchFamily="2" charset="0"/>
              </a:rPr>
            </a:br>
            <a:r>
              <a:rPr lang="en-GB" sz="12700" dirty="0">
                <a:latin typeface="AR CENA" panose="02000000000000000000" pitchFamily="2" charset="0"/>
              </a:rPr>
              <a:t/>
            </a:r>
            <a:br>
              <a:rPr lang="en-GB" sz="12700" dirty="0">
                <a:latin typeface="AR CENA" panose="02000000000000000000" pitchFamily="2" charset="0"/>
              </a:rPr>
            </a:br>
            <a:r>
              <a:rPr lang="en-GB" sz="3000" dirty="0">
                <a:solidFill>
                  <a:srgbClr val="FF0000"/>
                </a:solidFill>
                <a:latin typeface="Calibri" panose="020F0502020204030204" pitchFamily="34" charset="0"/>
              </a:rPr>
              <a:t>ECSP6001</a:t>
            </a:r>
            <a:r>
              <a:rPr lang="en-GB" sz="3000" dirty="0">
                <a:latin typeface="Calibri" panose="020F0502020204030204" pitchFamily="34" charset="0"/>
              </a:rPr>
              <a:t> – Principles of Teaching, Learning and Pedagogy in the Secondary Sector</a:t>
            </a:r>
            <a:br>
              <a:rPr lang="en-GB" sz="3000" dirty="0">
                <a:latin typeface="Calibri" panose="020F0502020204030204" pitchFamily="34" charset="0"/>
              </a:rPr>
            </a:br>
            <a:r>
              <a:rPr lang="cy-GB" sz="3000" dirty="0">
                <a:solidFill>
                  <a:schemeClr val="accent3">
                    <a:lumMod val="60000"/>
                    <a:lumOff val="40000"/>
                  </a:schemeClr>
                </a:solidFill>
                <a:latin typeface="Calibri" panose="020F0502020204030204" pitchFamily="34" charset="0"/>
              </a:rPr>
              <a:t>Egwyddorion Addysgu, Dysgu ac Addysgeg yn y Sector Uwchradd </a:t>
            </a:r>
            <a:endParaRPr lang="en-GB" sz="3000" dirty="0">
              <a:solidFill>
                <a:schemeClr val="accent3">
                  <a:lumMod val="60000"/>
                  <a:lumOff val="40000"/>
                </a:schemeClr>
              </a:solidFill>
              <a:latin typeface="Calibri" panose="020F050202020403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6494" t="18393" r="29470" b="25524"/>
          <a:stretch/>
        </p:blipFill>
        <p:spPr>
          <a:xfrm>
            <a:off x="502508" y="2100648"/>
            <a:ext cx="9316994" cy="4589845"/>
          </a:xfrm>
          <a:prstGeom prst="rect">
            <a:avLst/>
          </a:prstGeom>
        </p:spPr>
      </p:pic>
      <p:sp>
        <p:nvSpPr>
          <p:cNvPr id="5" name="Oval Callout 4"/>
          <p:cNvSpPr/>
          <p:nvPr/>
        </p:nvSpPr>
        <p:spPr>
          <a:xfrm>
            <a:off x="6933565" y="3344562"/>
            <a:ext cx="5068965" cy="2982098"/>
          </a:xfrm>
          <a:prstGeom prst="wedgeEllipseCallout">
            <a:avLst>
              <a:gd name="adj1" fmla="val -76396"/>
              <a:gd name="adj2" fmla="val 1394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7982465" y="3927670"/>
            <a:ext cx="4209535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Micro Teaching/ </a:t>
            </a:r>
            <a:r>
              <a:rPr lang="en-GB" sz="2800" b="1" dirty="0" err="1"/>
              <a:t>Addysgu</a:t>
            </a:r>
            <a:r>
              <a:rPr lang="en-GB" sz="2800" b="1" dirty="0"/>
              <a:t> </a:t>
            </a:r>
            <a:r>
              <a:rPr lang="en-GB" sz="2800" b="1" dirty="0" err="1"/>
              <a:t>Meicro</a:t>
            </a:r>
            <a:r>
              <a:rPr lang="en-GB" sz="2800" b="1" dirty="0"/>
              <a:t>:</a:t>
            </a:r>
          </a:p>
          <a:p>
            <a:endParaRPr lang="en-GB" sz="2800" b="1" dirty="0"/>
          </a:p>
          <a:p>
            <a:r>
              <a:rPr lang="en-GB" sz="2800" b="1" dirty="0"/>
              <a:t>Week/</a:t>
            </a:r>
            <a:r>
              <a:rPr lang="en-GB" sz="2800" b="1" dirty="0" err="1"/>
              <a:t>Wythnos</a:t>
            </a:r>
            <a:r>
              <a:rPr lang="en-GB" sz="2800" b="1" dirty="0"/>
              <a:t> 08/10/2018</a:t>
            </a:r>
          </a:p>
        </p:txBody>
      </p:sp>
    </p:spTree>
    <p:extLst>
      <p:ext uri="{BB962C8B-B14F-4D97-AF65-F5344CB8AC3E}">
        <p14:creationId xmlns:p14="http://schemas.microsoft.com/office/powerpoint/2010/main" val="35777456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411893" y="370703"/>
            <a:ext cx="11582400" cy="1381785"/>
          </a:xfrm>
        </p:spPr>
        <p:txBody>
          <a:bodyPr/>
          <a:lstStyle/>
          <a:p>
            <a:r>
              <a:rPr lang="en-GB" sz="12700" dirty="0">
                <a:latin typeface="AR CENA" panose="02000000000000000000" pitchFamily="2" charset="0"/>
              </a:rPr>
              <a:t>Academic Modules</a:t>
            </a:r>
            <a:br>
              <a:rPr lang="en-GB" sz="12700" dirty="0">
                <a:latin typeface="AR CENA" panose="02000000000000000000" pitchFamily="2" charset="0"/>
              </a:rPr>
            </a:br>
            <a:r>
              <a:rPr lang="en-GB" sz="12700" dirty="0">
                <a:latin typeface="AR CENA" panose="02000000000000000000" pitchFamily="2" charset="0"/>
              </a:rPr>
              <a:t/>
            </a:r>
            <a:br>
              <a:rPr lang="en-GB" sz="12700" dirty="0">
                <a:latin typeface="AR CENA" panose="02000000000000000000" pitchFamily="2" charset="0"/>
              </a:rPr>
            </a:br>
            <a:r>
              <a:rPr lang="en-GB" sz="12700" dirty="0">
                <a:latin typeface="AR CENA" panose="02000000000000000000" pitchFamily="2" charset="0"/>
              </a:rPr>
              <a:t/>
            </a:r>
            <a:br>
              <a:rPr lang="en-GB" sz="12700" dirty="0">
                <a:latin typeface="AR CENA" panose="02000000000000000000" pitchFamily="2" charset="0"/>
              </a:rPr>
            </a:br>
            <a:r>
              <a:rPr lang="en-GB" sz="12700" dirty="0">
                <a:latin typeface="AR CENA" panose="02000000000000000000" pitchFamily="2" charset="0"/>
              </a:rPr>
              <a:t/>
            </a:r>
            <a:br>
              <a:rPr lang="en-GB" sz="12700" dirty="0">
                <a:latin typeface="AR CENA" panose="02000000000000000000" pitchFamily="2" charset="0"/>
              </a:rPr>
            </a:br>
            <a:r>
              <a:rPr lang="en-GB" sz="12700" dirty="0">
                <a:latin typeface="AR CENA" panose="02000000000000000000" pitchFamily="2" charset="0"/>
              </a:rPr>
              <a:t/>
            </a:r>
            <a:br>
              <a:rPr lang="en-GB" sz="12700" dirty="0">
                <a:latin typeface="AR CENA" panose="02000000000000000000" pitchFamily="2" charset="0"/>
              </a:rPr>
            </a:br>
            <a:r>
              <a:rPr lang="en-GB" sz="12700" dirty="0">
                <a:latin typeface="AR CENA" panose="02000000000000000000" pitchFamily="2" charset="0"/>
              </a:rPr>
              <a:t/>
            </a:r>
            <a:br>
              <a:rPr lang="en-GB" sz="12700" dirty="0">
                <a:latin typeface="AR CENA" panose="02000000000000000000" pitchFamily="2" charset="0"/>
              </a:rPr>
            </a:br>
            <a:r>
              <a:rPr lang="en-GB" sz="12700" dirty="0">
                <a:latin typeface="AR CENA" panose="02000000000000000000" pitchFamily="2" charset="0"/>
              </a:rPr>
              <a:t/>
            </a:r>
            <a:br>
              <a:rPr lang="en-GB" sz="12700" dirty="0">
                <a:latin typeface="AR CENA" panose="02000000000000000000" pitchFamily="2" charset="0"/>
              </a:rPr>
            </a:br>
            <a:r>
              <a:rPr lang="en-GB" sz="4800" dirty="0">
                <a:latin typeface="Calibri" panose="020F0502020204030204" pitchFamily="34" charset="0"/>
              </a:rPr>
              <a:t/>
            </a:r>
            <a:br>
              <a:rPr lang="en-GB" sz="4800" dirty="0">
                <a:latin typeface="Calibri" panose="020F0502020204030204" pitchFamily="34" charset="0"/>
              </a:rPr>
            </a:br>
            <a:r>
              <a:rPr lang="en-GB" sz="3200" dirty="0">
                <a:solidFill>
                  <a:srgbClr val="FF0000"/>
                </a:solidFill>
                <a:latin typeface="Calibri" panose="020F0502020204030204" pitchFamily="34" charset="0"/>
              </a:rPr>
              <a:t>ECSP6003/ECSP7001 </a:t>
            </a:r>
            <a:r>
              <a:rPr lang="en-GB" sz="3200" dirty="0">
                <a:latin typeface="Calibri" panose="020F0502020204030204" pitchFamily="34" charset="0"/>
              </a:rPr>
              <a:t>– Investigating Contemporary issues in Secondary Education </a:t>
            </a:r>
            <a:br>
              <a:rPr lang="en-GB" sz="3200" dirty="0">
                <a:latin typeface="Calibri" panose="020F0502020204030204" pitchFamily="34" charset="0"/>
              </a:rPr>
            </a:br>
            <a:r>
              <a:rPr lang="cy-GB" sz="3200" dirty="0">
                <a:solidFill>
                  <a:schemeClr val="accent3">
                    <a:lumMod val="60000"/>
                    <a:lumOff val="40000"/>
                  </a:schemeClr>
                </a:solidFill>
                <a:latin typeface="Calibri" panose="020F0502020204030204" pitchFamily="34" charset="0"/>
              </a:rPr>
              <a:t>Ymchwilio i Faterion Cyfoes mewn Addysg Uwchradd</a:t>
            </a:r>
            <a:endParaRPr lang="en-GB" sz="3200" dirty="0">
              <a:solidFill>
                <a:schemeClr val="accent3">
                  <a:lumMod val="60000"/>
                  <a:lumOff val="40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32703" y="2125014"/>
            <a:ext cx="11526591" cy="458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prstClr val="white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Module Lead/</a:t>
            </a:r>
            <a:r>
              <a:rPr lang="cy-GB" sz="3600" dirty="0">
                <a:solidFill>
                  <a:srgbClr val="B6DF5E">
                    <a:lumMod val="60000"/>
                    <a:lumOff val="40000"/>
                  </a:srgbClr>
                </a:solidFill>
                <a:latin typeface="Calibri" panose="020F0502020204030204" pitchFamily="34" charset="0"/>
              </a:rPr>
              <a:t> Arweinydd Modwl</a:t>
            </a:r>
            <a:r>
              <a:rPr lang="en-GB" sz="3600" dirty="0">
                <a:solidFill>
                  <a:prstClr val="white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–</a:t>
            </a:r>
            <a:r>
              <a:rPr lang="en-GB" sz="3600" dirty="0" err="1">
                <a:solidFill>
                  <a:prstClr val="white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Shân</a:t>
            </a:r>
            <a:r>
              <a:rPr lang="en-GB" sz="3600" dirty="0">
                <a:solidFill>
                  <a:prstClr val="white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Samuel-Thomas</a:t>
            </a:r>
          </a:p>
          <a:p>
            <a:pPr algn="ctr"/>
            <a:r>
              <a:rPr lang="en-GB" sz="4800" dirty="0">
                <a:solidFill>
                  <a:prstClr val="white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shan.samuel-thomas@uwtsd.ac.uk</a:t>
            </a:r>
            <a:endParaRPr lang="en-GB" sz="4800" dirty="0">
              <a:solidFill>
                <a:prstClr val="white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600" dirty="0">
                <a:solidFill>
                  <a:prstClr val="white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Hand in date/</a:t>
            </a:r>
            <a:r>
              <a:rPr lang="cy-GB" sz="3600" dirty="0">
                <a:solidFill>
                  <a:srgbClr val="B6DF5E">
                    <a:lumMod val="60000"/>
                    <a:lumOff val="40000"/>
                  </a:srgbClr>
                </a:solidFill>
                <a:latin typeface="Calibri" panose="020F0502020204030204" pitchFamily="34" charset="0"/>
              </a:rPr>
              <a:t> Dyddiad Cyflwyno </a:t>
            </a:r>
            <a:r>
              <a:rPr lang="en-GB" sz="3600" dirty="0">
                <a:solidFill>
                  <a:prstClr val="white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:  28/01/2019</a:t>
            </a:r>
          </a:p>
          <a:p>
            <a:r>
              <a:rPr lang="en-GB" sz="3600" dirty="0">
                <a:solidFill>
                  <a:prstClr val="white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				</a:t>
            </a:r>
            <a:r>
              <a:rPr lang="en-GB" sz="3200" dirty="0">
                <a:solidFill>
                  <a:prstClr val="white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Level 6 and Level 7/ </a:t>
            </a:r>
            <a:r>
              <a:rPr lang="en-GB" sz="3200" dirty="0">
                <a:solidFill>
                  <a:srgbClr val="B6DF5E">
                    <a:lumMod val="60000"/>
                    <a:lumOff val="40000"/>
                  </a:srgb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Lefel 6 a Level 7  </a:t>
            </a:r>
          </a:p>
          <a:p>
            <a:endParaRPr lang="en-GB" sz="3200" dirty="0">
              <a:solidFill>
                <a:prstClr val="white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200" dirty="0">
                <a:solidFill>
                  <a:prstClr val="white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Word count/ </a:t>
            </a:r>
            <a:r>
              <a:rPr lang="en-GB" sz="3200" dirty="0" err="1">
                <a:solidFill>
                  <a:srgbClr val="B6DF5E">
                    <a:lumMod val="60000"/>
                    <a:lumOff val="40000"/>
                  </a:srgb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Cyfanswm</a:t>
            </a:r>
            <a:r>
              <a:rPr lang="en-GB" sz="3200" dirty="0">
                <a:solidFill>
                  <a:srgbClr val="B6DF5E">
                    <a:lumMod val="60000"/>
                    <a:lumOff val="40000"/>
                  </a:srgb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GB" sz="3200" dirty="0" err="1">
                <a:solidFill>
                  <a:srgbClr val="B6DF5E">
                    <a:lumMod val="60000"/>
                    <a:lumOff val="40000"/>
                  </a:srgb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geiriau</a:t>
            </a:r>
            <a:r>
              <a:rPr lang="en-GB" sz="3200" dirty="0">
                <a:solidFill>
                  <a:prstClr val="white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: 5,000 </a:t>
            </a:r>
          </a:p>
          <a:p>
            <a:endParaRPr lang="en-GB" sz="3600" dirty="0">
              <a:solidFill>
                <a:prstClr val="white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3600" dirty="0">
              <a:solidFill>
                <a:prstClr val="white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38124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12700" dirty="0">
                <a:latin typeface="AR CENA" panose="02000000000000000000" pitchFamily="2" charset="0"/>
              </a:rPr>
              <a:t>Academic Modules</a:t>
            </a:r>
            <a:br>
              <a:rPr lang="en-GB" sz="12700" dirty="0">
                <a:latin typeface="AR CENA" panose="02000000000000000000" pitchFamily="2" charset="0"/>
              </a:rPr>
            </a:br>
            <a:r>
              <a:rPr lang="en-GB" sz="12700" dirty="0">
                <a:latin typeface="AR CENA" panose="02000000000000000000" pitchFamily="2" charset="0"/>
              </a:rPr>
              <a:t/>
            </a:r>
            <a:br>
              <a:rPr lang="en-GB" sz="12700" dirty="0">
                <a:latin typeface="AR CENA" panose="02000000000000000000" pitchFamily="2" charset="0"/>
              </a:rPr>
            </a:br>
            <a:r>
              <a:rPr lang="en-GB" sz="3000" dirty="0">
                <a:solidFill>
                  <a:srgbClr val="FF0000"/>
                </a:solidFill>
                <a:latin typeface="Calibri" panose="020F0502020204030204" pitchFamily="34" charset="0"/>
              </a:rPr>
              <a:t>ECSP6003/</a:t>
            </a:r>
            <a:r>
              <a:rPr lang="en-GB" sz="2800" dirty="0">
                <a:solidFill>
                  <a:srgbClr val="FF0000"/>
                </a:solidFill>
                <a:latin typeface="Calibri" panose="020F0502020204030204" pitchFamily="34" charset="0"/>
              </a:rPr>
              <a:t>ECSP7001 </a:t>
            </a:r>
            <a:r>
              <a:rPr lang="en-GB" sz="2800" dirty="0">
                <a:latin typeface="Calibri" panose="020F0502020204030204" pitchFamily="34" charset="0"/>
              </a:rPr>
              <a:t>– Investigating Contemporary issues in Secondary Education </a:t>
            </a:r>
            <a:br>
              <a:rPr lang="en-GB" sz="2800" dirty="0">
                <a:latin typeface="Calibri" panose="020F0502020204030204" pitchFamily="34" charset="0"/>
              </a:rPr>
            </a:br>
            <a:r>
              <a:rPr lang="cy-GB" sz="2800" dirty="0">
                <a:solidFill>
                  <a:schemeClr val="accent3">
                    <a:lumMod val="60000"/>
                    <a:lumOff val="40000"/>
                  </a:schemeClr>
                </a:solidFill>
                <a:latin typeface="Calibri" panose="020F0502020204030204" pitchFamily="34" charset="0"/>
              </a:rPr>
              <a:t>Ymchwilio i Faterion Cyfoes mewn Addysg Uwchradd</a:t>
            </a:r>
            <a:endParaRPr lang="en-GB" sz="3000" dirty="0">
              <a:solidFill>
                <a:schemeClr val="accent3">
                  <a:lumMod val="60000"/>
                  <a:lumOff val="40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xmlns="" id="{253B5716-68C2-744E-AF51-5C3516758FD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Aims:</a:t>
            </a:r>
          </a:p>
          <a:p>
            <a:pPr marL="571500" indent="-571500">
              <a:buFont typeface="Wingdings" panose="05000000000000000000" pitchFamily="2" charset="2"/>
              <a:buChar char="ü"/>
            </a:pPr>
            <a:r>
              <a:rPr lang="en-GB" sz="2400" dirty="0">
                <a:latin typeface="Calibri" panose="020F0502020204030204" pitchFamily="34" charset="0"/>
              </a:rPr>
              <a:t>To develop awareness of contemporary issues in the 11-18 curriculum in Wales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71500" indent="-571500">
              <a:buFont typeface="Wingdings" panose="05000000000000000000" pitchFamily="2" charset="2"/>
              <a:buChar char="ü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To </a:t>
            </a:r>
            <a:r>
              <a:rPr lang="en-GB" sz="2400" dirty="0">
                <a:latin typeface="Calibri" panose="020F0502020204030204" pitchFamily="34" charset="0"/>
              </a:rPr>
              <a:t>Develop understanding of strategies employed by schools to improve learning and teaching based on </a:t>
            </a: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  <a:t>national priorities.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xmlns="" id="{13827EA3-B4F0-A545-BBD1-1F7B344512F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y-GB" sz="2000" dirty="0">
                <a:latin typeface="Calibri" panose="020F0502020204030204" pitchFamily="34" charset="0"/>
              </a:rPr>
              <a:t>Nodau:</a:t>
            </a:r>
          </a:p>
          <a:p>
            <a:pPr>
              <a:buFont typeface="Wingdings" pitchFamily="2" charset="2"/>
              <a:buChar char="ü"/>
            </a:pPr>
            <a:r>
              <a:rPr lang="cy-GB" sz="2400" dirty="0">
                <a:latin typeface="Calibri" panose="020F0502020204030204" pitchFamily="34" charset="0"/>
              </a:rPr>
              <a:t>I ddatblygu ymwybyddiaeth o ran materion cyfoes o fewn y cwricwlwm 11-18 yng Nghymru</a:t>
            </a:r>
          </a:p>
          <a:p>
            <a:pPr>
              <a:buFont typeface="Wingdings" pitchFamily="2" charset="2"/>
              <a:buChar char="ü"/>
            </a:pPr>
            <a:r>
              <a:rPr lang="cy-GB" sz="2400" dirty="0">
                <a:latin typeface="Calibri" panose="020F0502020204030204" pitchFamily="34" charset="0"/>
              </a:rPr>
              <a:t>I ddatblygu dealltwriaeth o’r strategaethau a ddefnyddir gan ysgolion ar gyfer gwella dysgu ac addysgu wedi’u seilio ar </a:t>
            </a:r>
            <a:r>
              <a:rPr lang="cy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  <a:t>flaenoriaethau cenedlaethol.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59835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332702" y="41189"/>
            <a:ext cx="11049295" cy="1581665"/>
          </a:xfrm>
        </p:spPr>
        <p:txBody>
          <a:bodyPr/>
          <a:lstStyle/>
          <a:p>
            <a:r>
              <a:rPr lang="en-GB" sz="12700" dirty="0">
                <a:latin typeface="AR CENA" panose="02000000000000000000" pitchFamily="2" charset="0"/>
              </a:rPr>
              <a:t>Academic Modules</a:t>
            </a:r>
            <a:br>
              <a:rPr lang="en-GB" sz="12700" dirty="0">
                <a:latin typeface="AR CENA" panose="02000000000000000000" pitchFamily="2" charset="0"/>
              </a:rPr>
            </a:br>
            <a:r>
              <a:rPr lang="en-GB" sz="12700" dirty="0">
                <a:latin typeface="AR CENA" panose="02000000000000000000" pitchFamily="2" charset="0"/>
              </a:rPr>
              <a:t/>
            </a:r>
            <a:br>
              <a:rPr lang="en-GB" sz="12700" dirty="0">
                <a:latin typeface="AR CENA" panose="02000000000000000000" pitchFamily="2" charset="0"/>
              </a:rPr>
            </a:br>
            <a:r>
              <a:rPr lang="en-GB" sz="12700" dirty="0">
                <a:latin typeface="AR CENA" panose="02000000000000000000" pitchFamily="2" charset="0"/>
              </a:rPr>
              <a:t/>
            </a:r>
            <a:br>
              <a:rPr lang="en-GB" sz="12700" dirty="0">
                <a:latin typeface="AR CENA" panose="02000000000000000000" pitchFamily="2" charset="0"/>
              </a:rPr>
            </a:br>
            <a:r>
              <a:rPr lang="en-GB" sz="12700" dirty="0">
                <a:latin typeface="AR CENA" panose="02000000000000000000" pitchFamily="2" charset="0"/>
              </a:rPr>
              <a:t/>
            </a:r>
            <a:br>
              <a:rPr lang="en-GB" sz="12700" dirty="0">
                <a:latin typeface="AR CENA" panose="02000000000000000000" pitchFamily="2" charset="0"/>
              </a:rPr>
            </a:br>
            <a:r>
              <a:rPr lang="en-GB" sz="12700" dirty="0">
                <a:latin typeface="AR CENA" panose="02000000000000000000" pitchFamily="2" charset="0"/>
              </a:rPr>
              <a:t/>
            </a:r>
            <a:br>
              <a:rPr lang="en-GB" sz="12700" dirty="0">
                <a:latin typeface="AR CENA" panose="02000000000000000000" pitchFamily="2" charset="0"/>
              </a:rPr>
            </a:br>
            <a:r>
              <a:rPr lang="en-GB" sz="12700" dirty="0">
                <a:latin typeface="AR CENA" panose="02000000000000000000" pitchFamily="2" charset="0"/>
              </a:rPr>
              <a:t/>
            </a:r>
            <a:br>
              <a:rPr lang="en-GB" sz="12700" dirty="0">
                <a:latin typeface="AR CENA" panose="02000000000000000000" pitchFamily="2" charset="0"/>
              </a:rPr>
            </a:br>
            <a:r>
              <a:rPr lang="cy-GB" dirty="0"/>
              <a:t> </a:t>
            </a:r>
            <a:r>
              <a:rPr lang="en-GB" dirty="0"/>
              <a:t/>
            </a:r>
            <a:br>
              <a:rPr lang="en-GB" dirty="0"/>
            </a:br>
            <a:r>
              <a:rPr lang="en-GB" dirty="0">
                <a:latin typeface="Calibri" panose="020F0502020204030204" pitchFamily="34" charset="0"/>
              </a:rPr>
              <a:t/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sz="2800" dirty="0">
                <a:solidFill>
                  <a:srgbClr val="FF0000"/>
                </a:solidFill>
                <a:latin typeface="Calibri" panose="020F0502020204030204" pitchFamily="34" charset="0"/>
              </a:rPr>
              <a:t>ECSP6004/ECSP7002</a:t>
            </a:r>
            <a:r>
              <a:rPr lang="en-GB" sz="2800" dirty="0">
                <a:latin typeface="Calibri" panose="020F0502020204030204" pitchFamily="34" charset="0"/>
              </a:rPr>
              <a:t> – Curriculum Development and Enhancement </a:t>
            </a:r>
            <a:br>
              <a:rPr lang="en-GB" sz="2800" dirty="0">
                <a:latin typeface="Calibri" panose="020F0502020204030204" pitchFamily="34" charset="0"/>
              </a:rPr>
            </a:br>
            <a:r>
              <a:rPr lang="cy-GB" sz="2800" dirty="0">
                <a:solidFill>
                  <a:schemeClr val="accent3">
                    <a:lumMod val="60000"/>
                    <a:lumOff val="40000"/>
                  </a:schemeClr>
                </a:solidFill>
                <a:latin typeface="Calibri" panose="020F0502020204030204" pitchFamily="34" charset="0"/>
              </a:rPr>
              <a:t>Datblygu a Chyfoethogi’r Cwricwlwm</a:t>
            </a:r>
            <a:r>
              <a:rPr lang="en-GB" sz="2400" dirty="0"/>
              <a:t/>
            </a:r>
            <a:br>
              <a:rPr lang="en-GB" sz="2400" dirty="0"/>
            </a:br>
            <a:endParaRPr lang="en-GB" dirty="0">
              <a:latin typeface="AR CENA" panose="02000000000000000000" pitchFamily="2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32703" y="2125014"/>
            <a:ext cx="11526591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prstClr val="white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Module Lead/</a:t>
            </a:r>
            <a:r>
              <a:rPr lang="cy-GB" sz="4400" dirty="0">
                <a:solidFill>
                  <a:srgbClr val="B6DF5E">
                    <a:lumMod val="60000"/>
                    <a:lumOff val="40000"/>
                  </a:srgbClr>
                </a:solidFill>
                <a:latin typeface="Calibri" panose="020F0502020204030204" pitchFamily="34" charset="0"/>
              </a:rPr>
              <a:t> Arweinydd Modwl</a:t>
            </a:r>
            <a:r>
              <a:rPr lang="en-GB" sz="4400" dirty="0">
                <a:solidFill>
                  <a:prstClr val="white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– Helen Denny</a:t>
            </a:r>
          </a:p>
          <a:p>
            <a:pPr algn="ctr"/>
            <a:r>
              <a:rPr lang="en-GB" sz="4800" dirty="0">
                <a:solidFill>
                  <a:prstClr val="white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Helen.denny@uwtsd.ac.uk</a:t>
            </a:r>
          </a:p>
          <a:p>
            <a:r>
              <a:rPr lang="en-GB" sz="3600" dirty="0">
                <a:solidFill>
                  <a:prstClr val="white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Hand in dates/</a:t>
            </a:r>
            <a:r>
              <a:rPr lang="cy-GB" sz="3600" dirty="0">
                <a:solidFill>
                  <a:srgbClr val="B6DF5E">
                    <a:lumMod val="60000"/>
                    <a:lumOff val="40000"/>
                  </a:srgbClr>
                </a:solidFill>
                <a:latin typeface="Calibri" panose="020F0502020204030204" pitchFamily="34" charset="0"/>
              </a:rPr>
              <a:t> Dyddiad Cyflwyno </a:t>
            </a:r>
            <a:r>
              <a:rPr lang="en-GB" sz="3600" dirty="0">
                <a:solidFill>
                  <a:prstClr val="white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:</a:t>
            </a:r>
          </a:p>
          <a:p>
            <a:r>
              <a:rPr lang="en-GB" sz="3600" dirty="0">
                <a:solidFill>
                  <a:prstClr val="white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				Part A/</a:t>
            </a:r>
            <a:r>
              <a:rPr lang="en-GB" sz="3600" dirty="0" err="1">
                <a:solidFill>
                  <a:srgbClr val="B6DF5E">
                    <a:lumMod val="60000"/>
                    <a:lumOff val="40000"/>
                  </a:srgb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Rhan</a:t>
            </a:r>
            <a:r>
              <a:rPr lang="en-GB" sz="3600" dirty="0">
                <a:solidFill>
                  <a:srgbClr val="B6DF5E">
                    <a:lumMod val="60000"/>
                    <a:lumOff val="40000"/>
                  </a:srgb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A </a:t>
            </a:r>
            <a:r>
              <a:rPr lang="en-GB" sz="3600" dirty="0">
                <a:solidFill>
                  <a:prstClr val="white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– </a:t>
            </a:r>
            <a:r>
              <a:rPr lang="en-GB" sz="3600" dirty="0" smtClean="0">
                <a:solidFill>
                  <a:prstClr val="white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11/02/2019(Ethics </a:t>
            </a:r>
            <a:r>
              <a:rPr lang="en-GB" sz="3600" dirty="0">
                <a:solidFill>
                  <a:prstClr val="white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Form)</a:t>
            </a:r>
          </a:p>
          <a:p>
            <a:r>
              <a:rPr lang="en-GB" sz="3600" dirty="0">
                <a:solidFill>
                  <a:prstClr val="white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				Part B/</a:t>
            </a:r>
            <a:r>
              <a:rPr lang="en-GB" sz="3600" dirty="0" err="1">
                <a:solidFill>
                  <a:srgbClr val="B6DF5E">
                    <a:lumMod val="60000"/>
                    <a:lumOff val="40000"/>
                  </a:srgb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Rhan</a:t>
            </a:r>
            <a:r>
              <a:rPr lang="en-GB" sz="3600" dirty="0">
                <a:solidFill>
                  <a:srgbClr val="B6DF5E">
                    <a:lumMod val="60000"/>
                    <a:lumOff val="40000"/>
                  </a:srgb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B </a:t>
            </a:r>
            <a:r>
              <a:rPr lang="en-GB" sz="3600" dirty="0">
                <a:solidFill>
                  <a:prstClr val="white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– 13/05/2019(8,000 words)</a:t>
            </a:r>
          </a:p>
          <a:p>
            <a:endParaRPr lang="en-GB" sz="3600" dirty="0">
              <a:solidFill>
                <a:prstClr val="white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600" dirty="0">
                <a:solidFill>
                  <a:prstClr val="white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Level 6 and Level 7 / </a:t>
            </a:r>
            <a:r>
              <a:rPr lang="en-GB" sz="3600" dirty="0">
                <a:solidFill>
                  <a:srgbClr val="B6DF5E">
                    <a:lumMod val="60000"/>
                    <a:lumOff val="40000"/>
                  </a:srgb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Lefel 6 a Lefel 7</a:t>
            </a:r>
          </a:p>
          <a:p>
            <a:endParaRPr lang="en-GB" sz="3600" dirty="0">
              <a:solidFill>
                <a:prstClr val="white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3600" dirty="0">
              <a:solidFill>
                <a:prstClr val="white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60854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0" y="836022"/>
            <a:ext cx="10694021" cy="1950721"/>
          </a:xfrm>
        </p:spPr>
        <p:txBody>
          <a:bodyPr/>
          <a:lstStyle/>
          <a:p>
            <a:r>
              <a:rPr lang="en-GB" sz="12700" dirty="0">
                <a:latin typeface="AR CENA" panose="02000000000000000000" pitchFamily="2" charset="0"/>
              </a:rPr>
              <a:t>Academic Modules</a:t>
            </a:r>
            <a:br>
              <a:rPr lang="en-GB" sz="12700" dirty="0">
                <a:latin typeface="AR CENA" panose="02000000000000000000" pitchFamily="2" charset="0"/>
              </a:rPr>
            </a:br>
            <a:r>
              <a:rPr lang="en-GB" sz="12700" dirty="0">
                <a:latin typeface="AR CENA" panose="02000000000000000000" pitchFamily="2" charset="0"/>
              </a:rPr>
              <a:t/>
            </a:r>
            <a:br>
              <a:rPr lang="en-GB" sz="12700" dirty="0">
                <a:latin typeface="AR CENA" panose="02000000000000000000" pitchFamily="2" charset="0"/>
              </a:rPr>
            </a:br>
            <a:r>
              <a:rPr lang="en-GB" sz="12700" dirty="0">
                <a:latin typeface="AR CENA" panose="02000000000000000000" pitchFamily="2" charset="0"/>
              </a:rPr>
              <a:t/>
            </a:r>
            <a:br>
              <a:rPr lang="en-GB" sz="12700" dirty="0">
                <a:latin typeface="AR CENA" panose="02000000000000000000" pitchFamily="2" charset="0"/>
              </a:rPr>
            </a:br>
            <a:r>
              <a:rPr lang="en-GB" sz="12700" dirty="0">
                <a:latin typeface="AR CENA" panose="02000000000000000000" pitchFamily="2" charset="0"/>
              </a:rPr>
              <a:t/>
            </a:r>
            <a:br>
              <a:rPr lang="en-GB" sz="12700" dirty="0">
                <a:latin typeface="AR CENA" panose="02000000000000000000" pitchFamily="2" charset="0"/>
              </a:rPr>
            </a:br>
            <a:r>
              <a:rPr lang="en-GB" sz="12700" dirty="0">
                <a:latin typeface="AR CENA" panose="02000000000000000000" pitchFamily="2" charset="0"/>
              </a:rPr>
              <a:t/>
            </a:r>
            <a:br>
              <a:rPr lang="en-GB" sz="12700" dirty="0">
                <a:latin typeface="AR CENA" panose="02000000000000000000" pitchFamily="2" charset="0"/>
              </a:rPr>
            </a:br>
            <a:r>
              <a:rPr lang="en-GB" sz="12700" dirty="0">
                <a:latin typeface="AR CENA" panose="02000000000000000000" pitchFamily="2" charset="0"/>
              </a:rPr>
              <a:t/>
            </a:r>
            <a:br>
              <a:rPr lang="en-GB" sz="12700" dirty="0">
                <a:latin typeface="AR CENA" panose="02000000000000000000" pitchFamily="2" charset="0"/>
              </a:rPr>
            </a:br>
            <a:r>
              <a:rPr lang="en-GB" sz="12700" dirty="0">
                <a:latin typeface="AR CENA" panose="02000000000000000000" pitchFamily="2" charset="0"/>
              </a:rPr>
              <a:t/>
            </a:r>
            <a:br>
              <a:rPr lang="en-GB" sz="12700" dirty="0">
                <a:latin typeface="AR CENA" panose="02000000000000000000" pitchFamily="2" charset="0"/>
              </a:rPr>
            </a:br>
            <a:r>
              <a:rPr lang="en-GB" sz="12700" dirty="0">
                <a:latin typeface="AR CENA" panose="02000000000000000000" pitchFamily="2" charset="0"/>
              </a:rPr>
              <a:t/>
            </a:r>
            <a:br>
              <a:rPr lang="en-GB" sz="12700" dirty="0">
                <a:latin typeface="AR CENA" panose="02000000000000000000" pitchFamily="2" charset="0"/>
              </a:rPr>
            </a:br>
            <a:r>
              <a:rPr lang="en-GB" sz="12700" dirty="0">
                <a:latin typeface="AR CENA" panose="02000000000000000000" pitchFamily="2" charset="0"/>
              </a:rPr>
              <a:t/>
            </a:r>
            <a:br>
              <a:rPr lang="en-GB" sz="12700" dirty="0">
                <a:latin typeface="AR CENA" panose="02000000000000000000" pitchFamily="2" charset="0"/>
              </a:rPr>
            </a:br>
            <a:r>
              <a:rPr lang="en-GB" sz="12700" dirty="0">
                <a:latin typeface="AR CENA" panose="02000000000000000000" pitchFamily="2" charset="0"/>
              </a:rPr>
              <a:t/>
            </a:r>
            <a:br>
              <a:rPr lang="en-GB" sz="12700" dirty="0">
                <a:latin typeface="AR CENA" panose="02000000000000000000" pitchFamily="2" charset="0"/>
              </a:rPr>
            </a:br>
            <a:r>
              <a:rPr lang="en-GB" sz="12700" dirty="0">
                <a:latin typeface="AR CENA" panose="02000000000000000000" pitchFamily="2" charset="0"/>
              </a:rPr>
              <a:t/>
            </a:r>
            <a:br>
              <a:rPr lang="en-GB" sz="12700" dirty="0">
                <a:latin typeface="AR CENA" panose="02000000000000000000" pitchFamily="2" charset="0"/>
              </a:rPr>
            </a:br>
            <a:r>
              <a:rPr lang="en-GB" sz="12700" dirty="0">
                <a:latin typeface="AR CENA" panose="02000000000000000000" pitchFamily="2" charset="0"/>
              </a:rPr>
              <a:t/>
            </a:r>
            <a:br>
              <a:rPr lang="en-GB" sz="12700" dirty="0">
                <a:latin typeface="AR CENA" panose="02000000000000000000" pitchFamily="2" charset="0"/>
              </a:rPr>
            </a:br>
            <a:r>
              <a:rPr lang="en-GB" sz="12700" dirty="0">
                <a:latin typeface="AR CENA" panose="02000000000000000000" pitchFamily="2" charset="0"/>
              </a:rPr>
              <a:t/>
            </a:r>
            <a:br>
              <a:rPr lang="en-GB" sz="12700" dirty="0">
                <a:latin typeface="AR CENA" panose="02000000000000000000" pitchFamily="2" charset="0"/>
              </a:rPr>
            </a:br>
            <a:r>
              <a:rPr lang="en-GB" sz="12700" dirty="0">
                <a:latin typeface="AR CENA" panose="02000000000000000000" pitchFamily="2" charset="0"/>
              </a:rPr>
              <a:t/>
            </a:r>
            <a:br>
              <a:rPr lang="en-GB" sz="12700" dirty="0">
                <a:latin typeface="AR CENA" panose="02000000000000000000" pitchFamily="2" charset="0"/>
              </a:rPr>
            </a:br>
            <a:r>
              <a:rPr lang="en-GB" sz="12700" dirty="0">
                <a:latin typeface="AR CENA" panose="02000000000000000000" pitchFamily="2" charset="0"/>
              </a:rPr>
              <a:t/>
            </a:r>
            <a:br>
              <a:rPr lang="en-GB" sz="12700" dirty="0">
                <a:latin typeface="AR CENA" panose="02000000000000000000" pitchFamily="2" charset="0"/>
              </a:rPr>
            </a:br>
            <a:r>
              <a:rPr lang="en-GB" sz="12700" dirty="0">
                <a:latin typeface="AR CENA" panose="02000000000000000000" pitchFamily="2" charset="0"/>
              </a:rPr>
              <a:t/>
            </a:r>
            <a:br>
              <a:rPr lang="en-GB" sz="12700" dirty="0">
                <a:latin typeface="AR CENA" panose="02000000000000000000" pitchFamily="2" charset="0"/>
              </a:rPr>
            </a:br>
            <a:r>
              <a:rPr lang="en-GB" sz="12700" dirty="0">
                <a:latin typeface="AR CENA" panose="02000000000000000000" pitchFamily="2" charset="0"/>
              </a:rPr>
              <a:t/>
            </a:r>
            <a:br>
              <a:rPr lang="en-GB" sz="12700" dirty="0">
                <a:latin typeface="AR CENA" panose="02000000000000000000" pitchFamily="2" charset="0"/>
              </a:rPr>
            </a:br>
            <a:r>
              <a:rPr lang="en-GB" sz="12700" dirty="0">
                <a:latin typeface="AR CENA" panose="02000000000000000000" pitchFamily="2" charset="0"/>
              </a:rPr>
              <a:t/>
            </a:r>
            <a:br>
              <a:rPr lang="en-GB" sz="12700" dirty="0">
                <a:latin typeface="AR CENA" panose="02000000000000000000" pitchFamily="2" charset="0"/>
              </a:rPr>
            </a:br>
            <a:r>
              <a:rPr lang="en-GB" sz="3200" dirty="0">
                <a:solidFill>
                  <a:srgbClr val="FF0000"/>
                </a:solidFill>
                <a:latin typeface="Calibri" panose="020F0502020204030204" pitchFamily="34" charset="0"/>
              </a:rPr>
              <a:t>ECSP6004/ECSP7002</a:t>
            </a:r>
            <a:r>
              <a:rPr lang="en-GB" sz="3200" dirty="0">
                <a:latin typeface="Calibri" panose="020F0502020204030204" pitchFamily="34" charset="0"/>
              </a:rPr>
              <a:t> – Curriculum Development and Enhancement </a:t>
            </a:r>
            <a:br>
              <a:rPr lang="en-GB" sz="3200" dirty="0">
                <a:latin typeface="Calibri" panose="020F0502020204030204" pitchFamily="34" charset="0"/>
              </a:rPr>
            </a:br>
            <a:r>
              <a:rPr lang="cy-GB" sz="3200" dirty="0">
                <a:solidFill>
                  <a:schemeClr val="accent3">
                    <a:lumMod val="60000"/>
                    <a:lumOff val="40000"/>
                  </a:schemeClr>
                </a:solidFill>
                <a:latin typeface="Calibri" panose="020F0502020204030204" pitchFamily="34" charset="0"/>
              </a:rPr>
              <a:t>Datblygu a Chyfoethogi’r Cwricwlwm</a:t>
            </a:r>
            <a:r>
              <a:rPr lang="en-GB" sz="3200" dirty="0">
                <a:latin typeface="AR CENA" panose="02000000000000000000" pitchFamily="2" charset="0"/>
              </a:rPr>
              <a:t/>
            </a:r>
            <a:br>
              <a:rPr lang="en-GB" sz="3200" dirty="0">
                <a:latin typeface="AR CENA" panose="02000000000000000000" pitchFamily="2" charset="0"/>
              </a:rPr>
            </a:br>
            <a:r>
              <a:rPr lang="en-GB" sz="2800" dirty="0"/>
              <a:t/>
            </a:r>
            <a:br>
              <a:rPr lang="en-GB" sz="2800" dirty="0"/>
            </a:br>
            <a:endParaRPr lang="en-GB" sz="2800" dirty="0">
              <a:solidFill>
                <a:schemeClr val="accent3">
                  <a:lumMod val="60000"/>
                  <a:lumOff val="40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xmlns="" id="{253B5716-68C2-744E-AF51-5C3516758FD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18712" y="1907177"/>
            <a:ext cx="5185873" cy="3953873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GB" sz="19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6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Aims:</a:t>
            </a:r>
          </a:p>
          <a:p>
            <a:pPr lvl="0" algn="just">
              <a:lnSpc>
                <a:spcPct val="115000"/>
              </a:lnSpc>
              <a:spcAft>
                <a:spcPts val="1000"/>
              </a:spcAft>
              <a:buSzPts val="1000"/>
              <a:buFont typeface="Wingdings" pitchFamily="2" charset="2"/>
              <a:buChar char="ü"/>
              <a:tabLst>
                <a:tab pos="457200" algn="l"/>
              </a:tabLst>
            </a:pPr>
            <a:r>
              <a:rPr lang="en-GB" sz="72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To enable students to confidently meet the current statutory requirements in Wales for the award of QTS. </a:t>
            </a:r>
          </a:p>
          <a:p>
            <a:pPr lvl="0" algn="just">
              <a:lnSpc>
                <a:spcPct val="115000"/>
              </a:lnSpc>
              <a:spcAft>
                <a:spcPts val="1000"/>
              </a:spcAft>
              <a:buSzPts val="1000"/>
              <a:buFont typeface="Wingdings" pitchFamily="2" charset="2"/>
              <a:buChar char="ü"/>
              <a:tabLst>
                <a:tab pos="457200" algn="l"/>
              </a:tabLst>
            </a:pPr>
            <a:r>
              <a:rPr lang="en-GB" sz="72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To lay the foundations for students’ early and continuing professional development and for them to become critical, evidence-based practitioners. </a:t>
            </a:r>
          </a:p>
          <a:p>
            <a:pPr lvl="0" algn="just">
              <a:lnSpc>
                <a:spcPct val="115000"/>
              </a:lnSpc>
              <a:spcAft>
                <a:spcPts val="1000"/>
              </a:spcAft>
              <a:buSzPts val="1000"/>
              <a:buFont typeface="Wingdings" pitchFamily="2" charset="2"/>
              <a:buChar char="ü"/>
              <a:tabLst>
                <a:tab pos="457200" algn="l"/>
              </a:tabLst>
            </a:pPr>
            <a:r>
              <a:rPr lang="en-GB" sz="72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To introduce the students to the importance of evidence - based practice and the way in which personal research can improve practice.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71500" indent="-571500">
              <a:buFont typeface="Wingdings" panose="05000000000000000000" pitchFamily="2" charset="2"/>
              <a:buChar char="ü"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xmlns="" id="{13827EA3-B4F0-A545-BBD1-1F7B344512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7415" y="2011681"/>
            <a:ext cx="5194583" cy="3474720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cy-GB" sz="21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cy-GB" sz="2600" dirty="0">
                <a:latin typeface="Calibri" panose="020F0502020204030204" pitchFamily="34" charset="0"/>
                <a:cs typeface="Calibri" panose="020F0502020204030204" pitchFamily="34" charset="0"/>
              </a:rPr>
              <a:t>Nodau:</a:t>
            </a:r>
          </a:p>
          <a:p>
            <a:pPr>
              <a:buFont typeface="Wingdings" pitchFamily="2" charset="2"/>
              <a:buChar char="ü"/>
            </a:pPr>
            <a:r>
              <a:rPr lang="en-GB" sz="7400" dirty="0" err="1">
                <a:latin typeface="Calibri" panose="020F0502020204030204" pitchFamily="34" charset="0"/>
                <a:cs typeface="Calibri" panose="020F0502020204030204" pitchFamily="34" charset="0"/>
              </a:rPr>
              <a:t>Galluogi</a:t>
            </a:r>
            <a:r>
              <a:rPr lang="en-GB" sz="7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7400" dirty="0" err="1">
                <a:latin typeface="Calibri" panose="020F0502020204030204" pitchFamily="34" charset="0"/>
                <a:cs typeface="Calibri" panose="020F0502020204030204" pitchFamily="34" charset="0"/>
              </a:rPr>
              <a:t>myfyrwyr</a:t>
            </a:r>
            <a:r>
              <a:rPr lang="en-GB" sz="7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7400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GB" sz="7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7400" dirty="0" err="1">
                <a:latin typeface="Calibri" panose="020F0502020204030204" pitchFamily="34" charset="0"/>
                <a:cs typeface="Calibri" panose="020F0502020204030204" pitchFamily="34" charset="0"/>
              </a:rPr>
              <a:t>fodloni’n</a:t>
            </a:r>
            <a:r>
              <a:rPr lang="en-GB" sz="7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7400" dirty="0" err="1">
                <a:latin typeface="Calibri" panose="020F0502020204030204" pitchFamily="34" charset="0"/>
                <a:cs typeface="Calibri" panose="020F0502020204030204" pitchFamily="34" charset="0"/>
              </a:rPr>
              <a:t>hyderus</a:t>
            </a:r>
            <a:r>
              <a:rPr lang="en-GB" sz="7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7400" dirty="0" err="1">
                <a:latin typeface="Calibri" panose="020F0502020204030204" pitchFamily="34" charset="0"/>
                <a:cs typeface="Calibri" panose="020F0502020204030204" pitchFamily="34" charset="0"/>
              </a:rPr>
              <a:t>gofynion</a:t>
            </a:r>
            <a:r>
              <a:rPr lang="en-GB" sz="7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7400" dirty="0" err="1">
                <a:latin typeface="Calibri" panose="020F0502020204030204" pitchFamily="34" charset="0"/>
                <a:cs typeface="Calibri" panose="020F0502020204030204" pitchFamily="34" charset="0"/>
              </a:rPr>
              <a:t>statudol</a:t>
            </a:r>
            <a:r>
              <a:rPr lang="en-GB" sz="7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7400" dirty="0" err="1">
                <a:latin typeface="Calibri" panose="020F0502020204030204" pitchFamily="34" charset="0"/>
                <a:cs typeface="Calibri" panose="020F0502020204030204" pitchFamily="34" charset="0"/>
              </a:rPr>
              <a:t>cyfredol</a:t>
            </a:r>
            <a:r>
              <a:rPr lang="en-GB" sz="7400" dirty="0">
                <a:latin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GB" sz="7400" dirty="0" err="1">
                <a:latin typeface="Calibri" panose="020F0502020204030204" pitchFamily="34" charset="0"/>
                <a:cs typeface="Calibri" panose="020F0502020204030204" pitchFamily="34" charset="0"/>
              </a:rPr>
              <a:t>dyfarniad</a:t>
            </a:r>
            <a:r>
              <a:rPr lang="en-GB" sz="7400" dirty="0">
                <a:latin typeface="Calibri" panose="020F0502020204030204" pitchFamily="34" charset="0"/>
                <a:cs typeface="Calibri" panose="020F0502020204030204" pitchFamily="34" charset="0"/>
              </a:rPr>
              <a:t> SAC </a:t>
            </a:r>
            <a:r>
              <a:rPr lang="en-GB" sz="7400" dirty="0" err="1">
                <a:latin typeface="Calibri" panose="020F0502020204030204" pitchFamily="34" charset="0"/>
                <a:cs typeface="Calibri" panose="020F0502020204030204" pitchFamily="34" charset="0"/>
              </a:rPr>
              <a:t>yng</a:t>
            </a:r>
            <a:r>
              <a:rPr lang="en-GB" sz="7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7400" dirty="0" err="1">
                <a:latin typeface="Calibri" panose="020F0502020204030204" pitchFamily="34" charset="0"/>
                <a:cs typeface="Calibri" panose="020F0502020204030204" pitchFamily="34" charset="0"/>
              </a:rPr>
              <a:t>Nghymru</a:t>
            </a:r>
            <a:r>
              <a:rPr lang="en-GB" sz="7400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pPr>
              <a:buFont typeface="Wingdings" pitchFamily="2" charset="2"/>
              <a:buChar char="ü"/>
            </a:pPr>
            <a:r>
              <a:rPr lang="en-GB" sz="7400" dirty="0" err="1">
                <a:latin typeface="Calibri" panose="020F0502020204030204" pitchFamily="34" charset="0"/>
                <a:cs typeface="Calibri" panose="020F0502020204030204" pitchFamily="34" charset="0"/>
              </a:rPr>
              <a:t>Gosod</a:t>
            </a:r>
            <a:r>
              <a:rPr lang="en-GB" sz="7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7400" dirty="0" err="1">
                <a:latin typeface="Calibri" panose="020F0502020204030204" pitchFamily="34" charset="0"/>
                <a:cs typeface="Calibri" panose="020F0502020204030204" pitchFamily="34" charset="0"/>
              </a:rPr>
              <a:t>seiliau</a:t>
            </a:r>
            <a:r>
              <a:rPr lang="en-GB" sz="7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7400" dirty="0" err="1"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7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7400" dirty="0" err="1">
                <a:latin typeface="Calibri" panose="020F0502020204030204" pitchFamily="34" charset="0"/>
                <a:cs typeface="Calibri" panose="020F0502020204030204" pitchFamily="34" charset="0"/>
              </a:rPr>
              <a:t>gyfer</a:t>
            </a:r>
            <a:r>
              <a:rPr lang="en-GB" sz="7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7400" dirty="0" err="1">
                <a:latin typeface="Calibri" panose="020F0502020204030204" pitchFamily="34" charset="0"/>
                <a:cs typeface="Calibri" panose="020F0502020204030204" pitchFamily="34" charset="0"/>
              </a:rPr>
              <a:t>datblygiad</a:t>
            </a:r>
            <a:r>
              <a:rPr lang="en-GB" sz="7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7400" dirty="0" err="1">
                <a:latin typeface="Calibri" panose="020F0502020204030204" pitchFamily="34" charset="0"/>
                <a:cs typeface="Calibri" panose="020F0502020204030204" pitchFamily="34" charset="0"/>
              </a:rPr>
              <a:t>proffesiynol</a:t>
            </a:r>
            <a:r>
              <a:rPr lang="en-GB" sz="7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7400" dirty="0" err="1">
                <a:latin typeface="Calibri" panose="020F0502020204030204" pitchFamily="34" charset="0"/>
                <a:cs typeface="Calibri" panose="020F0502020204030204" pitchFamily="34" charset="0"/>
              </a:rPr>
              <a:t>cynnar</a:t>
            </a:r>
            <a:r>
              <a:rPr lang="en-GB" sz="7400" dirty="0">
                <a:latin typeface="Calibri" panose="020F0502020204030204" pitchFamily="34" charset="0"/>
                <a:cs typeface="Calibri" panose="020F0502020204030204" pitchFamily="34" charset="0"/>
              </a:rPr>
              <a:t> a </a:t>
            </a:r>
            <a:r>
              <a:rPr lang="en-GB" sz="7400" dirty="0" err="1">
                <a:latin typeface="Calibri" panose="020F0502020204030204" pitchFamily="34" charset="0"/>
                <a:cs typeface="Calibri" panose="020F0502020204030204" pitchFamily="34" charset="0"/>
              </a:rPr>
              <a:t>pharhaus</a:t>
            </a:r>
            <a:r>
              <a:rPr lang="en-GB" sz="7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7400" dirty="0" err="1">
                <a:latin typeface="Calibri" panose="020F0502020204030204" pitchFamily="34" charset="0"/>
                <a:cs typeface="Calibri" panose="020F0502020204030204" pitchFamily="34" charset="0"/>
              </a:rPr>
              <a:t>myfyrwyr</a:t>
            </a:r>
            <a:r>
              <a:rPr lang="en-GB" sz="7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7400" dirty="0" err="1">
                <a:latin typeface="Calibri" panose="020F0502020204030204" pitchFamily="34" charset="0"/>
                <a:cs typeface="Calibri" panose="020F0502020204030204" pitchFamily="34" charset="0"/>
              </a:rPr>
              <a:t>er</a:t>
            </a:r>
            <a:r>
              <a:rPr lang="en-GB" sz="7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7400" dirty="0" err="1">
                <a:latin typeface="Calibri" panose="020F0502020204030204" pitchFamily="34" charset="0"/>
                <a:cs typeface="Calibri" panose="020F0502020204030204" pitchFamily="34" charset="0"/>
              </a:rPr>
              <a:t>mwyn</a:t>
            </a:r>
            <a:r>
              <a:rPr lang="en-GB" sz="7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7400" dirty="0" err="1">
                <a:latin typeface="Calibri" panose="020F0502020204030204" pitchFamily="34" charset="0"/>
                <a:cs typeface="Calibri" panose="020F0502020204030204" pitchFamily="34" charset="0"/>
              </a:rPr>
              <a:t>iddynt</a:t>
            </a:r>
            <a:r>
              <a:rPr lang="en-GB" sz="7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7400" dirty="0" err="1">
                <a:latin typeface="Calibri" panose="020F0502020204030204" pitchFamily="34" charset="0"/>
                <a:cs typeface="Calibri" panose="020F0502020204030204" pitchFamily="34" charset="0"/>
              </a:rPr>
              <a:t>ddod</a:t>
            </a:r>
            <a:r>
              <a:rPr lang="en-GB" sz="7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7400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7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7400" dirty="0" err="1">
                <a:latin typeface="Calibri" panose="020F0502020204030204" pitchFamily="34" charset="0"/>
                <a:cs typeface="Calibri" panose="020F0502020204030204" pitchFamily="34" charset="0"/>
              </a:rPr>
              <a:t>ymarferwyr</a:t>
            </a:r>
            <a:r>
              <a:rPr lang="en-GB" sz="7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7400" dirty="0" err="1">
                <a:latin typeface="Calibri" panose="020F0502020204030204" pitchFamily="34" charset="0"/>
                <a:cs typeface="Calibri" panose="020F0502020204030204" pitchFamily="34" charset="0"/>
              </a:rPr>
              <a:t>beirniadol</a:t>
            </a:r>
            <a:r>
              <a:rPr lang="en-GB" sz="7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7400" dirty="0" err="1"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7400" dirty="0">
                <a:latin typeface="Calibri" panose="020F0502020204030204" pitchFamily="34" charset="0"/>
                <a:cs typeface="Calibri" panose="020F0502020204030204" pitchFamily="34" charset="0"/>
              </a:rPr>
              <a:t> sail </a:t>
            </a:r>
            <a:r>
              <a:rPr lang="en-GB" sz="7400" dirty="0" err="1">
                <a:latin typeface="Calibri" panose="020F0502020204030204" pitchFamily="34" charset="0"/>
                <a:cs typeface="Calibri" panose="020F0502020204030204" pitchFamily="34" charset="0"/>
              </a:rPr>
              <a:t>tystiolaeth</a:t>
            </a:r>
            <a:r>
              <a:rPr lang="en-GB" sz="7400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pPr>
              <a:buFont typeface="Wingdings" pitchFamily="2" charset="2"/>
              <a:buChar char="ü"/>
            </a:pPr>
            <a:r>
              <a:rPr lang="cy-GB" sz="7400" dirty="0">
                <a:latin typeface="Calibri" panose="020F0502020204030204" pitchFamily="34" charset="0"/>
                <a:cs typeface="Calibri" panose="020F0502020204030204" pitchFamily="34" charset="0"/>
              </a:rPr>
              <a:t>I gyflwyno myfyrwyr i’r pwysigrwydd o ymarfer a seiliwyd ar dystiolaeth a’r ffordd gall ymchwil bersonol gwella ymarfer.</a:t>
            </a:r>
          </a:p>
          <a:p>
            <a:endParaRPr lang="en-US" sz="6200" dirty="0"/>
          </a:p>
        </p:txBody>
      </p:sp>
    </p:spTree>
    <p:extLst>
      <p:ext uri="{BB962C8B-B14F-4D97-AF65-F5344CB8AC3E}">
        <p14:creationId xmlns:p14="http://schemas.microsoft.com/office/powerpoint/2010/main" val="23086228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861515" y="1091131"/>
            <a:ext cx="10571998" cy="970450"/>
          </a:xfrm>
        </p:spPr>
        <p:txBody>
          <a:bodyPr/>
          <a:lstStyle/>
          <a:p>
            <a:r>
              <a:rPr lang="en-GB" sz="3000" dirty="0" smtClean="0">
                <a:solidFill>
                  <a:srgbClr val="FF0000"/>
                </a:solidFill>
                <a:latin typeface="Calibri" panose="020F0502020204030204" pitchFamily="34" charset="0"/>
              </a:rPr>
              <a:t>ECSP6002C</a:t>
            </a:r>
            <a:r>
              <a:rPr lang="en-GB" dirty="0"/>
              <a:t>	</a:t>
            </a:r>
            <a:r>
              <a:rPr lang="en-GB" sz="3000" dirty="0" err="1">
                <a:solidFill>
                  <a:schemeClr val="accent3">
                    <a:lumMod val="60000"/>
                    <a:lumOff val="40000"/>
                  </a:schemeClr>
                </a:solidFill>
                <a:latin typeface="Calibri" panose="020F0502020204030204" pitchFamily="34" charset="0"/>
              </a:rPr>
              <a:t>Profiad</a:t>
            </a:r>
            <a:r>
              <a:rPr lang="en-GB" sz="3000" dirty="0">
                <a:solidFill>
                  <a:schemeClr val="accent3">
                    <a:lumMod val="60000"/>
                    <a:lumOff val="40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en-GB" sz="3000" dirty="0" err="1">
                <a:solidFill>
                  <a:schemeClr val="accent3">
                    <a:lumMod val="60000"/>
                    <a:lumOff val="40000"/>
                  </a:schemeClr>
                </a:solidFill>
                <a:latin typeface="Calibri" panose="020F0502020204030204" pitchFamily="34" charset="0"/>
              </a:rPr>
              <a:t>Addysgu</a:t>
            </a:r>
            <a:r>
              <a:rPr lang="en-GB" sz="3000" dirty="0">
                <a:solidFill>
                  <a:schemeClr val="accent3">
                    <a:lumMod val="60000"/>
                    <a:lumOff val="40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en-GB" sz="3000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libri" panose="020F0502020204030204" pitchFamily="34" charset="0"/>
              </a:rPr>
              <a:t>Proffesiynol</a:t>
            </a:r>
            <a:r>
              <a:rPr lang="en-GB" sz="30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libri" panose="020F0502020204030204" pitchFamily="34" charset="0"/>
              </a:rPr>
              <a:t> (PAP) </a:t>
            </a:r>
            <a:r>
              <a:rPr lang="en-GB" sz="3000" dirty="0" err="1">
                <a:solidFill>
                  <a:schemeClr val="accent3">
                    <a:lumMod val="60000"/>
                    <a:lumOff val="40000"/>
                  </a:schemeClr>
                </a:solidFill>
                <a:latin typeface="Calibri" panose="020F0502020204030204" pitchFamily="34" charset="0"/>
              </a:rPr>
              <a:t>gyda</a:t>
            </a:r>
            <a:r>
              <a:rPr lang="en-GB" sz="3000" dirty="0">
                <a:solidFill>
                  <a:schemeClr val="accent3">
                    <a:lumMod val="60000"/>
                    <a:lumOff val="40000"/>
                  </a:schemeClr>
                </a:solidFill>
                <a:latin typeface="Calibri" panose="020F0502020204030204" pitchFamily="34" charset="0"/>
              </a:rPr>
              <a:t> SAC</a:t>
            </a:r>
            <a:r>
              <a:rPr lang="en-GB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/>
            </a:r>
            <a:br>
              <a:rPr lang="en-GB" dirty="0">
                <a:solidFill>
                  <a:schemeClr val="accent3">
                    <a:lumMod val="60000"/>
                    <a:lumOff val="40000"/>
                  </a:schemeClr>
                </a:solidFill>
              </a:rPr>
            </a:br>
            <a:r>
              <a:rPr lang="en-GB" sz="3000" dirty="0">
                <a:solidFill>
                  <a:srgbClr val="FF0000"/>
                </a:solidFill>
                <a:latin typeface="Calibri" panose="020F0502020204030204" pitchFamily="34" charset="0"/>
              </a:rPr>
              <a:t>ECSP6002</a:t>
            </a:r>
            <a:r>
              <a:rPr lang="en-GB" dirty="0"/>
              <a:t>	</a:t>
            </a:r>
            <a:r>
              <a:rPr lang="en-GB" sz="3000" dirty="0">
                <a:latin typeface="Calibri" panose="020F0502020204030204" pitchFamily="34" charset="0"/>
              </a:rPr>
              <a:t>Professional Teaching Experience (PTE) with QTS </a:t>
            </a:r>
            <a:r>
              <a:rPr lang="en-GB" dirty="0"/>
              <a:t/>
            </a:r>
            <a:br>
              <a:rPr lang="en-GB" dirty="0"/>
            </a:br>
            <a:endParaRPr lang="en-GB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081826" y="1970467"/>
            <a:ext cx="9401577" cy="46782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y-GB" sz="4400" dirty="0">
                <a:solidFill>
                  <a:srgbClr val="B6DF5E">
                    <a:lumMod val="60000"/>
                    <a:lumOff val="40000"/>
                  </a:srgbClr>
                </a:solidFill>
                <a:latin typeface="Calibri" panose="020F0502020204030204" pitchFamily="34" charset="0"/>
              </a:rPr>
              <a:t>Arweinydd Modiwl </a:t>
            </a:r>
            <a:r>
              <a:rPr lang="cy-GB" sz="4400" dirty="0" smtClean="0">
                <a:solidFill>
                  <a:srgbClr val="B6DF5E">
                    <a:lumMod val="60000"/>
                    <a:lumOff val="40000"/>
                  </a:srgbClr>
                </a:solidFill>
                <a:latin typeface="Calibri" panose="020F0502020204030204" pitchFamily="34" charset="0"/>
              </a:rPr>
              <a:t>/ </a:t>
            </a:r>
            <a:r>
              <a:rPr lang="en-GB" sz="4400" dirty="0" smtClean="0">
                <a:solidFill>
                  <a:prstClr val="white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Module Lead</a:t>
            </a:r>
            <a:r>
              <a:rPr lang="cy-GB" sz="4400" dirty="0" smtClean="0">
                <a:solidFill>
                  <a:prstClr val="white"/>
                </a:solidFill>
                <a:latin typeface="Calibri" panose="020F0502020204030204" pitchFamily="34" charset="0"/>
              </a:rPr>
              <a:t>:</a:t>
            </a:r>
            <a:r>
              <a:rPr lang="cy-GB" sz="6600" b="1" dirty="0" smtClean="0">
                <a:solidFill>
                  <a:prstClr val="white"/>
                </a:solidFill>
              </a:rPr>
              <a:t> </a:t>
            </a:r>
            <a:r>
              <a:rPr lang="en-GB" sz="6600" dirty="0" smtClean="0">
                <a:solidFill>
                  <a:prstClr val="white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4800" dirty="0">
                <a:solidFill>
                  <a:prstClr val="white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 </a:t>
            </a:r>
            <a:r>
              <a:rPr lang="en-GB" sz="4800" dirty="0" smtClean="0">
                <a:solidFill>
                  <a:prstClr val="white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Rachel Bendall</a:t>
            </a:r>
            <a:endParaRPr lang="en-GB" sz="4800" dirty="0">
              <a:solidFill>
                <a:prstClr val="white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r>
              <a:rPr lang="en-GB" sz="4800" dirty="0">
                <a:solidFill>
                  <a:prstClr val="white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r</a:t>
            </a:r>
            <a:r>
              <a:rPr lang="en-GB" sz="4800" dirty="0" smtClean="0">
                <a:solidFill>
                  <a:prstClr val="white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achel.bendall@uwtsd.ac.uk</a:t>
            </a:r>
            <a:endParaRPr lang="en-GB" sz="4800" dirty="0">
              <a:solidFill>
                <a:prstClr val="white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r>
              <a:rPr lang="cy-GB" sz="3600" dirty="0">
                <a:solidFill>
                  <a:srgbClr val="B6DF5E">
                    <a:lumMod val="60000"/>
                    <a:lumOff val="40000"/>
                  </a:srgbClr>
                </a:solidFill>
                <a:latin typeface="Calibri" panose="020F0502020204030204" pitchFamily="34" charset="0"/>
              </a:rPr>
              <a:t>Dyddiad </a:t>
            </a:r>
            <a:r>
              <a:rPr lang="cy-GB" sz="3600" dirty="0" smtClean="0">
                <a:solidFill>
                  <a:srgbClr val="B6DF5E">
                    <a:lumMod val="60000"/>
                    <a:lumOff val="40000"/>
                  </a:srgbClr>
                </a:solidFill>
                <a:latin typeface="Calibri" panose="020F0502020204030204" pitchFamily="34" charset="0"/>
              </a:rPr>
              <a:t>Cyflwyno / </a:t>
            </a:r>
            <a:r>
              <a:rPr lang="en-GB" sz="3600" dirty="0" smtClean="0">
                <a:solidFill>
                  <a:prstClr val="white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Hand </a:t>
            </a:r>
            <a:r>
              <a:rPr lang="en-GB" sz="3600" dirty="0">
                <a:solidFill>
                  <a:prstClr val="white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 </a:t>
            </a:r>
            <a:r>
              <a:rPr lang="en-GB" sz="3600" dirty="0" smtClean="0">
                <a:solidFill>
                  <a:prstClr val="white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date:</a:t>
            </a:r>
            <a:endParaRPr lang="en-GB" sz="3600" dirty="0">
              <a:solidFill>
                <a:prstClr val="white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r>
              <a:rPr lang="en-GB" sz="3600" dirty="0">
                <a:solidFill>
                  <a:prstClr val="white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						</a:t>
            </a:r>
            <a:r>
              <a:rPr lang="en-GB" sz="6000" dirty="0" smtClean="0">
                <a:solidFill>
                  <a:prstClr val="white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31/05/2019</a:t>
            </a:r>
            <a:r>
              <a:rPr lang="en-GB" sz="4000" dirty="0">
                <a:solidFill>
                  <a:prstClr val="white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	</a:t>
            </a:r>
            <a:r>
              <a:rPr lang="en-GB" sz="2800" dirty="0">
                <a:solidFill>
                  <a:prstClr val="white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			</a:t>
            </a:r>
          </a:p>
          <a:p>
            <a:pPr lvl="0"/>
            <a:r>
              <a:rPr lang="en-GB" sz="4000" dirty="0">
                <a:solidFill>
                  <a:srgbClr val="B6DF5E">
                    <a:lumMod val="60000"/>
                    <a:lumOff val="40000"/>
                  </a:srgb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Lefel 6 </a:t>
            </a:r>
            <a:r>
              <a:rPr lang="en-GB" sz="4000" dirty="0" smtClean="0">
                <a:solidFill>
                  <a:srgbClr val="B6DF5E">
                    <a:lumMod val="60000"/>
                    <a:lumOff val="40000"/>
                  </a:srgb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 </a:t>
            </a:r>
            <a:r>
              <a:rPr lang="en-GB" sz="4000" dirty="0" smtClean="0">
                <a:solidFill>
                  <a:prstClr val="white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Level 6</a:t>
            </a:r>
            <a:endParaRPr lang="en-GB" sz="4000" dirty="0">
              <a:solidFill>
                <a:srgbClr val="B6DF5E">
                  <a:lumMod val="60000"/>
                  <a:lumOff val="40000"/>
                </a:srgb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13714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10000" y="-360609"/>
            <a:ext cx="10571998" cy="2408349"/>
          </a:xfrm>
        </p:spPr>
        <p:txBody>
          <a:bodyPr/>
          <a:lstStyle/>
          <a:p>
            <a:r>
              <a:rPr lang="en-GB" sz="3000" dirty="0" smtClean="0">
                <a:solidFill>
                  <a:srgbClr val="FF0000"/>
                </a:solidFill>
                <a:latin typeface="Calibri" panose="020F0502020204030204" pitchFamily="34" charset="0"/>
              </a:rPr>
              <a:t/>
            </a:r>
            <a:br>
              <a:rPr lang="en-GB" sz="3000" dirty="0" smtClean="0">
                <a:solidFill>
                  <a:srgbClr val="FF0000"/>
                </a:solidFill>
                <a:latin typeface="Calibri" panose="020F0502020204030204" pitchFamily="34" charset="0"/>
              </a:rPr>
            </a:br>
            <a:r>
              <a:rPr lang="en-GB" sz="3000" dirty="0" smtClean="0">
                <a:solidFill>
                  <a:srgbClr val="FF0000"/>
                </a:solidFill>
                <a:latin typeface="Calibri" panose="020F0502020204030204" pitchFamily="34" charset="0"/>
              </a:rPr>
              <a:t>ECSP6002C</a:t>
            </a:r>
            <a:r>
              <a:rPr lang="en-GB" dirty="0"/>
              <a:t>	</a:t>
            </a:r>
            <a:r>
              <a:rPr lang="en-GB" sz="3000" dirty="0" err="1">
                <a:solidFill>
                  <a:srgbClr val="B6DF5E">
                    <a:lumMod val="60000"/>
                    <a:lumOff val="40000"/>
                  </a:srgbClr>
                </a:solidFill>
                <a:latin typeface="Calibri" panose="020F0502020204030204" pitchFamily="34" charset="0"/>
              </a:rPr>
              <a:t>Profiad</a:t>
            </a:r>
            <a:r>
              <a:rPr lang="en-GB" sz="3000" dirty="0">
                <a:solidFill>
                  <a:srgbClr val="B6DF5E">
                    <a:lumMod val="60000"/>
                    <a:lumOff val="40000"/>
                  </a:srgbClr>
                </a:solidFill>
                <a:latin typeface="Calibri" panose="020F0502020204030204" pitchFamily="34" charset="0"/>
              </a:rPr>
              <a:t> </a:t>
            </a:r>
            <a:r>
              <a:rPr lang="en-GB" sz="3000" dirty="0" err="1">
                <a:solidFill>
                  <a:srgbClr val="B6DF5E">
                    <a:lumMod val="60000"/>
                    <a:lumOff val="40000"/>
                  </a:srgbClr>
                </a:solidFill>
                <a:latin typeface="Calibri" panose="020F0502020204030204" pitchFamily="34" charset="0"/>
              </a:rPr>
              <a:t>Addysgu</a:t>
            </a:r>
            <a:r>
              <a:rPr lang="en-GB" sz="3000" dirty="0">
                <a:solidFill>
                  <a:srgbClr val="B6DF5E">
                    <a:lumMod val="60000"/>
                    <a:lumOff val="40000"/>
                  </a:srgbClr>
                </a:solidFill>
                <a:latin typeface="Calibri" panose="020F0502020204030204" pitchFamily="34" charset="0"/>
              </a:rPr>
              <a:t> </a:t>
            </a:r>
            <a:r>
              <a:rPr lang="en-GB" sz="3000" dirty="0" err="1">
                <a:solidFill>
                  <a:srgbClr val="B6DF5E">
                    <a:lumMod val="60000"/>
                    <a:lumOff val="40000"/>
                  </a:srgbClr>
                </a:solidFill>
                <a:latin typeface="Calibri" panose="020F0502020204030204" pitchFamily="34" charset="0"/>
              </a:rPr>
              <a:t>Proffesiynol</a:t>
            </a:r>
            <a:r>
              <a:rPr lang="en-GB" sz="3000" dirty="0">
                <a:solidFill>
                  <a:srgbClr val="B6DF5E">
                    <a:lumMod val="60000"/>
                    <a:lumOff val="40000"/>
                  </a:srgbClr>
                </a:solidFill>
                <a:latin typeface="Calibri" panose="020F0502020204030204" pitchFamily="34" charset="0"/>
              </a:rPr>
              <a:t> (PAP) </a:t>
            </a:r>
            <a:r>
              <a:rPr lang="en-GB" sz="3000" dirty="0" err="1">
                <a:solidFill>
                  <a:srgbClr val="B6DF5E">
                    <a:lumMod val="60000"/>
                    <a:lumOff val="40000"/>
                  </a:srgbClr>
                </a:solidFill>
                <a:latin typeface="Calibri" panose="020F0502020204030204" pitchFamily="34" charset="0"/>
              </a:rPr>
              <a:t>gyda</a:t>
            </a:r>
            <a:r>
              <a:rPr lang="en-GB" sz="3000" dirty="0">
                <a:solidFill>
                  <a:srgbClr val="B6DF5E">
                    <a:lumMod val="60000"/>
                    <a:lumOff val="40000"/>
                  </a:srgbClr>
                </a:solidFill>
                <a:latin typeface="Calibri" panose="020F0502020204030204" pitchFamily="34" charset="0"/>
              </a:rPr>
              <a:t> </a:t>
            </a:r>
            <a:r>
              <a:rPr lang="en-GB" sz="3000" dirty="0" smtClean="0">
                <a:solidFill>
                  <a:srgbClr val="B6DF5E">
                    <a:lumMod val="60000"/>
                    <a:lumOff val="40000"/>
                  </a:srgbClr>
                </a:solidFill>
                <a:latin typeface="Calibri" panose="020F0502020204030204" pitchFamily="34" charset="0"/>
              </a:rPr>
              <a:t>SAC</a:t>
            </a:r>
            <a:br>
              <a:rPr lang="en-GB" sz="3000" dirty="0" smtClean="0">
                <a:solidFill>
                  <a:srgbClr val="B6DF5E">
                    <a:lumMod val="60000"/>
                    <a:lumOff val="40000"/>
                  </a:srgbClr>
                </a:solidFill>
                <a:latin typeface="Calibri" panose="020F0502020204030204" pitchFamily="34" charset="0"/>
              </a:rPr>
            </a:br>
            <a:r>
              <a:rPr lang="en-GB" sz="3000" dirty="0">
                <a:solidFill>
                  <a:srgbClr val="FF0000"/>
                </a:solidFill>
                <a:latin typeface="Calibri" panose="020F0502020204030204" pitchFamily="34" charset="0"/>
              </a:rPr>
              <a:t>ECSP6002</a:t>
            </a:r>
            <a:r>
              <a:rPr lang="en-GB" dirty="0"/>
              <a:t>	</a:t>
            </a:r>
            <a:r>
              <a:rPr lang="en-GB" sz="3000" dirty="0">
                <a:latin typeface="Calibri" panose="020F0502020204030204" pitchFamily="34" charset="0"/>
              </a:rPr>
              <a:t>Professional Teaching Experience (PTE) with QTS 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73488" y="2318197"/>
            <a:ext cx="5631098" cy="421139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y-GB" b="1" dirty="0" smtClean="0"/>
              <a:t>AMCAN(ION)</a:t>
            </a:r>
          </a:p>
          <a:p>
            <a:pPr marL="0" indent="0">
              <a:buNone/>
            </a:pPr>
            <a:endParaRPr lang="en-GB" dirty="0"/>
          </a:p>
          <a:p>
            <a:pPr lvl="0" fontAlgn="base" hangingPunct="0"/>
            <a:r>
              <a:rPr lang="cy-GB" dirty="0"/>
              <a:t>I alluogi myfyrwyr i fodloni’n llwyddiannus y gofynion cyfredol statudol a geir yng Nghymru am ddyfarniad SAC yn eu pynciau arbenigol drwy brofiad addysgu fesul cam proffesiynol a gynorthwyir. </a:t>
            </a:r>
            <a:endParaRPr lang="en-GB" dirty="0"/>
          </a:p>
          <a:p>
            <a:pPr lvl="0" fontAlgn="base" hangingPunct="0"/>
            <a:r>
              <a:rPr lang="cy-GB" dirty="0"/>
              <a:t>I hyrwyddo datblygiad proffesiynol parhaus myfyrwyr sydd am fod yn athrawon ysgolion uwchradd o fewn cyd-destun ymholi adfyfyriol, beirniadol. </a:t>
            </a:r>
            <a:endParaRPr lang="en-GB" dirty="0"/>
          </a:p>
          <a:p>
            <a:r>
              <a:rPr lang="cy-GB" dirty="0"/>
              <a:t>I ddarparu cyfleoedd ehangach, lle bo’n addas, er mwyn bod myfyrwyr yn cael profiad addysgu o fewn cyfnod uwchradd ehangach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519481" cy="4436090"/>
          </a:xfrm>
        </p:spPr>
        <p:txBody>
          <a:bodyPr>
            <a:normAutofit fontScale="92500" lnSpcReduction="10000"/>
          </a:bodyPr>
          <a:lstStyle/>
          <a:p>
            <a:endParaRPr lang="en-GB" b="1" dirty="0" smtClean="0"/>
          </a:p>
          <a:p>
            <a:pPr marL="0" indent="0">
              <a:buNone/>
            </a:pPr>
            <a:r>
              <a:rPr lang="en-GB" b="1" dirty="0" smtClean="0"/>
              <a:t>AIM(S</a:t>
            </a:r>
            <a:r>
              <a:rPr lang="en-GB" b="1" dirty="0"/>
              <a:t>)</a:t>
            </a:r>
            <a:endParaRPr lang="en-GB" dirty="0"/>
          </a:p>
          <a:p>
            <a:endParaRPr lang="en-GB" dirty="0"/>
          </a:p>
          <a:p>
            <a:pPr lvl="0" fontAlgn="base" hangingPunct="0"/>
            <a:r>
              <a:rPr lang="en-GB" dirty="0"/>
              <a:t>To enable students to successfully meet the current statutory requirements in Wales for the award of QTS in their specialist subjects through a staged and supported professional teaching experience.</a:t>
            </a:r>
          </a:p>
          <a:p>
            <a:pPr lvl="0" fontAlgn="base" hangingPunct="0"/>
            <a:r>
              <a:rPr lang="en-GB" dirty="0"/>
              <a:t>To promote the continuing professional development of intending secondary teachers within a context of critical, reflective enquiry.</a:t>
            </a:r>
          </a:p>
          <a:p>
            <a:pPr lvl="0" fontAlgn="base" hangingPunct="0"/>
            <a:r>
              <a:rPr lang="en-GB" dirty="0"/>
              <a:t>To provide wider opportunities, where appropriate, for students to gain teaching experiences within the broader secondary phase.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161838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TM03457503[[fn=Quotable]]</Template>
  <TotalTime>410</TotalTime>
  <Words>572</Words>
  <Application>Microsoft Office PowerPoint</Application>
  <PresentationFormat>Widescreen</PresentationFormat>
  <Paragraphs>92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 CENA</vt:lpstr>
      <vt:lpstr>Calibri</vt:lpstr>
      <vt:lpstr>Century Gothic</vt:lpstr>
      <vt:lpstr>Times New Roman</vt:lpstr>
      <vt:lpstr>Wingdings</vt:lpstr>
      <vt:lpstr>Wingdings 2</vt:lpstr>
      <vt:lpstr>Quotable</vt:lpstr>
      <vt:lpstr>Assignment Briefs Briffiau Aseiniadau   2018/2019</vt:lpstr>
      <vt:lpstr>Academic Modules  ECSP6001 – Principles of Teaching, Learning and Pedagogy in the Secondary Sector Egwyddorion Addysgu, Dysgu ac Addysgeg yn y Sector Uwchradd </vt:lpstr>
      <vt:lpstr>Academic Modules  ECSP6001 – Principles of Teaching, Learning and Pedagogy in the Secondary Sector Egwyddorion Addysgu, Dysgu ac Addysgeg yn y Sector Uwchradd </vt:lpstr>
      <vt:lpstr>Academic Modules  ECSP6001 – Principles of Teaching, Learning and Pedagogy in the Secondary Sector Egwyddorion Addysgu, Dysgu ac Addysgeg yn y Sector Uwchradd </vt:lpstr>
      <vt:lpstr>Academic Modules  ECSP6001 – Principles of Teaching, Learning and Pedagogy in the Secondary Sector Egwyddorion Addysgu, Dysgu ac Addysgeg yn y Sector Uwchradd </vt:lpstr>
      <vt:lpstr>Academic Modules        ECSP6003/ECSP7001 – Investigating Contemporary issues in Secondary Education  Ymchwilio i Faterion Cyfoes mewn Addysg Uwchradd</vt:lpstr>
      <vt:lpstr>Academic Modules  ECSP6003/ECSP7001 – Investigating Contemporary issues in Secondary Education  Ymchwilio i Faterion Cyfoes mewn Addysg Uwchradd</vt:lpstr>
      <vt:lpstr>Academic Modules              ECSP6004/ECSP7002 – Curriculum Development and Enhancement  Datblygu a Chyfoethogi’r Cwricwlwm </vt:lpstr>
      <vt:lpstr>Academic Modules                  ECSP6004/ECSP7002 – Curriculum Development and Enhancement  Datblygu a Chyfoethogi’r Cwricwlwm  </vt:lpstr>
      <vt:lpstr>ECSP6002C Profiad Addysgu Proffesiynol (PAP) gyda SAC ECSP6002 Professional Teaching Experience (PTE) with QTS  </vt:lpstr>
      <vt:lpstr> ECSP6002C Profiad Addysgu Proffesiynol (PAP) gyda SAC ECSP6002 Professional Teaching Experience (PTE) with QTS 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Modules Essential information</dc:title>
  <dc:creator>Alison Evans</dc:creator>
  <cp:lastModifiedBy>Helen Denny</cp:lastModifiedBy>
  <cp:revision>54</cp:revision>
  <dcterms:created xsi:type="dcterms:W3CDTF">2016-09-11T13:21:30Z</dcterms:created>
  <dcterms:modified xsi:type="dcterms:W3CDTF">2018-09-07T14:41:30Z</dcterms:modified>
</cp:coreProperties>
</file>