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notesMasterIdLst>
    <p:notesMasterId r:id="rId13"/>
  </p:notesMasterIdLst>
  <p:sldIdLst>
    <p:sldId id="256" r:id="rId2"/>
    <p:sldId id="266" r:id="rId3"/>
    <p:sldId id="267" r:id="rId4"/>
    <p:sldId id="268" r:id="rId5"/>
    <p:sldId id="275" r:id="rId6"/>
    <p:sldId id="274" r:id="rId7"/>
    <p:sldId id="273" r:id="rId8"/>
    <p:sldId id="269" r:id="rId9"/>
    <p:sldId id="270" r:id="rId10"/>
    <p:sldId id="271" r:id="rId11"/>
    <p:sldId id="272"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655" autoAdjust="0"/>
    <p:restoredTop sz="94660"/>
  </p:normalViewPr>
  <p:slideViewPr>
    <p:cSldViewPr snapToGrid="0">
      <p:cViewPr varScale="1">
        <p:scale>
          <a:sx n="112" d="100"/>
          <a:sy n="112" d="100"/>
        </p:scale>
        <p:origin x="520"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D34B915-3A76-43B5-B2AB-576B1169719B}" type="datetimeFigureOut">
              <a:rPr lang="en-GB" smtClean="0"/>
              <a:t>13/10/2025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B8EA54-3C54-43AF-ADC3-F732143C7830}" type="slidenum">
              <a:rPr lang="en-GB" smtClean="0"/>
              <a:t>‹#›</a:t>
            </a:fld>
            <a:endParaRPr lang="en-GB"/>
          </a:p>
        </p:txBody>
      </p:sp>
    </p:spTree>
    <p:extLst>
      <p:ext uri="{BB962C8B-B14F-4D97-AF65-F5344CB8AC3E}">
        <p14:creationId xmlns:p14="http://schemas.microsoft.com/office/powerpoint/2010/main" val="23446851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10/13/25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10/13/25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10/13/25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5586B75A-687E-405C-8A0B-8D00578BA2C3}" type="datetimeFigureOut">
              <a:rPr lang="en-US" dirty="0"/>
              <a:pPr/>
              <a:t>10/13/25</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10/13/25</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10/13/25</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10/13/25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10/13/25</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10/13/25</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10/13/25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10/13/25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10/13/25</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26305" y="854311"/>
            <a:ext cx="7315200" cy="3255264"/>
          </a:xfrm>
        </p:spPr>
        <p:txBody>
          <a:bodyPr>
            <a:normAutofit fontScale="90000"/>
          </a:bodyPr>
          <a:lstStyle/>
          <a:p>
            <a:r>
              <a:rPr lang="en-GB" sz="4000" dirty="0"/>
              <a:t>Review / critique of an article task:</a:t>
            </a:r>
            <a:br>
              <a:rPr lang="en-GB" sz="4000" dirty="0"/>
            </a:br>
            <a:br>
              <a:rPr lang="en-GB" sz="4000" dirty="0"/>
            </a:br>
            <a:r>
              <a:rPr lang="en-GB" sz="4000" dirty="0"/>
              <a:t>Effects of Moderate-Intensity Exercise on Polysomnographic and Subjective Sleep Quality in Older Adults With Mild to Moderate Sleep Complaints</a:t>
            </a:r>
          </a:p>
        </p:txBody>
      </p:sp>
      <p:sp>
        <p:nvSpPr>
          <p:cNvPr id="3" name="Subtitle 2"/>
          <p:cNvSpPr>
            <a:spLocks noGrp="1"/>
          </p:cNvSpPr>
          <p:nvPr>
            <p:ph type="subTitle" idx="1"/>
          </p:nvPr>
        </p:nvSpPr>
        <p:spPr/>
        <p:txBody>
          <a:bodyPr/>
          <a:lstStyle/>
          <a:p>
            <a:r>
              <a:rPr lang="en-GB" dirty="0"/>
              <a:t>King et al (2008)</a:t>
            </a:r>
          </a:p>
        </p:txBody>
      </p:sp>
    </p:spTree>
    <p:extLst>
      <p:ext uri="{BB962C8B-B14F-4D97-AF65-F5344CB8AC3E}">
        <p14:creationId xmlns:p14="http://schemas.microsoft.com/office/powerpoint/2010/main" val="22124640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Critique of article….</a:t>
            </a:r>
            <a:br>
              <a:rPr lang="en-GB" dirty="0"/>
            </a:br>
            <a:r>
              <a:rPr lang="en-GB" dirty="0"/>
              <a:t>King et al. (2008) </a:t>
            </a:r>
          </a:p>
        </p:txBody>
      </p:sp>
      <p:sp>
        <p:nvSpPr>
          <p:cNvPr id="3" name="Content Placeholder 2"/>
          <p:cNvSpPr>
            <a:spLocks noGrp="1"/>
          </p:cNvSpPr>
          <p:nvPr>
            <p:ph idx="1"/>
          </p:nvPr>
        </p:nvSpPr>
        <p:spPr/>
        <p:txBody>
          <a:bodyPr/>
          <a:lstStyle/>
          <a:p>
            <a:r>
              <a:rPr lang="en-GB" dirty="0">
                <a:solidFill>
                  <a:schemeClr val="tx1"/>
                </a:solidFill>
                <a:latin typeface="Calibri" panose="020F0502020204030204" pitchFamily="34" charset="0"/>
                <a:cs typeface="Calibri" panose="020F0502020204030204" pitchFamily="34" charset="0"/>
              </a:rPr>
              <a:t>Explore / discuss the effect of exercise training on sleep</a:t>
            </a:r>
          </a:p>
          <a:p>
            <a:endParaRPr lang="en-GB" sz="1800" dirty="0">
              <a:solidFill>
                <a:schemeClr val="tx1"/>
              </a:solidFill>
              <a:latin typeface="Calibri" panose="020F0502020204030204" pitchFamily="34" charset="0"/>
              <a:cs typeface="Calibri" panose="020F0502020204030204" pitchFamily="34" charset="0"/>
            </a:endParaRPr>
          </a:p>
          <a:p>
            <a:r>
              <a:rPr lang="en-GB" dirty="0">
                <a:solidFill>
                  <a:schemeClr val="tx1"/>
                </a:solidFill>
                <a:latin typeface="Calibri" panose="020F0502020204030204" pitchFamily="34" charset="0"/>
                <a:cs typeface="Calibri" panose="020F0502020204030204" pitchFamily="34" charset="0"/>
              </a:rPr>
              <a:t>Explore Method and results in detail</a:t>
            </a:r>
          </a:p>
          <a:p>
            <a:endParaRPr lang="en-GB" dirty="0">
              <a:solidFill>
                <a:schemeClr val="tx1"/>
              </a:solidFill>
            </a:endParaRPr>
          </a:p>
          <a:p>
            <a:r>
              <a:rPr lang="en-GB" dirty="0">
                <a:solidFill>
                  <a:schemeClr val="tx1"/>
                </a:solidFill>
              </a:rPr>
              <a:t>Practical implications</a:t>
            </a:r>
          </a:p>
        </p:txBody>
      </p:sp>
    </p:spTree>
    <p:extLst>
      <p:ext uri="{BB962C8B-B14F-4D97-AF65-F5344CB8AC3E}">
        <p14:creationId xmlns:p14="http://schemas.microsoft.com/office/powerpoint/2010/main" val="15165900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bg1"/>
                </a:solidFill>
                <a:latin typeface="Calibri" panose="020F0502020204030204" pitchFamily="34" charset="0"/>
                <a:cs typeface="Calibri" panose="020F0502020204030204" pitchFamily="34" charset="0"/>
              </a:rPr>
              <a:t>Reminder of the structure of an article</a:t>
            </a:r>
            <a:br>
              <a:rPr lang="en-GB" b="1" dirty="0">
                <a:solidFill>
                  <a:schemeClr val="accent6">
                    <a:lumMod val="75000"/>
                  </a:schemeClr>
                </a:solidFill>
                <a:latin typeface="Calibri" panose="020F0502020204030204" pitchFamily="34" charset="0"/>
                <a:cs typeface="Calibri" panose="020F0502020204030204" pitchFamily="34" charset="0"/>
              </a:rPr>
            </a:br>
            <a:endParaRPr lang="en-GB" dirty="0"/>
          </a:p>
        </p:txBody>
      </p:sp>
      <p:sp>
        <p:nvSpPr>
          <p:cNvPr id="3" name="Content Placeholder 2"/>
          <p:cNvSpPr>
            <a:spLocks noGrp="1"/>
          </p:cNvSpPr>
          <p:nvPr>
            <p:ph idx="1"/>
          </p:nvPr>
        </p:nvSpPr>
        <p:spPr/>
        <p:txBody>
          <a:bodyPr/>
          <a:lstStyle/>
          <a:p>
            <a:r>
              <a:rPr lang="en-GB" dirty="0">
                <a:solidFill>
                  <a:schemeClr val="tx1"/>
                </a:solidFill>
                <a:latin typeface="Calibri" panose="020F0502020204030204" pitchFamily="34" charset="0"/>
                <a:cs typeface="Calibri" panose="020F0502020204030204" pitchFamily="34" charset="0"/>
              </a:rPr>
              <a:t>Abstract: Short summary of study</a:t>
            </a:r>
          </a:p>
          <a:p>
            <a:pPr>
              <a:lnSpc>
                <a:spcPct val="80000"/>
              </a:lnSpc>
              <a:defRPr/>
            </a:pPr>
            <a:r>
              <a:rPr lang="en-GB" dirty="0">
                <a:solidFill>
                  <a:schemeClr val="tx1"/>
                </a:solidFill>
                <a:latin typeface="Calibri" panose="020F0502020204030204" pitchFamily="34" charset="0"/>
                <a:cs typeface="Calibri" panose="020F0502020204030204" pitchFamily="34" charset="0"/>
              </a:rPr>
              <a:t>Introduction: Develops the problem for investigation &amp; creates the rationale for the study). Statement of purpose, aim (any hypotheses) </a:t>
            </a:r>
          </a:p>
          <a:p>
            <a:r>
              <a:rPr lang="en-GB" dirty="0">
                <a:solidFill>
                  <a:schemeClr val="tx1"/>
                </a:solidFill>
                <a:latin typeface="Calibri" panose="020F0502020204030204" pitchFamily="34" charset="0"/>
                <a:cs typeface="Calibri" panose="020F0502020204030204" pitchFamily="34" charset="0"/>
              </a:rPr>
              <a:t>Method: Participants, Instruments, Procedure, Data analysis</a:t>
            </a:r>
          </a:p>
          <a:p>
            <a:r>
              <a:rPr lang="en-GB" dirty="0">
                <a:solidFill>
                  <a:schemeClr val="tx1"/>
                </a:solidFill>
                <a:latin typeface="Calibri" panose="020F0502020204030204" pitchFamily="34" charset="0"/>
                <a:cs typeface="Calibri" panose="020F0502020204030204" pitchFamily="34" charset="0"/>
              </a:rPr>
              <a:t>Results: Presentation of Findings</a:t>
            </a:r>
          </a:p>
          <a:p>
            <a:r>
              <a:rPr lang="en-GB" dirty="0">
                <a:solidFill>
                  <a:schemeClr val="tx1"/>
                </a:solidFill>
                <a:latin typeface="Calibri" panose="020F0502020204030204" pitchFamily="34" charset="0"/>
                <a:cs typeface="Calibri" panose="020F0502020204030204" pitchFamily="34" charset="0"/>
              </a:rPr>
              <a:t>Discussion: What the findings mean, What they contribute to body of knowledge, Practical / applied implications, Strengths &amp; limitations of study, Future research directions, </a:t>
            </a:r>
          </a:p>
          <a:p>
            <a:r>
              <a:rPr lang="en-GB" dirty="0">
                <a:solidFill>
                  <a:schemeClr val="tx1"/>
                </a:solidFill>
                <a:latin typeface="Calibri" panose="020F0502020204030204" pitchFamily="34" charset="0"/>
                <a:cs typeface="Calibri" panose="020F0502020204030204" pitchFamily="34" charset="0"/>
              </a:rPr>
              <a:t>Conclusion. </a:t>
            </a:r>
          </a:p>
          <a:p>
            <a:endParaRPr lang="en-GB" dirty="0"/>
          </a:p>
        </p:txBody>
      </p:sp>
    </p:spTree>
    <p:extLst>
      <p:ext uri="{BB962C8B-B14F-4D97-AF65-F5344CB8AC3E}">
        <p14:creationId xmlns:p14="http://schemas.microsoft.com/office/powerpoint/2010/main" val="7202173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a:latin typeface="Calibri" panose="020F0502020204030204" pitchFamily="34" charset="0"/>
                <a:cs typeface="Calibri" panose="020F0502020204030204" pitchFamily="34" charset="0"/>
              </a:rPr>
              <a:t>Method</a:t>
            </a:r>
            <a:br>
              <a:rPr lang="en-GB" sz="1600" u="sng" dirty="0">
                <a:latin typeface="Calibri" panose="020F0502020204030204" pitchFamily="34" charset="0"/>
                <a:cs typeface="Calibri" panose="020F0502020204030204" pitchFamily="34" charset="0"/>
              </a:rPr>
            </a:br>
            <a:endParaRPr lang="en-GB" dirty="0"/>
          </a:p>
        </p:txBody>
      </p:sp>
      <p:sp>
        <p:nvSpPr>
          <p:cNvPr id="3" name="Content Placeholder 2"/>
          <p:cNvSpPr>
            <a:spLocks noGrp="1"/>
          </p:cNvSpPr>
          <p:nvPr>
            <p:ph idx="1"/>
          </p:nvPr>
        </p:nvSpPr>
        <p:spPr/>
        <p:txBody>
          <a:bodyPr/>
          <a:lstStyle/>
          <a:p>
            <a:r>
              <a:rPr lang="en-GB" sz="2400" dirty="0">
                <a:latin typeface="Calibri" panose="020F0502020204030204" pitchFamily="34" charset="0"/>
                <a:cs typeface="Calibri" panose="020F0502020204030204" pitchFamily="34" charset="0"/>
              </a:rPr>
              <a:t>Participants:</a:t>
            </a:r>
          </a:p>
          <a:p>
            <a:pPr lvl="1"/>
            <a:r>
              <a:rPr lang="en-GB" sz="2000" dirty="0">
                <a:latin typeface="Calibri" panose="020F0502020204030204" pitchFamily="34" charset="0"/>
                <a:cs typeface="Calibri" panose="020F0502020204030204" pitchFamily="34" charset="0"/>
              </a:rPr>
              <a:t>Identify the participant eligibility criteria</a:t>
            </a:r>
          </a:p>
          <a:p>
            <a:pPr lvl="1"/>
            <a:endParaRPr lang="en-GB" sz="2000" dirty="0">
              <a:latin typeface="Calibri" panose="020F0502020204030204" pitchFamily="34" charset="0"/>
              <a:cs typeface="Calibri" panose="020F0502020204030204" pitchFamily="34" charset="0"/>
            </a:endParaRPr>
          </a:p>
          <a:p>
            <a:r>
              <a:rPr lang="en-GB" dirty="0"/>
              <a:t>Participants were adults aged 55 or older who were not engaging in at least 60 minutes per week of moderate (or more vigorous) physical activity in the past 6 months.</a:t>
            </a:r>
          </a:p>
          <a:p>
            <a:r>
              <a:rPr lang="en-GB" dirty="0"/>
              <a:t>Eligibility required absence of medical conditions limiting moderate exercise, body mass index less than or equal to 35, alcohol intake no greater than 3 drinks per day, and being a nonsmoker.</a:t>
            </a:r>
          </a:p>
          <a:p>
            <a:r>
              <a:rPr lang="en-GB" dirty="0"/>
              <a:t>Further criteria: able to consent in English, minimal sleep complaint scores, no sleep </a:t>
            </a:r>
            <a:r>
              <a:rPr lang="en-GB" dirty="0" err="1"/>
              <a:t>apnea</a:t>
            </a:r>
            <a:r>
              <a:rPr lang="en-GB" dirty="0"/>
              <a:t> or other diagnosed sleep disorders (screened via </a:t>
            </a:r>
            <a:r>
              <a:rPr lang="en-GB" dirty="0" err="1"/>
              <a:t>Multivaraite</a:t>
            </a:r>
            <a:r>
              <a:rPr lang="en-GB" dirty="0"/>
              <a:t> </a:t>
            </a:r>
            <a:r>
              <a:rPr lang="en-GB" dirty="0" err="1"/>
              <a:t>Apnea</a:t>
            </a:r>
            <a:r>
              <a:rPr lang="en-GB" dirty="0"/>
              <a:t> score and overnight oximetry), stable medication use for 3+ months, and willingness for randomization</a:t>
            </a:r>
          </a:p>
          <a:p>
            <a:pPr lvl="1"/>
            <a:endParaRPr lang="en-GB" sz="2000" dirty="0">
              <a:latin typeface="Calibri" panose="020F0502020204030204" pitchFamily="34" charset="0"/>
              <a:cs typeface="Calibri" panose="020F0502020204030204" pitchFamily="34" charset="0"/>
            </a:endParaRPr>
          </a:p>
          <a:p>
            <a:endParaRPr lang="en-GB" sz="2400" dirty="0"/>
          </a:p>
        </p:txBody>
      </p:sp>
    </p:spTree>
    <p:extLst>
      <p:ext uri="{BB962C8B-B14F-4D97-AF65-F5344CB8AC3E}">
        <p14:creationId xmlns:p14="http://schemas.microsoft.com/office/powerpoint/2010/main" val="31844041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9A091A-BA9B-F4FC-3E1C-EED4DF1E957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B2CB91-F571-7EFD-0158-3325C808077F}"/>
              </a:ext>
            </a:extLst>
          </p:cNvPr>
          <p:cNvSpPr>
            <a:spLocks noGrp="1"/>
          </p:cNvSpPr>
          <p:nvPr>
            <p:ph type="title"/>
          </p:nvPr>
        </p:nvSpPr>
        <p:spPr/>
        <p:txBody>
          <a:bodyPr/>
          <a:lstStyle/>
          <a:p>
            <a:r>
              <a:rPr lang="en-GB" u="sng" dirty="0">
                <a:latin typeface="Calibri" panose="020F0502020204030204" pitchFamily="34" charset="0"/>
                <a:cs typeface="Calibri" panose="020F0502020204030204" pitchFamily="34" charset="0"/>
              </a:rPr>
              <a:t>Method</a:t>
            </a:r>
            <a:br>
              <a:rPr lang="en-GB" sz="1600" u="sng" dirty="0">
                <a:latin typeface="Calibri" panose="020F0502020204030204" pitchFamily="34" charset="0"/>
                <a:cs typeface="Calibri" panose="020F0502020204030204" pitchFamily="34" charset="0"/>
              </a:rPr>
            </a:br>
            <a:endParaRPr lang="en-GB" dirty="0"/>
          </a:p>
        </p:txBody>
      </p:sp>
      <p:sp>
        <p:nvSpPr>
          <p:cNvPr id="3" name="Content Placeholder 2">
            <a:extLst>
              <a:ext uri="{FF2B5EF4-FFF2-40B4-BE49-F238E27FC236}">
                <a16:creationId xmlns:a16="http://schemas.microsoft.com/office/drawing/2014/main" id="{51BCF10E-7FC3-4E59-68BB-010F400DD6D8}"/>
              </a:ext>
            </a:extLst>
          </p:cNvPr>
          <p:cNvSpPr>
            <a:spLocks noGrp="1"/>
          </p:cNvSpPr>
          <p:nvPr>
            <p:ph idx="1"/>
          </p:nvPr>
        </p:nvSpPr>
        <p:spPr/>
        <p:txBody>
          <a:bodyPr/>
          <a:lstStyle/>
          <a:p>
            <a:r>
              <a:rPr lang="en-GB" sz="2400" dirty="0">
                <a:latin typeface="Calibri" panose="020F0502020204030204" pitchFamily="34" charset="0"/>
                <a:cs typeface="Calibri" panose="020F0502020204030204" pitchFamily="34" charset="0"/>
              </a:rPr>
              <a:t>Instruments:</a:t>
            </a:r>
          </a:p>
          <a:p>
            <a:pPr lvl="1"/>
            <a:r>
              <a:rPr lang="en-GB" sz="2200" dirty="0">
                <a:latin typeface="Calibri" panose="020F0502020204030204" pitchFamily="34" charset="0"/>
                <a:cs typeface="Calibri" panose="020F0502020204030204" pitchFamily="34" charset="0"/>
              </a:rPr>
              <a:t>What did they use?</a:t>
            </a:r>
          </a:p>
          <a:p>
            <a:r>
              <a:rPr lang="en-GB" dirty="0"/>
              <a:t>Physical activity was measured via the Stanford 7-day Physical Activity Recall (PAR), instructor attendance sheets, and participant exercise logs.</a:t>
            </a:r>
          </a:p>
          <a:p>
            <a:r>
              <a:rPr lang="en-GB" dirty="0"/>
              <a:t>Sleep was assessed with home-based 9-channel polysomnography (PSG) recordings and self-report tools, including the Pittsburgh Sleep Quality Index (PSQI) and daily sleep diaries</a:t>
            </a:r>
          </a:p>
          <a:p>
            <a:endParaRPr lang="en-GB" sz="2400" dirty="0"/>
          </a:p>
        </p:txBody>
      </p:sp>
    </p:spTree>
    <p:extLst>
      <p:ext uri="{BB962C8B-B14F-4D97-AF65-F5344CB8AC3E}">
        <p14:creationId xmlns:p14="http://schemas.microsoft.com/office/powerpoint/2010/main" val="9015320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D9388B-595A-6595-1C47-85CE619A777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ABC542D-2C05-9429-97AD-F7E4D98C51D6}"/>
              </a:ext>
            </a:extLst>
          </p:cNvPr>
          <p:cNvSpPr>
            <a:spLocks noGrp="1"/>
          </p:cNvSpPr>
          <p:nvPr>
            <p:ph type="title"/>
          </p:nvPr>
        </p:nvSpPr>
        <p:spPr/>
        <p:txBody>
          <a:bodyPr/>
          <a:lstStyle/>
          <a:p>
            <a:r>
              <a:rPr lang="en-GB" u="sng" dirty="0">
                <a:latin typeface="Calibri" panose="020F0502020204030204" pitchFamily="34" charset="0"/>
                <a:cs typeface="Calibri" panose="020F0502020204030204" pitchFamily="34" charset="0"/>
              </a:rPr>
              <a:t>Method</a:t>
            </a:r>
            <a:br>
              <a:rPr lang="en-GB" sz="1600" u="sng" dirty="0">
                <a:latin typeface="Calibri" panose="020F0502020204030204" pitchFamily="34" charset="0"/>
                <a:cs typeface="Calibri" panose="020F0502020204030204" pitchFamily="34" charset="0"/>
              </a:rPr>
            </a:br>
            <a:endParaRPr lang="en-GB" dirty="0"/>
          </a:p>
        </p:txBody>
      </p:sp>
      <p:sp>
        <p:nvSpPr>
          <p:cNvPr id="3" name="Content Placeholder 2">
            <a:extLst>
              <a:ext uri="{FF2B5EF4-FFF2-40B4-BE49-F238E27FC236}">
                <a16:creationId xmlns:a16="http://schemas.microsoft.com/office/drawing/2014/main" id="{BA301FC6-B833-19C0-E8A6-476C2F36C6F2}"/>
              </a:ext>
            </a:extLst>
          </p:cNvPr>
          <p:cNvSpPr>
            <a:spLocks noGrp="1"/>
          </p:cNvSpPr>
          <p:nvPr>
            <p:ph idx="1"/>
          </p:nvPr>
        </p:nvSpPr>
        <p:spPr/>
        <p:txBody>
          <a:bodyPr/>
          <a:lstStyle/>
          <a:p>
            <a:pPr marL="0" indent="0">
              <a:buNone/>
            </a:pPr>
            <a:r>
              <a:rPr lang="en-GB" sz="2400" dirty="0">
                <a:latin typeface="Calibri" panose="020F0502020204030204" pitchFamily="34" charset="0"/>
                <a:cs typeface="Calibri" panose="020F0502020204030204" pitchFamily="34" charset="0"/>
              </a:rPr>
              <a:t>Procedure: </a:t>
            </a:r>
          </a:p>
          <a:p>
            <a:pPr lvl="1"/>
            <a:r>
              <a:rPr lang="en-GB" sz="2200" dirty="0">
                <a:latin typeface="Calibri" panose="020F0502020204030204" pitchFamily="34" charset="0"/>
                <a:cs typeface="Calibri" panose="020F0502020204030204" pitchFamily="34" charset="0"/>
              </a:rPr>
              <a:t>What did they do?</a:t>
            </a:r>
          </a:p>
          <a:p>
            <a:r>
              <a:rPr lang="en-GB" dirty="0"/>
              <a:t>Participants were randomly assigned (stratified by gender) to either a moderate-intensity exercise intervention (delivered partly at a YMCA and partly at home) or a health education control group.</a:t>
            </a:r>
          </a:p>
          <a:p>
            <a:r>
              <a:rPr lang="en-GB" dirty="0"/>
              <a:t>The exercise group had weekly classes and home-based exercise routines, using heart rate monitors to ensure target intensity.</a:t>
            </a:r>
          </a:p>
          <a:p>
            <a:r>
              <a:rPr lang="en-GB" dirty="0"/>
              <a:t>The control group attended weekly health classes about topics unrelated to physical activity.</a:t>
            </a:r>
          </a:p>
          <a:p>
            <a:r>
              <a:rPr lang="en-GB" dirty="0"/>
              <a:t>Sleep and physical activity were measured at baseline and again after 12 months, using both objective and self-report tools.</a:t>
            </a:r>
          </a:p>
          <a:p>
            <a:pPr lvl="1"/>
            <a:endParaRPr lang="en-GB" sz="2200" dirty="0">
              <a:latin typeface="Calibri" panose="020F0502020204030204" pitchFamily="34" charset="0"/>
              <a:cs typeface="Calibri" panose="020F0502020204030204" pitchFamily="34" charset="0"/>
            </a:endParaRPr>
          </a:p>
          <a:p>
            <a:pPr lvl="1"/>
            <a:endParaRPr lang="en-GB" sz="22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2683106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10AD7C-8252-1E5C-2FF3-7EED4D17C17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F10CFAF-E363-027B-9394-A403D886BACD}"/>
              </a:ext>
            </a:extLst>
          </p:cNvPr>
          <p:cNvSpPr>
            <a:spLocks noGrp="1"/>
          </p:cNvSpPr>
          <p:nvPr>
            <p:ph type="title"/>
          </p:nvPr>
        </p:nvSpPr>
        <p:spPr/>
        <p:txBody>
          <a:bodyPr/>
          <a:lstStyle/>
          <a:p>
            <a:r>
              <a:rPr lang="en-GB" u="sng" dirty="0">
                <a:latin typeface="Calibri" panose="020F0502020204030204" pitchFamily="34" charset="0"/>
                <a:cs typeface="Calibri" panose="020F0502020204030204" pitchFamily="34" charset="0"/>
              </a:rPr>
              <a:t>Method</a:t>
            </a:r>
            <a:br>
              <a:rPr lang="en-GB" sz="1600" u="sng" dirty="0">
                <a:latin typeface="Calibri" panose="020F0502020204030204" pitchFamily="34" charset="0"/>
                <a:cs typeface="Calibri" panose="020F0502020204030204" pitchFamily="34" charset="0"/>
              </a:rPr>
            </a:br>
            <a:endParaRPr lang="en-GB" dirty="0"/>
          </a:p>
        </p:txBody>
      </p:sp>
      <p:sp>
        <p:nvSpPr>
          <p:cNvPr id="3" name="Content Placeholder 2">
            <a:extLst>
              <a:ext uri="{FF2B5EF4-FFF2-40B4-BE49-F238E27FC236}">
                <a16:creationId xmlns:a16="http://schemas.microsoft.com/office/drawing/2014/main" id="{F7398B39-FB87-B42E-62AF-770046967D7B}"/>
              </a:ext>
            </a:extLst>
          </p:cNvPr>
          <p:cNvSpPr>
            <a:spLocks noGrp="1"/>
          </p:cNvSpPr>
          <p:nvPr>
            <p:ph idx="1"/>
          </p:nvPr>
        </p:nvSpPr>
        <p:spPr/>
        <p:txBody>
          <a:bodyPr/>
          <a:lstStyle/>
          <a:p>
            <a:r>
              <a:rPr lang="en-GB" sz="2400" dirty="0">
                <a:latin typeface="Calibri" panose="020F0502020204030204" pitchFamily="34" charset="0"/>
                <a:cs typeface="Calibri" panose="020F0502020204030204" pitchFamily="34" charset="0"/>
              </a:rPr>
              <a:t>Data Analysis:</a:t>
            </a:r>
          </a:p>
          <a:p>
            <a:pPr lvl="1"/>
            <a:r>
              <a:rPr lang="en-GB" sz="2400" dirty="0"/>
              <a:t>What did they do?</a:t>
            </a:r>
          </a:p>
          <a:p>
            <a:r>
              <a:rPr lang="en-GB" dirty="0"/>
              <a:t>Principal components analysis was used to reduce variable overlap within sleep measurement domains.</a:t>
            </a:r>
          </a:p>
          <a:p>
            <a:r>
              <a:rPr lang="en-GB" dirty="0"/>
              <a:t>Baseline between-group differences were tested with analysis of variance (ANOVA).</a:t>
            </a:r>
          </a:p>
          <a:p>
            <a:r>
              <a:rPr lang="en-GB" dirty="0"/>
              <a:t>Analysis of covariance (ANCOVA), adjusting for baseline values, evaluated changes at 12 months; intent-to-treat analysis was used for missing data.</a:t>
            </a:r>
          </a:p>
          <a:p>
            <a:r>
              <a:rPr lang="en-GB" dirty="0"/>
              <a:t>Statistically significant ANCOVAs were followed by planned comparisons, and analyses were generally one-sided to test the positive hypothesis about exercise and sleep</a:t>
            </a:r>
          </a:p>
          <a:p>
            <a:pPr marL="502920" lvl="1" indent="0">
              <a:buNone/>
            </a:pPr>
            <a:endParaRPr lang="en-GB" sz="2400" dirty="0"/>
          </a:p>
        </p:txBody>
      </p:sp>
    </p:spTree>
    <p:extLst>
      <p:ext uri="{BB962C8B-B14F-4D97-AF65-F5344CB8AC3E}">
        <p14:creationId xmlns:p14="http://schemas.microsoft.com/office/powerpoint/2010/main" val="25108689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a:latin typeface="Calibri" panose="020F0502020204030204" pitchFamily="34" charset="0"/>
                <a:cs typeface="Calibri" panose="020F0502020204030204" pitchFamily="34" charset="0"/>
              </a:rPr>
              <a:t>Results </a:t>
            </a:r>
            <a:r>
              <a:rPr lang="en-GB" dirty="0">
                <a:latin typeface="Calibri" panose="020F0502020204030204" pitchFamily="34" charset="0"/>
                <a:cs typeface="Calibri" panose="020F0502020204030204" pitchFamily="34" charset="0"/>
              </a:rPr>
              <a:t>– </a:t>
            </a:r>
            <a:r>
              <a:rPr lang="en-GB" sz="2800" dirty="0">
                <a:latin typeface="Calibri" panose="020F0502020204030204" pitchFamily="34" charset="0"/>
                <a:cs typeface="Calibri" panose="020F0502020204030204" pitchFamily="34" charset="0"/>
              </a:rPr>
              <a:t>Comment on the following. </a:t>
            </a:r>
            <a:br>
              <a:rPr lang="en-GB" sz="2800" dirty="0">
                <a:latin typeface="Calibri" panose="020F0502020204030204" pitchFamily="34" charset="0"/>
                <a:cs typeface="Calibri" panose="020F0502020204030204" pitchFamily="34" charset="0"/>
              </a:rPr>
            </a:br>
            <a:endParaRPr lang="en-GB" sz="2800" dirty="0"/>
          </a:p>
        </p:txBody>
      </p:sp>
      <p:sp>
        <p:nvSpPr>
          <p:cNvPr id="3" name="Content Placeholder 2"/>
          <p:cNvSpPr>
            <a:spLocks noGrp="1"/>
          </p:cNvSpPr>
          <p:nvPr>
            <p:ph idx="1"/>
          </p:nvPr>
        </p:nvSpPr>
        <p:spPr/>
        <p:txBody>
          <a:bodyPr>
            <a:normAutofit fontScale="92500" lnSpcReduction="10000"/>
          </a:bodyPr>
          <a:lstStyle/>
          <a:p>
            <a:pPr marL="0" indent="0">
              <a:buNone/>
            </a:pPr>
            <a:r>
              <a:rPr lang="en-GB" dirty="0">
                <a:latin typeface="Calibri" panose="020F0502020204030204" pitchFamily="34" charset="0"/>
                <a:cs typeface="Calibri" panose="020F0502020204030204" pitchFamily="34" charset="0"/>
              </a:rPr>
              <a:t>Participants</a:t>
            </a:r>
          </a:p>
          <a:p>
            <a:pPr marL="0" indent="0">
              <a:buNone/>
            </a:pPr>
            <a:endParaRPr lang="en-GB" dirty="0">
              <a:latin typeface="Calibri" panose="020F0502020204030204" pitchFamily="34" charset="0"/>
              <a:cs typeface="Calibri" panose="020F0502020204030204" pitchFamily="34" charset="0"/>
            </a:endParaRPr>
          </a:p>
          <a:p>
            <a:pPr marL="0" indent="0">
              <a:buNone/>
            </a:pPr>
            <a:r>
              <a:rPr lang="en-GB" dirty="0">
                <a:latin typeface="Calibri" panose="020F0502020204030204" pitchFamily="34" charset="0"/>
                <a:cs typeface="Calibri" panose="020F0502020204030204" pitchFamily="34" charset="0"/>
              </a:rPr>
              <a:t>Retention</a:t>
            </a:r>
          </a:p>
          <a:p>
            <a:pPr marL="0" indent="0">
              <a:buNone/>
            </a:pPr>
            <a:r>
              <a:rPr lang="en-GB" dirty="0"/>
              <a:t>Twelve-month retention rates were comparable across the two study arms (exercise ¼ 32/36, or 89%; control ¼ 27/30, or 90%).</a:t>
            </a:r>
            <a:endParaRPr lang="en-GB" dirty="0">
              <a:latin typeface="Calibri" panose="020F0502020204030204" pitchFamily="34" charset="0"/>
              <a:cs typeface="Calibri" panose="020F0502020204030204" pitchFamily="34" charset="0"/>
            </a:endParaRPr>
          </a:p>
          <a:p>
            <a:pPr marL="0" indent="0">
              <a:buNone/>
            </a:pPr>
            <a:endParaRPr lang="en-GB" dirty="0">
              <a:latin typeface="Calibri" panose="020F0502020204030204" pitchFamily="34" charset="0"/>
              <a:cs typeface="Calibri" panose="020F0502020204030204" pitchFamily="34" charset="0"/>
            </a:endParaRPr>
          </a:p>
          <a:p>
            <a:pPr marL="0" indent="0">
              <a:buNone/>
            </a:pPr>
            <a:r>
              <a:rPr lang="en-GB" dirty="0">
                <a:latin typeface="Calibri" panose="020F0502020204030204" pitchFamily="34" charset="0"/>
                <a:cs typeface="Calibri" panose="020F0502020204030204" pitchFamily="34" charset="0"/>
              </a:rPr>
              <a:t>Adherence – programme</a:t>
            </a:r>
          </a:p>
          <a:p>
            <a:pPr marL="0" indent="0">
              <a:buNone/>
            </a:pPr>
            <a:r>
              <a:rPr lang="en-GB" dirty="0">
                <a:latin typeface="Calibri" panose="020F0502020204030204" pitchFamily="34" charset="0"/>
                <a:cs typeface="Calibri" panose="020F0502020204030204" pitchFamily="34" charset="0"/>
              </a:rPr>
              <a:t>Adherence - physical activity</a:t>
            </a:r>
          </a:p>
          <a:p>
            <a:r>
              <a:rPr lang="en-GB" dirty="0"/>
              <a:t>Participants demonstrated good overall adherence to the exercise program, with a mean of 3.7  of 5 prescribed exercise sessions per week (74%) across the 12-month period (based on instructor-reported class attendance logs and participant logs). Across 12 months, mean number of home exercise sessions 2.1 and mean minutes of exercise per home session 43.3 (no significant differences between class and home sessions). Participants randomized to the health education control arm had similarly good attendance (80%) at the weekly health education sessions across the 12-month period.</a:t>
            </a:r>
          </a:p>
        </p:txBody>
      </p:sp>
    </p:spTree>
    <p:extLst>
      <p:ext uri="{BB962C8B-B14F-4D97-AF65-F5344CB8AC3E}">
        <p14:creationId xmlns:p14="http://schemas.microsoft.com/office/powerpoint/2010/main" val="25442889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a:latin typeface="Calibri" panose="020F0502020204030204" pitchFamily="34" charset="0"/>
                <a:cs typeface="Calibri" panose="020F0502020204030204" pitchFamily="34" charset="0"/>
              </a:rPr>
              <a:t>Results </a:t>
            </a:r>
            <a:r>
              <a:rPr lang="en-GB" dirty="0">
                <a:latin typeface="Calibri" panose="020F0502020204030204" pitchFamily="34" charset="0"/>
                <a:cs typeface="Calibri" panose="020F0502020204030204" pitchFamily="34" charset="0"/>
              </a:rPr>
              <a:t>- Comment on the following. </a:t>
            </a:r>
            <a:br>
              <a:rPr lang="en-GB" u="sng" dirty="0">
                <a:latin typeface="Calibri" panose="020F0502020204030204" pitchFamily="34" charset="0"/>
                <a:cs typeface="Calibri" panose="020F0502020204030204" pitchFamily="34" charset="0"/>
              </a:rPr>
            </a:br>
            <a:endParaRPr lang="en-GB" dirty="0"/>
          </a:p>
        </p:txBody>
      </p:sp>
      <p:sp>
        <p:nvSpPr>
          <p:cNvPr id="3" name="Content Placeholder 2"/>
          <p:cNvSpPr>
            <a:spLocks noGrp="1"/>
          </p:cNvSpPr>
          <p:nvPr>
            <p:ph idx="1"/>
          </p:nvPr>
        </p:nvSpPr>
        <p:spPr/>
        <p:txBody>
          <a:bodyPr/>
          <a:lstStyle/>
          <a:p>
            <a:pPr marL="0" indent="0">
              <a:buNone/>
            </a:pPr>
            <a:endParaRPr lang="en-GB" dirty="0">
              <a:latin typeface="Calibri" panose="020F0502020204030204" pitchFamily="34" charset="0"/>
              <a:cs typeface="Calibri" panose="020F0502020204030204" pitchFamily="34" charset="0"/>
            </a:endParaRPr>
          </a:p>
          <a:p>
            <a:pPr marL="0" indent="0">
              <a:buNone/>
            </a:pPr>
            <a:r>
              <a:rPr lang="en-GB" dirty="0">
                <a:latin typeface="Calibri" panose="020F0502020204030204" pitchFamily="34" charset="0"/>
                <a:cs typeface="Calibri" panose="020F0502020204030204" pitchFamily="34" charset="0"/>
              </a:rPr>
              <a:t>Self-reported sleep quality (p.1001/2)</a:t>
            </a:r>
          </a:p>
          <a:p>
            <a:pPr marL="0" indent="0">
              <a:buNone/>
            </a:pPr>
            <a:r>
              <a:rPr lang="en-GB" dirty="0">
                <a:latin typeface="Calibri" panose="020F0502020204030204" pitchFamily="34" charset="0"/>
                <a:cs typeface="Calibri" panose="020F0502020204030204" pitchFamily="34" charset="0"/>
              </a:rPr>
              <a:t>	Sleep diaries </a:t>
            </a:r>
          </a:p>
          <a:p>
            <a:pPr marL="0" indent="0">
              <a:buNone/>
            </a:pPr>
            <a:endParaRPr lang="en-GB" dirty="0">
              <a:latin typeface="Calibri" panose="020F0502020204030204" pitchFamily="34" charset="0"/>
              <a:cs typeface="Calibri" panose="020F0502020204030204" pitchFamily="34" charset="0"/>
            </a:endParaRPr>
          </a:p>
          <a:p>
            <a:pPr marL="0" indent="0">
              <a:buNone/>
            </a:pPr>
            <a:r>
              <a:rPr lang="en-GB" dirty="0">
                <a:latin typeface="Calibri" panose="020F0502020204030204" pitchFamily="34" charset="0"/>
                <a:cs typeface="Calibri" panose="020F0502020204030204" pitchFamily="34" charset="0"/>
              </a:rPr>
              <a:t>Acute Effects of Exercise on (polysomnographic) PSG-Based Sleep Quality? (p.1001/2)</a:t>
            </a:r>
          </a:p>
          <a:p>
            <a:pPr marL="0" indent="0">
              <a:buNone/>
            </a:pPr>
            <a:endParaRPr lang="en-GB" dirty="0">
              <a:latin typeface="Calibri" panose="020F0502020204030204" pitchFamily="34" charset="0"/>
              <a:cs typeface="Calibri" panose="020F0502020204030204" pitchFamily="34" charset="0"/>
            </a:endParaRPr>
          </a:p>
          <a:p>
            <a:pPr marL="0" indent="0">
              <a:buNone/>
            </a:pPr>
            <a:r>
              <a:rPr lang="en-GB" dirty="0">
                <a:latin typeface="Calibri" panose="020F0502020204030204" pitchFamily="34" charset="0"/>
                <a:cs typeface="Calibri" panose="020F0502020204030204" pitchFamily="34" charset="0"/>
              </a:rPr>
              <a:t>Other secondary outcomes (cardiorespiratory fitness and bodyweight)  </a:t>
            </a:r>
          </a:p>
          <a:p>
            <a:pPr marL="0" indent="0">
              <a:buNone/>
            </a:pPr>
            <a:endParaRPr lang="en-GB" dirty="0">
              <a:latin typeface="Calibri" panose="020F0502020204030204" pitchFamily="34" charset="0"/>
              <a:cs typeface="Calibri" panose="020F0502020204030204" pitchFamily="34" charset="0"/>
            </a:endParaRPr>
          </a:p>
          <a:p>
            <a:pPr marL="0" indent="0">
              <a:buNone/>
            </a:pPr>
            <a:r>
              <a:rPr lang="en-GB" dirty="0">
                <a:latin typeface="Calibri" panose="020F0502020204030204" pitchFamily="34" charset="0"/>
                <a:cs typeface="Calibri" panose="020F0502020204030204" pitchFamily="34" charset="0"/>
              </a:rPr>
              <a:t>Relationships Between Objective and Self-Reported 12-Month Sleep Measures (p.1002)</a:t>
            </a:r>
          </a:p>
          <a:p>
            <a:pPr marL="0" indent="0">
              <a:buNone/>
            </a:pPr>
            <a:endParaRPr lang="en-GB" dirty="0">
              <a:latin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29304968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Discussion</a:t>
            </a:r>
          </a:p>
        </p:txBody>
      </p:sp>
      <p:sp>
        <p:nvSpPr>
          <p:cNvPr id="3" name="Content Placeholder 2"/>
          <p:cNvSpPr>
            <a:spLocks noGrp="1"/>
          </p:cNvSpPr>
          <p:nvPr>
            <p:ph idx="1"/>
          </p:nvPr>
        </p:nvSpPr>
        <p:spPr/>
        <p:txBody>
          <a:bodyPr/>
          <a:lstStyle/>
          <a:p>
            <a:r>
              <a:rPr lang="en-GB" dirty="0"/>
              <a:t>Key findings from first paragraph</a:t>
            </a:r>
          </a:p>
        </p:txBody>
      </p:sp>
    </p:spTree>
    <p:extLst>
      <p:ext uri="{BB962C8B-B14F-4D97-AF65-F5344CB8AC3E}">
        <p14:creationId xmlns:p14="http://schemas.microsoft.com/office/powerpoint/2010/main" val="13762289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Discussion</a:t>
            </a:r>
          </a:p>
        </p:txBody>
      </p:sp>
      <p:sp>
        <p:nvSpPr>
          <p:cNvPr id="3" name="Content Placeholder 2"/>
          <p:cNvSpPr>
            <a:spLocks noGrp="1"/>
          </p:cNvSpPr>
          <p:nvPr>
            <p:ph idx="1"/>
          </p:nvPr>
        </p:nvSpPr>
        <p:spPr/>
        <p:txBody>
          <a:bodyPr/>
          <a:lstStyle/>
          <a:p>
            <a:r>
              <a:rPr lang="en-GB" dirty="0"/>
              <a:t>Practical implications </a:t>
            </a:r>
          </a:p>
          <a:p>
            <a:r>
              <a:rPr lang="en-GB" dirty="0"/>
              <a:t>In light of the demonstrated positive impacts of regular moderate-intensity exercise on a range of health outcomes in addition to sleep in middle-aged and older adults (40), exercise interventions merit continued investigation among sleep-impaired adult populations</a:t>
            </a:r>
          </a:p>
          <a:p>
            <a:endParaRPr lang="en-GB" dirty="0"/>
          </a:p>
          <a:p>
            <a:pPr lvl="1"/>
            <a:r>
              <a:rPr lang="en-GB" dirty="0"/>
              <a:t>What does this mean? </a:t>
            </a:r>
          </a:p>
          <a:p>
            <a:pPr lvl="1"/>
            <a:r>
              <a:rPr lang="en-GB" dirty="0"/>
              <a:t>Who is the information useful for?</a:t>
            </a:r>
          </a:p>
          <a:p>
            <a:endParaRPr lang="en-GB" dirty="0"/>
          </a:p>
          <a:p>
            <a:r>
              <a:rPr lang="en-GB" dirty="0"/>
              <a:t>Future research directions</a:t>
            </a:r>
          </a:p>
          <a:p>
            <a:pPr lvl="1"/>
            <a:r>
              <a:rPr lang="en-GB" dirty="0"/>
              <a:t>Additional research with adults older than 80 years is clearly warranted.</a:t>
            </a:r>
          </a:p>
          <a:p>
            <a:pPr lvl="1"/>
            <a:endParaRPr lang="en-GB" dirty="0"/>
          </a:p>
        </p:txBody>
      </p:sp>
    </p:spTree>
    <p:extLst>
      <p:ext uri="{BB962C8B-B14F-4D97-AF65-F5344CB8AC3E}">
        <p14:creationId xmlns:p14="http://schemas.microsoft.com/office/powerpoint/2010/main" val="1505133986"/>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TM03457475[[fn=Frame]]</Template>
  <TotalTime>56</TotalTime>
  <Words>782</Words>
  <Application>Microsoft Macintosh PowerPoint</Application>
  <PresentationFormat>Widescreen</PresentationFormat>
  <Paragraphs>71</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Calibri</vt:lpstr>
      <vt:lpstr>Corbel</vt:lpstr>
      <vt:lpstr>Wingdings 2</vt:lpstr>
      <vt:lpstr>Frame</vt:lpstr>
      <vt:lpstr>Review / critique of an article task:  Effects of Moderate-Intensity Exercise on Polysomnographic and Subjective Sleep Quality in Older Adults With Mild to Moderate Sleep Complaints</vt:lpstr>
      <vt:lpstr>Critique of article…. King et al. (2008) </vt:lpstr>
      <vt:lpstr>Reminder of the structure of an article </vt:lpstr>
      <vt:lpstr>Method </vt:lpstr>
      <vt:lpstr>Method </vt:lpstr>
      <vt:lpstr>Method </vt:lpstr>
      <vt:lpstr>Method </vt:lpstr>
      <vt:lpstr>Results – Comment on the following.  </vt:lpstr>
      <vt:lpstr>Results - Comment on the following.  </vt:lpstr>
      <vt:lpstr>Discussion</vt:lpstr>
      <vt:lpstr>Discussion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Effects of Moderate-Intensity Exercise on Polysomnographic and Subjective Sleep Quality in Older Adults With Mild to Moderate Sleep Complaints</dc:title>
  <dc:creator>Administrator</dc:creator>
  <cp:lastModifiedBy>Alison Connaughton</cp:lastModifiedBy>
  <cp:revision>6</cp:revision>
  <dcterms:created xsi:type="dcterms:W3CDTF">2022-10-28T15:32:00Z</dcterms:created>
  <dcterms:modified xsi:type="dcterms:W3CDTF">2025-10-13T20:08:44Z</dcterms:modified>
</cp:coreProperties>
</file>