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Masud Rana" userId="af285f217e4dc343" providerId="LiveId" clId="{12FBB5F2-90B5-4D92-A052-E0829A9A23D6}"/>
    <pc:docChg chg="modSld">
      <pc:chgData name="Md Masud Rana" userId="af285f217e4dc343" providerId="LiveId" clId="{12FBB5F2-90B5-4D92-A052-E0829A9A23D6}" dt="2022-06-15T20:45:30.058" v="0" actId="1076"/>
      <pc:docMkLst>
        <pc:docMk/>
      </pc:docMkLst>
      <pc:sldChg chg="modSp mod">
        <pc:chgData name="Md Masud Rana" userId="af285f217e4dc343" providerId="LiveId" clId="{12FBB5F2-90B5-4D92-A052-E0829A9A23D6}" dt="2022-06-15T20:45:30.058" v="0" actId="1076"/>
        <pc:sldMkLst>
          <pc:docMk/>
          <pc:sldMk cId="1266025281" sldId="258"/>
        </pc:sldMkLst>
        <pc:picChg chg="mod">
          <ac:chgData name="Md Masud Rana" userId="af285f217e4dc343" providerId="LiveId" clId="{12FBB5F2-90B5-4D92-A052-E0829A9A23D6}" dt="2022-06-15T20:45:30.058" v="0" actId="1076"/>
          <ac:picMkLst>
            <pc:docMk/>
            <pc:sldMk cId="1266025281" sldId="258"/>
            <ac:picMk id="10" creationId="{B7BF199D-BB52-4407-CEB5-F4BF89AB1DC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544178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535456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3938670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EEB434-E58C-4C32-A571-D1166AAF80D3}"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431369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EEB434-E58C-4C32-A571-D1166AAF80D3}" type="datetimeFigureOut">
              <a:rPr lang="en-US" smtClean="0"/>
              <a:t>6/15/2022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787219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EEB434-E58C-4C32-A571-D1166AAF80D3}" type="datetimeFigureOut">
              <a:rPr lang="en-US" smtClean="0"/>
              <a:t>6/15/2022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521761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EEB434-E58C-4C32-A571-D1166AAF80D3}" type="datetimeFigureOut">
              <a:rPr lang="en-US" smtClean="0"/>
              <a:t>6/15/2022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271333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EEB434-E58C-4C32-A571-D1166AAF80D3}"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251709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EEB434-E58C-4C32-A571-D1166AAF80D3}"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2270318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256706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05274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998840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2207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4068315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431603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403590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EEB434-E58C-4C32-A571-D1166AAF80D3}" type="datetimeFigureOut">
              <a:rPr lang="en-US" smtClean="0"/>
              <a:t>6/15/2022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BCAEDEE-7CFA-4ABD-BD2C-094EE1EE8245}" type="slidenum">
              <a:rPr lang="en-US" smtClean="0"/>
              <a:t>‹#›</a:t>
            </a:fld>
            <a:endParaRPr lang="en-US"/>
          </a:p>
        </p:txBody>
      </p:sp>
    </p:spTree>
    <p:extLst>
      <p:ext uri="{BB962C8B-B14F-4D97-AF65-F5344CB8AC3E}">
        <p14:creationId xmlns:p14="http://schemas.microsoft.com/office/powerpoint/2010/main" val="425463782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5909" y="887105"/>
            <a:ext cx="10959154" cy="2074459"/>
          </a:xfrm>
        </p:spPr>
        <p:txBody>
          <a:bodyPr/>
          <a:lstStyle/>
          <a:p>
            <a:pPr algn="ctr"/>
            <a:r>
              <a:rPr lang="en-US" sz="4800" b="1" dirty="0">
                <a:solidFill>
                  <a:srgbClr val="002060"/>
                </a:solidFill>
              </a:rPr>
              <a:t>WELCOME TO TRINITY RESTAURANT</a:t>
            </a:r>
            <a:br>
              <a:rPr lang="en-US" b="1" dirty="0">
                <a:solidFill>
                  <a:srgbClr val="002060"/>
                </a:solidFill>
              </a:rPr>
            </a:br>
            <a:r>
              <a:rPr lang="en-US" sz="1800" b="1" dirty="0">
                <a:solidFill>
                  <a:schemeClr val="tx1"/>
                </a:solidFill>
              </a:rPr>
              <a:t> </a:t>
            </a:r>
            <a:br>
              <a:rPr lang="en-US" sz="1800" b="1" dirty="0">
                <a:solidFill>
                  <a:schemeClr val="tx1"/>
                </a:solidFill>
              </a:rPr>
            </a:br>
            <a:r>
              <a:rPr lang="en-US" sz="1800" b="1" dirty="0">
                <a:solidFill>
                  <a:schemeClr val="tx1"/>
                </a:solidFill>
              </a:rPr>
              <a:t>Trinity is an elegant modern restaurant serving splendid </a:t>
            </a:r>
            <a:br>
              <a:rPr lang="en-US" sz="1800" b="1" dirty="0">
                <a:solidFill>
                  <a:schemeClr val="tx1"/>
                </a:solidFill>
              </a:rPr>
            </a:br>
            <a:r>
              <a:rPr lang="en-US" sz="1800" b="1" dirty="0">
                <a:solidFill>
                  <a:schemeClr val="tx1"/>
                </a:solidFill>
              </a:rPr>
              <a:t>food in relaxed surroundings.</a:t>
            </a:r>
            <a:br>
              <a:rPr lang="en-US" sz="1600" b="1" dirty="0">
                <a:solidFill>
                  <a:schemeClr val="tx1"/>
                </a:solidFill>
              </a:rPr>
            </a:br>
            <a:endParaRPr lang="en-US" sz="1600" b="1" dirty="0">
              <a:solidFill>
                <a:schemeClr val="tx1"/>
              </a:solidFill>
            </a:endParaRPr>
          </a:p>
        </p:txBody>
      </p:sp>
      <p:sp>
        <p:nvSpPr>
          <p:cNvPr id="5" name="Title 1"/>
          <p:cNvSpPr txBox="1">
            <a:spLocks/>
          </p:cNvSpPr>
          <p:nvPr/>
        </p:nvSpPr>
        <p:spPr bwMode="gray">
          <a:xfrm>
            <a:off x="4375342" y="3911712"/>
            <a:ext cx="4083510" cy="2347831"/>
          </a:xfrm>
          <a:prstGeom prst="rect">
            <a:avLst/>
          </a:prstGeom>
          <a:solidFill>
            <a:schemeClr val="accent2">
              <a:lumMod val="40000"/>
              <a:lumOff val="60000"/>
            </a:schemeClr>
          </a:solidFill>
          <a:ln>
            <a:noFill/>
          </a:ln>
          <a:effectLst>
            <a:glow rad="63500">
              <a:schemeClr val="accent2">
                <a:satMod val="175000"/>
                <a:alpha val="40000"/>
              </a:schemeClr>
            </a:glow>
          </a:effectLst>
          <a:scene3d>
            <a:camera prst="orthographicFront">
              <a:rot lat="0" lon="0" rev="0"/>
            </a:camera>
            <a:lightRig rig="glow" dir="t">
              <a:rot lat="0" lon="0" rev="14100000"/>
            </a:lightRig>
          </a:scene3d>
          <a:sp3d prstMaterial="softEdge">
            <a:bevelT w="127000" prst="artDeco"/>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u="sng" dirty="0">
                <a:solidFill>
                  <a:schemeClr val="tx1"/>
                </a:solidFill>
              </a:rPr>
              <a:t>Currently open 4 days a week.</a:t>
            </a:r>
            <a:br>
              <a:rPr lang="en-US" sz="1600" b="1" u="sng" dirty="0">
                <a:solidFill>
                  <a:schemeClr val="tx1"/>
                </a:solidFill>
              </a:rPr>
            </a:br>
            <a:r>
              <a:rPr lang="en-US" sz="1800" b="1" dirty="0">
                <a:solidFill>
                  <a:schemeClr val="tx1"/>
                </a:solidFill>
              </a:rPr>
              <a:t>Thursday &amp; Friday</a:t>
            </a:r>
            <a:br>
              <a:rPr lang="en-US" sz="1600" b="1" dirty="0">
                <a:solidFill>
                  <a:schemeClr val="tx1"/>
                </a:solidFill>
              </a:rPr>
            </a:br>
            <a:r>
              <a:rPr lang="en-US" sz="1600" b="1" dirty="0">
                <a:solidFill>
                  <a:schemeClr val="tx1"/>
                </a:solidFill>
              </a:rPr>
              <a:t>12:00pm – 3:00pm</a:t>
            </a:r>
            <a:br>
              <a:rPr lang="en-US" sz="1600" b="1" dirty="0">
                <a:solidFill>
                  <a:schemeClr val="tx1"/>
                </a:solidFill>
              </a:rPr>
            </a:br>
            <a:r>
              <a:rPr lang="en-US" sz="1600" b="1" dirty="0">
                <a:solidFill>
                  <a:schemeClr val="tx1"/>
                </a:solidFill>
              </a:rPr>
              <a:t>5:00pm – 10:00pm</a:t>
            </a:r>
            <a:br>
              <a:rPr lang="en-US" sz="1600" b="1" dirty="0">
                <a:solidFill>
                  <a:schemeClr val="tx1"/>
                </a:solidFill>
              </a:rPr>
            </a:br>
            <a:br>
              <a:rPr lang="en-US" sz="1600" b="1" dirty="0">
                <a:solidFill>
                  <a:schemeClr val="tx1"/>
                </a:solidFill>
              </a:rPr>
            </a:br>
            <a:r>
              <a:rPr lang="en-US" sz="1800" b="1" dirty="0">
                <a:solidFill>
                  <a:schemeClr val="tx1"/>
                </a:solidFill>
              </a:rPr>
              <a:t>Saturday</a:t>
            </a:r>
            <a:br>
              <a:rPr lang="en-US" sz="1600" b="1" dirty="0">
                <a:solidFill>
                  <a:schemeClr val="tx1"/>
                </a:solidFill>
              </a:rPr>
            </a:br>
            <a:r>
              <a:rPr lang="en-US" sz="1600" b="1" dirty="0">
                <a:solidFill>
                  <a:schemeClr val="tx1"/>
                </a:solidFill>
              </a:rPr>
              <a:t>12:00pm – 10:30pm</a:t>
            </a:r>
            <a:br>
              <a:rPr lang="en-US" sz="1600" b="1" dirty="0">
                <a:solidFill>
                  <a:schemeClr val="tx1"/>
                </a:solidFill>
              </a:rPr>
            </a:br>
            <a:r>
              <a:rPr lang="en-US" sz="1600" b="1" dirty="0">
                <a:solidFill>
                  <a:schemeClr val="tx1"/>
                </a:solidFill>
              </a:rPr>
              <a:t>Sunday</a:t>
            </a:r>
            <a:br>
              <a:rPr lang="en-US" sz="1600" b="1" dirty="0">
                <a:solidFill>
                  <a:schemeClr val="tx1"/>
                </a:solidFill>
              </a:rPr>
            </a:br>
            <a:r>
              <a:rPr lang="en-US" sz="1600" b="1" dirty="0">
                <a:solidFill>
                  <a:schemeClr val="tx1"/>
                </a:solidFill>
              </a:rPr>
              <a:t>12:00pm – 9:30pm</a:t>
            </a:r>
          </a:p>
        </p:txBody>
      </p:sp>
    </p:spTree>
    <p:extLst>
      <p:ext uri="{BB962C8B-B14F-4D97-AF65-F5344CB8AC3E}">
        <p14:creationId xmlns:p14="http://schemas.microsoft.com/office/powerpoint/2010/main" val="3672772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solidFill>
                  <a:srgbClr val="FFFF00"/>
                </a:solidFill>
              </a:rPr>
              <a:t>MENU</a:t>
            </a:r>
          </a:p>
        </p:txBody>
      </p:sp>
      <p:sp>
        <p:nvSpPr>
          <p:cNvPr id="3" name="Content Placeholder 2"/>
          <p:cNvSpPr>
            <a:spLocks noGrp="1"/>
          </p:cNvSpPr>
          <p:nvPr>
            <p:ph idx="1"/>
          </p:nvPr>
        </p:nvSpPr>
        <p:spPr>
          <a:xfrm>
            <a:off x="450375" y="2320120"/>
            <a:ext cx="5704764" cy="4032750"/>
          </a:xfrm>
          <a:ln w="28575">
            <a:solidFill>
              <a:srgbClr val="7030A0"/>
            </a:solidFill>
          </a:ln>
        </p:spPr>
        <p:txBody>
          <a:bodyPr>
            <a:normAutofit fontScale="92500" lnSpcReduction="20000"/>
          </a:bodyPr>
          <a:lstStyle/>
          <a:p>
            <a:pPr marL="0" indent="0">
              <a:spcBef>
                <a:spcPts val="0"/>
              </a:spcBef>
              <a:buNone/>
            </a:pPr>
            <a:r>
              <a:rPr lang="en-US" b="1" dirty="0">
                <a:solidFill>
                  <a:srgbClr val="7030A0"/>
                </a:solidFill>
              </a:rPr>
              <a:t>MAINS</a:t>
            </a:r>
          </a:p>
          <a:p>
            <a:pPr marL="0" indent="0">
              <a:spcBef>
                <a:spcPts val="0"/>
              </a:spcBef>
              <a:buNone/>
            </a:pPr>
            <a:r>
              <a:rPr lang="en-US" b="1" dirty="0">
                <a:solidFill>
                  <a:schemeClr val="tx1"/>
                </a:solidFill>
              </a:rPr>
              <a:t>Prawn Linguini                                                   €15.95</a:t>
            </a:r>
          </a:p>
          <a:p>
            <a:pPr marL="0" indent="0">
              <a:spcBef>
                <a:spcPts val="0"/>
              </a:spcBef>
              <a:buNone/>
            </a:pPr>
            <a:r>
              <a:rPr lang="en-US" dirty="0">
                <a:solidFill>
                  <a:schemeClr val="tx1"/>
                </a:solidFill>
              </a:rPr>
              <a:t>Tiger Prawns, Garlic, Chili &amp; Tomato concassed,</a:t>
            </a:r>
          </a:p>
          <a:p>
            <a:pPr marL="0" indent="0">
              <a:spcBef>
                <a:spcPts val="0"/>
              </a:spcBef>
              <a:buNone/>
            </a:pPr>
            <a:r>
              <a:rPr lang="en-US" dirty="0">
                <a:solidFill>
                  <a:schemeClr val="tx1"/>
                </a:solidFill>
              </a:rPr>
              <a:t>Buttered Linguini &amp; Garlic Bread (A: 2,3,5,8)</a:t>
            </a:r>
          </a:p>
          <a:p>
            <a:pPr marL="0" indent="0">
              <a:spcBef>
                <a:spcPts val="0"/>
              </a:spcBef>
              <a:buNone/>
            </a:pPr>
            <a:endParaRPr lang="en-US" sz="1050" dirty="0">
              <a:solidFill>
                <a:schemeClr val="tx1"/>
              </a:solidFill>
            </a:endParaRPr>
          </a:p>
          <a:p>
            <a:pPr marL="0" indent="0">
              <a:spcBef>
                <a:spcPts val="0"/>
              </a:spcBef>
              <a:buNone/>
            </a:pPr>
            <a:r>
              <a:rPr lang="en-US" b="1" dirty="0">
                <a:solidFill>
                  <a:schemeClr val="tx1"/>
                </a:solidFill>
              </a:rPr>
              <a:t>Fish &amp; Chips                                                       €15.95</a:t>
            </a:r>
          </a:p>
          <a:p>
            <a:pPr marL="0" indent="0">
              <a:spcBef>
                <a:spcPts val="0"/>
              </a:spcBef>
              <a:buNone/>
            </a:pPr>
            <a:r>
              <a:rPr lang="en-US" dirty="0">
                <a:solidFill>
                  <a:schemeClr val="tx1"/>
                </a:solidFill>
              </a:rPr>
              <a:t>Haddock, Pea Puree, Homemade Tartare Sauce &amp; Twice Cooked Chips (A: 2,3,4,8)</a:t>
            </a:r>
          </a:p>
          <a:p>
            <a:pPr marL="0" indent="0">
              <a:spcBef>
                <a:spcPts val="0"/>
              </a:spcBef>
              <a:buNone/>
            </a:pPr>
            <a:endParaRPr lang="en-US" sz="1000" dirty="0">
              <a:solidFill>
                <a:schemeClr val="tx1"/>
              </a:solidFill>
            </a:endParaRPr>
          </a:p>
          <a:p>
            <a:pPr marL="0" indent="0">
              <a:spcBef>
                <a:spcPts val="0"/>
              </a:spcBef>
              <a:buNone/>
            </a:pPr>
            <a:r>
              <a:rPr lang="en-US" b="1" dirty="0">
                <a:solidFill>
                  <a:schemeClr val="tx1"/>
                </a:solidFill>
              </a:rPr>
              <a:t>Chargrilled 6oz Aberdeen</a:t>
            </a:r>
          </a:p>
          <a:p>
            <a:pPr marL="0" indent="0">
              <a:spcBef>
                <a:spcPts val="0"/>
              </a:spcBef>
              <a:buNone/>
            </a:pPr>
            <a:r>
              <a:rPr lang="en-US" b="1" dirty="0">
                <a:solidFill>
                  <a:schemeClr val="tx1"/>
                </a:solidFill>
              </a:rPr>
              <a:t>Angus Irish Sirloin                                              €15.95</a:t>
            </a:r>
          </a:p>
          <a:p>
            <a:pPr marL="0" indent="0">
              <a:spcBef>
                <a:spcPts val="0"/>
              </a:spcBef>
              <a:buNone/>
            </a:pPr>
            <a:r>
              <a:rPr lang="en-US" dirty="0">
                <a:solidFill>
                  <a:schemeClr val="tx1"/>
                </a:solidFill>
              </a:rPr>
              <a:t>Served on a Warm Ciabatta with Rocket Leaves, Cajun Onions &amp; Beamish Sauce</a:t>
            </a:r>
          </a:p>
          <a:p>
            <a:pPr marL="0" indent="0">
              <a:spcBef>
                <a:spcPts val="0"/>
              </a:spcBef>
              <a:buNone/>
            </a:pPr>
            <a:r>
              <a:rPr lang="en-US" dirty="0">
                <a:solidFill>
                  <a:schemeClr val="tx1"/>
                </a:solidFill>
              </a:rPr>
              <a:t>With Skinny Fries (A: 2,3,4,8)</a:t>
            </a:r>
          </a:p>
          <a:p>
            <a:pPr marL="0" indent="0">
              <a:spcBef>
                <a:spcPts val="0"/>
              </a:spcBef>
              <a:buNone/>
            </a:pPr>
            <a:endParaRPr lang="en-US" sz="1100" dirty="0">
              <a:solidFill>
                <a:schemeClr val="tx1"/>
              </a:solidFill>
            </a:endParaRPr>
          </a:p>
          <a:p>
            <a:pPr marL="0" indent="0">
              <a:spcBef>
                <a:spcPts val="0"/>
              </a:spcBef>
              <a:buNone/>
            </a:pPr>
            <a:r>
              <a:rPr lang="en-US" b="1" dirty="0">
                <a:solidFill>
                  <a:schemeClr val="tx1"/>
                </a:solidFill>
              </a:rPr>
              <a:t>8oz Irish Beef Burger                                         €12.95</a:t>
            </a:r>
          </a:p>
          <a:p>
            <a:pPr marL="0" indent="0">
              <a:spcBef>
                <a:spcPts val="0"/>
              </a:spcBef>
              <a:buNone/>
            </a:pPr>
            <a:r>
              <a:rPr lang="en-US" dirty="0">
                <a:solidFill>
                  <a:schemeClr val="tx1"/>
                </a:solidFill>
              </a:rPr>
              <a:t>Topped with Homemade Tomato Relish, Lettuce, Gherkins &amp; Tomato with Skinny Fries (A: 2,7,13,14)</a:t>
            </a:r>
          </a:p>
          <a:p>
            <a:pPr marL="0" indent="0">
              <a:spcBef>
                <a:spcPts val="0"/>
              </a:spcBef>
              <a:buNone/>
            </a:pPr>
            <a:endParaRPr lang="en-US" dirty="0">
              <a:solidFill>
                <a:schemeClr val="tx1"/>
              </a:solidFill>
            </a:endParaRPr>
          </a:p>
          <a:p>
            <a:pPr marL="0" indent="0">
              <a:spcBef>
                <a:spcPts val="0"/>
              </a:spcBef>
              <a:buNone/>
            </a:pPr>
            <a:endParaRPr lang="en-US" dirty="0">
              <a:solidFill>
                <a:schemeClr val="tx1"/>
              </a:solidFill>
            </a:endParaRPr>
          </a:p>
        </p:txBody>
      </p:sp>
      <p:sp>
        <p:nvSpPr>
          <p:cNvPr id="5" name="Content Placeholder 2"/>
          <p:cNvSpPr txBox="1">
            <a:spLocks/>
          </p:cNvSpPr>
          <p:nvPr/>
        </p:nvSpPr>
        <p:spPr>
          <a:xfrm>
            <a:off x="6209731" y="2320118"/>
            <a:ext cx="5527344" cy="2796168"/>
          </a:xfrm>
          <a:prstGeom prst="rect">
            <a:avLst/>
          </a:prstGeom>
          <a:ln w="28575">
            <a:solidFill>
              <a:srgbClr val="7030A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spcBef>
                <a:spcPts val="0"/>
              </a:spcBef>
              <a:buFont typeface="Wingdings 3" charset="2"/>
              <a:buNone/>
            </a:pPr>
            <a:r>
              <a:rPr lang="en-US" b="1" dirty="0">
                <a:solidFill>
                  <a:schemeClr val="tx1"/>
                </a:solidFill>
              </a:rPr>
              <a:t>Piri Piri Burger                                                     €14.95</a:t>
            </a:r>
          </a:p>
          <a:p>
            <a:pPr marL="0" indent="0">
              <a:spcBef>
                <a:spcPts val="0"/>
              </a:spcBef>
              <a:buFont typeface="Wingdings 3" charset="2"/>
              <a:buNone/>
            </a:pPr>
            <a:r>
              <a:rPr lang="en-US" dirty="0">
                <a:solidFill>
                  <a:schemeClr val="tx1"/>
                </a:solidFill>
              </a:rPr>
              <a:t>Topped with Chorizo, Guacamole, Rocket &amp; Lime Mayo Served with Skinny Fries (A: 1,2,3,8,14)</a:t>
            </a:r>
          </a:p>
          <a:p>
            <a:pPr marL="0" indent="0">
              <a:spcBef>
                <a:spcPts val="0"/>
              </a:spcBef>
              <a:buFont typeface="Wingdings 3" charset="2"/>
              <a:buNone/>
            </a:pPr>
            <a:endParaRPr lang="en-US" sz="1050" dirty="0">
              <a:solidFill>
                <a:schemeClr val="tx1"/>
              </a:solidFill>
            </a:endParaRPr>
          </a:p>
          <a:p>
            <a:pPr marL="0" indent="0">
              <a:spcBef>
                <a:spcPts val="0"/>
              </a:spcBef>
              <a:buFont typeface="Wingdings 3" charset="2"/>
              <a:buNone/>
            </a:pPr>
            <a:r>
              <a:rPr lang="en-US" b="1" dirty="0">
                <a:solidFill>
                  <a:schemeClr val="tx1"/>
                </a:solidFill>
              </a:rPr>
              <a:t>Smokie Burger                                                   €14.95</a:t>
            </a:r>
          </a:p>
          <a:p>
            <a:pPr marL="0" indent="0">
              <a:spcBef>
                <a:spcPts val="0"/>
              </a:spcBef>
              <a:buFont typeface="Wingdings 3" charset="2"/>
              <a:buNone/>
            </a:pPr>
            <a:r>
              <a:rPr lang="en-US" dirty="0">
                <a:solidFill>
                  <a:schemeClr val="tx1"/>
                </a:solidFill>
              </a:rPr>
              <a:t>Haddock, Pea Puree, Homemade Tartare Sauce &amp; Twice Cooked Chips (A: 2,3,4,8)</a:t>
            </a:r>
          </a:p>
          <a:p>
            <a:pPr marL="0" indent="0">
              <a:spcBef>
                <a:spcPts val="0"/>
              </a:spcBef>
              <a:buFont typeface="Wingdings 3" charset="2"/>
              <a:buNone/>
            </a:pPr>
            <a:endParaRPr lang="en-US" sz="1000" dirty="0">
              <a:solidFill>
                <a:schemeClr val="tx1"/>
              </a:solidFill>
            </a:endParaRPr>
          </a:p>
          <a:p>
            <a:pPr marL="0" indent="0">
              <a:spcBef>
                <a:spcPts val="0"/>
              </a:spcBef>
              <a:buFont typeface="Wingdings 3" charset="2"/>
              <a:buNone/>
            </a:pPr>
            <a:endParaRPr lang="en-US" dirty="0">
              <a:solidFill>
                <a:schemeClr val="tx1"/>
              </a:solidFill>
            </a:endParaRPr>
          </a:p>
          <a:p>
            <a:pPr marL="0" indent="0">
              <a:spcBef>
                <a:spcPts val="0"/>
              </a:spcBef>
              <a:buFont typeface="Wingdings 3" charset="2"/>
              <a:buNone/>
            </a:pPr>
            <a:endParaRPr lang="en-US" dirty="0">
              <a:solidFill>
                <a:schemeClr val="tx1"/>
              </a:solidFill>
            </a:endParaRPr>
          </a:p>
        </p:txBody>
      </p:sp>
      <p:cxnSp>
        <p:nvCxnSpPr>
          <p:cNvPr id="7" name="Straight Connector 6"/>
          <p:cNvCxnSpPr/>
          <p:nvPr/>
        </p:nvCxnSpPr>
        <p:spPr>
          <a:xfrm>
            <a:off x="1296537" y="2538484"/>
            <a:ext cx="4831306" cy="13647"/>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296537" y="2498798"/>
            <a:ext cx="4831306" cy="13647"/>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E1B5685B-AA6F-A17A-3096-DB9256DA5514}"/>
              </a:ext>
            </a:extLst>
          </p:cNvPr>
          <p:cNvSpPr txBox="1">
            <a:spLocks/>
          </p:cNvSpPr>
          <p:nvPr/>
        </p:nvSpPr>
        <p:spPr bwMode="gray">
          <a:xfrm>
            <a:off x="6209731" y="5529943"/>
            <a:ext cx="5904200" cy="822926"/>
          </a:xfrm>
          <a:prstGeom prst="rect">
            <a:avLst/>
          </a:prstGeom>
          <a:solidFill>
            <a:schemeClr val="accent4"/>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600" b="1" dirty="0">
                <a:solidFill>
                  <a:schemeClr val="tx1"/>
                </a:solidFill>
                <a:latin typeface="Bahnschrift SemiCondensed" panose="020B0502040204020203" pitchFamily="34" charset="0"/>
              </a:rPr>
              <a:t>Food Allergy Notice</a:t>
            </a:r>
          </a:p>
          <a:p>
            <a:pPr algn="ctr"/>
            <a:r>
              <a:rPr lang="en-US" sz="1600" b="1" dirty="0">
                <a:solidFill>
                  <a:schemeClr val="tx1"/>
                </a:solidFill>
                <a:latin typeface="Bahnschrift SemiCondensed" panose="020B0502040204020203" pitchFamily="34" charset="0"/>
              </a:rPr>
              <a:t>If you have a food allergy or a special dietary requirement, please inform a member of the hospitality team </a:t>
            </a:r>
          </a:p>
        </p:txBody>
      </p:sp>
    </p:spTree>
    <p:extLst>
      <p:ext uri="{BB962C8B-B14F-4D97-AF65-F5344CB8AC3E}">
        <p14:creationId xmlns:p14="http://schemas.microsoft.com/office/powerpoint/2010/main" val="3257095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066" y="1186291"/>
            <a:ext cx="4726176" cy="2580492"/>
          </a:xfrm>
          <a:prstGeom prst="rect">
            <a:avLst/>
          </a:prstGeom>
          <a:ln>
            <a:noFill/>
          </a:ln>
          <a:effectLst/>
          <a:scene3d>
            <a:camera prst="orthographicFront">
              <a:rot lat="0" lon="0" rev="0"/>
            </a:camera>
            <a:lightRig rig="contrasting" dir="t">
              <a:rot lat="0" lon="0" rev="7800000"/>
            </a:lightRig>
          </a:scene3d>
          <a:sp3d>
            <a:bevelT w="139700" h="139700"/>
          </a:sp3d>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8780" y="1074673"/>
            <a:ext cx="4726176" cy="2572574"/>
          </a:xfrm>
          <a:prstGeom prst="rect">
            <a:avLst/>
          </a:prstGeom>
        </p:spPr>
      </p:pic>
      <p:sp>
        <p:nvSpPr>
          <p:cNvPr id="7" name="TextBox 6">
            <a:extLst>
              <a:ext uri="{FF2B5EF4-FFF2-40B4-BE49-F238E27FC236}">
                <a16:creationId xmlns:a16="http://schemas.microsoft.com/office/drawing/2014/main" id="{01B299BB-E0A8-1EA3-B715-8AA5B2AF7BDD}"/>
              </a:ext>
            </a:extLst>
          </p:cNvPr>
          <p:cNvSpPr txBox="1"/>
          <p:nvPr/>
        </p:nvSpPr>
        <p:spPr>
          <a:xfrm>
            <a:off x="326571" y="4249441"/>
            <a:ext cx="7075715" cy="1708160"/>
          </a:xfrm>
          <a:prstGeom prst="rect">
            <a:avLst/>
          </a:prstGeom>
          <a:noFill/>
        </p:spPr>
        <p:txBody>
          <a:bodyPr wrap="square">
            <a:spAutoFit/>
          </a:bodyPr>
          <a:lstStyle/>
          <a:p>
            <a:pPr marL="0" indent="0" algn="ctr">
              <a:spcBef>
                <a:spcPts val="0"/>
              </a:spcBef>
              <a:buFont typeface="Wingdings 3" charset="2"/>
              <a:buNone/>
            </a:pPr>
            <a:r>
              <a:rPr lang="en-US" b="1" dirty="0">
                <a:solidFill>
                  <a:schemeClr val="tx1"/>
                </a:solidFill>
              </a:rPr>
              <a:t>Offer</a:t>
            </a:r>
          </a:p>
          <a:p>
            <a:pPr marL="0" indent="0" algn="ctr">
              <a:spcBef>
                <a:spcPts val="0"/>
              </a:spcBef>
              <a:buFont typeface="Wingdings 3" charset="2"/>
              <a:buNone/>
            </a:pPr>
            <a:r>
              <a:rPr lang="en-US" b="1" dirty="0">
                <a:solidFill>
                  <a:schemeClr val="tx1"/>
                </a:solidFill>
              </a:rPr>
              <a:t>Get pairs of wines with delicious dishes from our below items</a:t>
            </a:r>
          </a:p>
          <a:p>
            <a:pPr marL="0" indent="0">
              <a:spcBef>
                <a:spcPts val="0"/>
              </a:spcBef>
              <a:buFont typeface="Wingdings 3" charset="2"/>
              <a:buNone/>
            </a:pPr>
            <a:r>
              <a:rPr lang="en-US" sz="1200" b="1" dirty="0">
                <a:solidFill>
                  <a:schemeClr val="tx1"/>
                </a:solidFill>
              </a:rPr>
              <a:t>	</a:t>
            </a:r>
          </a:p>
          <a:p>
            <a:pPr marL="0" indent="0">
              <a:spcBef>
                <a:spcPts val="0"/>
              </a:spcBef>
              <a:buFont typeface="Wingdings 3" charset="2"/>
              <a:buNone/>
            </a:pPr>
            <a:r>
              <a:rPr lang="en-US" sz="1200" b="1" dirty="0"/>
              <a:t>	</a:t>
            </a:r>
            <a:r>
              <a:rPr lang="en-US" sz="1200" b="1" dirty="0">
                <a:solidFill>
                  <a:schemeClr val="tx1"/>
                </a:solidFill>
              </a:rPr>
              <a:t>Linguini Pasta with Oyster Mushrooms ( House wine + Red wine)            </a:t>
            </a:r>
            <a:r>
              <a:rPr lang="en-US" sz="1100" b="1" dirty="0">
                <a:solidFill>
                  <a:schemeClr val="tx1"/>
                </a:solidFill>
              </a:rPr>
              <a:t>€16.95</a:t>
            </a:r>
          </a:p>
          <a:p>
            <a:pPr marL="0" indent="0">
              <a:spcBef>
                <a:spcPts val="0"/>
              </a:spcBef>
              <a:buFont typeface="Wingdings 3" charset="2"/>
              <a:buNone/>
            </a:pPr>
            <a:r>
              <a:rPr lang="en-US" sz="1100" dirty="0">
                <a:solidFill>
                  <a:schemeClr val="tx1"/>
                </a:solidFill>
              </a:rPr>
              <a:t>	Oyster Mushrooms, Confit, Tomatoes, Spinach and Rocket Salad &amp; Garlic Bread </a:t>
            </a:r>
          </a:p>
          <a:p>
            <a:pPr marL="0" indent="0">
              <a:spcBef>
                <a:spcPts val="0"/>
              </a:spcBef>
              <a:buFont typeface="Wingdings 3" charset="2"/>
              <a:buNone/>
            </a:pPr>
            <a:endParaRPr lang="en-US" sz="1100" dirty="0">
              <a:solidFill>
                <a:schemeClr val="tx1"/>
              </a:solidFill>
            </a:endParaRPr>
          </a:p>
          <a:p>
            <a:pPr marL="0" indent="0">
              <a:spcBef>
                <a:spcPts val="0"/>
              </a:spcBef>
              <a:buFont typeface="Wingdings 3" charset="2"/>
              <a:buNone/>
            </a:pPr>
            <a:r>
              <a:rPr lang="en-US" sz="1200" b="1" dirty="0">
                <a:solidFill>
                  <a:schemeClr val="tx1"/>
                </a:solidFill>
              </a:rPr>
              <a:t>	Risotto of Wild Mushroom &amp; Sage Butter  (House + Red Wine)       </a:t>
            </a:r>
            <a:r>
              <a:rPr lang="en-US" sz="1100" b="1" dirty="0">
                <a:solidFill>
                  <a:schemeClr val="tx1"/>
                </a:solidFill>
              </a:rPr>
              <a:t>€15.95</a:t>
            </a:r>
          </a:p>
          <a:p>
            <a:pPr marL="0" indent="0">
              <a:spcBef>
                <a:spcPts val="0"/>
              </a:spcBef>
              <a:buFont typeface="Wingdings 3" charset="2"/>
              <a:buNone/>
            </a:pPr>
            <a:r>
              <a:rPr lang="en-US" sz="1100" dirty="0">
                <a:solidFill>
                  <a:schemeClr val="tx1"/>
                </a:solidFill>
              </a:rPr>
              <a:t>	Truffle oil &amp; Parmesan</a:t>
            </a:r>
          </a:p>
        </p:txBody>
      </p:sp>
    </p:spTree>
    <p:extLst>
      <p:ext uri="{BB962C8B-B14F-4D97-AF65-F5344CB8AC3E}">
        <p14:creationId xmlns:p14="http://schemas.microsoft.com/office/powerpoint/2010/main" val="3293308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a:t>Address</a:t>
            </a:r>
          </a:p>
        </p:txBody>
      </p:sp>
      <p:sp>
        <p:nvSpPr>
          <p:cNvPr id="4" name="Text Placeholder 3"/>
          <p:cNvSpPr>
            <a:spLocks noGrp="1"/>
          </p:cNvSpPr>
          <p:nvPr>
            <p:ph type="body" sz="half" idx="2"/>
          </p:nvPr>
        </p:nvSpPr>
        <p:spPr>
          <a:xfrm>
            <a:off x="1154955" y="2895601"/>
            <a:ext cx="2404674" cy="1828800"/>
          </a:xfrm>
        </p:spPr>
        <p:txBody>
          <a:bodyPr/>
          <a:lstStyle/>
          <a:p>
            <a:r>
              <a:rPr lang="en-US" dirty="0"/>
              <a:t>The Cost in Swansea, South Wales</a:t>
            </a:r>
          </a:p>
          <a:p>
            <a:r>
              <a:rPr lang="en-US" dirty="0"/>
              <a:t>Email:</a:t>
            </a:r>
          </a:p>
          <a:p>
            <a:r>
              <a:rPr lang="en-US" dirty="0"/>
              <a:t>Phone:</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76856" y="6024878"/>
            <a:ext cx="1188317" cy="506551"/>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20200" y="6036309"/>
            <a:ext cx="1316836" cy="547190"/>
          </a:xfrm>
          <a:prstGeom prst="rect">
            <a:avLst/>
          </a:prstGeom>
        </p:spPr>
      </p:pic>
      <p:pic>
        <p:nvPicPr>
          <p:cNvPr id="8" name="Picture 7">
            <a:extLst>
              <a:ext uri="{FF2B5EF4-FFF2-40B4-BE49-F238E27FC236}">
                <a16:creationId xmlns:a16="http://schemas.microsoft.com/office/drawing/2014/main" id="{DC8B9D8A-F752-9B0F-4F84-FDAB4A7DEAC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14917" y="921302"/>
            <a:ext cx="4726176" cy="2584431"/>
          </a:xfrm>
          <a:prstGeom prst="rect">
            <a:avLst/>
          </a:prstGeom>
        </p:spPr>
      </p:pic>
      <p:sp>
        <p:nvSpPr>
          <p:cNvPr id="9" name="Title 1">
            <a:extLst>
              <a:ext uri="{FF2B5EF4-FFF2-40B4-BE49-F238E27FC236}">
                <a16:creationId xmlns:a16="http://schemas.microsoft.com/office/drawing/2014/main" id="{D66C7DDB-28C7-3744-2F23-5FA7682C9452}"/>
              </a:ext>
            </a:extLst>
          </p:cNvPr>
          <p:cNvSpPr txBox="1">
            <a:spLocks/>
          </p:cNvSpPr>
          <p:nvPr/>
        </p:nvSpPr>
        <p:spPr bwMode="gray">
          <a:xfrm>
            <a:off x="5089957" y="3965570"/>
            <a:ext cx="6281057" cy="911230"/>
          </a:xfrm>
          <a:prstGeom prst="rect">
            <a:avLst/>
          </a:prstGeom>
          <a:solidFill>
            <a:schemeClr val="accent4"/>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 are adhering to the Covid 19 Requirements, so you can enjoy Trinity’s delicious cuisine in the privacy of your own home with our Takeaway service.</a:t>
            </a:r>
          </a:p>
        </p:txBody>
      </p:sp>
      <p:pic>
        <p:nvPicPr>
          <p:cNvPr id="10" name="Picture 9">
            <a:extLst>
              <a:ext uri="{FF2B5EF4-FFF2-40B4-BE49-F238E27FC236}">
                <a16:creationId xmlns:a16="http://schemas.microsoft.com/office/drawing/2014/main" id="{B7BF199D-BB52-4407-CEB5-F4BF89AB1D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34035" y="6145948"/>
            <a:ext cx="2046514" cy="594731"/>
          </a:xfrm>
          <a:prstGeom prst="rect">
            <a:avLst/>
          </a:prstGeom>
        </p:spPr>
      </p:pic>
      <p:sp>
        <p:nvSpPr>
          <p:cNvPr id="11" name="Title 1">
            <a:extLst>
              <a:ext uri="{FF2B5EF4-FFF2-40B4-BE49-F238E27FC236}">
                <a16:creationId xmlns:a16="http://schemas.microsoft.com/office/drawing/2014/main" id="{CABE8AD8-C79E-E11D-169A-E1355BEFC160}"/>
              </a:ext>
            </a:extLst>
          </p:cNvPr>
          <p:cNvSpPr txBox="1">
            <a:spLocks/>
          </p:cNvSpPr>
          <p:nvPr/>
        </p:nvSpPr>
        <p:spPr bwMode="gray">
          <a:xfrm>
            <a:off x="8409214" y="5516423"/>
            <a:ext cx="1621972" cy="307434"/>
          </a:xfrm>
          <a:prstGeom prst="rect">
            <a:avLst/>
          </a:prstGeom>
          <a:solidFill>
            <a:schemeClr val="accent3">
              <a:lumMod val="75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dirty="0">
                <a:solidFill>
                  <a:schemeClr val="tx1"/>
                </a:solidFill>
                <a:latin typeface="Bahnschrift SemiCondensed" panose="020B0502040204020203" pitchFamily="34" charset="0"/>
              </a:rPr>
              <a:t>Order us</a:t>
            </a:r>
            <a:endParaRPr lang="en-US" sz="1600" b="1" dirty="0">
              <a:solidFill>
                <a:schemeClr val="tx1"/>
              </a:solidFill>
              <a:latin typeface="Bahnschrift SemiCondensed" panose="020B0502040204020203" pitchFamily="34" charset="0"/>
            </a:endParaRPr>
          </a:p>
        </p:txBody>
      </p:sp>
      <p:sp>
        <p:nvSpPr>
          <p:cNvPr id="12" name="Title 1">
            <a:extLst>
              <a:ext uri="{FF2B5EF4-FFF2-40B4-BE49-F238E27FC236}">
                <a16:creationId xmlns:a16="http://schemas.microsoft.com/office/drawing/2014/main" id="{3BFD530A-6DC2-93B0-5BAE-A2C04934DFA7}"/>
              </a:ext>
            </a:extLst>
          </p:cNvPr>
          <p:cNvSpPr txBox="1">
            <a:spLocks/>
          </p:cNvSpPr>
          <p:nvPr/>
        </p:nvSpPr>
        <p:spPr bwMode="gray">
          <a:xfrm>
            <a:off x="7064829" y="6145948"/>
            <a:ext cx="1936433" cy="309281"/>
          </a:xfrm>
          <a:prstGeom prst="rect">
            <a:avLst/>
          </a:prstGeom>
          <a:solidFill>
            <a:schemeClr val="accent4"/>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600" b="1" dirty="0">
                <a:solidFill>
                  <a:schemeClr val="tx1"/>
                </a:solidFill>
                <a:latin typeface="Bahnschrift SemiCondensed" panose="020B0502040204020203" pitchFamily="34" charset="0"/>
              </a:rPr>
              <a:t>www.trinityhotel.com.</a:t>
            </a:r>
          </a:p>
        </p:txBody>
      </p:sp>
    </p:spTree>
    <p:extLst>
      <p:ext uri="{BB962C8B-B14F-4D97-AF65-F5344CB8AC3E}">
        <p14:creationId xmlns:p14="http://schemas.microsoft.com/office/powerpoint/2010/main" val="12660252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399</TotalTime>
  <Words>337</Words>
  <Application>Microsoft Office PowerPoint</Application>
  <PresentationFormat>Widescreen</PresentationFormat>
  <Paragraphs>41</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Bahnschrift SemiCondensed</vt:lpstr>
      <vt:lpstr>Calibri</vt:lpstr>
      <vt:lpstr>Trebuchet MS</vt:lpstr>
      <vt:lpstr>Wingdings 3</vt:lpstr>
      <vt:lpstr>Facet</vt:lpstr>
      <vt:lpstr>WELCOME TO TRINITY RESTAURANT   Trinity is an elegant modern restaurant serving splendid  food in relaxed surroundings. </vt:lpstr>
      <vt:lpstr>MENU</vt:lpstr>
      <vt:lpstr>PowerPoint Presentation</vt:lpstr>
      <vt:lpstr>Address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 TO SAATHI We are following the guidelines for Covid 19, so, enjoy Saathi’s great cuisine in the comfort of you own home with our TakeAway Service.  We send you all our very best wishes and hope you stay well and strong.  Experience authentic Ind</dc:title>
  <dc:creator>Atikul Alam Chawdhury</dc:creator>
  <cp:lastModifiedBy>Md Masud Rana (Student)</cp:lastModifiedBy>
  <cp:revision>52</cp:revision>
  <dcterms:created xsi:type="dcterms:W3CDTF">2022-06-13T10:07:33Z</dcterms:created>
  <dcterms:modified xsi:type="dcterms:W3CDTF">2022-06-15T20:45:34Z</dcterms:modified>
</cp:coreProperties>
</file>