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71" r:id="rId3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0655FF-0167-147A-A377-47C0A81C89FF}" v="30" dt="2026-06-21T11:10:25.950"/>
    <p1510:client id="{D41DBF21-166F-6535-F5C2-E7992E215837}" v="58" dt="2026-06-21T10:23:12.839"/>
    <p1510:client id="{F4A9DBD6-D670-6BC0-3E49-8126C638B528}" v="404" dt="2026-06-21T11:06:52.6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ia Zuber Bakari (2419862)" userId="S::2419862@student.uwtsd.ac.uk::d4d6b663-8873-40bf-91fb-d47984af975e" providerId="AD" clId="Web-{D41DBF21-166F-6535-F5C2-E7992E215837}"/>
    <pc:docChg chg="addSld delSld modSld">
      <pc:chgData name="Asia Zuber Bakari (2419862)" userId="S::2419862@student.uwtsd.ac.uk::d4d6b663-8873-40bf-91fb-d47984af975e" providerId="AD" clId="Web-{D41DBF21-166F-6535-F5C2-E7992E215837}" dt="2026-06-21T10:23:12.839" v="57"/>
      <pc:docMkLst>
        <pc:docMk/>
      </pc:docMkLst>
      <pc:sldChg chg="new del">
        <pc:chgData name="Asia Zuber Bakari (2419862)" userId="S::2419862@student.uwtsd.ac.uk::d4d6b663-8873-40bf-91fb-d47984af975e" providerId="AD" clId="Web-{D41DBF21-166F-6535-F5C2-E7992E215837}" dt="2026-06-21T10:23:12.839" v="57"/>
        <pc:sldMkLst>
          <pc:docMk/>
          <pc:sldMk cId="671826064" sldId="272"/>
        </pc:sldMkLst>
      </pc:sldChg>
      <pc:sldChg chg="modSp new del">
        <pc:chgData name="Asia Zuber Bakari (2419862)" userId="S::2419862@student.uwtsd.ac.uk::d4d6b663-8873-40bf-91fb-d47984af975e" providerId="AD" clId="Web-{D41DBF21-166F-6535-F5C2-E7992E215837}" dt="2026-06-21T10:22:18.304" v="53"/>
        <pc:sldMkLst>
          <pc:docMk/>
          <pc:sldMk cId="1076939744" sldId="272"/>
        </pc:sldMkLst>
        <pc:spChg chg="mod">
          <ac:chgData name="Asia Zuber Bakari (2419862)" userId="S::2419862@student.uwtsd.ac.uk::d4d6b663-8873-40bf-91fb-d47984af975e" providerId="AD" clId="Web-{D41DBF21-166F-6535-F5C2-E7992E215837}" dt="2026-06-21T10:21:52.130" v="51" actId="20577"/>
          <ac:spMkLst>
            <pc:docMk/>
            <pc:sldMk cId="1076939744" sldId="272"/>
            <ac:spMk id="2" creationId="{37D9810F-2AE7-9B6A-672F-ADFC763F789D}"/>
          </ac:spMkLst>
        </pc:spChg>
        <pc:spChg chg="mod">
          <ac:chgData name="Asia Zuber Bakari (2419862)" userId="S::2419862@student.uwtsd.ac.uk::d4d6b663-8873-40bf-91fb-d47984af975e" providerId="AD" clId="Web-{D41DBF21-166F-6535-F5C2-E7992E215837}" dt="2026-06-21T10:21:31.472" v="45" actId="20577"/>
          <ac:spMkLst>
            <pc:docMk/>
            <pc:sldMk cId="1076939744" sldId="272"/>
            <ac:spMk id="4" creationId="{F518CF9A-1667-60C9-FE10-953BEE63D0C5}"/>
          </ac:spMkLst>
        </pc:spChg>
      </pc:sldChg>
      <pc:sldChg chg="del">
        <pc:chgData name="Asia Zuber Bakari (2419862)" userId="S::2419862@student.uwtsd.ac.uk::d4d6b663-8873-40bf-91fb-d47984af975e" providerId="AD" clId="Web-{D41DBF21-166F-6535-F5C2-E7992E215837}" dt="2026-06-21T10:16:55.031" v="0"/>
        <pc:sldMkLst>
          <pc:docMk/>
          <pc:sldMk cId="0" sldId="273"/>
        </pc:sldMkLst>
      </pc:sldChg>
      <pc:sldChg chg="new del">
        <pc:chgData name="Asia Zuber Bakari (2419862)" userId="S::2419862@student.uwtsd.ac.uk::d4d6b663-8873-40bf-91fb-d47984af975e" providerId="AD" clId="Web-{D41DBF21-166F-6535-F5C2-E7992E215837}" dt="2026-06-21T10:22:25.945" v="54"/>
        <pc:sldMkLst>
          <pc:docMk/>
          <pc:sldMk cId="1678330991" sldId="273"/>
        </pc:sldMkLst>
      </pc:sldChg>
      <pc:sldChg chg="new">
        <pc:chgData name="Asia Zuber Bakari (2419862)" userId="S::2419862@student.uwtsd.ac.uk::d4d6b663-8873-40bf-91fb-d47984af975e" providerId="AD" clId="Web-{D41DBF21-166F-6535-F5C2-E7992E215837}" dt="2026-06-21T10:22:42.696" v="56"/>
        <pc:sldMkLst>
          <pc:docMk/>
          <pc:sldMk cId="4013428927" sldId="273"/>
        </pc:sldMkLst>
      </pc:sldChg>
    </pc:docChg>
  </pc:docChgLst>
  <pc:docChgLst>
    <pc:chgData name="Asia Zuber Bakari (2419862)" userId="S::2419862@student.uwtsd.ac.uk::d4d6b663-8873-40bf-91fb-d47984af975e" providerId="AD" clId="Web-{F4A9DBD6-D670-6BC0-3E49-8126C638B528}"/>
    <pc:docChg chg="addSld delSld modSld">
      <pc:chgData name="Asia Zuber Bakari (2419862)" userId="S::2419862@student.uwtsd.ac.uk::d4d6b663-8873-40bf-91fb-d47984af975e" providerId="AD" clId="Web-{F4A9DBD6-D670-6BC0-3E49-8126C638B528}" dt="2026-06-21T11:06:52.666" v="397" actId="20577"/>
      <pc:docMkLst>
        <pc:docMk/>
      </pc:docMkLst>
      <pc:sldChg chg="addSp delSp modSp">
        <pc:chgData name="Asia Zuber Bakari (2419862)" userId="S::2419862@student.uwtsd.ac.uk::d4d6b663-8873-40bf-91fb-d47984af975e" providerId="AD" clId="Web-{F4A9DBD6-D670-6BC0-3E49-8126C638B528}" dt="2026-06-21T11:06:52.666" v="397" actId="20577"/>
        <pc:sldMkLst>
          <pc:docMk/>
          <pc:sldMk cId="0" sldId="256"/>
        </pc:sldMkLst>
        <pc:spChg chg="add mod">
          <ac:chgData name="Asia Zuber Bakari (2419862)" userId="S::2419862@student.uwtsd.ac.uk::d4d6b663-8873-40bf-91fb-d47984af975e" providerId="AD" clId="Web-{F4A9DBD6-D670-6BC0-3E49-8126C638B528}" dt="2026-06-21T11:06:52.666" v="397" actId="20577"/>
          <ac:spMkLst>
            <pc:docMk/>
            <pc:sldMk cId="0" sldId="256"/>
            <ac:spMk id="3" creationId="{53277239-DFCF-9DEA-95A9-2154B331D0E4}"/>
          </ac:spMkLst>
        </pc:spChg>
        <pc:spChg chg="del mod">
          <ac:chgData name="Asia Zuber Bakari (2419862)" userId="S::2419862@student.uwtsd.ac.uk::d4d6b663-8873-40bf-91fb-d47984af975e" providerId="AD" clId="Web-{F4A9DBD6-D670-6BC0-3E49-8126C638B528}" dt="2026-06-21T10:45:31.470" v="61"/>
          <ac:spMkLst>
            <pc:docMk/>
            <pc:sldMk cId="0" sldId="256"/>
            <ac:spMk id="148" creationId="{00000000-0000-0000-0000-000000000000}"/>
          </ac:spMkLst>
        </pc:spChg>
        <pc:spChg chg="mod">
          <ac:chgData name="Asia Zuber Bakari (2419862)" userId="S::2419862@student.uwtsd.ac.uk::d4d6b663-8873-40bf-91fb-d47984af975e" providerId="AD" clId="Web-{F4A9DBD6-D670-6BC0-3E49-8126C638B528}" dt="2026-06-21T11:05:51.960" v="392" actId="1076"/>
          <ac:spMkLst>
            <pc:docMk/>
            <pc:sldMk cId="0" sldId="256"/>
            <ac:spMk id="149" creationId="{00000000-0000-0000-0000-000000000000}"/>
          </ac:spMkLst>
        </pc:spChg>
      </pc:sldChg>
      <pc:sldChg chg="modSp">
        <pc:chgData name="Asia Zuber Bakari (2419862)" userId="S::2419862@student.uwtsd.ac.uk::d4d6b663-8873-40bf-91fb-d47984af975e" providerId="AD" clId="Web-{F4A9DBD6-D670-6BC0-3E49-8126C638B528}" dt="2026-06-21T10:42:26.259" v="8" actId="20577"/>
        <pc:sldMkLst>
          <pc:docMk/>
          <pc:sldMk cId="0" sldId="271"/>
        </pc:sldMkLst>
        <pc:spChg chg="mod">
          <ac:chgData name="Asia Zuber Bakari (2419862)" userId="S::2419862@student.uwtsd.ac.uk::d4d6b663-8873-40bf-91fb-d47984af975e" providerId="AD" clId="Web-{F4A9DBD6-D670-6BC0-3E49-8126C638B528}" dt="2026-06-21T10:42:26.259" v="8" actId="20577"/>
          <ac:spMkLst>
            <pc:docMk/>
            <pc:sldMk cId="0" sldId="271"/>
            <ac:spMk id="16" creationId="{00000000-0000-0000-0000-000000000000}"/>
          </ac:spMkLst>
        </pc:spChg>
      </pc:sldChg>
      <pc:sldChg chg="addSp del">
        <pc:chgData name="Asia Zuber Bakari (2419862)" userId="S::2419862@student.uwtsd.ac.uk::d4d6b663-8873-40bf-91fb-d47984af975e" providerId="AD" clId="Web-{F4A9DBD6-D670-6BC0-3E49-8126C638B528}" dt="2026-06-21T10:44:25.139" v="54"/>
        <pc:sldMkLst>
          <pc:docMk/>
          <pc:sldMk cId="4013428927" sldId="273"/>
        </pc:sldMkLst>
        <pc:spChg chg="add">
          <ac:chgData name="Asia Zuber Bakari (2419862)" userId="S::2419862@student.uwtsd.ac.uk::d4d6b663-8873-40bf-91fb-d47984af975e" providerId="AD" clId="Web-{F4A9DBD6-D670-6BC0-3E49-8126C638B528}" dt="2026-06-21T10:42:47.198" v="9"/>
          <ac:spMkLst>
            <pc:docMk/>
            <pc:sldMk cId="4013428927" sldId="273"/>
            <ac:spMk id="3" creationId="{08543148-1BE3-F7C9-F4AD-24962D893BA9}"/>
          </ac:spMkLst>
        </pc:spChg>
      </pc:sldChg>
      <pc:sldChg chg="modSp new del">
        <pc:chgData name="Asia Zuber Bakari (2419862)" userId="S::2419862@student.uwtsd.ac.uk::d4d6b663-8873-40bf-91fb-d47984af975e" providerId="AD" clId="Web-{F4A9DBD6-D670-6BC0-3E49-8126C638B528}" dt="2026-06-21T11:05:11.318" v="391"/>
        <pc:sldMkLst>
          <pc:docMk/>
          <pc:sldMk cId="1555873920" sldId="274"/>
        </pc:sldMkLst>
        <pc:spChg chg="mod">
          <ac:chgData name="Asia Zuber Bakari (2419862)" userId="S::2419862@student.uwtsd.ac.uk::d4d6b663-8873-40bf-91fb-d47984af975e" providerId="AD" clId="Web-{F4A9DBD6-D670-6BC0-3E49-8126C638B528}" dt="2026-06-21T10:43:07.527" v="16" actId="20577"/>
          <ac:spMkLst>
            <pc:docMk/>
            <pc:sldMk cId="1555873920" sldId="274"/>
            <ac:spMk id="8" creationId="{28E41C15-097D-874E-5C90-78EE9DF2C803}"/>
          </ac:spMkLst>
        </pc:spChg>
        <pc:spChg chg="mod">
          <ac:chgData name="Asia Zuber Bakari (2419862)" userId="S::2419862@student.uwtsd.ac.uk::d4d6b663-8873-40bf-91fb-d47984af975e" providerId="AD" clId="Web-{F4A9DBD6-D670-6BC0-3E49-8126C638B528}" dt="2026-06-21T10:43:50.716" v="26" actId="20577"/>
          <ac:spMkLst>
            <pc:docMk/>
            <pc:sldMk cId="1555873920" sldId="274"/>
            <ac:spMk id="10" creationId="{1D603DF7-966B-3078-046C-A9744400C993}"/>
          </ac:spMkLst>
        </pc:spChg>
        <pc:spChg chg="mod">
          <ac:chgData name="Asia Zuber Bakari (2419862)" userId="S::2419862@student.uwtsd.ac.uk::d4d6b663-8873-40bf-91fb-d47984af975e" providerId="AD" clId="Web-{F4A9DBD6-D670-6BC0-3E49-8126C638B528}" dt="2026-06-21T10:43:30.762" v="20" actId="20577"/>
          <ac:spMkLst>
            <pc:docMk/>
            <pc:sldMk cId="1555873920" sldId="274"/>
            <ac:spMk id="11" creationId="{C00BC98B-5355-0FE4-56CA-9AB66FC4C5BA}"/>
          </ac:spMkLst>
        </pc:spChg>
      </pc:sldChg>
    </pc:docChg>
  </pc:docChgLst>
  <pc:docChgLst>
    <pc:chgData name="Asia Zuber Bakari (2419862)" userId="S::2419862@student.uwtsd.ac.uk::d4d6b663-8873-40bf-91fb-d47984af975e" providerId="AD" clId="Web-{3C0655FF-0167-147A-A377-47C0A81C89FF}"/>
    <pc:docChg chg="modSld">
      <pc:chgData name="Asia Zuber Bakari (2419862)" userId="S::2419862@student.uwtsd.ac.uk::d4d6b663-8873-40bf-91fb-d47984af975e" providerId="AD" clId="Web-{3C0655FF-0167-147A-A377-47C0A81C89FF}" dt="2026-06-21T11:10:25.950" v="29" actId="20577"/>
      <pc:docMkLst>
        <pc:docMk/>
      </pc:docMkLst>
      <pc:sldChg chg="modSp">
        <pc:chgData name="Asia Zuber Bakari (2419862)" userId="S::2419862@student.uwtsd.ac.uk::d4d6b663-8873-40bf-91fb-d47984af975e" providerId="AD" clId="Web-{3C0655FF-0167-147A-A377-47C0A81C89FF}" dt="2026-06-21T11:10:25.950" v="29" actId="20577"/>
        <pc:sldMkLst>
          <pc:docMk/>
          <pc:sldMk cId="0" sldId="256"/>
        </pc:sldMkLst>
        <pc:spChg chg="mod">
          <ac:chgData name="Asia Zuber Bakari (2419862)" userId="S::2419862@student.uwtsd.ac.uk::d4d6b663-8873-40bf-91fb-d47984af975e" providerId="AD" clId="Web-{3C0655FF-0167-147A-A377-47C0A81C89FF}" dt="2026-06-21T11:10:25.950" v="29" actId="20577"/>
          <ac:spMkLst>
            <pc:docMk/>
            <pc:sldMk cId="0" sldId="256"/>
            <ac:spMk id="149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bjsw/bcad227" TargetMode="External"/><Relationship Id="rId13" Type="http://schemas.openxmlformats.org/officeDocument/2006/relationships/hyperlink" Target="https://www.torrossa.com/en/resources/an/5909107" TargetMode="External"/><Relationship Id="rId3" Type="http://schemas.openxmlformats.org/officeDocument/2006/relationships/hyperlink" Target="https://psycnet.apa.org/doi/10.1037/tra0001637" TargetMode="External"/><Relationship Id="rId7" Type="http://schemas.openxmlformats.org/officeDocument/2006/relationships/hyperlink" Target="https://doi.org/10.1016/j.childyouth.2024.107939" TargetMode="External"/><Relationship Id="rId12" Type="http://schemas.openxmlformats.org/officeDocument/2006/relationships/hyperlink" Target="https://doi.org/10.1002/car.2850" TargetMode="External"/><Relationship Id="rId2" Type="http://schemas.openxmlformats.org/officeDocument/2006/relationships/slide" Target="../slides/slide2.xml"/><Relationship Id="rId16" Type="http://schemas.openxmlformats.org/officeDocument/2006/relationships/hyperlink" Target="https://vtechworks.lib.vt.edu/items/b7695935-7e3d-4edc-9718-6d152a5c8e8b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books.google.co.in/books?hl=en&amp;lr=&amp;id=YeWSEQAAQBAJ&amp;oi" TargetMode="External"/><Relationship Id="rId11" Type="http://schemas.openxmlformats.org/officeDocument/2006/relationships/hyperlink" Target="https://doi.org/10.1111/cfs.13174" TargetMode="External"/><Relationship Id="rId5" Type="http://schemas.openxmlformats.org/officeDocument/2006/relationships/hyperlink" Target="https://www.newportinfants.co.uk/wp-content/uploads/2025/09/NISAN-Child-Protection-and-Safeguarding-Policy-2025-26.pdf" TargetMode="External"/><Relationship Id="rId15" Type="http://schemas.openxmlformats.org/officeDocument/2006/relationships/hyperlink" Target="https://doi.org/10.1038/s43856-025-01089-x" TargetMode="External"/><Relationship Id="rId10" Type="http://schemas.openxmlformats.org/officeDocument/2006/relationships/hyperlink" Target="https://www.taylorfrancis.com/chapters/edit/10.4324/9781041055358-16/collaboration-power-multi-agency-working-michelle-malomo" TargetMode="External"/><Relationship Id="rId4" Type="http://schemas.openxmlformats.org/officeDocument/2006/relationships/hyperlink" Target="https://doi.org/10.1080/07853890.2024.2392887" TargetMode="External"/><Relationship Id="rId9" Type="http://schemas.openxmlformats.org/officeDocument/2006/relationships/hyperlink" Target="https://doi.org/10.1016/j.chiabu.2026.108067" TargetMode="External"/><Relationship Id="rId14" Type="http://schemas.openxmlformats.org/officeDocument/2006/relationships/hyperlink" Target="https://doi.org/10.4324/9781003436249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g7f30386fa7_0_1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4" name="Google Shape;474;g7f30386fa7_0_1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Bing-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Canar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H., Stocks, J.K., Khan, H., Rauch, A.A.,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Obolsky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M.A.,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Lapitan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-Moore, F., Phillips, M.S.,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Soble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J.R.,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Pliskin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N.H., Song, W. and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Resch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Z.J. (2024) Adverse childhood experiences, cognitive functioning, depression, and anxiety in adulthood.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Psychological trauma: theory, research, practice, and policy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16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(7), p.1139.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3"/>
              </a:rPr>
              <a:t>https://psycnet.apa.org/doi/10.1037/tra0001637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Bugaj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T.J., Schwarz, T.A.,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Friederich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H.C. and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Nikendei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C. (2024) The curious physician: exploring the role of curiosity in professionalism, patient care, and well-being.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Annals of Medicine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56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p.2392887.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4"/>
              </a:rPr>
              <a:t>https://doi.org/10.1080/07853890.2024.2392887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CARE, I.H.F.W. (2025) Child Protection and Safeguarding Policy 2025-26.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Policy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2025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p.26.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5"/>
              </a:rPr>
              <a:t>https://www.newportinfants.co.uk/wp-content/uploads/2025/09/NISAN-Child-Protection-and-Safeguarding-Policy-2025-26.pdf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Duckett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N. (2025) 20 Professional Curiosity: A Critical Component of Effective Practice and Professional Identity.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Social Work Reflections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p.156.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6"/>
              </a:rPr>
              <a:t>https://books.google.co.in/books?hl=en&amp;lr=&amp;id=YeWSEQAAQBAJ&amp;oi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Fuseini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S. (2024) “Suffering in silence”: How social workers in child welfare practice experience and manage burnout.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Children and Youth Services Review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166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p.107939.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7"/>
              </a:rPr>
              <a:t>https://doi.org/10.1016/j.childyouth.2024.107939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Greve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R.A.,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Persdotter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B., Christiansen, Ø. and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Jørgensen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T. (2024) The importance of information processing in child protection cases—A study of social workers’ integration of other professionals’ knowledge.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British Journal of Social Work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54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(4), pp.1516-1534.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8"/>
              </a:rPr>
              <a:t>https://doi.org/10.1093/bjsw/bcad227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Herbert, J.L., Tindal, R.A., Mitchell, M., Warrington, C. and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Bovarnick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S. (2026) Centring the child's experience: A synthesis of evidence for measuring outcomes in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Barnahus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Child Abuse &amp; Neglect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176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p.108067.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9"/>
              </a:rPr>
              <a:t>https://doi.org/10.1016/j.chiabu.2026.108067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Malomo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M. (2025) Collaboration–the power of multi-agency working. In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Embracing Change and Developing Leadership in the Early Years Sector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 (pp. 159-169).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Routledge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0"/>
              </a:rPr>
              <a:t>https://www.taylorfrancis.com/chapters/edit/10.4324/9781041055358-16/collaboration-power-multi-agency-working-michelle-malomo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Newton, B.J.,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Gray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P., Cripps, K., Falster, K., Katz, I.,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Chiswell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K., Wellington, L.,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Ardler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R., Frith, F., Jones, T. and Kent, M. (2025) Restoring children from out‐of‐home care: Insights from an Aboriginal‐led community forum.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Child &amp; Family Social Work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30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(3), pp.366-376.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1"/>
              </a:rPr>
              <a:t>https://doi.org/10.1111/cfs.13174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O'Connor, M., Wilson, C., Coughlan, B.,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Duschinsky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R. and Foster, S. (2024) How clinical psychologists respond to child safeguarding dilemmas: A qualitative study.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Child abuse review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33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p.e2850.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2"/>
              </a:rPr>
              <a:t>https://doi.org/10.1002/car.2850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Parker, J. (2024) Social work practice: Assessment, planning, intervention and review.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3"/>
              </a:rPr>
              <a:t>https://www.torrossa.com/en/resources/an/5909107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Scaife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J. (2024) Deciding children's futures: An expert guide to assessments for safeguarding and promoting children's welfare in the family court.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Routledge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4"/>
              </a:rPr>
              <a:t>https://doi.org/10.4324/9781003436249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Thapa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S.,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Giri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S. and Ross, A.G. (2025) Extreme weather and climate-related adverse childhood experiences are a humanitarian crisis during the 21st century.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Communications Medicine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5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(1), p.357.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5"/>
              </a:rPr>
              <a:t>https://doi.org/10.1038/s43856-025-01089-x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Vikander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 M. and Strand, S. (2025) Enhancing domestic violence risk assessments with children's perspectives: Exploring risk, vulnerability and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protecti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https://doi.org/10.1111/cfs.13068 </a:t>
            </a:r>
            <a:r>
              <a:rPr lang="en-GB" sz="1100" b="0" i="0" u="none" strike="noStrike" cap="none" err="1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ve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factors through forensic interviews.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Child &amp; Family Social Work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, </a:t>
            </a:r>
            <a:r>
              <a:rPr lang="en-GB" sz="1100" b="0" i="1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30</a:t>
            </a:r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(2), pp.120-129. </a:t>
            </a:r>
            <a:endParaRPr lang="en-US" sz="1100" b="0" i="0" u="none" strike="noStrike" cap="none">
              <a:solidFill>
                <a:srgbClr val="000000"/>
              </a:solidFill>
              <a:effectLst/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r>
              <a:rPr lang="en-GB" sz="1100" b="0" i="0" u="none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Wang, X. (2025) Developing Play-Based Learning Experiences with Integrated Technology: Research-Informed Approaches for Face-to-Face and Blended Early Childhood Classrooms. </a:t>
            </a:r>
            <a:r>
              <a:rPr lang="en-GB" sz="1100" b="0" i="0" u="sng" strike="noStrike" cap="none">
                <a:solidFill>
                  <a:srgbClr val="000000"/>
                </a:solidFill>
                <a:effectLst/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  <a:hlinkClick r:id="rId16"/>
              </a:rPr>
              <a:t>https://vtechworks.lib.vt.edu/items/b7695935-7e3d-4edc-9718-6d152a5c8e8b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73A88C">
              <a:alpha val="162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1182300" y="0"/>
            <a:ext cx="6779400" cy="2572500"/>
          </a:xfrm>
          <a:prstGeom prst="rect">
            <a:avLst/>
          </a:prstGeom>
          <a:solidFill>
            <a:srgbClr val="8CBB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11704" y="-73918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AFDF4"/>
              </a:buClr>
              <a:buSzPts val="5200"/>
              <a:buNone/>
              <a:defRPr sz="5200">
                <a:solidFill>
                  <a:srgbClr val="FAFDF4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311696" y="1863232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 sz="2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1017400" y="2552303"/>
            <a:ext cx="2859300" cy="400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1129750" y="3072841"/>
            <a:ext cx="2634600" cy="8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1386100" y="1487903"/>
            <a:ext cx="2121900" cy="8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766800" y="1251925"/>
            <a:ext cx="7387200" cy="275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7975">
              <a:spcBef>
                <a:spcPts val="0"/>
              </a:spcBef>
              <a:spcAft>
                <a:spcPts val="0"/>
              </a:spcAft>
              <a:buSzPts val="1250"/>
              <a:buChar char="●"/>
              <a:defRPr sz="1250"/>
            </a:lvl1pPr>
            <a:lvl2pPr marL="914400" lvl="1" indent="-307975">
              <a:spcBef>
                <a:spcPts val="1600"/>
              </a:spcBef>
              <a:spcAft>
                <a:spcPts val="0"/>
              </a:spcAft>
              <a:buSzPts val="1250"/>
              <a:buChar char="○"/>
              <a:defRPr sz="1250"/>
            </a:lvl2pPr>
            <a:lvl3pPr marL="1371600" lvl="2" indent="-307975">
              <a:spcBef>
                <a:spcPts val="1600"/>
              </a:spcBef>
              <a:spcAft>
                <a:spcPts val="0"/>
              </a:spcAft>
              <a:buSzPts val="1250"/>
              <a:buChar char="■"/>
              <a:defRPr sz="1250"/>
            </a:lvl3pPr>
            <a:lvl4pPr marL="1828800" lvl="3" indent="-307975">
              <a:spcBef>
                <a:spcPts val="1600"/>
              </a:spcBef>
              <a:spcAft>
                <a:spcPts val="0"/>
              </a:spcAft>
              <a:buSzPts val="1250"/>
              <a:buChar char="●"/>
              <a:defRPr sz="1250"/>
            </a:lvl4pPr>
            <a:lvl5pPr marL="2286000" lvl="4" indent="-307975">
              <a:spcBef>
                <a:spcPts val="1600"/>
              </a:spcBef>
              <a:spcAft>
                <a:spcPts val="0"/>
              </a:spcAft>
              <a:buSzPts val="1250"/>
              <a:buChar char="○"/>
              <a:defRPr sz="1250"/>
            </a:lvl5pPr>
            <a:lvl6pPr marL="2743200" lvl="5" indent="-307975">
              <a:spcBef>
                <a:spcPts val="1600"/>
              </a:spcBef>
              <a:spcAft>
                <a:spcPts val="0"/>
              </a:spcAft>
              <a:buSzPts val="1250"/>
              <a:buChar char="■"/>
              <a:defRPr sz="1250"/>
            </a:lvl6pPr>
            <a:lvl7pPr marL="3200400" lvl="6" indent="-307975">
              <a:spcBef>
                <a:spcPts val="1600"/>
              </a:spcBef>
              <a:spcAft>
                <a:spcPts val="0"/>
              </a:spcAft>
              <a:buSzPts val="1250"/>
              <a:buChar char="●"/>
              <a:defRPr sz="1250"/>
            </a:lvl7pPr>
            <a:lvl8pPr marL="3657600" lvl="7" indent="-307975">
              <a:spcBef>
                <a:spcPts val="1600"/>
              </a:spcBef>
              <a:spcAft>
                <a:spcPts val="0"/>
              </a:spcAft>
              <a:buSzPts val="1250"/>
              <a:buChar char="○"/>
              <a:defRPr sz="1250"/>
            </a:lvl8pPr>
            <a:lvl9pPr marL="4114800" lvl="8" indent="-307975">
              <a:spcBef>
                <a:spcPts val="1600"/>
              </a:spcBef>
              <a:spcAft>
                <a:spcPts val="1600"/>
              </a:spcAft>
              <a:buSzPts val="1250"/>
              <a:buChar char="■"/>
              <a:defRPr sz="1250"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title"/>
          </p:nvPr>
        </p:nvSpPr>
        <p:spPr>
          <a:xfrm>
            <a:off x="766800" y="525600"/>
            <a:ext cx="7610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accent4"/>
        </a:solidFill>
        <a:effectLst/>
      </p:bgPr>
    </p:bg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body" idx="1"/>
          </p:nvPr>
        </p:nvSpPr>
        <p:spPr>
          <a:xfrm>
            <a:off x="1060100" y="2372250"/>
            <a:ext cx="3297300" cy="245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>
                <a:solidFill>
                  <a:schemeClr val="accent1"/>
                </a:solidFill>
              </a:defRPr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○"/>
              <a:defRPr sz="1200">
                <a:solidFill>
                  <a:schemeClr val="accent1"/>
                </a:solidFill>
              </a:defRPr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■"/>
              <a:defRPr sz="1200">
                <a:solidFill>
                  <a:schemeClr val="accent1"/>
                </a:solidFill>
              </a:defRPr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●"/>
              <a:defRPr sz="1200">
                <a:solidFill>
                  <a:schemeClr val="accent1"/>
                </a:solidFill>
              </a:defRPr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○"/>
              <a:defRPr sz="1200">
                <a:solidFill>
                  <a:schemeClr val="accent1"/>
                </a:solidFill>
              </a:defRPr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■"/>
              <a:defRPr sz="1200">
                <a:solidFill>
                  <a:schemeClr val="accent1"/>
                </a:solidFill>
              </a:defRPr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●"/>
              <a:defRPr sz="1200">
                <a:solidFill>
                  <a:schemeClr val="accent1"/>
                </a:solidFill>
              </a:defRPr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○"/>
              <a:defRPr sz="1200">
                <a:solidFill>
                  <a:schemeClr val="accent1"/>
                </a:solidFill>
              </a:defRPr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200"/>
              <a:buChar char="■"/>
              <a:defRPr sz="1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2"/>
          </p:nvPr>
        </p:nvSpPr>
        <p:spPr>
          <a:xfrm>
            <a:off x="4786601" y="2372250"/>
            <a:ext cx="3297300" cy="245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>
                <a:solidFill>
                  <a:schemeClr val="accent1"/>
                </a:solidFill>
              </a:defRPr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○"/>
              <a:defRPr sz="1200">
                <a:solidFill>
                  <a:schemeClr val="accent1"/>
                </a:solidFill>
              </a:defRPr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■"/>
              <a:defRPr sz="1200">
                <a:solidFill>
                  <a:schemeClr val="accent1"/>
                </a:solidFill>
              </a:defRPr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●"/>
              <a:defRPr sz="1200">
                <a:solidFill>
                  <a:schemeClr val="accent1"/>
                </a:solidFill>
              </a:defRPr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○"/>
              <a:defRPr sz="1200">
                <a:solidFill>
                  <a:schemeClr val="accent1"/>
                </a:solidFill>
              </a:defRPr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■"/>
              <a:defRPr sz="1200">
                <a:solidFill>
                  <a:schemeClr val="accent1"/>
                </a:solidFill>
              </a:defRPr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●"/>
              <a:defRPr sz="1200">
                <a:solidFill>
                  <a:schemeClr val="accent1"/>
                </a:solidFill>
              </a:defRPr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200"/>
              <a:buChar char="○"/>
              <a:defRPr sz="1200">
                <a:solidFill>
                  <a:schemeClr val="accent1"/>
                </a:solidFill>
              </a:defRPr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200"/>
              <a:buChar char="■"/>
              <a:defRPr sz="1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title"/>
          </p:nvPr>
        </p:nvSpPr>
        <p:spPr>
          <a:xfrm>
            <a:off x="766800" y="525600"/>
            <a:ext cx="7610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title" idx="3"/>
          </p:nvPr>
        </p:nvSpPr>
        <p:spPr>
          <a:xfrm>
            <a:off x="1060100" y="1678350"/>
            <a:ext cx="2471100" cy="389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title" idx="4"/>
          </p:nvPr>
        </p:nvSpPr>
        <p:spPr>
          <a:xfrm>
            <a:off x="4786600" y="1678350"/>
            <a:ext cx="2471100" cy="389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>
            <a:spLocks noGrp="1"/>
          </p:cNvSpPr>
          <p:nvPr>
            <p:ph type="title"/>
          </p:nvPr>
        </p:nvSpPr>
        <p:spPr>
          <a:xfrm>
            <a:off x="766800" y="525600"/>
            <a:ext cx="7610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28" name="Google Shape;28;p6"/>
          <p:cNvSpPr/>
          <p:nvPr/>
        </p:nvSpPr>
        <p:spPr>
          <a:xfrm>
            <a:off x="-22750" y="-16600"/>
            <a:ext cx="240600" cy="51837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4"/>
        </a:solidFill>
        <a:effectLst/>
      </p:bgPr>
    </p:bg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>
            <a:spLocks noGrp="1"/>
          </p:cNvSpPr>
          <p:nvPr>
            <p:ph type="title"/>
          </p:nvPr>
        </p:nvSpPr>
        <p:spPr>
          <a:xfrm>
            <a:off x="889050" y="1455200"/>
            <a:ext cx="2808000" cy="593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body" idx="1"/>
          </p:nvPr>
        </p:nvSpPr>
        <p:spPr>
          <a:xfrm>
            <a:off x="889050" y="2324523"/>
            <a:ext cx="2808000" cy="164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●"/>
              <a:defRPr sz="1600">
                <a:solidFill>
                  <a:schemeClr val="accent1"/>
                </a:solidFill>
              </a:defRPr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○"/>
              <a:defRPr sz="1600">
                <a:solidFill>
                  <a:schemeClr val="accent1"/>
                </a:solidFill>
              </a:defRPr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■"/>
              <a:defRPr sz="1600">
                <a:solidFill>
                  <a:schemeClr val="accent1"/>
                </a:solidFill>
              </a:defRPr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●"/>
              <a:defRPr sz="1600">
                <a:solidFill>
                  <a:schemeClr val="accent1"/>
                </a:solidFill>
              </a:defRPr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○"/>
              <a:defRPr sz="1600">
                <a:solidFill>
                  <a:schemeClr val="accent1"/>
                </a:solidFill>
              </a:defRPr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■"/>
              <a:defRPr sz="1600">
                <a:solidFill>
                  <a:schemeClr val="accent1"/>
                </a:solidFill>
              </a:defRPr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●"/>
              <a:defRPr sz="1600">
                <a:solidFill>
                  <a:schemeClr val="accent1"/>
                </a:solidFill>
              </a:defRPr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Char char="○"/>
              <a:defRPr sz="1600">
                <a:solidFill>
                  <a:schemeClr val="accent1"/>
                </a:solidFill>
              </a:defRPr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600"/>
              <a:buChar char="■"/>
              <a:defRPr sz="16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>
            <a:spLocks noGrp="1"/>
          </p:cNvSpPr>
          <p:nvPr>
            <p:ph type="title"/>
          </p:nvPr>
        </p:nvSpPr>
        <p:spPr>
          <a:xfrm>
            <a:off x="766800" y="525600"/>
            <a:ext cx="7610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hree Columns">
  <p:cSld name="SECTION_TITLE_AND_DESCRIPTION_1_1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4"/>
          <p:cNvSpPr txBox="1">
            <a:spLocks noGrp="1"/>
          </p:cNvSpPr>
          <p:nvPr>
            <p:ph type="title"/>
          </p:nvPr>
        </p:nvSpPr>
        <p:spPr>
          <a:xfrm>
            <a:off x="995750" y="3233325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5" name="Google Shape;65;p14"/>
          <p:cNvSpPr txBox="1">
            <a:spLocks noGrp="1"/>
          </p:cNvSpPr>
          <p:nvPr>
            <p:ph type="subTitle" idx="1"/>
          </p:nvPr>
        </p:nvSpPr>
        <p:spPr>
          <a:xfrm>
            <a:off x="995750" y="3591775"/>
            <a:ext cx="2080200" cy="81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6" name="Google Shape;66;p14"/>
          <p:cNvSpPr txBox="1">
            <a:spLocks noGrp="1"/>
          </p:cNvSpPr>
          <p:nvPr>
            <p:ph type="title" idx="2"/>
          </p:nvPr>
        </p:nvSpPr>
        <p:spPr>
          <a:xfrm>
            <a:off x="3531900" y="3233325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7" name="Google Shape;67;p14"/>
          <p:cNvSpPr txBox="1">
            <a:spLocks noGrp="1"/>
          </p:cNvSpPr>
          <p:nvPr>
            <p:ph type="subTitle" idx="3"/>
          </p:nvPr>
        </p:nvSpPr>
        <p:spPr>
          <a:xfrm>
            <a:off x="3531900" y="3591775"/>
            <a:ext cx="2080200" cy="81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8" name="Google Shape;68;p14"/>
          <p:cNvSpPr txBox="1">
            <a:spLocks noGrp="1"/>
          </p:cNvSpPr>
          <p:nvPr>
            <p:ph type="title" idx="4"/>
          </p:nvPr>
        </p:nvSpPr>
        <p:spPr>
          <a:xfrm>
            <a:off x="6068050" y="3233325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9" name="Google Shape;69;p14"/>
          <p:cNvSpPr txBox="1">
            <a:spLocks noGrp="1"/>
          </p:cNvSpPr>
          <p:nvPr>
            <p:ph type="subTitle" idx="5"/>
          </p:nvPr>
        </p:nvSpPr>
        <p:spPr>
          <a:xfrm>
            <a:off x="6068050" y="3591775"/>
            <a:ext cx="2080200" cy="81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70" name="Google Shape;70;p14"/>
          <p:cNvSpPr txBox="1">
            <a:spLocks noGrp="1"/>
          </p:cNvSpPr>
          <p:nvPr>
            <p:ph type="title" idx="6"/>
          </p:nvPr>
        </p:nvSpPr>
        <p:spPr>
          <a:xfrm>
            <a:off x="766800" y="525600"/>
            <a:ext cx="7610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Six Columns ">
  <p:cSld name="SECTION_TITLE_AND_DESCRIPTION_1_1_2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9"/>
          <p:cNvSpPr txBox="1">
            <a:spLocks noGrp="1"/>
          </p:cNvSpPr>
          <p:nvPr>
            <p:ph type="title"/>
          </p:nvPr>
        </p:nvSpPr>
        <p:spPr>
          <a:xfrm>
            <a:off x="995750" y="3730525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03" name="Google Shape;103;p19"/>
          <p:cNvSpPr txBox="1">
            <a:spLocks noGrp="1"/>
          </p:cNvSpPr>
          <p:nvPr>
            <p:ph type="subTitle" idx="1"/>
          </p:nvPr>
        </p:nvSpPr>
        <p:spPr>
          <a:xfrm>
            <a:off x="995750" y="4012775"/>
            <a:ext cx="2080200" cy="62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4" name="Google Shape;104;p19"/>
          <p:cNvSpPr txBox="1">
            <a:spLocks noGrp="1"/>
          </p:cNvSpPr>
          <p:nvPr>
            <p:ph type="title" idx="2"/>
          </p:nvPr>
        </p:nvSpPr>
        <p:spPr>
          <a:xfrm>
            <a:off x="3531900" y="3730525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05" name="Google Shape;105;p19"/>
          <p:cNvSpPr txBox="1">
            <a:spLocks noGrp="1"/>
          </p:cNvSpPr>
          <p:nvPr>
            <p:ph type="subTitle" idx="3"/>
          </p:nvPr>
        </p:nvSpPr>
        <p:spPr>
          <a:xfrm>
            <a:off x="3531900" y="4012775"/>
            <a:ext cx="2080200" cy="62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6" name="Google Shape;106;p19"/>
          <p:cNvSpPr txBox="1">
            <a:spLocks noGrp="1"/>
          </p:cNvSpPr>
          <p:nvPr>
            <p:ph type="title" idx="4"/>
          </p:nvPr>
        </p:nvSpPr>
        <p:spPr>
          <a:xfrm>
            <a:off x="6068050" y="3730525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07" name="Google Shape;107;p19"/>
          <p:cNvSpPr txBox="1">
            <a:spLocks noGrp="1"/>
          </p:cNvSpPr>
          <p:nvPr>
            <p:ph type="subTitle" idx="5"/>
          </p:nvPr>
        </p:nvSpPr>
        <p:spPr>
          <a:xfrm>
            <a:off x="6068050" y="4012775"/>
            <a:ext cx="2080200" cy="62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8" name="Google Shape;108;p19"/>
          <p:cNvSpPr txBox="1">
            <a:spLocks noGrp="1"/>
          </p:cNvSpPr>
          <p:nvPr>
            <p:ph type="title" idx="6"/>
          </p:nvPr>
        </p:nvSpPr>
        <p:spPr>
          <a:xfrm>
            <a:off x="766800" y="525600"/>
            <a:ext cx="76104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9" name="Google Shape;109;p19"/>
          <p:cNvSpPr txBox="1">
            <a:spLocks noGrp="1"/>
          </p:cNvSpPr>
          <p:nvPr>
            <p:ph type="title" idx="7"/>
          </p:nvPr>
        </p:nvSpPr>
        <p:spPr>
          <a:xfrm>
            <a:off x="995750" y="1941038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10" name="Google Shape;110;p19"/>
          <p:cNvSpPr txBox="1">
            <a:spLocks noGrp="1"/>
          </p:cNvSpPr>
          <p:nvPr>
            <p:ph type="subTitle" idx="8"/>
          </p:nvPr>
        </p:nvSpPr>
        <p:spPr>
          <a:xfrm>
            <a:off x="995750" y="2223297"/>
            <a:ext cx="2080200" cy="62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1" name="Google Shape;111;p19"/>
          <p:cNvSpPr txBox="1">
            <a:spLocks noGrp="1"/>
          </p:cNvSpPr>
          <p:nvPr>
            <p:ph type="title" idx="9"/>
          </p:nvPr>
        </p:nvSpPr>
        <p:spPr>
          <a:xfrm>
            <a:off x="3531900" y="1941038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12" name="Google Shape;112;p19"/>
          <p:cNvSpPr txBox="1">
            <a:spLocks noGrp="1"/>
          </p:cNvSpPr>
          <p:nvPr>
            <p:ph type="subTitle" idx="13"/>
          </p:nvPr>
        </p:nvSpPr>
        <p:spPr>
          <a:xfrm>
            <a:off x="3531900" y="2223297"/>
            <a:ext cx="2080200" cy="62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3" name="Google Shape;113;p19"/>
          <p:cNvSpPr txBox="1">
            <a:spLocks noGrp="1"/>
          </p:cNvSpPr>
          <p:nvPr>
            <p:ph type="title" idx="14"/>
          </p:nvPr>
        </p:nvSpPr>
        <p:spPr>
          <a:xfrm>
            <a:off x="6068050" y="1941038"/>
            <a:ext cx="2080200" cy="399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14" name="Google Shape;114;p19"/>
          <p:cNvSpPr txBox="1">
            <a:spLocks noGrp="1"/>
          </p:cNvSpPr>
          <p:nvPr>
            <p:ph type="subTitle" idx="15"/>
          </p:nvPr>
        </p:nvSpPr>
        <p:spPr>
          <a:xfrm>
            <a:off x="6068050" y="2223297"/>
            <a:ext cx="2080200" cy="62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ONE_COLUMN_TEXT_1_1">
    <p:bg>
      <p:bgPr>
        <a:solidFill>
          <a:schemeClr val="accent4"/>
        </a:solidFill>
        <a:effectLst/>
      </p:bgPr>
    </p:bg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4"/>
          <p:cNvSpPr/>
          <p:nvPr/>
        </p:nvSpPr>
        <p:spPr>
          <a:xfrm>
            <a:off x="6956200" y="-12250"/>
            <a:ext cx="2211900" cy="5196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24"/>
          <p:cNvSpPr/>
          <p:nvPr/>
        </p:nvSpPr>
        <p:spPr>
          <a:xfrm>
            <a:off x="902250" y="610250"/>
            <a:ext cx="7339500" cy="3951000"/>
          </a:xfrm>
          <a:prstGeom prst="rect">
            <a:avLst/>
          </a:prstGeom>
          <a:noFill/>
          <a:ln w="28575" cap="flat" cmpd="sng">
            <a:solidFill>
              <a:schemeClr val="accent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SECTION_TITLE_AND_DESCRIPTION_1_1_1_1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5"/>
          <p:cNvSpPr/>
          <p:nvPr/>
        </p:nvSpPr>
        <p:spPr>
          <a:xfrm>
            <a:off x="4572000" y="-41975"/>
            <a:ext cx="4561800" cy="51972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SECTION_TITLE_AND_DESCRIPTION_1_2_1">
    <p:bg>
      <p:bgPr>
        <a:solidFill>
          <a:schemeClr val="accent4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Font typeface="Lobster Two" panose="02000506000000020003"/>
              <a:buNone/>
              <a:defRPr sz="2800">
                <a:solidFill>
                  <a:schemeClr val="accent4"/>
                </a:solidFill>
                <a:latin typeface="Lobster Two" panose="02000506000000020003"/>
                <a:ea typeface="Lobster Two" panose="02000506000000020003"/>
                <a:cs typeface="Lobster Two" panose="02000506000000020003"/>
                <a:sym typeface="Lobster Two" panose="02000506000000020003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800"/>
              <a:buNone/>
              <a:defRPr sz="2800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Font typeface="Oxygen" panose="02000503000000000000"/>
              <a:buChar char="●"/>
              <a:defRPr sz="1800"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Oxygen" panose="02000503000000000000"/>
              <a:buChar char="○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Oxygen" panose="02000503000000000000"/>
              <a:buChar char="■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Oxygen" panose="02000503000000000000"/>
              <a:buChar char="●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Oxygen" panose="02000503000000000000"/>
              <a:buChar char="○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Oxygen" panose="02000503000000000000"/>
              <a:buChar char="■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Oxygen" panose="02000503000000000000"/>
              <a:buChar char="●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Oxygen" panose="02000503000000000000"/>
              <a:buChar char="○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4"/>
              </a:buClr>
              <a:buSzPts val="1400"/>
              <a:buFont typeface="Oxygen" panose="02000503000000000000"/>
              <a:buChar char="■"/>
              <a:defRPr>
                <a:solidFill>
                  <a:schemeClr val="accent4"/>
                </a:solidFill>
                <a:latin typeface="Oxygen" panose="02000503000000000000"/>
                <a:ea typeface="Oxygen" panose="02000503000000000000"/>
                <a:cs typeface="Oxygen" panose="02000503000000000000"/>
                <a:sym typeface="Oxygen" panose="02000503000000000000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59/000542392" TargetMode="External"/><Relationship Id="rId7" Type="http://schemas.openxmlformats.org/officeDocument/2006/relationships/hyperlink" Target="https://doi.org/10.1002/car.7006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oi.org/10.35502/jcswb.371" TargetMode="External"/><Relationship Id="rId5" Type="http://schemas.openxmlformats.org/officeDocument/2006/relationships/hyperlink" Target="https://doi.org/10.2118/228681-MS" TargetMode="External"/><Relationship Id="rId4" Type="http://schemas.openxmlformats.org/officeDocument/2006/relationships/hyperlink" Target="https://doi.org/10.1016/j.ijdrr.2025.1053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9"/>
          <p:cNvSpPr txBox="1">
            <a:spLocks noGrp="1"/>
          </p:cNvSpPr>
          <p:nvPr>
            <p:ph type="ctrTitle"/>
          </p:nvPr>
        </p:nvSpPr>
        <p:spPr>
          <a:xfrm>
            <a:off x="1681055" y="5553428"/>
            <a:ext cx="6024600" cy="197855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US" sz="1800">
                <a:latin typeface="Arial"/>
                <a:cs typeface="Arial"/>
              </a:rPr>
              <a:t>STUDENT NAMES: ASIA BAKARI (SOCIAL WORKER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ABRAHAM ANDOM (POLICE OFFICER)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SUNITHA PEETER (GP)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SVENTLANA SPINU (TEACHER)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MODULE CODE: 5021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MODULE TITLE: PROTECTING AND SUPPORTING FAMILIES IN HEALTH AND  CARE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LECTURERS NAME: DR ROBERT NARTOWSKI</a:t>
            </a:r>
            <a:br>
              <a:rPr lang="en-US" sz="1800">
                <a:latin typeface="Arial"/>
                <a:cs typeface="Arial"/>
              </a:rPr>
            </a:br>
            <a:br>
              <a:rPr lang="en-US" sz="2800">
                <a:latin typeface="Calibri"/>
                <a:cs typeface="Calibri"/>
              </a:rPr>
            </a:br>
            <a:br>
              <a:rPr lang="en-US" sz="2800">
                <a:latin typeface="Calibri"/>
                <a:cs typeface="Calibri"/>
              </a:rPr>
            </a:br>
            <a:br>
              <a:rPr lang="en-US" sz="2800">
                <a:latin typeface="Calibri"/>
                <a:cs typeface="Calibri"/>
              </a:rPr>
            </a:br>
            <a:br>
              <a:rPr lang="en-US" sz="2800">
                <a:latin typeface="Calibri"/>
                <a:cs typeface="Calibri"/>
              </a:rPr>
            </a:br>
            <a:br>
              <a:rPr lang="en-US" sz="2800">
                <a:latin typeface="Calibri"/>
                <a:cs typeface="Calibri"/>
              </a:rPr>
            </a:br>
            <a:r>
              <a:rPr lang="en-US" sz="2800">
                <a:latin typeface="Calibri"/>
                <a:cs typeface="Calibri"/>
              </a:rPr>
              <a:t> </a:t>
            </a:r>
          </a:p>
        </p:txBody>
      </p:sp>
      <p:sp>
        <p:nvSpPr>
          <p:cNvPr id="3" name="Google Shape;149;p29">
            <a:extLst>
              <a:ext uri="{FF2B5EF4-FFF2-40B4-BE49-F238E27FC236}">
                <a16:creationId xmlns:a16="http://schemas.microsoft.com/office/drawing/2014/main" id="{53277239-DFCF-9DEA-95A9-2154B331D0E4}"/>
              </a:ext>
            </a:extLst>
          </p:cNvPr>
          <p:cNvSpPr txBox="1">
            <a:spLocks/>
          </p:cNvSpPr>
          <p:nvPr/>
        </p:nvSpPr>
        <p:spPr>
          <a:xfrm>
            <a:off x="-678322" y="-432505"/>
            <a:ext cx="10497822" cy="2288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AFDF4"/>
              </a:buClr>
              <a:buSzPts val="5200"/>
              <a:buFont typeface="Lobster Two" panose="02000506000000020003"/>
              <a:buNone/>
              <a:defRPr sz="5200" b="0" i="0" u="none" strike="noStrike" cap="none">
                <a:solidFill>
                  <a:srgbClr val="FAFDF4"/>
                </a:solidFill>
                <a:latin typeface="Lobster Two" panose="02000506000000020003"/>
                <a:ea typeface="Lobster Two" panose="02000506000000020003"/>
                <a:cs typeface="Lobster Two" panose="02000506000000020003"/>
                <a:sym typeface="Lobster Two" panose="02000506000000020003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Font typeface="Arial" panose="020B0604020202020204"/>
              <a:buNone/>
              <a:defRPr sz="5200" b="0" i="0" u="none" strike="noStrike" cap="none">
                <a:solidFill>
                  <a:schemeClr val="accent1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defRPr>
            </a:lvl9pPr>
          </a:lstStyle>
          <a:p>
            <a:r>
              <a:rPr lang="en-US" sz="2800">
                <a:solidFill>
                  <a:schemeClr val="tx1">
                    <a:lumMod val="25000"/>
                  </a:schemeClr>
                </a:solidFill>
                <a:latin typeface="Calibri"/>
                <a:cs typeface="Calibri"/>
              </a:rPr>
              <a:t>Child A Preservation: A Social Work Analysis </a:t>
            </a:r>
          </a:p>
          <a:p>
            <a:r>
              <a:rPr lang="en-US" sz="2800">
                <a:solidFill>
                  <a:schemeClr val="tx1">
                    <a:lumMod val="25000"/>
                  </a:schemeClr>
                </a:solidFill>
                <a:latin typeface="Calibri"/>
                <a:cs typeface="Calibri"/>
              </a:rPr>
              <a:t>of Risk, Well-being, </a:t>
            </a:r>
            <a:endParaRPr lang="en-US" sz="2800">
              <a:solidFill>
                <a:schemeClr val="tx1">
                  <a:lumMod val="25000"/>
                </a:schemeClr>
              </a:solidFill>
              <a:cs typeface="Calibri"/>
            </a:endParaRPr>
          </a:p>
          <a:p>
            <a:r>
              <a:rPr lang="en-US" sz="2800">
                <a:solidFill>
                  <a:schemeClr val="tx1">
                    <a:lumMod val="25000"/>
                  </a:schemeClr>
                </a:solidFill>
                <a:latin typeface="Calibri"/>
                <a:cs typeface="Calibri"/>
              </a:rPr>
              <a:t>Multi-Practice and Child Protection.</a:t>
            </a:r>
            <a:endParaRPr lang="en-US" sz="2800">
              <a:solidFill>
                <a:schemeClr val="tx1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3384226" y="131117"/>
            <a:ext cx="18469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/>
              <a:t>References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57200" y="665649"/>
            <a:ext cx="8382000" cy="421314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Abate, B.B., </a:t>
            </a:r>
            <a:r>
              <a:rPr lang="en-GB" sz="1200" err="1"/>
              <a:t>Sendekie</a:t>
            </a:r>
            <a:r>
              <a:rPr lang="en-GB" sz="1200"/>
              <a:t>, A.K., </a:t>
            </a:r>
            <a:r>
              <a:rPr lang="en-GB" sz="1200" err="1"/>
              <a:t>Merchaw</a:t>
            </a:r>
            <a:r>
              <a:rPr lang="en-GB" sz="1200"/>
              <a:t>, A., Abebe, G.K., Azmeraw, M., Alamaw, A.W., Zemariam, A.B., Kitaw, T.A., </a:t>
            </a:r>
            <a:r>
              <a:rPr lang="en-GB" sz="1200" err="1"/>
              <a:t>Kassaw</a:t>
            </a:r>
            <a:r>
              <a:rPr lang="en-GB" sz="1200"/>
              <a:t>, A., </a:t>
            </a:r>
            <a:r>
              <a:rPr lang="en-GB" sz="1200" err="1"/>
              <a:t>Wodaynew</a:t>
            </a:r>
            <a:r>
              <a:rPr lang="en-GB" sz="1200"/>
              <a:t>, T. and Kassie, A.M. (2025) Adverse childhood experiences are associated with mental health problems later in life: An umbrella review of systematic review and meta-analysis. </a:t>
            </a:r>
            <a:r>
              <a:rPr lang="en-GB" sz="1200" i="1" err="1"/>
              <a:t>Neuropsychobiology</a:t>
            </a:r>
            <a:r>
              <a:rPr lang="en-GB" sz="1200"/>
              <a:t>, </a:t>
            </a:r>
            <a:r>
              <a:rPr lang="en-GB" sz="1200" i="1"/>
              <a:t>84</a:t>
            </a:r>
            <a:r>
              <a:rPr lang="en-GB" sz="1200"/>
              <a:t>(1), pp.48-63. </a:t>
            </a:r>
            <a:r>
              <a:rPr lang="en-GB" sz="1200" u="sng">
                <a:hlinkClick r:id="rId3"/>
              </a:rPr>
              <a:t>https://doi.org/10.1159/000542392</a:t>
            </a:r>
            <a:endParaRPr lang="en-US" sz="120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Abbas, R. and Miller, T. (2025) Exploring communication inefficiencies in disaster response: Perspectives of emergency managers and health professionals. </a:t>
            </a:r>
            <a:r>
              <a:rPr lang="en-GB" sz="1200" i="1"/>
              <a:t>International Journal of Disaster Risk Reduction</a:t>
            </a:r>
            <a:r>
              <a:rPr lang="en-GB" sz="1200"/>
              <a:t>, </a:t>
            </a:r>
            <a:r>
              <a:rPr lang="en-GB" sz="1200" i="1"/>
              <a:t>120</a:t>
            </a:r>
            <a:r>
              <a:rPr lang="en-GB" sz="1200"/>
              <a:t>, p.105393. </a:t>
            </a:r>
            <a:r>
              <a:rPr lang="en-GB" sz="1200" u="sng">
                <a:hlinkClick r:id="rId4"/>
              </a:rPr>
              <a:t>https://doi.org/10.1016/j.ijdrr.2025.105393</a:t>
            </a:r>
            <a:endParaRPr lang="en-US" sz="120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Abia, D., </a:t>
            </a:r>
            <a:r>
              <a:rPr lang="en-GB" sz="1200" err="1"/>
              <a:t>kalu</a:t>
            </a:r>
            <a:r>
              <a:rPr lang="en-GB" sz="1200"/>
              <a:t>, D.V. and </a:t>
            </a:r>
            <a:r>
              <a:rPr lang="en-GB" sz="1200" err="1"/>
              <a:t>Onyiri</a:t>
            </a:r>
            <a:r>
              <a:rPr lang="en-GB" sz="1200"/>
              <a:t>, D.D., 2025, August. Addressing Safety Risks Associated with Confined Space Activities: A Case Study of FSO Unity. In </a:t>
            </a:r>
            <a:r>
              <a:rPr lang="en-GB" sz="1200" i="1"/>
              <a:t>SPE Nigeria Annual International Conference and Exhibition</a:t>
            </a:r>
            <a:r>
              <a:rPr lang="en-GB" sz="1200"/>
              <a:t> (p. D022S027R004). SPE. </a:t>
            </a:r>
            <a:r>
              <a:rPr lang="en-GB" sz="1200" u="sng">
                <a:hlinkClick r:id="rId5"/>
              </a:rPr>
              <a:t>https://doi.org/10.2118/228681-MS</a:t>
            </a:r>
            <a:endParaRPr lang="en-US" sz="120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Ball, E.J., McElwee, J.D. and McManus, M.A. (2024) Multi-agency safeguarding: From everyone’s responsibility to a collective responsibility. </a:t>
            </a:r>
            <a:r>
              <a:rPr lang="en-GB" sz="1200" i="1"/>
              <a:t>Journal of Community Safety and Well-being</a:t>
            </a:r>
            <a:r>
              <a:rPr lang="en-GB" sz="1200"/>
              <a:t>, </a:t>
            </a:r>
            <a:r>
              <a:rPr lang="en-GB" sz="1200" i="1"/>
              <a:t>9</a:t>
            </a:r>
            <a:r>
              <a:rPr lang="en-GB" sz="1200"/>
              <a:t>(2), pp.104-108. </a:t>
            </a:r>
            <a:r>
              <a:rPr lang="en-GB" sz="1200" u="sng">
                <a:hlinkClick r:id="rId6"/>
              </a:rPr>
              <a:t>https://doi.org/10.35502/jcswb.371</a:t>
            </a:r>
            <a:endParaRPr lang="en-US" sz="120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/>
              <a:t>Beer, D.C. (2025) Safeguarding Our Children and the Vulnerable: Integration and a Platform for Prevention. </a:t>
            </a:r>
            <a:r>
              <a:rPr lang="en-GB" sz="1200" i="1"/>
              <a:t>Child Abuse Review</a:t>
            </a:r>
            <a:r>
              <a:rPr lang="en-GB" sz="1200"/>
              <a:t>, </a:t>
            </a:r>
            <a:r>
              <a:rPr lang="en-GB" sz="1200" i="1"/>
              <a:t>34</a:t>
            </a:r>
            <a:r>
              <a:rPr lang="en-GB" sz="1200"/>
              <a:t>(5), p.e70067. </a:t>
            </a:r>
            <a:r>
              <a:rPr lang="en-GB" sz="1200" u="sng">
                <a:hlinkClick r:id="rId7"/>
              </a:rPr>
              <a:t>https://doi.org/10.1002/car.70067</a:t>
            </a:r>
            <a:r>
              <a:rPr lang="en-GB" sz="1200"/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aching Methods Thesis by Slidesgo">
  <a:themeElements>
    <a:clrScheme name="Simple Light">
      <a:dk1>
        <a:srgbClr val="FAFDF4"/>
      </a:dk1>
      <a:lt1>
        <a:srgbClr val="FFFFFF"/>
      </a:lt1>
      <a:dk2>
        <a:srgbClr val="2B842D"/>
      </a:dk2>
      <a:lt2>
        <a:srgbClr val="8CBBA2"/>
      </a:lt2>
      <a:accent1>
        <a:srgbClr val="FAFDF4"/>
      </a:accent1>
      <a:accent2>
        <a:srgbClr val="0C3821"/>
      </a:accent2>
      <a:accent3>
        <a:srgbClr val="73A88C"/>
      </a:accent3>
      <a:accent4>
        <a:srgbClr val="8CBBA2"/>
      </a:accent4>
      <a:accent5>
        <a:srgbClr val="538169"/>
      </a:accent5>
      <a:accent6>
        <a:srgbClr val="CEE283"/>
      </a:accent6>
      <a:hlink>
        <a:srgbClr val="0C3821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2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Teaching Methods Thesis by Slidesgo</vt:lpstr>
      <vt:lpstr>STUDENT NAMES: ASIA BAKARI (SOCIAL WORKER ABRAHAM ANDOM (POLICE OFFICER) SUNITHA PEETER (GP) SVENTLANA SPINU (TEACHER) MODULE CODE: 5021 MODULE TITLE: PROTECTING AND SUPPORTING FAMILIES IN HEALTH AND  CARE LECTURERS NAME: DR ROBERT NARTOWSKI      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 A Preservation: A Social Work Analysis of Risk, Well-being, Multi-Agency Practice and Child Protection.</dc:title>
  <cp:revision>1</cp:revision>
  <dcterms:created xsi:type="dcterms:W3CDTF">2026-06-19T13:36:26Z</dcterms:created>
  <dcterms:modified xsi:type="dcterms:W3CDTF">2026-06-21T11:10:50Z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F515852F67A04326A744C4131B4BC1F1_13</vt:lpwstr>
  </property>
  <property fmtid="{D5CDD505-2E9C-101B-9397-08002B2CF9AE}" pid="3" name="KSOProductBuildVer">
    <vt:lpwstr>1033-12.1.0.26369</vt:lpwstr>
  </property>
</Properties>
</file>