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889" autoAdjust="0"/>
  </p:normalViewPr>
  <p:slideViewPr>
    <p:cSldViewPr>
      <p:cViewPr varScale="1">
        <p:scale>
          <a:sx n="56" d="100"/>
          <a:sy n="56" d="100"/>
        </p:scale>
        <p:origin x="1580"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nislav stoyanov" userId="91531b344ce8a1b3" providerId="LiveId" clId="{F2BAEE81-458F-4B5C-9BC6-6B2D65697787}"/>
    <pc:docChg chg="modSld">
      <pc:chgData name="stanislav stoyanov" userId="91531b344ce8a1b3" providerId="LiveId" clId="{F2BAEE81-458F-4B5C-9BC6-6B2D65697787}" dt="2023-07-23T20:57:59.175" v="6" actId="1076"/>
      <pc:docMkLst>
        <pc:docMk/>
      </pc:docMkLst>
      <pc:sldChg chg="modSp mod">
        <pc:chgData name="stanislav stoyanov" userId="91531b344ce8a1b3" providerId="LiveId" clId="{F2BAEE81-458F-4B5C-9BC6-6B2D65697787}" dt="2023-07-23T20:57:59.175" v="6" actId="1076"/>
        <pc:sldMkLst>
          <pc:docMk/>
          <pc:sldMk cId="0" sldId="261"/>
        </pc:sldMkLst>
        <pc:picChg chg="mod">
          <ac:chgData name="stanislav stoyanov" userId="91531b344ce8a1b3" providerId="LiveId" clId="{F2BAEE81-458F-4B5C-9BC6-6B2D65697787}" dt="2023-07-23T20:57:59.175" v="6" actId="1076"/>
          <ac:picMkLst>
            <pc:docMk/>
            <pc:sldMk cId="0" sldId="261"/>
            <ac:picMk id="5122"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A6DDF0-00AE-4023-9F0E-FD99B3BF223C}" type="datetimeFigureOut">
              <a:rPr lang="en-US" smtClean="0"/>
              <a:t>7/25/2023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F827E96-4E9C-4C5D-BB58-25CFCEA9F8E0}"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It will also include the culture communication strategies which improves communication.</a:t>
            </a:r>
            <a:endParaRPr lang="en-IN" sz="1200" dirty="0"/>
          </a:p>
          <a:p>
            <a:endParaRPr lang="en-IN" dirty="0"/>
          </a:p>
        </p:txBody>
      </p:sp>
      <p:sp>
        <p:nvSpPr>
          <p:cNvPr id="4" name="Slide Number Placeholder 3"/>
          <p:cNvSpPr>
            <a:spLocks noGrp="1"/>
          </p:cNvSpPr>
          <p:nvPr>
            <p:ph type="sldNum" sz="quarter" idx="10"/>
          </p:nvPr>
        </p:nvSpPr>
        <p:spPr/>
        <p:txBody>
          <a:bodyPr/>
          <a:lstStyle/>
          <a:p>
            <a:fld id="{2F827E96-4E9C-4C5D-BB58-25CFCEA9F8E0}" type="slidenum">
              <a:rPr lang="en-IN" smtClean="0"/>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Morrison has around 105,000 employees (Gupta and et.al , 2019). It was started as the Bradford store which sells only eggs and kitchen related material, with the period of time in 1961 the company opened their first super market and they increased the number of varieties of their products.</a:t>
            </a:r>
          </a:p>
          <a:p>
            <a:r>
              <a:rPr lang="en-GB" sz="1200" dirty="0"/>
              <a:t>It includes   products which make living easier and more convenient.</a:t>
            </a:r>
            <a:endParaRPr lang="en-IN" dirty="0"/>
          </a:p>
        </p:txBody>
      </p:sp>
      <p:sp>
        <p:nvSpPr>
          <p:cNvPr id="4" name="Slide Number Placeholder 3"/>
          <p:cNvSpPr>
            <a:spLocks noGrp="1"/>
          </p:cNvSpPr>
          <p:nvPr>
            <p:ph type="sldNum" sz="quarter" idx="10"/>
          </p:nvPr>
        </p:nvSpPr>
        <p:spPr/>
        <p:txBody>
          <a:bodyPr/>
          <a:lstStyle/>
          <a:p>
            <a:fld id="{2F827E96-4E9C-4C5D-BB58-25CFCEA9F8E0}" type="slidenum">
              <a:rPr lang="en-IN" smtClean="0"/>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There are some most important aspects of UK business culture which includes punctuality, time management, implementing the rules and regulation of the government which helps to prevent legal issues and challenges, and it helps to make the working culture healthier and happier.</a:t>
            </a:r>
            <a:r>
              <a:rPr lang="en-GB" sz="1200" dirty="0"/>
              <a:t> There are some important components of corporate culture in China which include punctuality, quality of work, and high output. The company invests in new technology and training on employees which help to increase their potential and capabilities (</a:t>
            </a:r>
            <a:r>
              <a:rPr lang="en-GB" sz="1200" dirty="0" err="1"/>
              <a:t>Pagliaro</a:t>
            </a:r>
            <a:r>
              <a:rPr lang="en-GB" sz="1200" dirty="0"/>
              <a:t> and et.al , 2021). They have very strict policies to improve the working culture of the organisation</a:t>
            </a:r>
            <a:r>
              <a:rPr lang="en-GB" sz="1600" dirty="0"/>
              <a:t>.</a:t>
            </a:r>
            <a:endParaRPr lang="en-IN" sz="1600" dirty="0"/>
          </a:p>
          <a:p>
            <a:pPr marL="0" marR="0" indent="0" algn="l" defTabSz="914400" rtl="0" eaLnBrk="1" fontAlgn="auto" latinLnBrk="0" hangingPunct="1">
              <a:lnSpc>
                <a:spcPct val="100000"/>
              </a:lnSpc>
              <a:spcBef>
                <a:spcPts val="0"/>
              </a:spcBef>
              <a:spcAft>
                <a:spcPts val="0"/>
              </a:spcAft>
              <a:buClrTx/>
              <a:buSzTx/>
              <a:buFontTx/>
              <a:buNone/>
              <a:tabLst/>
              <a:defRPr/>
            </a:pPr>
            <a:endParaRPr lang="en-IN" dirty="0"/>
          </a:p>
          <a:p>
            <a:endParaRPr lang="en-IN" dirty="0"/>
          </a:p>
        </p:txBody>
      </p:sp>
      <p:sp>
        <p:nvSpPr>
          <p:cNvPr id="4" name="Slide Number Placeholder 3"/>
          <p:cNvSpPr>
            <a:spLocks noGrp="1"/>
          </p:cNvSpPr>
          <p:nvPr>
            <p:ph type="sldNum" sz="quarter" idx="10"/>
          </p:nvPr>
        </p:nvSpPr>
        <p:spPr/>
        <p:txBody>
          <a:bodyPr/>
          <a:lstStyle/>
          <a:p>
            <a:fld id="{2F827E96-4E9C-4C5D-BB58-25CFCEA9F8E0}" type="slidenum">
              <a:rPr lang="en-IN" smtClean="0"/>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different mindset employees in China focus on the activity and perform it repeatedly. China uses their own technology and search engines to protect their strategies and planning for the other countries. </a:t>
            </a:r>
          </a:p>
          <a:p>
            <a:r>
              <a:rPr lang="en-GB" dirty="0"/>
              <a:t>They create their own application to replace applications for other countries which includes we chat, AMOUR and mail master and </a:t>
            </a:r>
            <a:r>
              <a:rPr lang="en-GB" dirty="0" err="1"/>
              <a:t>Vmate</a:t>
            </a:r>
            <a:r>
              <a:rPr lang="en-GB" dirty="0"/>
              <a:t>.</a:t>
            </a:r>
            <a:endParaRPr lang="en-IN" dirty="0"/>
          </a:p>
          <a:p>
            <a:endParaRPr lang="en-IN" dirty="0"/>
          </a:p>
        </p:txBody>
      </p:sp>
      <p:sp>
        <p:nvSpPr>
          <p:cNvPr id="4" name="Slide Number Placeholder 3"/>
          <p:cNvSpPr>
            <a:spLocks noGrp="1"/>
          </p:cNvSpPr>
          <p:nvPr>
            <p:ph type="sldNum" sz="quarter" idx="10"/>
          </p:nvPr>
        </p:nvSpPr>
        <p:spPr/>
        <p:txBody>
          <a:bodyPr/>
          <a:lstStyle/>
          <a:p>
            <a:fld id="{2F827E96-4E9C-4C5D-BB58-25CFCEA9F8E0}" type="slidenum">
              <a:rPr lang="en-IN" smtClean="0"/>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Power distance</a:t>
            </a:r>
            <a:r>
              <a:rPr lang="en-GB" baseline="0" dirty="0"/>
              <a:t> - </a:t>
            </a:r>
            <a:r>
              <a:rPr lang="en-GB" dirty="0"/>
              <a:t>The UK 35 in personal distance and employees positive and optimistic in nature, they believe that employees need to be treated equally and that's why they implement different types of policies and employees rights laws.</a:t>
            </a:r>
            <a:r>
              <a:rPr lang="en-GB" sz="1200" dirty="0"/>
              <a:t> They are highly optimistic about people and their performance.                                                         </a:t>
            </a: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Individualism - The UK has an 89 score which shows that in their culture children are already getting the knowledge about thinking themselves which helps to provide them clarity on their goals and objectives which they need to achieve in a short and long period of time. The employees work to improve their skills which help to attract goals and objectives.</a:t>
            </a:r>
            <a:r>
              <a:rPr lang="en-GB" sz="1200" dirty="0"/>
              <a:t> They are less conformable with the extra activities and they are more loyal to their organisation.</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b="0" u="none" dirty="0"/>
              <a:t>Masculinity</a:t>
            </a:r>
            <a:r>
              <a:rPr lang="en-GB" dirty="0"/>
              <a:t>  -The United Kingdom 66 score which shows that UK culture teaches in the early age to be a smart worker, focuses on developing new skills which helps to increase their own value which helps to attract more opportunities. UK culture focuses on providing equal opportunities for both male and females.</a:t>
            </a:r>
            <a:r>
              <a:rPr lang="en-GB" sz="1200" dirty="0"/>
              <a:t> In the starting age their goal is to focus on getting good grades in academics and perform well in their professional life. The culture has guided students to focus on their work (</a:t>
            </a:r>
            <a:r>
              <a:rPr lang="en-GB" sz="1200" dirty="0" err="1"/>
              <a:t>Qian</a:t>
            </a:r>
            <a:r>
              <a:rPr lang="en-GB" sz="1200" dirty="0"/>
              <a:t> and et.al, 2020). </a:t>
            </a:r>
            <a:endParaRPr lang="en-IN" dirty="0"/>
          </a:p>
          <a:p>
            <a:pPr marL="0" marR="0" indent="0" algn="l" defTabSz="914400" rtl="0" eaLnBrk="1" fontAlgn="auto" latinLnBrk="0" hangingPunct="1">
              <a:lnSpc>
                <a:spcPct val="100000"/>
              </a:lnSpc>
              <a:spcBef>
                <a:spcPts val="0"/>
              </a:spcBef>
              <a:spcAft>
                <a:spcPts val="0"/>
              </a:spcAft>
              <a:buClrTx/>
              <a:buSzTx/>
              <a:buFontTx/>
              <a:buNone/>
              <a:tabLst/>
              <a:defRPr/>
            </a:pPr>
            <a:endParaRPr lang="en-IN" u="none" dirty="0"/>
          </a:p>
          <a:p>
            <a:endParaRPr lang="en-IN" dirty="0"/>
          </a:p>
        </p:txBody>
      </p:sp>
      <p:sp>
        <p:nvSpPr>
          <p:cNvPr id="4" name="Slide Number Placeholder 3"/>
          <p:cNvSpPr>
            <a:spLocks noGrp="1"/>
          </p:cNvSpPr>
          <p:nvPr>
            <p:ph type="sldNum" sz="quarter" idx="10"/>
          </p:nvPr>
        </p:nvSpPr>
        <p:spPr/>
        <p:txBody>
          <a:bodyPr/>
          <a:lstStyle/>
          <a:p>
            <a:fld id="{2F827E96-4E9C-4C5D-BB58-25CFCEA9F8E0}" type="slidenum">
              <a:rPr lang="en-IN" smtClean="0"/>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u="none" dirty="0"/>
              <a:t>Uncertain avoidance -</a:t>
            </a:r>
            <a:r>
              <a:rPr lang="en-GB" dirty="0"/>
              <a:t>The United Kingdom also has the score which means they are not well prepared for the uncertain situation which can affect the employees and organisation, but because of the less strictness in company they can easily communicate with other departments easily which helps to provide solutions in a short period of time.</a:t>
            </a:r>
          </a:p>
          <a:p>
            <a:pPr marL="0" marR="0" indent="0" algn="l" defTabSz="914400" rtl="0" eaLnBrk="1" fontAlgn="auto" latinLnBrk="0" hangingPunct="1">
              <a:lnSpc>
                <a:spcPct val="100000"/>
              </a:lnSpc>
              <a:spcBef>
                <a:spcPts val="0"/>
              </a:spcBef>
              <a:spcAft>
                <a:spcPts val="0"/>
              </a:spcAft>
              <a:buClrTx/>
              <a:buSzTx/>
              <a:buFontTx/>
              <a:buNone/>
              <a:tabLst/>
              <a:defRPr/>
            </a:pPr>
            <a:r>
              <a:rPr lang="en-GB" u="none" dirty="0"/>
              <a:t>Long term orientation -</a:t>
            </a:r>
            <a:r>
              <a:rPr lang="en-GB" dirty="0"/>
              <a:t>The United Kingdom has 51 scores which guide us that UK culture teaches them to achieve the short term goals which help them to prepare for long term goals. Short term goals are easily achievable.</a:t>
            </a:r>
          </a:p>
          <a:p>
            <a:pPr marL="0" marR="0" indent="0" algn="l" defTabSz="914400" rtl="0" eaLnBrk="1" fontAlgn="auto" latinLnBrk="0" hangingPunct="1">
              <a:lnSpc>
                <a:spcPct val="100000"/>
              </a:lnSpc>
              <a:spcBef>
                <a:spcPts val="0"/>
              </a:spcBef>
              <a:spcAft>
                <a:spcPts val="0"/>
              </a:spcAft>
              <a:buClrTx/>
              <a:buSzTx/>
              <a:buFontTx/>
              <a:buNone/>
              <a:tabLst/>
              <a:defRPr/>
            </a:pPr>
            <a:r>
              <a:rPr lang="en-GB" u="sng" dirty="0"/>
              <a:t>Indulgence</a:t>
            </a:r>
            <a:r>
              <a:rPr lang="en-IN" dirty="0"/>
              <a:t> </a:t>
            </a:r>
            <a:r>
              <a:rPr lang="en-GB" dirty="0"/>
              <a:t>The United Kingdom has 69 score of 69 which shows that people have more desire which helps them to motivate themselves towards their work. In UK culture people like to have fun and enjoy the parties which help to reduce the working stress.</a:t>
            </a:r>
            <a:endParaRPr lang="en-IN" dirty="0"/>
          </a:p>
          <a:p>
            <a:pPr marL="0" marR="0" indent="0" algn="l" defTabSz="914400" rtl="0" eaLnBrk="1" fontAlgn="auto" latinLnBrk="0" hangingPunct="1">
              <a:lnSpc>
                <a:spcPct val="100000"/>
              </a:lnSpc>
              <a:spcBef>
                <a:spcPts val="0"/>
              </a:spcBef>
              <a:spcAft>
                <a:spcPts val="0"/>
              </a:spcAft>
              <a:buClrTx/>
              <a:buSzTx/>
              <a:buFontTx/>
              <a:buNone/>
              <a:tabLst/>
              <a:defRPr/>
            </a:pPr>
            <a:endParaRPr lang="en-IN"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u="none" dirty="0"/>
          </a:p>
          <a:p>
            <a:endParaRPr lang="en-IN" dirty="0"/>
          </a:p>
        </p:txBody>
      </p:sp>
      <p:sp>
        <p:nvSpPr>
          <p:cNvPr id="4" name="Slide Number Placeholder 3"/>
          <p:cNvSpPr>
            <a:spLocks noGrp="1"/>
          </p:cNvSpPr>
          <p:nvPr>
            <p:ph type="sldNum" sz="quarter" idx="10"/>
          </p:nvPr>
        </p:nvSpPr>
        <p:spPr/>
        <p:txBody>
          <a:bodyPr/>
          <a:lstStyle/>
          <a:p>
            <a:fld id="{2F827E96-4E9C-4C5D-BB58-25CFCEA9F8E0}" type="slidenum">
              <a:rPr lang="en-IN" smtClean="0"/>
              <a:t>8</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AD7B69C-E9DC-4B6E-8393-C1E2EF2275FF}" type="datetimeFigureOut">
              <a:rPr lang="en-US" smtClean="0"/>
              <a:t>7/25/2023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065C20-5DE5-4F45-88F0-19576BDCA428}" type="slidenum">
              <a:rPr lang="en-IN" smtClean="0"/>
              <a:t>‹#›</a:t>
            </a:fld>
            <a:endParaRPr lang="en-IN"/>
          </a:p>
        </p:txBody>
      </p:sp>
    </p:spTree>
    <p:extLst>
      <p:ext uri="{BB962C8B-B14F-4D97-AF65-F5344CB8AC3E}">
        <p14:creationId xmlns:p14="http://schemas.microsoft.com/office/powerpoint/2010/main" val="3224135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D7B69C-E9DC-4B6E-8393-C1E2EF2275FF}" type="datetimeFigureOut">
              <a:rPr lang="en-US" smtClean="0"/>
              <a:t>7/25/2023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065C20-5DE5-4F45-88F0-19576BDCA428}" type="slidenum">
              <a:rPr lang="en-IN" smtClean="0"/>
              <a:t>‹#›</a:t>
            </a:fld>
            <a:endParaRPr lang="en-IN"/>
          </a:p>
        </p:txBody>
      </p:sp>
    </p:spTree>
    <p:extLst>
      <p:ext uri="{BB962C8B-B14F-4D97-AF65-F5344CB8AC3E}">
        <p14:creationId xmlns:p14="http://schemas.microsoft.com/office/powerpoint/2010/main" val="2567369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D7B69C-E9DC-4B6E-8393-C1E2EF2275FF}" type="datetimeFigureOut">
              <a:rPr lang="en-US" smtClean="0"/>
              <a:t>7/25/2023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065C20-5DE5-4F45-88F0-19576BDCA428}" type="slidenum">
              <a:rPr lang="en-IN" smtClean="0"/>
              <a:t>‹#›</a:t>
            </a:fld>
            <a:endParaRPr lang="en-IN"/>
          </a:p>
        </p:txBody>
      </p:sp>
    </p:spTree>
    <p:extLst>
      <p:ext uri="{BB962C8B-B14F-4D97-AF65-F5344CB8AC3E}">
        <p14:creationId xmlns:p14="http://schemas.microsoft.com/office/powerpoint/2010/main" val="717580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AD7B69C-E9DC-4B6E-8393-C1E2EF2275FF}" type="datetimeFigureOut">
              <a:rPr lang="en-US" smtClean="0"/>
              <a:t>7/25/2023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2065C20-5DE5-4F45-88F0-19576BDCA428}" type="slidenum">
              <a:rPr lang="en-IN" smtClean="0"/>
              <a:t>‹#›</a:t>
            </a:fld>
            <a:endParaRPr lang="en-IN"/>
          </a:p>
        </p:txBody>
      </p:sp>
    </p:spTree>
    <p:extLst>
      <p:ext uri="{BB962C8B-B14F-4D97-AF65-F5344CB8AC3E}">
        <p14:creationId xmlns:p14="http://schemas.microsoft.com/office/powerpoint/2010/main" val="2690722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D7B69C-E9DC-4B6E-8393-C1E2EF2275FF}" type="datetimeFigureOut">
              <a:rPr lang="en-US" smtClean="0"/>
              <a:t>7/25/2023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2065C20-5DE5-4F45-88F0-19576BDCA428}" type="slidenum">
              <a:rPr lang="en-IN" smtClean="0"/>
              <a:t>‹#›</a:t>
            </a:fld>
            <a:endParaRPr lang="en-IN"/>
          </a:p>
        </p:txBody>
      </p:sp>
    </p:spTree>
    <p:extLst>
      <p:ext uri="{BB962C8B-B14F-4D97-AF65-F5344CB8AC3E}">
        <p14:creationId xmlns:p14="http://schemas.microsoft.com/office/powerpoint/2010/main" val="3853289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D7B69C-E9DC-4B6E-8393-C1E2EF2275FF}" type="datetimeFigureOut">
              <a:rPr lang="en-US" smtClean="0"/>
              <a:t>7/25/2023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2065C20-5DE5-4F45-88F0-19576BDCA428}" type="slidenum">
              <a:rPr lang="en-IN" smtClean="0"/>
              <a:t>‹#›</a:t>
            </a:fld>
            <a:endParaRPr lang="en-IN"/>
          </a:p>
        </p:txBody>
      </p:sp>
    </p:spTree>
    <p:extLst>
      <p:ext uri="{BB962C8B-B14F-4D97-AF65-F5344CB8AC3E}">
        <p14:creationId xmlns:p14="http://schemas.microsoft.com/office/powerpoint/2010/main" val="1237500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D7B69C-E9DC-4B6E-8393-C1E2EF2275FF}" type="datetimeFigureOut">
              <a:rPr lang="en-US" smtClean="0"/>
              <a:t>7/25/2023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2065C20-5DE5-4F45-88F0-19576BDCA428}" type="slidenum">
              <a:rPr lang="en-IN" smtClean="0"/>
              <a:t>‹#›</a:t>
            </a:fld>
            <a:endParaRPr lang="en-IN"/>
          </a:p>
        </p:txBody>
      </p:sp>
    </p:spTree>
    <p:extLst>
      <p:ext uri="{BB962C8B-B14F-4D97-AF65-F5344CB8AC3E}">
        <p14:creationId xmlns:p14="http://schemas.microsoft.com/office/powerpoint/2010/main" val="93528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AD7B69C-E9DC-4B6E-8393-C1E2EF2275FF}" type="datetimeFigureOut">
              <a:rPr lang="en-US" smtClean="0"/>
              <a:t>7/25/2023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2065C20-5DE5-4F45-88F0-19576BDCA428}" type="slidenum">
              <a:rPr lang="en-IN" smtClean="0"/>
              <a:t>‹#›</a:t>
            </a:fld>
            <a:endParaRPr lang="en-IN"/>
          </a:p>
        </p:txBody>
      </p:sp>
    </p:spTree>
    <p:extLst>
      <p:ext uri="{BB962C8B-B14F-4D97-AF65-F5344CB8AC3E}">
        <p14:creationId xmlns:p14="http://schemas.microsoft.com/office/powerpoint/2010/main" val="4252291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D7B69C-E9DC-4B6E-8393-C1E2EF2275FF}" type="datetimeFigureOut">
              <a:rPr lang="en-US" smtClean="0"/>
              <a:t>7/25/2023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2065C20-5DE5-4F45-88F0-19576BDCA428}" type="slidenum">
              <a:rPr lang="en-IN" smtClean="0"/>
              <a:t>‹#›</a:t>
            </a:fld>
            <a:endParaRPr lang="en-IN"/>
          </a:p>
        </p:txBody>
      </p:sp>
    </p:spTree>
    <p:extLst>
      <p:ext uri="{BB962C8B-B14F-4D97-AF65-F5344CB8AC3E}">
        <p14:creationId xmlns:p14="http://schemas.microsoft.com/office/powerpoint/2010/main" val="4022701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D7B69C-E9DC-4B6E-8393-C1E2EF2275FF}" type="datetimeFigureOut">
              <a:rPr lang="en-US" smtClean="0"/>
              <a:t>7/25/2023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065C20-5DE5-4F45-88F0-19576BDCA428}" type="slidenum">
              <a:rPr lang="en-IN" smtClean="0"/>
              <a:t>‹#›</a:t>
            </a:fld>
            <a:endParaRPr lang="en-IN"/>
          </a:p>
        </p:txBody>
      </p:sp>
    </p:spTree>
    <p:extLst>
      <p:ext uri="{BB962C8B-B14F-4D97-AF65-F5344CB8AC3E}">
        <p14:creationId xmlns:p14="http://schemas.microsoft.com/office/powerpoint/2010/main" val="2350136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D7B69C-E9DC-4B6E-8393-C1E2EF2275FF}" type="datetimeFigureOut">
              <a:rPr lang="en-US" smtClean="0"/>
              <a:t>7/25/2023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065C20-5DE5-4F45-88F0-19576BDCA428}" type="slidenum">
              <a:rPr lang="en-IN" smtClean="0"/>
              <a:t>‹#›</a:t>
            </a:fld>
            <a:endParaRPr lang="en-IN"/>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760952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D7B69C-E9DC-4B6E-8393-C1E2EF2275FF}" type="datetimeFigureOut">
              <a:rPr lang="en-US" smtClean="0"/>
              <a:t>7/25/2023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065C20-5DE5-4F45-88F0-19576BDCA428}" type="slidenum">
              <a:rPr lang="en-IN" smtClean="0"/>
              <a:t>‹#›</a:t>
            </a:fld>
            <a:endParaRPr lang="en-IN"/>
          </a:p>
        </p:txBody>
      </p:sp>
    </p:spTree>
    <p:extLst>
      <p:ext uri="{BB962C8B-B14F-4D97-AF65-F5344CB8AC3E}">
        <p14:creationId xmlns:p14="http://schemas.microsoft.com/office/powerpoint/2010/main" val="29539200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D7B69C-E9DC-4B6E-8393-C1E2EF2275FF}" type="datetimeFigureOut">
              <a:rPr lang="en-US" smtClean="0"/>
              <a:t>7/25/2023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065C20-5DE5-4F45-88F0-19576BDCA428}" type="slidenum">
              <a:rPr lang="en-IN" smtClean="0"/>
              <a:t>‹#›</a:t>
            </a:fld>
            <a:endParaRPr lang="en-IN"/>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73504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D7B69C-E9DC-4B6E-8393-C1E2EF2275FF}" type="datetimeFigureOut">
              <a:rPr lang="en-US" smtClean="0"/>
              <a:t>7/25/2023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065C20-5DE5-4F45-88F0-19576BDCA428}" type="slidenum">
              <a:rPr lang="en-IN" smtClean="0"/>
              <a:t>‹#›</a:t>
            </a:fld>
            <a:endParaRPr lang="en-IN"/>
          </a:p>
        </p:txBody>
      </p:sp>
    </p:spTree>
    <p:extLst>
      <p:ext uri="{BB962C8B-B14F-4D97-AF65-F5344CB8AC3E}">
        <p14:creationId xmlns:p14="http://schemas.microsoft.com/office/powerpoint/2010/main" val="36390575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D7B69C-E9DC-4B6E-8393-C1E2EF2275FF}" type="datetimeFigureOut">
              <a:rPr lang="en-US" smtClean="0"/>
              <a:t>7/25/2023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065C20-5DE5-4F45-88F0-19576BDCA428}" type="slidenum">
              <a:rPr lang="en-IN" smtClean="0"/>
              <a:t>‹#›</a:t>
            </a:fld>
            <a:endParaRPr lang="en-IN"/>
          </a:p>
        </p:txBody>
      </p:sp>
    </p:spTree>
    <p:extLst>
      <p:ext uri="{BB962C8B-B14F-4D97-AF65-F5344CB8AC3E}">
        <p14:creationId xmlns:p14="http://schemas.microsoft.com/office/powerpoint/2010/main" val="1161595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D7B69C-E9DC-4B6E-8393-C1E2EF2275FF}" type="datetimeFigureOut">
              <a:rPr lang="en-US" smtClean="0"/>
              <a:t>7/25/2023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065C20-5DE5-4F45-88F0-19576BDCA428}" type="slidenum">
              <a:rPr lang="en-IN" smtClean="0"/>
              <a:t>‹#›</a:t>
            </a:fld>
            <a:endParaRPr lang="en-IN"/>
          </a:p>
        </p:txBody>
      </p:sp>
    </p:spTree>
    <p:extLst>
      <p:ext uri="{BB962C8B-B14F-4D97-AF65-F5344CB8AC3E}">
        <p14:creationId xmlns:p14="http://schemas.microsoft.com/office/powerpoint/2010/main" val="51633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AD7B69C-E9DC-4B6E-8393-C1E2EF2275FF}" type="datetimeFigureOut">
              <a:rPr lang="en-US" smtClean="0"/>
              <a:t>7/25/2023</a:t>
            </a:fld>
            <a:endParaRPr lang="en-IN"/>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12065C20-5DE5-4F45-88F0-19576BDCA428}" type="slidenum">
              <a:rPr lang="en-IN" smtClean="0"/>
              <a:t>‹#›</a:t>
            </a:fld>
            <a:endParaRPr lang="en-IN"/>
          </a:p>
        </p:txBody>
      </p:sp>
    </p:spTree>
    <p:extLst>
      <p:ext uri="{BB962C8B-B14F-4D97-AF65-F5344CB8AC3E}">
        <p14:creationId xmlns:p14="http://schemas.microsoft.com/office/powerpoint/2010/main" val="2463229580"/>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1580" y="177121"/>
            <a:ext cx="7560840" cy="3417580"/>
          </a:xfrm>
        </p:spPr>
        <p:txBody>
          <a:bodyPr>
            <a:normAutofit fontScale="90000"/>
          </a:bodyPr>
          <a:lstStyle/>
          <a:p>
            <a:pPr algn="ctr"/>
            <a:r>
              <a:rPr lang="en-GB" sz="4000" dirty="0">
                <a:solidFill>
                  <a:schemeClr val="tx1"/>
                </a:solidFill>
                <a:effectLst/>
              </a:rPr>
              <a:t>International Business Communication</a:t>
            </a:r>
            <a:br>
              <a:rPr lang="en-GB" sz="4000" dirty="0">
                <a:solidFill>
                  <a:schemeClr val="tx1"/>
                </a:solidFill>
                <a:effectLst/>
              </a:rPr>
            </a:br>
            <a:r>
              <a:rPr lang="en-GB" sz="4000" dirty="0">
                <a:solidFill>
                  <a:schemeClr val="tx1"/>
                </a:solidFill>
                <a:effectLst/>
              </a:rPr>
              <a:t>Assessment 2 </a:t>
            </a:r>
            <a:br>
              <a:rPr lang="en-GB" sz="4000" dirty="0">
                <a:solidFill>
                  <a:schemeClr val="tx1"/>
                </a:solidFill>
                <a:effectLst/>
              </a:rPr>
            </a:br>
            <a:r>
              <a:rPr lang="en-GB" sz="4000" dirty="0">
                <a:solidFill>
                  <a:schemeClr val="tx1"/>
                </a:solidFill>
                <a:effectLst/>
              </a:rPr>
              <a:t>Student: Stanislav Stoyanov</a:t>
            </a:r>
            <a:br>
              <a:rPr lang="en-GB" sz="4000" dirty="0">
                <a:solidFill>
                  <a:schemeClr val="tx1"/>
                </a:solidFill>
                <a:effectLst/>
              </a:rPr>
            </a:br>
            <a:r>
              <a:rPr lang="en-GB" sz="4000" dirty="0">
                <a:solidFill>
                  <a:schemeClr val="tx1"/>
                </a:solidFill>
                <a:effectLst/>
              </a:rPr>
              <a:t>Lecturer: Charles </a:t>
            </a:r>
            <a:r>
              <a:rPr lang="en-GB" sz="4000" dirty="0" err="1">
                <a:solidFill>
                  <a:schemeClr val="tx1"/>
                </a:solidFill>
                <a:effectLst/>
              </a:rPr>
              <a:t>Nwaogwugwu</a:t>
            </a:r>
            <a:br>
              <a:rPr lang="en-IN" dirty="0"/>
            </a:br>
            <a:endParaRPr lang="en-IN" dirty="0"/>
          </a:p>
        </p:txBody>
      </p:sp>
      <p:pic>
        <p:nvPicPr>
          <p:cNvPr id="11266" name="Picture 2"/>
          <p:cNvPicPr>
            <a:picLocks noChangeAspect="1" noChangeArrowheads="1"/>
          </p:cNvPicPr>
          <p:nvPr/>
        </p:nvPicPr>
        <p:blipFill>
          <a:blip r:embed="rId2"/>
          <a:srcRect/>
          <a:stretch>
            <a:fillRect/>
          </a:stretch>
        </p:blipFill>
        <p:spPr bwMode="auto">
          <a:xfrm>
            <a:off x="1115616" y="2924944"/>
            <a:ext cx="6912768" cy="3594700"/>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dirty="0">
                <a:solidFill>
                  <a:schemeClr val="tx1"/>
                </a:solidFill>
                <a:effectLst/>
              </a:rPr>
              <a:t>Table of content </a:t>
            </a:r>
          </a:p>
        </p:txBody>
      </p:sp>
      <p:sp>
        <p:nvSpPr>
          <p:cNvPr id="3" name="Content Placeholder 2"/>
          <p:cNvSpPr>
            <a:spLocks noGrp="1"/>
          </p:cNvSpPr>
          <p:nvPr>
            <p:ph idx="1"/>
          </p:nvPr>
        </p:nvSpPr>
        <p:spPr/>
        <p:txBody>
          <a:bodyPr>
            <a:normAutofit fontScale="92500" lnSpcReduction="20000"/>
          </a:bodyPr>
          <a:lstStyle/>
          <a:p>
            <a:r>
              <a:rPr lang="en-GB" sz="2000" dirty="0"/>
              <a:t>INTRODUCTION</a:t>
            </a:r>
          </a:p>
          <a:p>
            <a:r>
              <a:rPr lang="en-GB" sz="2000" dirty="0"/>
              <a:t>Organisation of UK and China</a:t>
            </a:r>
          </a:p>
          <a:p>
            <a:r>
              <a:rPr lang="en-GB" sz="2000" dirty="0"/>
              <a:t>Culture difference of UK and China</a:t>
            </a:r>
          </a:p>
          <a:p>
            <a:r>
              <a:rPr lang="en-GB" sz="2000" dirty="0"/>
              <a:t>Culture challenges</a:t>
            </a:r>
          </a:p>
          <a:p>
            <a:r>
              <a:rPr lang="en-GB" sz="2000" dirty="0"/>
              <a:t>Hofstede demission</a:t>
            </a:r>
          </a:p>
          <a:p>
            <a:r>
              <a:rPr lang="en-GB" sz="2000" dirty="0"/>
              <a:t>Culture sensitivity</a:t>
            </a:r>
          </a:p>
          <a:p>
            <a:r>
              <a:rPr lang="en-GB" sz="2000" dirty="0"/>
              <a:t>Recommendation to improve the culture communication</a:t>
            </a:r>
          </a:p>
          <a:p>
            <a:r>
              <a:rPr lang="en-GB" sz="2000" dirty="0"/>
              <a:t>RECOMMENDATION</a:t>
            </a:r>
          </a:p>
          <a:p>
            <a:r>
              <a:rPr lang="en-GB" sz="2000" dirty="0"/>
              <a:t>CONCLUSION</a:t>
            </a:r>
          </a:p>
          <a:p>
            <a:r>
              <a:rPr lang="en-GB" sz="2000" dirty="0"/>
              <a:t>REFERENCE</a:t>
            </a:r>
            <a:endParaRPr lang="en-IN"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21196"/>
            <a:ext cx="8229600" cy="1143000"/>
          </a:xfrm>
        </p:spPr>
        <p:txBody>
          <a:bodyPr/>
          <a:lstStyle/>
          <a:p>
            <a:r>
              <a:rPr lang="en-GB" sz="2800" dirty="0"/>
              <a:t>I</a:t>
            </a:r>
            <a:r>
              <a:rPr lang="en-GB" sz="2800" dirty="0">
                <a:solidFill>
                  <a:schemeClr val="tx1"/>
                </a:solidFill>
                <a:effectLst/>
              </a:rPr>
              <a:t>NTRODUCTION</a:t>
            </a:r>
            <a:endParaRPr lang="en-IN" dirty="0">
              <a:solidFill>
                <a:schemeClr val="tx1"/>
              </a:solidFill>
              <a:effectLst/>
            </a:endParaRPr>
          </a:p>
        </p:txBody>
      </p:sp>
      <p:sp>
        <p:nvSpPr>
          <p:cNvPr id="3" name="Content Placeholder 2"/>
          <p:cNvSpPr>
            <a:spLocks noGrp="1"/>
          </p:cNvSpPr>
          <p:nvPr>
            <p:ph idx="1"/>
          </p:nvPr>
        </p:nvSpPr>
        <p:spPr>
          <a:xfrm>
            <a:off x="179512" y="692696"/>
            <a:ext cx="4757742" cy="4525963"/>
          </a:xfrm>
        </p:spPr>
        <p:txBody>
          <a:bodyPr>
            <a:noAutofit/>
          </a:bodyPr>
          <a:lstStyle/>
          <a:p>
            <a:pPr algn="just">
              <a:lnSpc>
                <a:spcPct val="150000"/>
              </a:lnSpc>
            </a:pPr>
            <a:r>
              <a:rPr lang="en-GB" sz="1700" dirty="0"/>
              <a:t>The international business is the practice in which companies sell the product and services across the boundaries of the company. </a:t>
            </a:r>
          </a:p>
          <a:p>
            <a:pPr algn="just">
              <a:lnSpc>
                <a:spcPct val="150000"/>
              </a:lnSpc>
            </a:pPr>
            <a:r>
              <a:rPr lang="en-GB" sz="1700" dirty="0"/>
              <a:t>It is very essential that an organisation performs the study of internal and external factors which help to make changes in the operation. </a:t>
            </a:r>
          </a:p>
          <a:p>
            <a:pPr algn="just">
              <a:lnSpc>
                <a:spcPct val="150000"/>
              </a:lnSpc>
            </a:pPr>
            <a:r>
              <a:rPr lang="en-GB" sz="1700" dirty="0"/>
              <a:t>It includes function according to the political, economical, social, technological, legal and environmental factors. This research will include the culture difference, challenges, dimension and culture sensitivity (Huber, and et.al ,2019). </a:t>
            </a:r>
          </a:p>
          <a:p>
            <a:pPr algn="just">
              <a:lnSpc>
                <a:spcPct val="150000"/>
              </a:lnSpc>
            </a:pPr>
            <a:endParaRPr lang="en-GB" sz="1700" dirty="0"/>
          </a:p>
        </p:txBody>
      </p:sp>
      <p:pic>
        <p:nvPicPr>
          <p:cNvPr id="2050" name="Picture 2"/>
          <p:cNvPicPr>
            <a:picLocks noChangeAspect="1" noChangeArrowheads="1"/>
          </p:cNvPicPr>
          <p:nvPr/>
        </p:nvPicPr>
        <p:blipFill>
          <a:blip r:embed="rId3"/>
          <a:srcRect/>
          <a:stretch>
            <a:fillRect/>
          </a:stretch>
        </p:blipFill>
        <p:spPr bwMode="auto">
          <a:xfrm>
            <a:off x="5169967" y="980727"/>
            <a:ext cx="3974033" cy="4525963"/>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2710"/>
            <a:ext cx="6347713" cy="1320800"/>
          </a:xfrm>
        </p:spPr>
        <p:txBody>
          <a:bodyPr>
            <a:normAutofit/>
          </a:bodyPr>
          <a:lstStyle/>
          <a:p>
            <a:r>
              <a:rPr lang="en-GB" sz="2800" dirty="0">
                <a:solidFill>
                  <a:schemeClr val="tx1"/>
                </a:solidFill>
                <a:effectLst/>
              </a:rPr>
              <a:t>Organisation of UK and China</a:t>
            </a:r>
            <a:br>
              <a:rPr lang="en-IN" u="sng" dirty="0"/>
            </a:br>
            <a:endParaRPr lang="en-IN" dirty="0"/>
          </a:p>
        </p:txBody>
      </p:sp>
      <p:sp>
        <p:nvSpPr>
          <p:cNvPr id="3" name="Content Placeholder 2"/>
          <p:cNvSpPr>
            <a:spLocks noGrp="1"/>
          </p:cNvSpPr>
          <p:nvPr>
            <p:ph idx="1"/>
          </p:nvPr>
        </p:nvSpPr>
        <p:spPr>
          <a:xfrm>
            <a:off x="357158" y="857232"/>
            <a:ext cx="5715040" cy="6000768"/>
          </a:xfrm>
        </p:spPr>
        <p:txBody>
          <a:bodyPr>
            <a:normAutofit fontScale="70000" lnSpcReduction="20000"/>
          </a:bodyPr>
          <a:lstStyle/>
          <a:p>
            <a:pPr algn="just">
              <a:lnSpc>
                <a:spcPct val="160000"/>
              </a:lnSpc>
            </a:pPr>
            <a:r>
              <a:rPr lang="en-GB" sz="2300" dirty="0"/>
              <a:t>Morrison is a very famous United Kingdom based retail company which was founded by  William Morrison in 1899  .</a:t>
            </a:r>
          </a:p>
          <a:p>
            <a:pPr algn="just">
              <a:lnSpc>
                <a:spcPct val="160000"/>
              </a:lnSpc>
            </a:pPr>
            <a:r>
              <a:rPr lang="en-GB" sz="2300" dirty="0"/>
              <a:t>It has around 1136 stores in the United Kingdom and they have very huge varieties of products and services which includes fresh cake, bakery ‘products, frozen foods, cosmetics, beautify products, electric products, home decor and pet shops. </a:t>
            </a:r>
          </a:p>
          <a:p>
            <a:pPr algn="just">
              <a:lnSpc>
                <a:spcPct val="160000"/>
              </a:lnSpc>
            </a:pPr>
            <a:r>
              <a:rPr lang="en-GB" sz="2300" dirty="0"/>
              <a:t>Alibaba GROUP is a very well known company which is based in China; it was established in 1999 by Jack Ma  in Hangzhou. </a:t>
            </a:r>
          </a:p>
          <a:p>
            <a:pPr algn="just">
              <a:lnSpc>
                <a:spcPct val="160000"/>
              </a:lnSpc>
            </a:pPr>
            <a:r>
              <a:rPr lang="en-GB" sz="2300" dirty="0"/>
              <a:t> Both Companies have huge categories of products which include electric devices, cosmetics, daily use products, home decors, care decors and baby care products. </a:t>
            </a:r>
            <a:endParaRPr lang="en-IN" sz="2300" dirty="0"/>
          </a:p>
          <a:p>
            <a:pPr>
              <a:buNone/>
            </a:pPr>
            <a:endParaRPr lang="en-IN" dirty="0"/>
          </a:p>
          <a:p>
            <a:endParaRPr lang="en-IN" dirty="0"/>
          </a:p>
        </p:txBody>
      </p:sp>
      <p:pic>
        <p:nvPicPr>
          <p:cNvPr id="3074" name="Picture 2"/>
          <p:cNvPicPr>
            <a:picLocks noChangeAspect="1" noChangeArrowheads="1"/>
          </p:cNvPicPr>
          <p:nvPr/>
        </p:nvPicPr>
        <p:blipFill>
          <a:blip r:embed="rId3"/>
          <a:srcRect/>
          <a:stretch>
            <a:fillRect/>
          </a:stretch>
        </p:blipFill>
        <p:spPr bwMode="auto">
          <a:xfrm>
            <a:off x="6286512" y="633394"/>
            <a:ext cx="2677976" cy="2075526"/>
          </a:xfrm>
          <a:prstGeom prst="rect">
            <a:avLst/>
          </a:prstGeom>
          <a:noFill/>
          <a:ln w="9525">
            <a:noFill/>
            <a:miter lim="800000"/>
            <a:headEnd/>
            <a:tailEnd/>
          </a:ln>
          <a:effectLst/>
        </p:spPr>
      </p:pic>
      <p:pic>
        <p:nvPicPr>
          <p:cNvPr id="3075" name="Picture 3"/>
          <p:cNvPicPr>
            <a:picLocks noChangeAspect="1" noChangeArrowheads="1"/>
          </p:cNvPicPr>
          <p:nvPr/>
        </p:nvPicPr>
        <p:blipFill>
          <a:blip r:embed="rId4"/>
          <a:srcRect/>
          <a:stretch>
            <a:fillRect/>
          </a:stretch>
        </p:blipFill>
        <p:spPr bwMode="auto">
          <a:xfrm>
            <a:off x="6278205" y="3140968"/>
            <a:ext cx="2677976" cy="2376264"/>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4901" y="196832"/>
            <a:ext cx="6347713" cy="1320800"/>
          </a:xfrm>
        </p:spPr>
        <p:txBody>
          <a:bodyPr>
            <a:normAutofit/>
          </a:bodyPr>
          <a:lstStyle/>
          <a:p>
            <a:r>
              <a:rPr lang="en-GB" sz="2800" dirty="0">
                <a:solidFill>
                  <a:schemeClr val="tx1"/>
                </a:solidFill>
                <a:effectLst/>
              </a:rPr>
              <a:t>Culture difference of UK and China</a:t>
            </a:r>
            <a:br>
              <a:rPr lang="en-IN" u="sng" dirty="0"/>
            </a:br>
            <a:endParaRPr lang="en-IN" dirty="0"/>
          </a:p>
        </p:txBody>
      </p:sp>
      <p:sp>
        <p:nvSpPr>
          <p:cNvPr id="3" name="Content Placeholder 2"/>
          <p:cNvSpPr>
            <a:spLocks noGrp="1"/>
          </p:cNvSpPr>
          <p:nvPr>
            <p:ph idx="1"/>
          </p:nvPr>
        </p:nvSpPr>
        <p:spPr>
          <a:xfrm>
            <a:off x="214282" y="857232"/>
            <a:ext cx="6858048" cy="5429288"/>
          </a:xfrm>
        </p:spPr>
        <p:txBody>
          <a:bodyPr>
            <a:normAutofit fontScale="85000" lnSpcReduction="10000"/>
          </a:bodyPr>
          <a:lstStyle/>
          <a:p>
            <a:pPr algn="just">
              <a:lnSpc>
                <a:spcPct val="150000"/>
              </a:lnSpc>
            </a:pPr>
            <a:r>
              <a:rPr lang="en-GB" sz="1800" b="1" i="1" dirty="0"/>
              <a:t>United Kingdom’s corporate culture </a:t>
            </a:r>
            <a:r>
              <a:rPr lang="en-GB" sz="1800" dirty="0"/>
              <a:t>- The UK business culture is very disciplined, courtesy, punctuality and politeness. </a:t>
            </a:r>
          </a:p>
          <a:p>
            <a:pPr algn="just">
              <a:lnSpc>
                <a:spcPct val="150000"/>
              </a:lnSpc>
            </a:pPr>
            <a:r>
              <a:rPr lang="en-GB" sz="1800" dirty="0"/>
              <a:t>The British are well known for their tongue and cheeks. In the UK organisational culture uses less hierarchy compared to other countries. </a:t>
            </a:r>
          </a:p>
          <a:p>
            <a:pPr algn="just">
              <a:lnSpc>
                <a:spcPct val="150000"/>
              </a:lnSpc>
            </a:pPr>
            <a:r>
              <a:rPr lang="en-GB" sz="1800" dirty="0"/>
              <a:t>Most employees like working in the familiarity. UK work culture focuses on employees and company which helps business in Long term (Liu and et.al , 2021). </a:t>
            </a:r>
          </a:p>
          <a:p>
            <a:pPr algn="just">
              <a:lnSpc>
                <a:spcPct val="150000"/>
              </a:lnSpc>
            </a:pPr>
            <a:r>
              <a:rPr lang="en-GB" sz="1800" b="1" i="1" dirty="0"/>
              <a:t>China corporate culture</a:t>
            </a:r>
            <a:r>
              <a:rPr lang="en-GB" sz="1800" dirty="0"/>
              <a:t> – In China business is more focused on improving the productivity and services of the workers. </a:t>
            </a:r>
          </a:p>
          <a:p>
            <a:pPr algn="just">
              <a:lnSpc>
                <a:spcPct val="150000"/>
              </a:lnSpc>
            </a:pPr>
            <a:r>
              <a:rPr lang="en-GB" sz="1800" dirty="0"/>
              <a:t>They have very strict rules and policies in the organisation. </a:t>
            </a:r>
          </a:p>
          <a:p>
            <a:pPr algn="just">
              <a:lnSpc>
                <a:spcPct val="150000"/>
              </a:lnSpc>
            </a:pPr>
            <a:r>
              <a:rPr lang="en-GB" sz="1800" dirty="0"/>
              <a:t>The Company mostly uses the democratic leadership styles in their organisation which means all the decision making is done by the top level management. </a:t>
            </a:r>
          </a:p>
          <a:p>
            <a:endParaRPr lang="en-IN" dirty="0"/>
          </a:p>
        </p:txBody>
      </p:sp>
      <p:pic>
        <p:nvPicPr>
          <p:cNvPr id="1028" name="Picture 4" descr="Cultural Differences Between the UK and China">
            <a:extLst>
              <a:ext uri="{FF2B5EF4-FFF2-40B4-BE49-F238E27FC236}">
                <a16:creationId xmlns:a16="http://schemas.microsoft.com/office/drawing/2014/main" id="{F0A0BF76-7196-67B6-9F33-8D7EBF1605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2614" y="0"/>
            <a:ext cx="2101386" cy="299695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9392"/>
            <a:ext cx="8229600" cy="571504"/>
          </a:xfrm>
        </p:spPr>
        <p:txBody>
          <a:bodyPr>
            <a:normAutofit fontScale="90000"/>
          </a:bodyPr>
          <a:lstStyle/>
          <a:p>
            <a:r>
              <a:rPr lang="en-GB" sz="3100" dirty="0">
                <a:solidFill>
                  <a:schemeClr val="tx1"/>
                </a:solidFill>
                <a:effectLst/>
              </a:rPr>
              <a:t>Culture challenges</a:t>
            </a:r>
            <a:r>
              <a:rPr lang="en-GB" b="0" dirty="0">
                <a:effectLst/>
              </a:rPr>
              <a:t>  </a:t>
            </a:r>
            <a:br>
              <a:rPr lang="en-IN" u="sng" dirty="0"/>
            </a:br>
            <a:endParaRPr lang="en-IN" dirty="0"/>
          </a:p>
        </p:txBody>
      </p:sp>
      <p:sp>
        <p:nvSpPr>
          <p:cNvPr id="3" name="Content Placeholder 2"/>
          <p:cNvSpPr>
            <a:spLocks noGrp="1"/>
          </p:cNvSpPr>
          <p:nvPr>
            <p:ph idx="1"/>
          </p:nvPr>
        </p:nvSpPr>
        <p:spPr>
          <a:xfrm>
            <a:off x="0" y="571480"/>
            <a:ext cx="6858048" cy="6286520"/>
          </a:xfrm>
        </p:spPr>
        <p:txBody>
          <a:bodyPr>
            <a:normAutofit fontScale="92500" lnSpcReduction="10000"/>
          </a:bodyPr>
          <a:lstStyle/>
          <a:p>
            <a:pPr algn="just">
              <a:lnSpc>
                <a:spcPct val="150000"/>
              </a:lnSpc>
            </a:pPr>
            <a:r>
              <a:rPr lang="en-GB" sz="1800" dirty="0"/>
              <a:t>There is a huge cultural difference between China and the United Kingdom. There are different barriers between the culture of the United Kingdom and China which includes language barriers.</a:t>
            </a:r>
          </a:p>
          <a:p>
            <a:pPr algn="just">
              <a:lnSpc>
                <a:spcPct val="150000"/>
              </a:lnSpc>
            </a:pPr>
            <a:r>
              <a:rPr lang="en-GB" sz="1800" dirty="0"/>
              <a:t> Both have different languages which makes the communication very difficult and difficult to understand. In the UK employees work freely and they prefer work-life balance and love to spend equal time with their family and friends. In UK culture they eat slowly and enjoy the company of others. </a:t>
            </a:r>
          </a:p>
          <a:p>
            <a:pPr algn="just">
              <a:lnSpc>
                <a:spcPct val="150000"/>
              </a:lnSpc>
            </a:pPr>
            <a:r>
              <a:rPr lang="en-GB" sz="1800" dirty="0"/>
              <a:t>UK companies have maintained good relations with international companies and they use different search engines and tools and technology. </a:t>
            </a:r>
          </a:p>
          <a:p>
            <a:pPr algn="just">
              <a:lnSpc>
                <a:spcPct val="150000"/>
              </a:lnSpc>
            </a:pPr>
            <a:r>
              <a:rPr lang="en-GB" sz="1800" dirty="0"/>
              <a:t>In China there is a different story, employees like to work hard and they prefer overtime rather than going out with their friends. They eat fast and try to be more productive and manage the time which seems very stressful. </a:t>
            </a:r>
          </a:p>
          <a:p>
            <a:endParaRPr lang="en-IN" b="1" dirty="0"/>
          </a:p>
        </p:txBody>
      </p:sp>
      <p:pic>
        <p:nvPicPr>
          <p:cNvPr id="5122" name="Picture 2"/>
          <p:cNvPicPr>
            <a:picLocks noChangeAspect="1" noChangeArrowheads="1"/>
          </p:cNvPicPr>
          <p:nvPr/>
        </p:nvPicPr>
        <p:blipFill>
          <a:blip r:embed="rId3"/>
          <a:srcRect/>
          <a:stretch>
            <a:fillRect/>
          </a:stretch>
        </p:blipFill>
        <p:spPr bwMode="auto">
          <a:xfrm>
            <a:off x="6858048" y="-17240"/>
            <a:ext cx="2297382" cy="3471392"/>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89537"/>
            <a:ext cx="8229600" cy="714356"/>
          </a:xfrm>
        </p:spPr>
        <p:txBody>
          <a:bodyPr>
            <a:normAutofit/>
          </a:bodyPr>
          <a:lstStyle/>
          <a:p>
            <a:r>
              <a:rPr lang="en-GB" sz="2400" dirty="0">
                <a:solidFill>
                  <a:schemeClr val="tx1"/>
                </a:solidFill>
                <a:effectLst/>
              </a:rPr>
              <a:t>Hofstede demission</a:t>
            </a:r>
            <a:r>
              <a:rPr lang="en-IN" sz="2400" dirty="0">
                <a:solidFill>
                  <a:schemeClr val="tx1"/>
                </a:solidFill>
                <a:effectLst/>
              </a:rPr>
              <a:t> </a:t>
            </a:r>
          </a:p>
        </p:txBody>
      </p:sp>
      <p:sp>
        <p:nvSpPr>
          <p:cNvPr id="3" name="Content Placeholder 2"/>
          <p:cNvSpPr>
            <a:spLocks noGrp="1"/>
          </p:cNvSpPr>
          <p:nvPr>
            <p:ph idx="1"/>
          </p:nvPr>
        </p:nvSpPr>
        <p:spPr>
          <a:xfrm>
            <a:off x="214282" y="1628800"/>
            <a:ext cx="6357982" cy="5229200"/>
          </a:xfrm>
        </p:spPr>
        <p:txBody>
          <a:bodyPr>
            <a:normAutofit fontScale="62500" lnSpcReduction="20000"/>
          </a:bodyPr>
          <a:lstStyle/>
          <a:p>
            <a:pPr algn="just">
              <a:lnSpc>
                <a:spcPct val="170000"/>
              </a:lnSpc>
            </a:pPr>
            <a:r>
              <a:rPr lang="en-GB" sz="2600" b="1" u="sng" dirty="0"/>
              <a:t>Power distance</a:t>
            </a:r>
            <a:endParaRPr lang="en-IN" sz="2600" dirty="0"/>
          </a:p>
          <a:p>
            <a:pPr algn="just">
              <a:lnSpc>
                <a:spcPct val="170000"/>
              </a:lnSpc>
            </a:pPr>
            <a:r>
              <a:rPr lang="en-GB" sz="2500" dirty="0"/>
              <a:t>China has 80 in power distance and their culture believes that equalities in employees is acceptable and there is no protection against abuse, discrimination (Peters and et.al , 2020). The employees have the impact of formal authority. </a:t>
            </a:r>
            <a:endParaRPr lang="en-IN" sz="2500" dirty="0"/>
          </a:p>
          <a:p>
            <a:pPr algn="just">
              <a:lnSpc>
                <a:spcPct val="170000"/>
              </a:lnSpc>
            </a:pPr>
            <a:r>
              <a:rPr lang="en-GB" sz="2500" u="sng" dirty="0"/>
              <a:t>Individualism</a:t>
            </a:r>
            <a:r>
              <a:rPr lang="en-IN" sz="2500" dirty="0"/>
              <a:t> </a:t>
            </a:r>
            <a:r>
              <a:rPr lang="en-GB" sz="2500" dirty="0"/>
              <a:t>China has a 20 score which shows that employees are more focused on themselves, there is a lack of communication with others. </a:t>
            </a:r>
            <a:endParaRPr lang="en-IN" sz="2500" dirty="0"/>
          </a:p>
          <a:p>
            <a:pPr algn="just">
              <a:lnSpc>
                <a:spcPct val="170000"/>
              </a:lnSpc>
            </a:pPr>
            <a:r>
              <a:rPr lang="en-GB" sz="2500" u="sng" dirty="0"/>
              <a:t>Masculinity </a:t>
            </a:r>
            <a:r>
              <a:rPr lang="en-IN" sz="2500" dirty="0"/>
              <a:t> </a:t>
            </a:r>
            <a:r>
              <a:rPr lang="en-GB" sz="2500" dirty="0"/>
              <a:t> </a:t>
            </a:r>
            <a:endParaRPr lang="en-IN" sz="2500" dirty="0"/>
          </a:p>
          <a:p>
            <a:pPr algn="just">
              <a:lnSpc>
                <a:spcPct val="170000"/>
              </a:lnSpc>
            </a:pPr>
            <a:r>
              <a:rPr lang="en-GB" sz="2500" dirty="0"/>
              <a:t>China has a 66 score which represents that they have high focus and they are hard working which helps to achieve their goals and objectives in a short period of time. </a:t>
            </a:r>
            <a:endParaRPr lang="en-IN" sz="2500" dirty="0"/>
          </a:p>
          <a:p>
            <a:endParaRPr lang="en-IN" dirty="0"/>
          </a:p>
        </p:txBody>
      </p:sp>
      <p:pic>
        <p:nvPicPr>
          <p:cNvPr id="6146" name="Picture 2"/>
          <p:cNvPicPr>
            <a:picLocks noChangeAspect="1" noChangeArrowheads="1"/>
          </p:cNvPicPr>
          <p:nvPr/>
        </p:nvPicPr>
        <p:blipFill>
          <a:blip r:embed="rId3"/>
          <a:srcRect/>
          <a:stretch>
            <a:fillRect/>
          </a:stretch>
        </p:blipFill>
        <p:spPr bwMode="auto">
          <a:xfrm>
            <a:off x="2987824" y="0"/>
            <a:ext cx="6155325" cy="16288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0"/>
            <a:ext cx="8229600" cy="785818"/>
          </a:xfrm>
        </p:spPr>
        <p:txBody>
          <a:bodyPr/>
          <a:lstStyle/>
          <a:p>
            <a:r>
              <a:rPr lang="en-IN" sz="2800" dirty="0"/>
              <a:t>Continue</a:t>
            </a:r>
            <a:r>
              <a:rPr lang="en-IN" dirty="0"/>
              <a:t> </a:t>
            </a:r>
          </a:p>
        </p:txBody>
      </p:sp>
      <p:sp>
        <p:nvSpPr>
          <p:cNvPr id="3" name="Content Placeholder 2"/>
          <p:cNvSpPr>
            <a:spLocks noGrp="1"/>
          </p:cNvSpPr>
          <p:nvPr>
            <p:ph idx="1"/>
          </p:nvPr>
        </p:nvSpPr>
        <p:spPr>
          <a:xfrm>
            <a:off x="214282" y="785794"/>
            <a:ext cx="6643734" cy="5500726"/>
          </a:xfrm>
        </p:spPr>
        <p:txBody>
          <a:bodyPr>
            <a:normAutofit fontScale="85000" lnSpcReduction="10000"/>
          </a:bodyPr>
          <a:lstStyle/>
          <a:p>
            <a:pPr algn="just">
              <a:lnSpc>
                <a:spcPct val="150000"/>
              </a:lnSpc>
            </a:pPr>
            <a:r>
              <a:rPr lang="en-GB" sz="1800" u="sng" dirty="0"/>
              <a:t>Uncertain avoidance </a:t>
            </a:r>
            <a:r>
              <a:rPr lang="en-IN" sz="1800" dirty="0"/>
              <a:t> </a:t>
            </a:r>
            <a:r>
              <a:rPr lang="en-GB" sz="1800" dirty="0"/>
              <a:t> </a:t>
            </a:r>
            <a:endParaRPr lang="en-IN" sz="1800" dirty="0"/>
          </a:p>
          <a:p>
            <a:pPr algn="just">
              <a:lnSpc>
                <a:spcPct val="150000"/>
              </a:lnSpc>
            </a:pPr>
            <a:r>
              <a:rPr lang="en-GB" sz="1800" dirty="0"/>
              <a:t>China has around the 30 score in the Uncertainty avoidance which represents that employees in China mostly have no authority to deal with uncertain situations, they need to wait for the feedback from the managers and leaders which helps to provide right guidance by using their experience and skills.</a:t>
            </a:r>
            <a:endParaRPr lang="en-IN" sz="1800" dirty="0"/>
          </a:p>
          <a:p>
            <a:pPr algn="just">
              <a:lnSpc>
                <a:spcPct val="150000"/>
              </a:lnSpc>
            </a:pPr>
            <a:r>
              <a:rPr lang="en-GB" sz="1800" u="sng" dirty="0"/>
              <a:t>Long term orientation</a:t>
            </a:r>
          </a:p>
          <a:p>
            <a:pPr algn="just">
              <a:lnSpc>
                <a:spcPct val="150000"/>
              </a:lnSpc>
            </a:pPr>
            <a:r>
              <a:rPr lang="en-IN" sz="1800" dirty="0"/>
              <a:t> </a:t>
            </a:r>
            <a:r>
              <a:rPr lang="en-GB" sz="1800" dirty="0"/>
              <a:t>China has an 87 score in long term orientation which shows that they are committed to work on their long term goals which helps to create better and effective strategies for the employees and organisation.</a:t>
            </a:r>
            <a:endParaRPr lang="en-IN" sz="1800" dirty="0"/>
          </a:p>
          <a:p>
            <a:pPr algn="just">
              <a:lnSpc>
                <a:spcPct val="150000"/>
              </a:lnSpc>
            </a:pPr>
            <a:r>
              <a:rPr lang="en-GB" sz="1800" u="sng" dirty="0"/>
              <a:t>Indulgence</a:t>
            </a:r>
            <a:r>
              <a:rPr lang="en-IN" sz="1800" dirty="0"/>
              <a:t> </a:t>
            </a:r>
          </a:p>
          <a:p>
            <a:pPr algn="just">
              <a:lnSpc>
                <a:spcPct val="150000"/>
              </a:lnSpc>
            </a:pPr>
            <a:r>
              <a:rPr lang="en-GB" sz="1800" dirty="0"/>
              <a:t>China has around 24 scores which means In China people have very less desire which helps them to focus on their work, it provides them the ability to control the situation properly.</a:t>
            </a:r>
            <a:endParaRPr lang="en-IN" sz="1800" dirty="0"/>
          </a:p>
          <a:p>
            <a:pPr algn="just"/>
            <a:endParaRPr lang="en-IN" sz="1400" dirty="0"/>
          </a:p>
        </p:txBody>
      </p:sp>
      <p:pic>
        <p:nvPicPr>
          <p:cNvPr id="4" name="Picture 2"/>
          <p:cNvPicPr>
            <a:picLocks noChangeAspect="1" noChangeArrowheads="1"/>
          </p:cNvPicPr>
          <p:nvPr/>
        </p:nvPicPr>
        <p:blipFill>
          <a:blip r:embed="rId3" cstate="print"/>
          <a:srcRect/>
          <a:stretch>
            <a:fillRect/>
          </a:stretch>
        </p:blipFill>
        <p:spPr bwMode="auto">
          <a:xfrm>
            <a:off x="2771800" y="0"/>
            <a:ext cx="6372200" cy="126876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214290"/>
            <a:ext cx="8229600" cy="1143000"/>
          </a:xfrm>
        </p:spPr>
        <p:txBody>
          <a:bodyPr>
            <a:normAutofit/>
          </a:bodyPr>
          <a:lstStyle/>
          <a:p>
            <a:r>
              <a:rPr lang="en-GB" sz="3100" dirty="0">
                <a:solidFill>
                  <a:schemeClr val="tx1"/>
                </a:solidFill>
                <a:effectLst/>
              </a:rPr>
              <a:t>Culture sensitivity</a:t>
            </a:r>
            <a:r>
              <a:rPr lang="en-GB" sz="3100" b="0" dirty="0">
                <a:effectLst/>
              </a:rPr>
              <a:t> </a:t>
            </a:r>
            <a:br>
              <a:rPr lang="en-IN" u="sng" dirty="0"/>
            </a:br>
            <a:endParaRPr lang="en-IN" dirty="0"/>
          </a:p>
        </p:txBody>
      </p:sp>
      <p:sp>
        <p:nvSpPr>
          <p:cNvPr id="3" name="Content Placeholder 2"/>
          <p:cNvSpPr>
            <a:spLocks noGrp="1"/>
          </p:cNvSpPr>
          <p:nvPr>
            <p:ph idx="1"/>
          </p:nvPr>
        </p:nvSpPr>
        <p:spPr>
          <a:xfrm>
            <a:off x="214282" y="857232"/>
            <a:ext cx="6715172" cy="5429288"/>
          </a:xfrm>
        </p:spPr>
        <p:txBody>
          <a:bodyPr>
            <a:normAutofit fontScale="92500" lnSpcReduction="20000"/>
          </a:bodyPr>
          <a:lstStyle/>
          <a:p>
            <a:pPr algn="just">
              <a:lnSpc>
                <a:spcPct val="150000"/>
              </a:lnSpc>
            </a:pPr>
            <a:r>
              <a:rPr lang="en-GB" sz="1800" dirty="0"/>
              <a:t>Culture sensitivity refers to the understanding of the difference of the culture which includes religion, national origin, ethnicity and language. </a:t>
            </a:r>
          </a:p>
          <a:p>
            <a:pPr algn="just">
              <a:lnSpc>
                <a:spcPct val="150000"/>
              </a:lnSpc>
            </a:pPr>
            <a:r>
              <a:rPr lang="en-GB" sz="1800" dirty="0"/>
              <a:t> It helps to identify the proper training and development which helps to develop skills which help to blend in different cultures. </a:t>
            </a:r>
          </a:p>
          <a:p>
            <a:pPr algn="just">
              <a:lnSpc>
                <a:spcPct val="150000"/>
              </a:lnSpc>
            </a:pPr>
            <a:r>
              <a:rPr lang="en-GB" sz="1800" dirty="0"/>
              <a:t>The UK and China have very different cultures which increase the culture sensitivity.</a:t>
            </a:r>
          </a:p>
          <a:p>
            <a:pPr algn="just">
              <a:lnSpc>
                <a:spcPct val="150000"/>
              </a:lnSpc>
            </a:pPr>
            <a:r>
              <a:rPr lang="en-GB" sz="1800" dirty="0"/>
              <a:t> In China people sound rude but in the UK they speak very politely and calmly (</a:t>
            </a:r>
            <a:r>
              <a:rPr lang="en-GB" sz="1800" dirty="0" err="1"/>
              <a:t>Shavitt</a:t>
            </a:r>
            <a:r>
              <a:rPr lang="en-GB" sz="1800" dirty="0"/>
              <a:t> and Barnes, 2020). The appetite is completely different from each other. </a:t>
            </a:r>
          </a:p>
          <a:p>
            <a:pPr algn="just">
              <a:lnSpc>
                <a:spcPct val="150000"/>
              </a:lnSpc>
            </a:pPr>
            <a:r>
              <a:rPr lang="en-GB" sz="1800" dirty="0"/>
              <a:t>In the UK people eat the same piece but in China they serve the whole animal on the plate, which makes it a little bit difficult to adjust in Chinese culture.</a:t>
            </a:r>
            <a:endParaRPr lang="en-IN" sz="1800" dirty="0"/>
          </a:p>
        </p:txBody>
      </p:sp>
      <p:pic>
        <p:nvPicPr>
          <p:cNvPr id="7170" name="Picture 2"/>
          <p:cNvPicPr>
            <a:picLocks noChangeAspect="1" noChangeArrowheads="1"/>
          </p:cNvPicPr>
          <p:nvPr/>
        </p:nvPicPr>
        <p:blipFill>
          <a:blip r:embed="rId2" cstate="print"/>
          <a:srcRect/>
          <a:stretch>
            <a:fillRect/>
          </a:stretch>
        </p:blipFill>
        <p:spPr bwMode="auto">
          <a:xfrm>
            <a:off x="7072330" y="1357290"/>
            <a:ext cx="2071670" cy="351187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599" y="116632"/>
            <a:ext cx="6347713" cy="1813768"/>
          </a:xfrm>
        </p:spPr>
        <p:txBody>
          <a:bodyPr>
            <a:noAutofit/>
          </a:bodyPr>
          <a:lstStyle/>
          <a:p>
            <a:r>
              <a:rPr lang="en-GB" sz="2800" dirty="0">
                <a:solidFill>
                  <a:schemeClr val="tx1"/>
                </a:solidFill>
              </a:rPr>
              <a:t>Recommendation to improve the culture communication</a:t>
            </a:r>
            <a:endParaRPr lang="en-IN" sz="2800" dirty="0">
              <a:solidFill>
                <a:schemeClr val="tx1"/>
              </a:solidFill>
            </a:endParaRPr>
          </a:p>
        </p:txBody>
      </p:sp>
      <p:sp>
        <p:nvSpPr>
          <p:cNvPr id="2" name="Content Placeholder 1"/>
          <p:cNvSpPr>
            <a:spLocks noGrp="1"/>
          </p:cNvSpPr>
          <p:nvPr>
            <p:ph idx="1"/>
          </p:nvPr>
        </p:nvSpPr>
        <p:spPr>
          <a:xfrm>
            <a:off x="214282" y="1556793"/>
            <a:ext cx="6472254" cy="5034325"/>
          </a:xfrm>
        </p:spPr>
        <p:txBody>
          <a:bodyPr>
            <a:normAutofit fontScale="25000" lnSpcReduction="20000"/>
          </a:bodyPr>
          <a:lstStyle/>
          <a:p>
            <a:pPr algn="just">
              <a:lnSpc>
                <a:spcPct val="160000"/>
              </a:lnSpc>
            </a:pPr>
            <a:r>
              <a:rPr lang="en-IN" sz="7400" dirty="0"/>
              <a:t>It helps to blend in their culture, giving them time to understand the policies, norms and values. </a:t>
            </a:r>
          </a:p>
          <a:p>
            <a:pPr algn="just">
              <a:lnSpc>
                <a:spcPct val="160000"/>
              </a:lnSpc>
            </a:pPr>
            <a:r>
              <a:rPr lang="en-IN" sz="7400" dirty="0"/>
              <a:t>Language training helps to share their ideas and ideas which make the communication more effective and they do not have to depend on others to communicate. </a:t>
            </a:r>
          </a:p>
          <a:p>
            <a:pPr algn="just">
              <a:lnSpc>
                <a:spcPct val="160000"/>
              </a:lnSpc>
            </a:pPr>
            <a:r>
              <a:rPr lang="en-IN" sz="7400" dirty="0"/>
              <a:t>It is very important to understand the learning and writing of a specific language.</a:t>
            </a:r>
          </a:p>
          <a:p>
            <a:endParaRPr lang="en-IN" dirty="0"/>
          </a:p>
        </p:txBody>
      </p:sp>
      <p:pic>
        <p:nvPicPr>
          <p:cNvPr id="8194" name="Picture 2"/>
          <p:cNvPicPr>
            <a:picLocks noChangeAspect="1" noChangeArrowheads="1"/>
          </p:cNvPicPr>
          <p:nvPr/>
        </p:nvPicPr>
        <p:blipFill>
          <a:blip r:embed="rId2"/>
          <a:srcRect/>
          <a:stretch>
            <a:fillRect/>
          </a:stretch>
        </p:blipFill>
        <p:spPr bwMode="auto">
          <a:xfrm>
            <a:off x="3923928" y="4653136"/>
            <a:ext cx="5253137" cy="2204864"/>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599" y="0"/>
            <a:ext cx="6347713" cy="1930400"/>
          </a:xfrm>
        </p:spPr>
        <p:txBody>
          <a:bodyPr>
            <a:normAutofit/>
          </a:bodyPr>
          <a:lstStyle/>
          <a:p>
            <a:r>
              <a:rPr lang="en-GB" sz="3100" dirty="0">
                <a:solidFill>
                  <a:schemeClr val="tx1"/>
                </a:solidFill>
                <a:effectLst/>
              </a:rPr>
              <a:t>RECOMMENDATION</a:t>
            </a:r>
            <a:br>
              <a:rPr lang="en-IN" dirty="0"/>
            </a:br>
            <a:endParaRPr lang="en-IN" dirty="0"/>
          </a:p>
        </p:txBody>
      </p:sp>
      <p:sp>
        <p:nvSpPr>
          <p:cNvPr id="2" name="Content Placeholder 1"/>
          <p:cNvSpPr>
            <a:spLocks noGrp="1"/>
          </p:cNvSpPr>
          <p:nvPr>
            <p:ph idx="1"/>
          </p:nvPr>
        </p:nvSpPr>
        <p:spPr>
          <a:xfrm>
            <a:off x="214282" y="1071546"/>
            <a:ext cx="5972188" cy="5572164"/>
          </a:xfrm>
        </p:spPr>
        <p:txBody>
          <a:bodyPr>
            <a:normAutofit fontScale="92500" lnSpcReduction="20000"/>
          </a:bodyPr>
          <a:lstStyle/>
          <a:p>
            <a:pPr algn="just">
              <a:lnSpc>
                <a:spcPct val="150000"/>
              </a:lnSpc>
            </a:pPr>
            <a:r>
              <a:rPr lang="en-GB" sz="2100" dirty="0"/>
              <a:t>This research shows the cultural differences between China and the United Kingdom. </a:t>
            </a:r>
          </a:p>
          <a:p>
            <a:pPr algn="just">
              <a:lnSpc>
                <a:spcPct val="150000"/>
              </a:lnSpc>
            </a:pPr>
            <a:r>
              <a:rPr lang="en-GB" sz="2100" dirty="0"/>
              <a:t>In the UK-China joint venture, it is easy to identify the employees who are from different countries.</a:t>
            </a:r>
          </a:p>
          <a:p>
            <a:pPr algn="just">
              <a:lnSpc>
                <a:spcPct val="150000"/>
              </a:lnSpc>
            </a:pPr>
            <a:r>
              <a:rPr lang="en-GB" sz="2100" dirty="0"/>
              <a:t> The companies need to provide the special training which helps them to understand the culture and learn skills which helps them to adapt in the other culture.</a:t>
            </a:r>
          </a:p>
          <a:p>
            <a:pPr algn="just">
              <a:lnSpc>
                <a:spcPct val="150000"/>
              </a:lnSpc>
            </a:pPr>
            <a:r>
              <a:rPr lang="en-GB" sz="2100" dirty="0"/>
              <a:t> It is very important to understand the reason and motive behind the culture which helps to identify the required skills and way to blend in with other cultures.</a:t>
            </a:r>
            <a:endParaRPr lang="en-IN" sz="2100" dirty="0"/>
          </a:p>
          <a:p>
            <a:endParaRPr lang="en-IN" dirty="0"/>
          </a:p>
        </p:txBody>
      </p:sp>
      <p:pic>
        <p:nvPicPr>
          <p:cNvPr id="9218" name="Picture 2"/>
          <p:cNvPicPr>
            <a:picLocks noChangeAspect="1" noChangeArrowheads="1"/>
          </p:cNvPicPr>
          <p:nvPr/>
        </p:nvPicPr>
        <p:blipFill>
          <a:blip r:embed="rId2"/>
          <a:srcRect/>
          <a:stretch>
            <a:fillRect/>
          </a:stretch>
        </p:blipFill>
        <p:spPr bwMode="auto">
          <a:xfrm>
            <a:off x="6096374" y="0"/>
            <a:ext cx="3047626" cy="4382216"/>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796908"/>
          </a:xfrm>
        </p:spPr>
        <p:txBody>
          <a:bodyPr>
            <a:normAutofit fontScale="90000"/>
          </a:bodyPr>
          <a:lstStyle/>
          <a:p>
            <a:r>
              <a:rPr lang="en-GB" sz="3100" dirty="0">
                <a:solidFill>
                  <a:schemeClr val="tx1"/>
                </a:solidFill>
                <a:effectLst/>
              </a:rPr>
              <a:t>CONCLUSION</a:t>
            </a:r>
            <a:r>
              <a:rPr lang="en-GB" sz="3100" dirty="0"/>
              <a:t> </a:t>
            </a:r>
            <a:br>
              <a:rPr lang="en-IN" dirty="0"/>
            </a:br>
            <a:endParaRPr lang="en-IN" dirty="0"/>
          </a:p>
        </p:txBody>
      </p:sp>
      <p:sp>
        <p:nvSpPr>
          <p:cNvPr id="2" name="Content Placeholder 1"/>
          <p:cNvSpPr>
            <a:spLocks noGrp="1"/>
          </p:cNvSpPr>
          <p:nvPr>
            <p:ph idx="1"/>
          </p:nvPr>
        </p:nvSpPr>
        <p:spPr>
          <a:xfrm>
            <a:off x="214282" y="785794"/>
            <a:ext cx="6143668" cy="5786478"/>
          </a:xfrm>
        </p:spPr>
        <p:txBody>
          <a:bodyPr>
            <a:normAutofit fontScale="92500"/>
          </a:bodyPr>
          <a:lstStyle/>
          <a:p>
            <a:pPr algn="just">
              <a:lnSpc>
                <a:spcPct val="160000"/>
              </a:lnSpc>
            </a:pPr>
            <a:r>
              <a:rPr lang="en-GB" dirty="0"/>
              <a:t>This report has discussed the culture difference between the UK and China. </a:t>
            </a:r>
          </a:p>
          <a:p>
            <a:pPr algn="just">
              <a:lnSpc>
                <a:spcPct val="160000"/>
              </a:lnSpc>
            </a:pPr>
            <a:r>
              <a:rPr lang="en-GB" dirty="0"/>
              <a:t>It also includes a detailed overview of companies from the same sector which helps in operation and function. </a:t>
            </a:r>
          </a:p>
          <a:p>
            <a:pPr algn="just">
              <a:lnSpc>
                <a:spcPct val="160000"/>
              </a:lnSpc>
            </a:pPr>
            <a:r>
              <a:rPr lang="en-GB" dirty="0"/>
              <a:t>It also included the culture difference which helps to understand which factor makes it different from each other. </a:t>
            </a:r>
          </a:p>
          <a:p>
            <a:pPr algn="just">
              <a:lnSpc>
                <a:spcPct val="160000"/>
              </a:lnSpc>
            </a:pPr>
            <a:r>
              <a:rPr lang="en-GB" dirty="0"/>
              <a:t>It also mentioned the different types of challenges which can be faced in joint ventures of both the cultures. </a:t>
            </a:r>
          </a:p>
          <a:p>
            <a:pPr algn="just">
              <a:lnSpc>
                <a:spcPct val="160000"/>
              </a:lnSpc>
            </a:pPr>
            <a:r>
              <a:rPr lang="en-GB" dirty="0"/>
              <a:t>It has been concluded that organisations need to increase their understanding regarding the culture of the targeted country.</a:t>
            </a:r>
            <a:endParaRPr lang="en-IN" dirty="0"/>
          </a:p>
          <a:p>
            <a:endParaRPr lang="en-IN" dirty="0"/>
          </a:p>
        </p:txBody>
      </p:sp>
      <p:pic>
        <p:nvPicPr>
          <p:cNvPr id="10242" name="Picture 2"/>
          <p:cNvPicPr>
            <a:picLocks noChangeAspect="1" noChangeArrowheads="1"/>
          </p:cNvPicPr>
          <p:nvPr/>
        </p:nvPicPr>
        <p:blipFill>
          <a:blip r:embed="rId2"/>
          <a:srcRect/>
          <a:stretch>
            <a:fillRect/>
          </a:stretch>
        </p:blipFill>
        <p:spPr bwMode="auto">
          <a:xfrm>
            <a:off x="6291004" y="0"/>
            <a:ext cx="2843808" cy="5570893"/>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4282" y="285728"/>
            <a:ext cx="8229600" cy="785818"/>
          </a:xfrm>
        </p:spPr>
        <p:txBody>
          <a:bodyPr>
            <a:normAutofit fontScale="90000"/>
          </a:bodyPr>
          <a:lstStyle/>
          <a:p>
            <a:r>
              <a:rPr lang="en-GB" sz="3100" dirty="0">
                <a:solidFill>
                  <a:schemeClr val="tx1"/>
                </a:solidFill>
                <a:effectLst/>
              </a:rPr>
              <a:t>REFERENCE</a:t>
            </a:r>
            <a:r>
              <a:rPr lang="en-GB" sz="2400" dirty="0"/>
              <a:t> </a:t>
            </a:r>
            <a:br>
              <a:rPr lang="en-IN" dirty="0"/>
            </a:br>
            <a:endParaRPr lang="en-IN" dirty="0"/>
          </a:p>
        </p:txBody>
      </p:sp>
      <p:sp>
        <p:nvSpPr>
          <p:cNvPr id="2" name="Content Placeholder 1"/>
          <p:cNvSpPr>
            <a:spLocks noGrp="1"/>
          </p:cNvSpPr>
          <p:nvPr>
            <p:ph idx="1"/>
          </p:nvPr>
        </p:nvSpPr>
        <p:spPr>
          <a:xfrm>
            <a:off x="285720" y="928670"/>
            <a:ext cx="8229600" cy="5000660"/>
          </a:xfrm>
        </p:spPr>
        <p:txBody>
          <a:bodyPr>
            <a:normAutofit fontScale="92500" lnSpcReduction="20000"/>
          </a:bodyPr>
          <a:lstStyle/>
          <a:p>
            <a:r>
              <a:rPr lang="en-GB" dirty="0"/>
              <a:t>Gupta, M and et.al , (2019). The effects of national cultural values on individuals' intention to participate in peer-to-peer sharing economy. </a:t>
            </a:r>
            <a:r>
              <a:rPr lang="en-GB" i="1" dirty="0"/>
              <a:t>Journal of business research</a:t>
            </a:r>
            <a:r>
              <a:rPr lang="en-GB" dirty="0"/>
              <a:t>. 97. pp.20-29.</a:t>
            </a:r>
            <a:endParaRPr lang="en-IN" dirty="0"/>
          </a:p>
          <a:p>
            <a:r>
              <a:rPr lang="en-GB" dirty="0"/>
              <a:t>Huber, B., and et.al , (2019). Fostering public trust in science: The role of social media. </a:t>
            </a:r>
            <a:r>
              <a:rPr lang="en-GB" i="1" dirty="0"/>
              <a:t>Public understanding of science</a:t>
            </a:r>
            <a:r>
              <a:rPr lang="en-GB" dirty="0"/>
              <a:t>, </a:t>
            </a:r>
            <a:r>
              <a:rPr lang="en-GB" i="1" dirty="0"/>
              <a:t>28</a:t>
            </a:r>
            <a:r>
              <a:rPr lang="en-GB" dirty="0"/>
              <a:t>(7), pp.759-777.</a:t>
            </a:r>
            <a:endParaRPr lang="en-IN" dirty="0"/>
          </a:p>
          <a:p>
            <a:r>
              <a:rPr lang="en-GB" dirty="0"/>
              <a:t>Liu, J and et.al , (2021). Chinese consumers’ attitudes and potential acceptance toward artificial meat. </a:t>
            </a:r>
            <a:r>
              <a:rPr lang="en-GB" i="1" dirty="0"/>
              <a:t>Foods</a:t>
            </a:r>
            <a:r>
              <a:rPr lang="en-GB" dirty="0"/>
              <a:t>. 10(2). p.353.</a:t>
            </a:r>
            <a:endParaRPr lang="en-IN" dirty="0"/>
          </a:p>
          <a:p>
            <a:r>
              <a:rPr lang="en-GB" dirty="0" err="1"/>
              <a:t>Pagliaro</a:t>
            </a:r>
            <a:r>
              <a:rPr lang="en-GB" dirty="0"/>
              <a:t>, S and et.al , (2021). Trust predicts COVID-19 prescribed and discretionary </a:t>
            </a:r>
            <a:r>
              <a:rPr lang="en-GB" dirty="0" err="1"/>
              <a:t>behavioral</a:t>
            </a:r>
            <a:r>
              <a:rPr lang="en-GB" dirty="0"/>
              <a:t> intentions in 23 countries. </a:t>
            </a:r>
            <a:r>
              <a:rPr lang="en-GB" i="1" dirty="0" err="1"/>
              <a:t>PloS</a:t>
            </a:r>
            <a:r>
              <a:rPr lang="en-GB" i="1" dirty="0"/>
              <a:t> one</a:t>
            </a:r>
            <a:r>
              <a:rPr lang="en-GB" dirty="0"/>
              <a:t>. 16(3). p.e0248334.</a:t>
            </a:r>
            <a:endParaRPr lang="en-IN" dirty="0"/>
          </a:p>
          <a:p>
            <a:r>
              <a:rPr lang="en-GB" dirty="0"/>
              <a:t>Peters, M.A and et.al , (2020). China’s internationalized higher education during Covid-19: Collective student </a:t>
            </a:r>
            <a:r>
              <a:rPr lang="en-GB" dirty="0" err="1"/>
              <a:t>autoethnography</a:t>
            </a:r>
            <a:r>
              <a:rPr lang="en-GB" dirty="0"/>
              <a:t>. </a:t>
            </a:r>
            <a:r>
              <a:rPr lang="en-GB" i="1" dirty="0" err="1"/>
              <a:t>Postdigital</a:t>
            </a:r>
            <a:r>
              <a:rPr lang="en-GB" i="1" dirty="0"/>
              <a:t> science and education.</a:t>
            </a:r>
            <a:r>
              <a:rPr lang="en-GB" dirty="0"/>
              <a:t> 2</a:t>
            </a:r>
            <a:r>
              <a:rPr lang="en-GB" i="1" dirty="0"/>
              <a:t>.</a:t>
            </a:r>
            <a:r>
              <a:rPr lang="en-GB" dirty="0"/>
              <a:t> pp.968-988.</a:t>
            </a:r>
            <a:endParaRPr lang="en-IN" dirty="0"/>
          </a:p>
          <a:p>
            <a:r>
              <a:rPr lang="en-GB" dirty="0" err="1"/>
              <a:t>Qian</a:t>
            </a:r>
            <a:r>
              <a:rPr lang="en-GB" dirty="0"/>
              <a:t>, M and et.al , (2020). Psychological responses, </a:t>
            </a:r>
            <a:r>
              <a:rPr lang="en-GB" dirty="0" err="1"/>
              <a:t>behavioral</a:t>
            </a:r>
            <a:r>
              <a:rPr lang="en-GB" dirty="0"/>
              <a:t> changes and public perceptions during the early phase of the COVID-19 outbreak in China: a population based cross-sectional survey. </a:t>
            </a:r>
            <a:r>
              <a:rPr lang="en-GB" i="1" dirty="0" err="1"/>
              <a:t>MedRxiv</a:t>
            </a:r>
            <a:r>
              <a:rPr lang="en-GB" dirty="0"/>
              <a:t>, pp.2020-02.</a:t>
            </a:r>
            <a:endParaRPr lang="en-IN" dirty="0"/>
          </a:p>
          <a:p>
            <a:r>
              <a:rPr lang="en-GB" dirty="0" err="1"/>
              <a:t>Shavitt</a:t>
            </a:r>
            <a:r>
              <a:rPr lang="en-GB" dirty="0"/>
              <a:t>, S. and Barnes, A.J., (2020). Culture and the consumer journey. </a:t>
            </a:r>
            <a:r>
              <a:rPr lang="en-GB" i="1" dirty="0"/>
              <a:t>Journal of Retailing</a:t>
            </a:r>
            <a:r>
              <a:rPr lang="en-GB" dirty="0"/>
              <a:t>. 96(1). pp.40-54.</a:t>
            </a:r>
            <a:endParaRPr lang="en-IN" dirty="0"/>
          </a:p>
          <a:p>
            <a:endParaRPr lang="en-IN"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1142976" y="1571612"/>
            <a:ext cx="7176391" cy="3362167"/>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TM02900688[[fn=Facet]]</Template>
  <TotalTime>0</TotalTime>
  <Words>2027</Words>
  <Application>Microsoft Office PowerPoint</Application>
  <PresentationFormat>On-screen Show (4:3)</PresentationFormat>
  <Paragraphs>94</Paragraphs>
  <Slides>14</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Trebuchet MS</vt:lpstr>
      <vt:lpstr>Wingdings 3</vt:lpstr>
      <vt:lpstr>Facet</vt:lpstr>
      <vt:lpstr>International Business Communication Assessment 2  Student: Stanislav Stoyanov Lecturer: Charles Nwaogwugwu </vt:lpstr>
      <vt:lpstr>Table of content </vt:lpstr>
      <vt:lpstr>INTRODUCTION</vt:lpstr>
      <vt:lpstr>Organisation of UK and China </vt:lpstr>
      <vt:lpstr>Culture difference of UK and China </vt:lpstr>
      <vt:lpstr>Culture challenges   </vt:lpstr>
      <vt:lpstr>Hofstede demission </vt:lpstr>
      <vt:lpstr>Continue </vt:lpstr>
      <vt:lpstr>Culture sensitivity  </vt:lpstr>
      <vt:lpstr>Recommendation to improve the culture communication</vt:lpstr>
      <vt:lpstr>RECOMMENDATION </vt:lpstr>
      <vt:lpstr>CONCLUSION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 PPT</dc:title>
  <dc:creator>BST-037</dc:creator>
  <cp:lastModifiedBy>stanislav stoyanov</cp:lastModifiedBy>
  <cp:revision>15</cp:revision>
  <dcterms:created xsi:type="dcterms:W3CDTF">2023-07-22T08:30:38Z</dcterms:created>
  <dcterms:modified xsi:type="dcterms:W3CDTF">2023-07-25T17:38:42Z</dcterms:modified>
</cp:coreProperties>
</file>