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64" d="100"/>
          <a:sy n="64" d="100"/>
        </p:scale>
        <p:origin x="72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75142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long-read/national-standards-for-healthcare-food-and-drink/" TargetMode="External"/><Relationship Id="rId3" Type="http://schemas.openxmlformats.org/officeDocument/2006/relationships/hyperlink" Target="https://ahdb.org.uk/news/consumer-insight-ready-meals-remain-a-staple-as-consumers-crave-convenience" TargetMode="External"/><Relationship Id="rId7" Type="http://schemas.openxmlformats.org/officeDocument/2006/relationships/hyperlink" Target="https://ico.org.uk/for-organisations/direct-marketing-and-privacy-and-electronic-communications/guidance-on-direct-marketing-using-electronic-mail/" TargetMode="External"/><Relationship Id="rId12" Type="http://schemas.openxmlformats.org/officeDocument/2006/relationships/hyperlink" Target="https://www.startuploans.co.uk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rive.co.uk/" TargetMode="External"/><Relationship Id="rId11" Type="http://schemas.openxmlformats.org/officeDocument/2006/relationships/hyperlink" Target="https://prepkitchen.co.uk/" TargetMode="External"/><Relationship Id="rId5" Type="http://schemas.openxmlformats.org/officeDocument/2006/relationships/hyperlink" Target="https://www.food.gov.uk/business-guidance/safer-food-better-business-for-caterers" TargetMode="External"/><Relationship Id="rId10" Type="http://schemas.openxmlformats.org/officeDocument/2006/relationships/hyperlink" Target="https://hbr.org/2008/01/the-five-competitive-forces-that-shape-strategy" TargetMode="External"/><Relationship Id="rId4" Type="http://schemas.openxmlformats.org/officeDocument/2006/relationships/hyperlink" Target="https://corporate.deliveroo.co.uk/investors/results-reports-presentations/" TargetMode="External"/><Relationship Id="rId9" Type="http://schemas.openxmlformats.org/officeDocument/2006/relationships/hyperlink" Target="https://digital.nhs.uk/data-and-information/publications/statistical/nhs-workforce-statistics/april-202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1"/>
          <p:cNvSpPr/>
          <p:nvPr/>
        </p:nvSpPr>
        <p:spPr>
          <a:xfrm>
            <a:off x="0" y="0"/>
            <a:ext cx="12191695" cy="1417320"/>
          </a:xfrm>
          <a:prstGeom prst="rect">
            <a:avLst/>
          </a:prstGeom>
          <a:solidFill>
            <a:srgbClr val="E8F5F2"/>
          </a:solidFill>
          <a:ln w="12700">
            <a:solidFill>
              <a:srgbClr val="E8F5F2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658368" y="502920"/>
            <a:ext cx="33832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2F7D79"/>
                </a:solidFill>
              </a:rPr>
              <a:t>SHIFTPLATE</a:t>
            </a:r>
            <a:endParaRPr lang="en-US" sz="2100" dirty="0"/>
          </a:p>
        </p:txBody>
      </p:sp>
      <p:sp>
        <p:nvSpPr>
          <p:cNvPr id="5" name="Text 3"/>
          <p:cNvSpPr/>
          <p:nvPr/>
        </p:nvSpPr>
        <p:spPr>
          <a:xfrm>
            <a:off x="685800" y="1024128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F6B7A"/>
                </a:solidFill>
              </a:rPr>
              <a:t>GOOD FOOD. ANY SHIFT.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685800" y="1874520"/>
            <a:ext cx="6035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62538"/>
                </a:solidFill>
              </a:rPr>
              <a:t>Business Plan Presentation</a:t>
            </a:r>
            <a:endParaRPr lang="en-US" sz="3000" dirty="0"/>
          </a:p>
        </p:txBody>
      </p:sp>
      <p:sp>
        <p:nvSpPr>
          <p:cNvPr id="28" name="Text 26"/>
          <p:cNvSpPr/>
          <p:nvPr/>
        </p:nvSpPr>
        <p:spPr>
          <a:xfrm>
            <a:off x="731520" y="3282696"/>
            <a:ext cx="4114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F6B7A"/>
                </a:solidFill>
              </a:rPr>
              <a:t>LCBB5013 Entrepreneurship</a:t>
            </a:r>
            <a:endParaRPr lang="en-US" sz="1400" dirty="0"/>
          </a:p>
        </p:txBody>
      </p:sp>
      <p:sp>
        <p:nvSpPr>
          <p:cNvPr id="29" name="Text 27"/>
          <p:cNvSpPr/>
          <p:nvPr/>
        </p:nvSpPr>
        <p:spPr>
          <a:xfrm>
            <a:off x="749808" y="3798969"/>
            <a:ext cx="3200400" cy="12004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5F6B7A"/>
                </a:solidFill>
              </a:rPr>
              <a:t>Submitted By: Vasile Dumitru</a:t>
            </a:r>
          </a:p>
          <a:p>
            <a:r>
              <a:rPr lang="en-US" dirty="0">
                <a:solidFill>
                  <a:srgbClr val="5F6B7A"/>
                </a:solidFill>
              </a:rPr>
              <a:t>Student ID: </a:t>
            </a:r>
            <a:r>
              <a:rPr lang="en-GB" dirty="0"/>
              <a:t>2026658</a:t>
            </a:r>
            <a:endParaRPr lang="en-US" dirty="0"/>
          </a:p>
        </p:txBody>
      </p:sp>
      <p:sp>
        <p:nvSpPr>
          <p:cNvPr id="31" name="Text 29"/>
          <p:cNvSpPr/>
          <p:nvPr/>
        </p:nvSpPr>
        <p:spPr>
          <a:xfrm>
            <a:off x="11292840" y="6400800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F6B7A"/>
                </a:solidFill>
              </a:rPr>
              <a:t>1</a:t>
            </a:r>
            <a:endParaRPr lang="en-US" sz="900" dirty="0"/>
          </a:p>
        </p:txBody>
      </p:sp>
      <p:pic>
        <p:nvPicPr>
          <p:cNvPr id="32" name="Picture 31" descr="Mealtime Hacks for Shift Workers">
            <a:extLst>
              <a:ext uri="{FF2B5EF4-FFF2-40B4-BE49-F238E27FC236}">
                <a16:creationId xmlns:a16="http://schemas.microsoft.com/office/drawing/2014/main" id="{8355CEF7-27FF-41B3-D7CB-168CD854E6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0797" y="2788920"/>
            <a:ext cx="5510898" cy="2940943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1461B438-8961-AD2D-BFD5-2243EDA04E0C}"/>
              </a:ext>
            </a:extLst>
          </p:cNvPr>
          <p:cNvSpPr txBox="1"/>
          <p:nvPr/>
        </p:nvSpPr>
        <p:spPr>
          <a:xfrm>
            <a:off x="678304" y="2616993"/>
            <a:ext cx="5180055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500" dirty="0">
                <a:latin typeface="Arial" pitchFamily="34" charset="0"/>
                <a:ea typeface="Arial" pitchFamily="34" charset="-122"/>
                <a:cs typeface="Arial" pitchFamily="34" charset="-120"/>
              </a:rPr>
              <a:t>Healthy ready meals for NHS and social-care shift workers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94360" y="411480"/>
            <a:ext cx="795528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62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opportunity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612648" y="841248"/>
            <a:ext cx="8686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F6B7A"/>
                </a:solidFill>
              </a:rPr>
              <a:t>A UK shift-work food gap with a clear healthcare focus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731520" y="1600200"/>
            <a:ext cx="5257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2F7D79"/>
                </a:solidFill>
              </a:rPr>
              <a:t>Problem</a:t>
            </a:r>
            <a:endParaRPr lang="en-US" sz="2100" dirty="0"/>
          </a:p>
        </p:txBody>
      </p:sp>
      <p:sp>
        <p:nvSpPr>
          <p:cNvPr id="6" name="Text 4"/>
          <p:cNvSpPr/>
          <p:nvPr/>
        </p:nvSpPr>
        <p:spPr>
          <a:xfrm>
            <a:off x="731520" y="1993392"/>
            <a:ext cx="5257800" cy="2606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20" dirty="0">
                <a:solidFill>
                  <a:srgbClr val="162538"/>
                </a:solidFill>
              </a:rPr>
              <a:t>Healthcare operates 24 hours a day, but food access is not always available 24/7.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20" dirty="0">
                <a:solidFill>
                  <a:srgbClr val="162538"/>
                </a:solidFill>
              </a:rPr>
              <a:t>Night/long-shift workers must be provided fast, dependable and affordable meals.</a:t>
            </a:r>
            <a:endParaRPr lang="en-US" sz="1720" dirty="0"/>
          </a:p>
        </p:txBody>
      </p:sp>
      <p:sp>
        <p:nvSpPr>
          <p:cNvPr id="7" name="Text 5"/>
          <p:cNvSpPr/>
          <p:nvPr/>
        </p:nvSpPr>
        <p:spPr>
          <a:xfrm>
            <a:off x="6446520" y="1600200"/>
            <a:ext cx="5074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E98F45"/>
                </a:solidFill>
              </a:rPr>
              <a:t>Opportunity</a:t>
            </a:r>
            <a:endParaRPr lang="en-US" sz="2100" dirty="0"/>
          </a:p>
        </p:txBody>
      </p:sp>
      <p:sp>
        <p:nvSpPr>
          <p:cNvPr id="8" name="Text 6"/>
          <p:cNvSpPr/>
          <p:nvPr/>
        </p:nvSpPr>
        <p:spPr>
          <a:xfrm>
            <a:off x="6385560" y="1987580"/>
            <a:ext cx="5074920" cy="2606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PK" sz="1600" dirty="0"/>
              <a:t>Convenience foods fit in with a lifestyle led by convenience in the UK.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PK" sz="1600" dirty="0"/>
              <a:t>In April 2026, around 1.54 million people worked in the NHS hospital and community sector in England.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PK" sz="1600" dirty="0"/>
              <a:t>A focused hospital-cluster pilot will help control the risks associated with launching the business</a:t>
            </a:r>
            <a:r>
              <a:rPr lang="en-US" sz="1720" dirty="0">
                <a:solidFill>
                  <a:srgbClr val="162538"/>
                </a:solidFill>
              </a:rPr>
              <a:t>.</a:t>
            </a:r>
            <a:endParaRPr lang="en-US" sz="1720" dirty="0"/>
          </a:p>
        </p:txBody>
      </p:sp>
      <p:sp>
        <p:nvSpPr>
          <p:cNvPr id="9" name="Shape 7"/>
          <p:cNvSpPr/>
          <p:nvPr/>
        </p:nvSpPr>
        <p:spPr>
          <a:xfrm>
            <a:off x="1481638" y="4901184"/>
            <a:ext cx="7955280" cy="777240"/>
          </a:xfrm>
          <a:prstGeom prst="roundRect">
            <a:avLst>
              <a:gd name="adj" fmla="val 16471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1502096" y="4859804"/>
            <a:ext cx="73152" cy="777240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1733098" y="4947524"/>
            <a:ext cx="7452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62538"/>
                </a:solidFill>
              </a:rPr>
              <a:t>Opportunity statement</a:t>
            </a:r>
            <a:endParaRPr lang="en-US" sz="1900" dirty="0"/>
          </a:p>
        </p:txBody>
      </p:sp>
      <p:sp>
        <p:nvSpPr>
          <p:cNvPr id="12" name="Text 10"/>
          <p:cNvSpPr/>
          <p:nvPr/>
        </p:nvSpPr>
        <p:spPr>
          <a:xfrm>
            <a:off x="1733098" y="5459432"/>
            <a:ext cx="7406640" cy="164747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r>
              <a:rPr lang="en-US" sz="1050" dirty="0">
                <a:solidFill>
                  <a:srgbClr val="5F6B7A"/>
                </a:solidFill>
              </a:rPr>
              <a:t>Diet-friendly meals that feature change, available near work, day or night.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594360" y="6035040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5F6B7A"/>
                </a:solidFill>
              </a:rPr>
              <a:t>Sources: NHS England (2022); NHS England Digital (2026); AHDB (2025).</a:t>
            </a:r>
            <a:endParaRPr lang="en-US" sz="950" dirty="0"/>
          </a:p>
        </p:txBody>
      </p:sp>
      <p:sp>
        <p:nvSpPr>
          <p:cNvPr id="15" name="Text 13"/>
          <p:cNvSpPr/>
          <p:nvPr/>
        </p:nvSpPr>
        <p:spPr>
          <a:xfrm>
            <a:off x="11292840" y="6400800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F6B7A"/>
                </a:solidFill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94360" y="411480"/>
            <a:ext cx="795528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62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idea and USP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612648" y="841248"/>
            <a:ext cx="8686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F6B7A"/>
                </a:solidFill>
              </a:rPr>
              <a:t>A focused subscription-and-locker model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731520" y="1508760"/>
            <a:ext cx="3611880" cy="1234440"/>
          </a:xfrm>
          <a:prstGeom prst="roundRect">
            <a:avLst>
              <a:gd name="adj" fmla="val 10370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31520" y="1508760"/>
            <a:ext cx="73152" cy="1234440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987552" y="1595628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62538"/>
                </a:solidFill>
              </a:rPr>
              <a:t>Product</a:t>
            </a:r>
            <a:endParaRPr lang="en-US" sz="1900" dirty="0"/>
          </a:p>
        </p:txBody>
      </p:sp>
      <p:sp>
        <p:nvSpPr>
          <p:cNvPr id="8" name="Text 6"/>
          <p:cNvSpPr/>
          <p:nvPr/>
        </p:nvSpPr>
        <p:spPr>
          <a:xfrm>
            <a:off x="987552" y="2167128"/>
            <a:ext cx="306324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5F6B7A"/>
                </a:solidFill>
              </a:rPr>
              <a:t>Fresh chilled meals, snacks, soups and dietary options, including vegetarian, vegan and halal choices.</a:t>
            </a:r>
            <a:endParaRPr lang="en-US" sz="1550" dirty="0"/>
          </a:p>
        </p:txBody>
      </p:sp>
      <p:sp>
        <p:nvSpPr>
          <p:cNvPr id="9" name="Shape 7"/>
          <p:cNvSpPr/>
          <p:nvPr/>
        </p:nvSpPr>
        <p:spPr>
          <a:xfrm>
            <a:off x="4526280" y="1508760"/>
            <a:ext cx="3611880" cy="1234440"/>
          </a:xfrm>
          <a:prstGeom prst="roundRect">
            <a:avLst>
              <a:gd name="adj" fmla="val 10370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4526280" y="1508760"/>
            <a:ext cx="73152" cy="1234440"/>
          </a:xfrm>
          <a:prstGeom prst="rect">
            <a:avLst/>
          </a:prstGeom>
          <a:solidFill>
            <a:srgbClr val="3265A8"/>
          </a:solidFill>
          <a:ln w="12700">
            <a:solidFill>
              <a:srgbClr val="3265A8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782312" y="1673352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62538"/>
                </a:solidFill>
              </a:rPr>
              <a:t>Place</a:t>
            </a:r>
            <a:endParaRPr lang="en-US" sz="1900" dirty="0"/>
          </a:p>
        </p:txBody>
      </p:sp>
      <p:sp>
        <p:nvSpPr>
          <p:cNvPr id="12" name="Text 10"/>
          <p:cNvSpPr/>
          <p:nvPr/>
        </p:nvSpPr>
        <p:spPr>
          <a:xfrm>
            <a:off x="4782312" y="2167128"/>
            <a:ext cx="306324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85000" lnSpcReduction="20000"/>
          </a:bodyPr>
          <a:lstStyle/>
          <a:p>
            <a:r>
              <a:rPr lang="en-US" sz="1400" dirty="0">
                <a:solidFill>
                  <a:srgbClr val="5F6B7A"/>
                </a:solidFill>
              </a:rPr>
              <a:t>Pre-ordering mobile and secure refrigerated collection of samples near a hospital cluster in London.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8321040" y="1508760"/>
            <a:ext cx="2834640" cy="1234440"/>
          </a:xfrm>
          <a:prstGeom prst="roundRect">
            <a:avLst>
              <a:gd name="adj" fmla="val 10370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8321040" y="1508760"/>
            <a:ext cx="73152" cy="1234440"/>
          </a:xfrm>
          <a:prstGeom prst="rect">
            <a:avLst/>
          </a:prstGeom>
          <a:solidFill>
            <a:srgbClr val="E98F45"/>
          </a:solidFill>
          <a:ln w="12700">
            <a:solidFill>
              <a:srgbClr val="E98F45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577072" y="1673352"/>
            <a:ext cx="2331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62538"/>
                </a:solidFill>
              </a:rPr>
              <a:t>Price</a:t>
            </a:r>
            <a:endParaRPr lang="en-US" sz="1900" dirty="0"/>
          </a:p>
        </p:txBody>
      </p:sp>
      <p:sp>
        <p:nvSpPr>
          <p:cNvPr id="16" name="Text 14"/>
          <p:cNvSpPr/>
          <p:nvPr/>
        </p:nvSpPr>
        <p:spPr>
          <a:xfrm>
            <a:off x="8577072" y="2167128"/>
            <a:ext cx="228600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5F6B7A"/>
                </a:solidFill>
              </a:rPr>
              <a:t>£7.50 single meal; £6.95 in a five-meal plan.</a:t>
            </a:r>
            <a:endParaRPr lang="en-US" sz="1550" dirty="0"/>
          </a:p>
        </p:txBody>
      </p:sp>
      <p:sp>
        <p:nvSpPr>
          <p:cNvPr id="17" name="Text 15"/>
          <p:cNvSpPr/>
          <p:nvPr/>
        </p:nvSpPr>
        <p:spPr>
          <a:xfrm>
            <a:off x="777240" y="3429000"/>
            <a:ext cx="4114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62538"/>
                </a:solidFill>
              </a:rPr>
              <a:t>Unique selling point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777240" y="3977640"/>
            <a:ext cx="5303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2F7D79"/>
                </a:solidFill>
              </a:rPr>
              <a:t>Balanced meals built around shifts, ready near work, day or night.</a:t>
            </a:r>
            <a:endParaRPr lang="en-US" sz="2000" dirty="0"/>
          </a:p>
        </p:txBody>
      </p:sp>
      <p:sp>
        <p:nvSpPr>
          <p:cNvPr id="19" name="Text 17"/>
          <p:cNvSpPr/>
          <p:nvPr/>
        </p:nvSpPr>
        <p:spPr>
          <a:xfrm>
            <a:off x="6766560" y="3291840"/>
            <a:ext cx="4434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E98F45"/>
                </a:solidFill>
              </a:rPr>
              <a:t>Objectives</a:t>
            </a:r>
            <a:endParaRPr lang="en-US" sz="2100" dirty="0"/>
          </a:p>
        </p:txBody>
      </p:sp>
      <p:sp>
        <p:nvSpPr>
          <p:cNvPr id="20" name="Text 18"/>
          <p:cNvSpPr/>
          <p:nvPr/>
        </p:nvSpPr>
        <p:spPr>
          <a:xfrm>
            <a:off x="6766560" y="3794760"/>
            <a:ext cx="4434840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r>
              <a:rPr lang="en-US" sz="1720" dirty="0">
                <a:solidFill>
                  <a:srgbClr val="162538"/>
                </a:solidFill>
              </a:rPr>
              <a:t>• Six months: reach 300 active customers and monthly operating break-even.
• Two years: three collection points and two employer contracts.
• Long term: Further expand into other sectors and geographic areas of the UK where shift-workers are found.</a:t>
            </a:r>
            <a:endParaRPr lang="en-US" sz="1720" dirty="0"/>
          </a:p>
        </p:txBody>
      </p:sp>
      <p:sp>
        <p:nvSpPr>
          <p:cNvPr id="21" name="Text 19"/>
          <p:cNvSpPr/>
          <p:nvPr/>
        </p:nvSpPr>
        <p:spPr>
          <a:xfrm>
            <a:off x="594360" y="6035040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5F6B7A"/>
                </a:solidFill>
              </a:rPr>
              <a:t>Sources: Barringer and Ireland (2019); Osterwalder and Pigneur (2010).</a:t>
            </a:r>
            <a:endParaRPr lang="en-US" sz="950" dirty="0"/>
          </a:p>
        </p:txBody>
      </p:sp>
      <p:sp>
        <p:nvSpPr>
          <p:cNvPr id="23" name="Text 21"/>
          <p:cNvSpPr/>
          <p:nvPr/>
        </p:nvSpPr>
        <p:spPr>
          <a:xfrm>
            <a:off x="11292840" y="6400800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F6B7A"/>
                </a:solidFill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94360" y="411480"/>
            <a:ext cx="795528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62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Target market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731520" y="1417320"/>
            <a:ext cx="3429000" cy="1143000"/>
          </a:xfrm>
          <a:prstGeom prst="roundRect">
            <a:avLst>
              <a:gd name="adj" fmla="val 11200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31520" y="1417320"/>
            <a:ext cx="73152" cy="1143000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987552" y="1581912"/>
            <a:ext cx="2926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62538"/>
                </a:solidFill>
              </a:rPr>
              <a:t>Primary users</a:t>
            </a:r>
            <a:endParaRPr lang="en-US" sz="1900" dirty="0"/>
          </a:p>
        </p:txBody>
      </p:sp>
      <p:sp>
        <p:nvSpPr>
          <p:cNvPr id="8" name="Text 6"/>
          <p:cNvSpPr/>
          <p:nvPr/>
        </p:nvSpPr>
        <p:spPr>
          <a:xfrm>
            <a:off x="987552" y="2075688"/>
            <a:ext cx="2880360" cy="3657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5F6B7A"/>
                </a:solidFill>
              </a:rPr>
              <a:t>Nurses, healthcare assistants, junior doctors, porters and laboratory staff.</a:t>
            </a:r>
            <a:endParaRPr lang="en-US" sz="1550" dirty="0"/>
          </a:p>
        </p:txBody>
      </p:sp>
      <p:sp>
        <p:nvSpPr>
          <p:cNvPr id="9" name="Shape 7"/>
          <p:cNvSpPr/>
          <p:nvPr/>
        </p:nvSpPr>
        <p:spPr>
          <a:xfrm>
            <a:off x="4389120" y="1417320"/>
            <a:ext cx="3429000" cy="1143000"/>
          </a:xfrm>
          <a:prstGeom prst="roundRect">
            <a:avLst>
              <a:gd name="adj" fmla="val 11200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4389120" y="1417320"/>
            <a:ext cx="73152" cy="1143000"/>
          </a:xfrm>
          <a:prstGeom prst="rect">
            <a:avLst/>
          </a:prstGeom>
          <a:solidFill>
            <a:srgbClr val="3265A8"/>
          </a:solidFill>
          <a:ln w="12700">
            <a:solidFill>
              <a:srgbClr val="3265A8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645152" y="1581912"/>
            <a:ext cx="2926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62538"/>
                </a:solidFill>
              </a:rPr>
              <a:t>Behaviour</a:t>
            </a:r>
            <a:endParaRPr lang="en-US" sz="1900" dirty="0"/>
          </a:p>
        </p:txBody>
      </p:sp>
      <p:sp>
        <p:nvSpPr>
          <p:cNvPr id="12" name="Text 10"/>
          <p:cNvSpPr/>
          <p:nvPr/>
        </p:nvSpPr>
        <p:spPr>
          <a:xfrm>
            <a:off x="4645152" y="1901952"/>
            <a:ext cx="2880360" cy="5394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000" dirty="0">
                <a:solidFill>
                  <a:srgbClr val="5F6B7A"/>
                </a:solidFill>
              </a:rPr>
              <a:t>Any employees who work night shifts, shift rotations, or 12-hour shifts often eat outside in the evenings.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8046720" y="1417320"/>
            <a:ext cx="3429000" cy="1143000"/>
          </a:xfrm>
          <a:prstGeom prst="roundRect">
            <a:avLst>
              <a:gd name="adj" fmla="val 11200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8046720" y="1417320"/>
            <a:ext cx="73152" cy="1143000"/>
          </a:xfrm>
          <a:prstGeom prst="rect">
            <a:avLst/>
          </a:prstGeom>
          <a:solidFill>
            <a:srgbClr val="E98F45"/>
          </a:solidFill>
          <a:ln w="12700">
            <a:solidFill>
              <a:srgbClr val="E98F45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302752" y="1581912"/>
            <a:ext cx="2926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62538"/>
                </a:solidFill>
              </a:rPr>
              <a:t>Location</a:t>
            </a:r>
            <a:endParaRPr lang="en-US" sz="1900" dirty="0"/>
          </a:p>
        </p:txBody>
      </p:sp>
      <p:sp>
        <p:nvSpPr>
          <p:cNvPr id="16" name="Text 14"/>
          <p:cNvSpPr/>
          <p:nvPr/>
        </p:nvSpPr>
        <p:spPr>
          <a:xfrm>
            <a:off x="8302752" y="2075688"/>
            <a:ext cx="2880360" cy="3657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5F6B7A"/>
                </a:solidFill>
              </a:rPr>
              <a:t>Southwark and Lambeth hospital clusters for the first pilot.</a:t>
            </a:r>
            <a:endParaRPr lang="en-US" sz="1550" dirty="0"/>
          </a:p>
        </p:txBody>
      </p:sp>
      <p:sp>
        <p:nvSpPr>
          <p:cNvPr id="17" name="Text 15"/>
          <p:cNvSpPr/>
          <p:nvPr/>
        </p:nvSpPr>
        <p:spPr>
          <a:xfrm>
            <a:off x="777240" y="3273552"/>
            <a:ext cx="31089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62538"/>
                </a:solidFill>
              </a:rPr>
              <a:t>Positioning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731520" y="3767328"/>
            <a:ext cx="65836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162538"/>
                </a:solidFill>
              </a:rPr>
              <a:t>More applicable for shift workers than national meal preparation companies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162538"/>
                </a:solidFill>
              </a:rPr>
              <a:t>Healthier and more predictable as opposed to takeaway food</a:t>
            </a:r>
          </a:p>
        </p:txBody>
      </p:sp>
      <p:sp>
        <p:nvSpPr>
          <p:cNvPr id="19" name="Shape 17"/>
          <p:cNvSpPr/>
          <p:nvPr/>
        </p:nvSpPr>
        <p:spPr>
          <a:xfrm>
            <a:off x="8732520" y="3401568"/>
            <a:ext cx="2121408" cy="1078992"/>
          </a:xfrm>
          <a:prstGeom prst="roundRect">
            <a:avLst>
              <a:gd name="adj" fmla="val 10169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8732520" y="3401568"/>
            <a:ext cx="82296" cy="1078992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8933688" y="3566160"/>
            <a:ext cx="17190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62538"/>
                </a:solidFill>
              </a:rPr>
              <a:t>B2C</a:t>
            </a:r>
            <a:endParaRPr lang="en-US" sz="2300" dirty="0"/>
          </a:p>
        </p:txBody>
      </p:sp>
      <p:sp>
        <p:nvSpPr>
          <p:cNvPr id="22" name="Text 20"/>
          <p:cNvSpPr/>
          <p:nvPr/>
        </p:nvSpPr>
        <p:spPr>
          <a:xfrm>
            <a:off x="8942832" y="4023360"/>
            <a:ext cx="17190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B7A"/>
                </a:solidFill>
              </a:rPr>
              <a:t>initial segment</a:t>
            </a:r>
            <a:endParaRPr lang="en-US" sz="1150" dirty="0"/>
          </a:p>
        </p:txBody>
      </p:sp>
      <p:sp>
        <p:nvSpPr>
          <p:cNvPr id="23" name="Shape 21"/>
          <p:cNvSpPr/>
          <p:nvPr/>
        </p:nvSpPr>
        <p:spPr>
          <a:xfrm>
            <a:off x="8732520" y="4617720"/>
            <a:ext cx="2121408" cy="1078992"/>
          </a:xfrm>
          <a:prstGeom prst="roundRect">
            <a:avLst>
              <a:gd name="adj" fmla="val 10169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8732520" y="4617720"/>
            <a:ext cx="82296" cy="1078992"/>
          </a:xfrm>
          <a:prstGeom prst="rect">
            <a:avLst/>
          </a:prstGeom>
          <a:solidFill>
            <a:srgbClr val="E98F45"/>
          </a:solidFill>
          <a:ln w="12700">
            <a:solidFill>
              <a:srgbClr val="E98F45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8933688" y="4782312"/>
            <a:ext cx="17190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62538"/>
                </a:solidFill>
              </a:rPr>
              <a:t>B2B</a:t>
            </a:r>
            <a:endParaRPr lang="en-US" sz="2300" dirty="0"/>
          </a:p>
        </p:txBody>
      </p:sp>
      <p:sp>
        <p:nvSpPr>
          <p:cNvPr id="26" name="Text 24"/>
          <p:cNvSpPr/>
          <p:nvPr/>
        </p:nvSpPr>
        <p:spPr>
          <a:xfrm>
            <a:off x="8942832" y="5239512"/>
            <a:ext cx="17190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B7A"/>
                </a:solidFill>
              </a:rPr>
              <a:t>growth segment</a:t>
            </a:r>
            <a:endParaRPr lang="en-US" sz="1150" dirty="0"/>
          </a:p>
        </p:txBody>
      </p:sp>
      <p:sp>
        <p:nvSpPr>
          <p:cNvPr id="27" name="Text 25"/>
          <p:cNvSpPr/>
          <p:nvPr/>
        </p:nvSpPr>
        <p:spPr>
          <a:xfrm>
            <a:off x="594360" y="6035040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5F6B7A"/>
                </a:solidFill>
              </a:rPr>
              <a:t>Sources: Kotler and Armstrong (2021); Jobber and Ellis-Chadwick (2020).</a:t>
            </a:r>
            <a:endParaRPr lang="en-US" sz="950" dirty="0"/>
          </a:p>
        </p:txBody>
      </p:sp>
      <p:sp>
        <p:nvSpPr>
          <p:cNvPr id="29" name="Text 27"/>
          <p:cNvSpPr/>
          <p:nvPr/>
        </p:nvSpPr>
        <p:spPr>
          <a:xfrm>
            <a:off x="11292840" y="6400800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F6B7A"/>
                </a:solidFill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94360" y="411480"/>
            <a:ext cx="795528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62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Competitor position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612648" y="841248"/>
            <a:ext cx="8686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F6B7A"/>
                </a:solidFill>
              </a:rPr>
              <a:t>A clear niche against direct and indirect alternatives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685800" y="1417320"/>
            <a:ext cx="10881360" cy="3246120"/>
          </a:xfrm>
          <a:prstGeom prst="roundRect">
            <a:avLst>
              <a:gd name="adj" fmla="val 3944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914400" y="1645920"/>
            <a:ext cx="20116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5F6B7A"/>
                </a:solidFill>
              </a:rPr>
              <a:t>Competitor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3154680" y="1645920"/>
            <a:ext cx="11430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5F6B7A"/>
                </a:solidFill>
              </a:rPr>
              <a:t>Type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4572000" y="1645920"/>
            <a:ext cx="2743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5F6B7A"/>
                </a:solidFill>
              </a:rPr>
              <a:t>Main strength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7726680" y="1645920"/>
            <a:ext cx="3200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5F6B7A"/>
                </a:solidFill>
              </a:rPr>
              <a:t>ShiftPlate response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914400" y="2057400"/>
            <a:ext cx="1920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538"/>
                </a:solidFill>
              </a:rPr>
              <a:t>Prep Kitchen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3154680" y="2057400"/>
            <a:ext cx="1097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2F7D79"/>
                </a:solidFill>
              </a:rPr>
              <a:t>Direct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4572000" y="2057400"/>
            <a:ext cx="2834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5F6B7A"/>
                </a:solidFill>
              </a:rPr>
              <a:t>national healthy meal-prep brand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7726680" y="2057400"/>
            <a:ext cx="3108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5F6B7A"/>
                </a:solidFill>
              </a:rPr>
              <a:t>hospital access niche</a:t>
            </a:r>
            <a:endParaRPr lang="en-US" sz="1500" dirty="0"/>
          </a:p>
        </p:txBody>
      </p:sp>
      <p:sp>
        <p:nvSpPr>
          <p:cNvPr id="14" name="Shape 12"/>
          <p:cNvSpPr/>
          <p:nvPr/>
        </p:nvSpPr>
        <p:spPr>
          <a:xfrm>
            <a:off x="868680" y="2441448"/>
            <a:ext cx="10287000" cy="0"/>
          </a:xfrm>
          <a:prstGeom prst="line">
            <a:avLst/>
          </a:prstGeom>
          <a:noFill/>
          <a:ln w="7620">
            <a:solidFill>
              <a:srgbClr val="DDE5EC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914400" y="2624328"/>
            <a:ext cx="1920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538"/>
                </a:solidFill>
              </a:rPr>
              <a:t>Frive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3154680" y="2624328"/>
            <a:ext cx="1097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2F7D79"/>
                </a:solidFill>
              </a:rPr>
              <a:t>Direct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4572000" y="2624328"/>
            <a:ext cx="2834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5F6B7A"/>
                </a:solidFill>
              </a:rPr>
              <a:t>premium healthy subscriptions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7726680" y="2624328"/>
            <a:ext cx="3108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5F6B7A"/>
                </a:solidFill>
              </a:rPr>
              <a:t>shift-specific bundles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868680" y="3008376"/>
            <a:ext cx="10287000" cy="0"/>
          </a:xfrm>
          <a:prstGeom prst="line">
            <a:avLst/>
          </a:prstGeom>
          <a:noFill/>
          <a:ln w="7620">
            <a:solidFill>
              <a:srgbClr val="DDE5EC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914400" y="3191256"/>
            <a:ext cx="1920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538"/>
                </a:solidFill>
              </a:rPr>
              <a:t>Deliveroo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3154680" y="3191256"/>
            <a:ext cx="1097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2F7D79"/>
                </a:solidFill>
              </a:rPr>
              <a:t>Indirect</a:t>
            </a:r>
            <a:endParaRPr lang="en-US" sz="1500" dirty="0"/>
          </a:p>
        </p:txBody>
      </p:sp>
      <p:sp>
        <p:nvSpPr>
          <p:cNvPr id="22" name="Text 20"/>
          <p:cNvSpPr/>
          <p:nvPr/>
        </p:nvSpPr>
        <p:spPr>
          <a:xfrm>
            <a:off x="4572000" y="3191256"/>
            <a:ext cx="2834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5F6B7A"/>
                </a:solidFill>
              </a:rPr>
              <a:t>wide restaurant choice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7726680" y="3191256"/>
            <a:ext cx="3108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5F6B7A"/>
                </a:solidFill>
              </a:rPr>
              <a:t>lower predictable repeat cost</a:t>
            </a:r>
            <a:endParaRPr lang="en-US" sz="1500" dirty="0"/>
          </a:p>
        </p:txBody>
      </p:sp>
      <p:sp>
        <p:nvSpPr>
          <p:cNvPr id="24" name="Shape 22"/>
          <p:cNvSpPr/>
          <p:nvPr/>
        </p:nvSpPr>
        <p:spPr>
          <a:xfrm>
            <a:off x="868680" y="3575304"/>
            <a:ext cx="10287000" cy="0"/>
          </a:xfrm>
          <a:prstGeom prst="line">
            <a:avLst/>
          </a:prstGeom>
          <a:noFill/>
          <a:ln w="7620">
            <a:solidFill>
              <a:srgbClr val="DDE5EC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914400" y="3758184"/>
            <a:ext cx="1920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62538"/>
                </a:solidFill>
              </a:rPr>
              <a:t>Hospital canteens</a:t>
            </a:r>
            <a:endParaRPr lang="en-US" sz="1600" dirty="0"/>
          </a:p>
        </p:txBody>
      </p:sp>
      <p:sp>
        <p:nvSpPr>
          <p:cNvPr id="26" name="Text 24"/>
          <p:cNvSpPr/>
          <p:nvPr/>
        </p:nvSpPr>
        <p:spPr>
          <a:xfrm>
            <a:off x="3154680" y="3758184"/>
            <a:ext cx="1097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2F7D79"/>
                </a:solidFill>
              </a:rPr>
              <a:t>Indirect</a:t>
            </a:r>
            <a:endParaRPr lang="en-US" sz="1500" dirty="0"/>
          </a:p>
        </p:txBody>
      </p:sp>
      <p:sp>
        <p:nvSpPr>
          <p:cNvPr id="27" name="Text 25"/>
          <p:cNvSpPr/>
          <p:nvPr/>
        </p:nvSpPr>
        <p:spPr>
          <a:xfrm>
            <a:off x="4572000" y="3758184"/>
            <a:ext cx="2834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5F6B7A"/>
                </a:solidFill>
              </a:rPr>
              <a:t>on-site familiarity</a:t>
            </a:r>
            <a:endParaRPr lang="en-US" sz="1500" dirty="0"/>
          </a:p>
        </p:txBody>
      </p:sp>
      <p:sp>
        <p:nvSpPr>
          <p:cNvPr id="28" name="Text 26"/>
          <p:cNvSpPr/>
          <p:nvPr/>
        </p:nvSpPr>
        <p:spPr>
          <a:xfrm>
            <a:off x="7726680" y="3758184"/>
            <a:ext cx="3108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5F6B7A"/>
                </a:solidFill>
              </a:rPr>
              <a:t>better 24/7 choice</a:t>
            </a:r>
            <a:endParaRPr lang="en-US" sz="1500" dirty="0"/>
          </a:p>
        </p:txBody>
      </p:sp>
      <p:sp>
        <p:nvSpPr>
          <p:cNvPr id="29" name="Shape 27"/>
          <p:cNvSpPr/>
          <p:nvPr/>
        </p:nvSpPr>
        <p:spPr>
          <a:xfrm>
            <a:off x="1463040" y="5074920"/>
            <a:ext cx="9144000" cy="777240"/>
          </a:xfrm>
          <a:prstGeom prst="roundRect">
            <a:avLst>
              <a:gd name="adj" fmla="val 16471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30" name="Shape 28"/>
          <p:cNvSpPr/>
          <p:nvPr/>
        </p:nvSpPr>
        <p:spPr>
          <a:xfrm>
            <a:off x="1463040" y="5074920"/>
            <a:ext cx="73152" cy="777240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1719072" y="5121725"/>
            <a:ext cx="8641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62538"/>
                </a:solidFill>
              </a:rPr>
              <a:t>Competitive logic</a:t>
            </a:r>
            <a:endParaRPr lang="en-US" sz="1900" dirty="0"/>
          </a:p>
        </p:txBody>
      </p:sp>
      <p:sp>
        <p:nvSpPr>
          <p:cNvPr id="32" name="Text 30"/>
          <p:cNvSpPr/>
          <p:nvPr/>
        </p:nvSpPr>
        <p:spPr>
          <a:xfrm>
            <a:off x="1719072" y="5733288"/>
            <a:ext cx="8595360" cy="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5F6B7A"/>
                </a:solidFill>
              </a:rPr>
              <a:t>ShiftPlate should avoid competing on menu variety and focus on 24/7 local access, predictable pricing and employer relationships.</a:t>
            </a:r>
            <a:endParaRPr lang="en-US" sz="1000" dirty="0"/>
          </a:p>
        </p:txBody>
      </p:sp>
      <p:sp>
        <p:nvSpPr>
          <p:cNvPr id="33" name="Text 31"/>
          <p:cNvSpPr/>
          <p:nvPr/>
        </p:nvSpPr>
        <p:spPr>
          <a:xfrm>
            <a:off x="612648" y="6211411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5F6B7A"/>
                </a:solidFill>
              </a:rPr>
              <a:t>Sources: Prep Kitchen (2026); Frive (2026); Deliveroo plc (2025); Porter (2008).</a:t>
            </a:r>
            <a:endParaRPr lang="en-US" sz="950" dirty="0"/>
          </a:p>
        </p:txBody>
      </p:sp>
      <p:sp>
        <p:nvSpPr>
          <p:cNvPr id="35" name="Text 33"/>
          <p:cNvSpPr/>
          <p:nvPr/>
        </p:nvSpPr>
        <p:spPr>
          <a:xfrm>
            <a:off x="11292840" y="6400800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F6B7A"/>
                </a:solidFill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94360" y="411480"/>
            <a:ext cx="795528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62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Marketing strategy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612648" y="841248"/>
            <a:ext cx="8686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F6B7A"/>
                </a:solidFill>
              </a:rPr>
              <a:t>The 4Ps support customer acquisition and retention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777240" y="1417320"/>
            <a:ext cx="2606040" cy="1234440"/>
          </a:xfrm>
          <a:prstGeom prst="roundRect">
            <a:avLst>
              <a:gd name="adj" fmla="val 10370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77240" y="1417320"/>
            <a:ext cx="73152" cy="1234440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033272" y="1581912"/>
            <a:ext cx="2103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62538"/>
                </a:solidFill>
              </a:rPr>
              <a:t>Product</a:t>
            </a:r>
            <a:endParaRPr lang="en-US" sz="1900" dirty="0"/>
          </a:p>
        </p:txBody>
      </p:sp>
      <p:sp>
        <p:nvSpPr>
          <p:cNvPr id="8" name="Text 6"/>
          <p:cNvSpPr/>
          <p:nvPr/>
        </p:nvSpPr>
        <p:spPr>
          <a:xfrm>
            <a:off x="1033272" y="2075688"/>
            <a:ext cx="205740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F6B7A"/>
                </a:solidFill>
              </a:rPr>
              <a:t>Rotating chilled meals with nutrition, allergen and dietary information.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3611880" y="1417320"/>
            <a:ext cx="2606040" cy="1234440"/>
          </a:xfrm>
          <a:prstGeom prst="roundRect">
            <a:avLst>
              <a:gd name="adj" fmla="val 10370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3611880" y="1417320"/>
            <a:ext cx="73152" cy="1234440"/>
          </a:xfrm>
          <a:prstGeom prst="rect">
            <a:avLst/>
          </a:prstGeom>
          <a:solidFill>
            <a:srgbClr val="E98F45"/>
          </a:solidFill>
          <a:ln w="12700">
            <a:solidFill>
              <a:srgbClr val="E98F45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3867912" y="1581912"/>
            <a:ext cx="2103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62538"/>
                </a:solidFill>
              </a:rPr>
              <a:t>Price</a:t>
            </a:r>
            <a:endParaRPr lang="en-US" sz="1900" dirty="0"/>
          </a:p>
        </p:txBody>
      </p:sp>
      <p:sp>
        <p:nvSpPr>
          <p:cNvPr id="12" name="Text 10"/>
          <p:cNvSpPr/>
          <p:nvPr/>
        </p:nvSpPr>
        <p:spPr>
          <a:xfrm>
            <a:off x="3867912" y="2075688"/>
            <a:ext cx="205740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F6B7A"/>
                </a:solidFill>
              </a:rPr>
              <a:t>£7.50 single; £6.95 five-meal plan; £6.75 ten-meal plan.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6446520" y="1417320"/>
            <a:ext cx="2606040" cy="1234440"/>
          </a:xfrm>
          <a:prstGeom prst="roundRect">
            <a:avLst>
              <a:gd name="adj" fmla="val 10370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6446520" y="1417320"/>
            <a:ext cx="73152" cy="1234440"/>
          </a:xfrm>
          <a:prstGeom prst="rect">
            <a:avLst/>
          </a:prstGeom>
          <a:solidFill>
            <a:srgbClr val="3265A8"/>
          </a:solidFill>
          <a:ln w="12700">
            <a:solidFill>
              <a:srgbClr val="3265A8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702552" y="1581912"/>
            <a:ext cx="2103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62538"/>
                </a:solidFill>
              </a:rPr>
              <a:t>Place</a:t>
            </a:r>
            <a:endParaRPr lang="en-US" sz="1900" dirty="0"/>
          </a:p>
        </p:txBody>
      </p:sp>
      <p:sp>
        <p:nvSpPr>
          <p:cNvPr id="16" name="Text 14"/>
          <p:cNvSpPr/>
          <p:nvPr/>
        </p:nvSpPr>
        <p:spPr>
          <a:xfrm>
            <a:off x="6702552" y="2075688"/>
            <a:ext cx="205740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F6B7A"/>
                </a:solidFill>
              </a:rPr>
              <a:t>Online order and 24/7 refrigerated collection near work.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9281160" y="1417320"/>
            <a:ext cx="2148840" cy="1234440"/>
          </a:xfrm>
          <a:prstGeom prst="roundRect">
            <a:avLst>
              <a:gd name="adj" fmla="val 10370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9281160" y="1417320"/>
            <a:ext cx="73152" cy="1234440"/>
          </a:xfrm>
          <a:prstGeom prst="rect">
            <a:avLst/>
          </a:prstGeom>
          <a:solidFill>
            <a:srgbClr val="3D8B62"/>
          </a:solidFill>
          <a:ln w="12700">
            <a:solidFill>
              <a:srgbClr val="3D8B62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9514332" y="1540764"/>
            <a:ext cx="1645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62538"/>
                </a:solidFill>
              </a:rPr>
              <a:t>Promotion</a:t>
            </a:r>
            <a:endParaRPr lang="en-US" sz="1900" dirty="0"/>
          </a:p>
        </p:txBody>
      </p:sp>
      <p:sp>
        <p:nvSpPr>
          <p:cNvPr id="20" name="Text 18"/>
          <p:cNvSpPr/>
          <p:nvPr/>
        </p:nvSpPr>
        <p:spPr>
          <a:xfrm>
            <a:off x="9514332" y="1920240"/>
            <a:ext cx="1645920" cy="67208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5F6B7A"/>
                </a:solidFill>
              </a:rPr>
              <a:t>Sampling, referrals, social ads and employer outreach.</a:t>
            </a:r>
            <a:endParaRPr lang="en-US" sz="1550" dirty="0"/>
          </a:p>
        </p:txBody>
      </p:sp>
      <p:sp>
        <p:nvSpPr>
          <p:cNvPr id="21" name="Text 19"/>
          <p:cNvSpPr/>
          <p:nvPr/>
        </p:nvSpPr>
        <p:spPr>
          <a:xfrm>
            <a:off x="822960" y="3429000"/>
            <a:ext cx="5212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2F7D79"/>
                </a:solidFill>
              </a:rPr>
              <a:t>Digital plan</a:t>
            </a:r>
            <a:endParaRPr lang="en-US" sz="2100" dirty="0"/>
          </a:p>
        </p:txBody>
      </p:sp>
      <p:sp>
        <p:nvSpPr>
          <p:cNvPr id="22" name="Text 20"/>
          <p:cNvSpPr/>
          <p:nvPr/>
        </p:nvSpPr>
        <p:spPr>
          <a:xfrm>
            <a:off x="822960" y="3931920"/>
            <a:ext cx="5212080" cy="1508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20" dirty="0">
                <a:solidFill>
                  <a:srgbClr val="162538"/>
                </a:solidFill>
              </a:rPr>
              <a:t>• Local SEO for shift-worker meal searches.
• Geo-targeted Instagram, TikTok and Facebook ads.</a:t>
            </a:r>
            <a:endParaRPr lang="en-US" sz="1720" dirty="0"/>
          </a:p>
        </p:txBody>
      </p:sp>
      <p:sp>
        <p:nvSpPr>
          <p:cNvPr id="23" name="Text 21"/>
          <p:cNvSpPr/>
          <p:nvPr/>
        </p:nvSpPr>
        <p:spPr>
          <a:xfrm>
            <a:off x="6400800" y="3429000"/>
            <a:ext cx="5166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E98F45"/>
                </a:solidFill>
              </a:rPr>
              <a:t>Retention plan</a:t>
            </a:r>
            <a:endParaRPr lang="en-US" sz="2100" dirty="0"/>
          </a:p>
        </p:txBody>
      </p:sp>
      <p:sp>
        <p:nvSpPr>
          <p:cNvPr id="24" name="Text 22"/>
          <p:cNvSpPr/>
          <p:nvPr/>
        </p:nvSpPr>
        <p:spPr>
          <a:xfrm>
            <a:off x="6400800" y="3931920"/>
            <a:ext cx="5166360" cy="1508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20" dirty="0">
                <a:solidFill>
                  <a:srgbClr val="162538"/>
                </a:solidFill>
              </a:rPr>
              <a:t>• Weekly rotating menu based on feedback.
• Rota reminders, loyalty credit and easy subscription pause options.</a:t>
            </a:r>
            <a:endParaRPr lang="en-US" sz="1720" dirty="0"/>
          </a:p>
        </p:txBody>
      </p:sp>
      <p:sp>
        <p:nvSpPr>
          <p:cNvPr id="25" name="Text 23"/>
          <p:cNvSpPr/>
          <p:nvPr/>
        </p:nvSpPr>
        <p:spPr>
          <a:xfrm>
            <a:off x="594360" y="6035040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5F6B7A"/>
                </a:solidFill>
              </a:rPr>
              <a:t>Sources: Kotler and Armstrong (2021); Chaffey and Ellis-Chadwick (2022); ICO (2026).</a:t>
            </a:r>
            <a:endParaRPr lang="en-US" sz="950" dirty="0"/>
          </a:p>
        </p:txBody>
      </p:sp>
      <p:sp>
        <p:nvSpPr>
          <p:cNvPr id="27" name="Text 25"/>
          <p:cNvSpPr/>
          <p:nvPr/>
        </p:nvSpPr>
        <p:spPr>
          <a:xfrm>
            <a:off x="11292840" y="6400800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F6B7A"/>
                </a:solidFill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94360" y="411480"/>
            <a:ext cx="795528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62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Financial plan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612648" y="841248"/>
            <a:ext cx="8686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F6B7A"/>
                </a:solidFill>
              </a:rPr>
              <a:t>The forecast matches the numbers expected in the business-plan</a:t>
            </a:r>
            <a:endParaRPr lang="en-US" sz="1400" dirty="0"/>
          </a:p>
        </p:txBody>
      </p:sp>
      <p:sp>
        <p:nvSpPr>
          <p:cNvPr id="6" name="Shape 3"/>
          <p:cNvSpPr/>
          <p:nvPr/>
        </p:nvSpPr>
        <p:spPr>
          <a:xfrm>
            <a:off x="7635240" y="1554480"/>
            <a:ext cx="2121408" cy="1078992"/>
          </a:xfrm>
          <a:prstGeom prst="roundRect">
            <a:avLst>
              <a:gd name="adj" fmla="val 10169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7" name="Shape 4"/>
          <p:cNvSpPr/>
          <p:nvPr/>
        </p:nvSpPr>
        <p:spPr>
          <a:xfrm>
            <a:off x="7635240" y="1554480"/>
            <a:ext cx="82296" cy="1078992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7836408" y="1719072"/>
            <a:ext cx="17190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62538"/>
                </a:solidFill>
              </a:rPr>
              <a:t>£46.5k</a:t>
            </a:r>
            <a:endParaRPr lang="en-US" sz="2300" dirty="0"/>
          </a:p>
        </p:txBody>
      </p:sp>
      <p:sp>
        <p:nvSpPr>
          <p:cNvPr id="9" name="Text 6"/>
          <p:cNvSpPr/>
          <p:nvPr/>
        </p:nvSpPr>
        <p:spPr>
          <a:xfrm>
            <a:off x="7845552" y="2176272"/>
            <a:ext cx="17190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B7A"/>
                </a:solidFill>
              </a:rPr>
              <a:t>start-up costs</a:t>
            </a:r>
            <a:endParaRPr lang="en-US" sz="1150" dirty="0"/>
          </a:p>
        </p:txBody>
      </p:sp>
      <p:sp>
        <p:nvSpPr>
          <p:cNvPr id="10" name="Shape 7"/>
          <p:cNvSpPr/>
          <p:nvPr/>
        </p:nvSpPr>
        <p:spPr>
          <a:xfrm>
            <a:off x="9921240" y="1554480"/>
            <a:ext cx="2121408" cy="1078992"/>
          </a:xfrm>
          <a:prstGeom prst="roundRect">
            <a:avLst>
              <a:gd name="adj" fmla="val 10169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11" name="Shape 8"/>
          <p:cNvSpPr/>
          <p:nvPr/>
        </p:nvSpPr>
        <p:spPr>
          <a:xfrm>
            <a:off x="9921240" y="1554480"/>
            <a:ext cx="82296" cy="1078992"/>
          </a:xfrm>
          <a:prstGeom prst="rect">
            <a:avLst/>
          </a:prstGeom>
          <a:solidFill>
            <a:srgbClr val="E98F45"/>
          </a:solidFill>
          <a:ln w="12700">
            <a:solidFill>
              <a:srgbClr val="E98F45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10122408" y="1719072"/>
            <a:ext cx="17190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62538"/>
                </a:solidFill>
              </a:rPr>
              <a:t>£60k</a:t>
            </a:r>
            <a:endParaRPr lang="en-US" sz="2300" dirty="0"/>
          </a:p>
        </p:txBody>
      </p:sp>
      <p:sp>
        <p:nvSpPr>
          <p:cNvPr id="13" name="Text 10"/>
          <p:cNvSpPr/>
          <p:nvPr/>
        </p:nvSpPr>
        <p:spPr>
          <a:xfrm>
            <a:off x="10131552" y="2176272"/>
            <a:ext cx="17190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B7A"/>
                </a:solidFill>
              </a:rPr>
              <a:t>funding target</a:t>
            </a:r>
            <a:endParaRPr lang="en-US" sz="1150" dirty="0"/>
          </a:p>
        </p:txBody>
      </p:sp>
      <p:sp>
        <p:nvSpPr>
          <p:cNvPr id="14" name="Shape 11"/>
          <p:cNvSpPr/>
          <p:nvPr/>
        </p:nvSpPr>
        <p:spPr>
          <a:xfrm>
            <a:off x="7635240" y="2880360"/>
            <a:ext cx="2121408" cy="1078992"/>
          </a:xfrm>
          <a:prstGeom prst="roundRect">
            <a:avLst>
              <a:gd name="adj" fmla="val 10169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15" name="Shape 12"/>
          <p:cNvSpPr/>
          <p:nvPr/>
        </p:nvSpPr>
        <p:spPr>
          <a:xfrm>
            <a:off x="7635240" y="2880360"/>
            <a:ext cx="82296" cy="1078992"/>
          </a:xfrm>
          <a:prstGeom prst="rect">
            <a:avLst/>
          </a:prstGeom>
          <a:solidFill>
            <a:srgbClr val="3D8B62"/>
          </a:solidFill>
          <a:ln w="12700">
            <a:solidFill>
              <a:srgbClr val="3D8B62"/>
            </a:solidFill>
            <a:prstDash val="solid"/>
          </a:ln>
        </p:spPr>
      </p:sp>
      <p:sp>
        <p:nvSpPr>
          <p:cNvPr id="16" name="Text 13"/>
          <p:cNvSpPr/>
          <p:nvPr/>
        </p:nvSpPr>
        <p:spPr>
          <a:xfrm>
            <a:off x="7836408" y="3044952"/>
            <a:ext cx="17190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62538"/>
                </a:solidFill>
              </a:rPr>
              <a:t>M4</a:t>
            </a:r>
            <a:endParaRPr lang="en-US" sz="2300" dirty="0"/>
          </a:p>
        </p:txBody>
      </p:sp>
      <p:sp>
        <p:nvSpPr>
          <p:cNvPr id="17" name="Text 14"/>
          <p:cNvSpPr/>
          <p:nvPr/>
        </p:nvSpPr>
        <p:spPr>
          <a:xfrm>
            <a:off x="7845552" y="3502152"/>
            <a:ext cx="17190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B7A"/>
                </a:solidFill>
              </a:rPr>
              <a:t>monthly break-even</a:t>
            </a:r>
            <a:endParaRPr lang="en-US" sz="1150" dirty="0"/>
          </a:p>
        </p:txBody>
      </p:sp>
      <p:sp>
        <p:nvSpPr>
          <p:cNvPr id="18" name="Shape 15"/>
          <p:cNvSpPr/>
          <p:nvPr/>
        </p:nvSpPr>
        <p:spPr>
          <a:xfrm>
            <a:off x="9921240" y="2880360"/>
            <a:ext cx="2121408" cy="1078992"/>
          </a:xfrm>
          <a:prstGeom prst="roundRect">
            <a:avLst>
              <a:gd name="adj" fmla="val 10169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19" name="Shape 16"/>
          <p:cNvSpPr/>
          <p:nvPr/>
        </p:nvSpPr>
        <p:spPr>
          <a:xfrm>
            <a:off x="9921240" y="2880360"/>
            <a:ext cx="82296" cy="1078992"/>
          </a:xfrm>
          <a:prstGeom prst="rect">
            <a:avLst/>
          </a:prstGeom>
          <a:solidFill>
            <a:srgbClr val="3265A8"/>
          </a:solidFill>
          <a:ln w="12700">
            <a:solidFill>
              <a:srgbClr val="3265A8"/>
            </a:solidFill>
            <a:prstDash val="solid"/>
          </a:ln>
        </p:spPr>
      </p:sp>
      <p:sp>
        <p:nvSpPr>
          <p:cNvPr id="20" name="Text 17"/>
          <p:cNvSpPr/>
          <p:nvPr/>
        </p:nvSpPr>
        <p:spPr>
          <a:xfrm>
            <a:off x="10122408" y="3044952"/>
            <a:ext cx="17190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62538"/>
                </a:solidFill>
              </a:rPr>
              <a:t>M7</a:t>
            </a:r>
            <a:endParaRPr lang="en-US" sz="2300" dirty="0"/>
          </a:p>
        </p:txBody>
      </p:sp>
      <p:sp>
        <p:nvSpPr>
          <p:cNvPr id="21" name="Text 18"/>
          <p:cNvSpPr/>
          <p:nvPr/>
        </p:nvSpPr>
        <p:spPr>
          <a:xfrm>
            <a:off x="10131552" y="3502152"/>
            <a:ext cx="17190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F6B7A"/>
                </a:solidFill>
              </a:rPr>
              <a:t>cumulative break-even</a:t>
            </a:r>
            <a:endParaRPr lang="en-US" sz="1150" dirty="0"/>
          </a:p>
        </p:txBody>
      </p:sp>
      <p:sp>
        <p:nvSpPr>
          <p:cNvPr id="22" name="Shape 19"/>
          <p:cNvSpPr/>
          <p:nvPr/>
        </p:nvSpPr>
        <p:spPr>
          <a:xfrm>
            <a:off x="7543800" y="4251960"/>
            <a:ext cx="4389120" cy="868680"/>
          </a:xfrm>
          <a:prstGeom prst="roundRect">
            <a:avLst>
              <a:gd name="adj" fmla="val 14737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23" name="Shape 20"/>
          <p:cNvSpPr/>
          <p:nvPr/>
        </p:nvSpPr>
        <p:spPr>
          <a:xfrm>
            <a:off x="7543800" y="4251960"/>
            <a:ext cx="73152" cy="868680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24" name="Text 21"/>
          <p:cNvSpPr/>
          <p:nvPr/>
        </p:nvSpPr>
        <p:spPr>
          <a:xfrm>
            <a:off x="7799832" y="4416552"/>
            <a:ext cx="3886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62538"/>
                </a:solidFill>
              </a:rPr>
              <a:t>Break-even logic</a:t>
            </a:r>
            <a:endParaRPr lang="en-US" sz="1900" dirty="0"/>
          </a:p>
        </p:txBody>
      </p:sp>
      <p:sp>
        <p:nvSpPr>
          <p:cNvPr id="25" name="Text 22"/>
          <p:cNvSpPr/>
          <p:nvPr/>
        </p:nvSpPr>
        <p:spPr>
          <a:xfrm>
            <a:off x="7799832" y="4910328"/>
            <a:ext cx="4133088" cy="914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US" sz="800" dirty="0">
                <a:solidFill>
                  <a:srgbClr val="5F6B7A"/>
                </a:solidFill>
              </a:rPr>
              <a:t>Contribution per meal is £3.90. The monthly break-even volume is 3,115 meals.</a:t>
            </a:r>
            <a:endParaRPr lang="en-US" sz="800" dirty="0"/>
          </a:p>
        </p:txBody>
      </p:sp>
      <p:sp>
        <p:nvSpPr>
          <p:cNvPr id="26" name="Text 23"/>
          <p:cNvSpPr/>
          <p:nvPr/>
        </p:nvSpPr>
        <p:spPr>
          <a:xfrm>
            <a:off x="594360" y="6035040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5F6B7A"/>
                </a:solidFill>
              </a:rPr>
              <a:t>Sources: financial forecast in Task 1; Start Up Loans (2026); HMRC (2026a; 2026b).</a:t>
            </a:r>
            <a:endParaRPr lang="en-US" sz="950" dirty="0"/>
          </a:p>
        </p:txBody>
      </p:sp>
      <p:sp>
        <p:nvSpPr>
          <p:cNvPr id="28" name="Text 25"/>
          <p:cNvSpPr/>
          <p:nvPr/>
        </p:nvSpPr>
        <p:spPr>
          <a:xfrm>
            <a:off x="11292840" y="6400800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F6B7A"/>
                </a:solidFill>
              </a:rPr>
              <a:t>7</a:t>
            </a:r>
            <a:endParaRPr lang="en-US" sz="9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ADDE32D-9E90-7F36-C13A-3BF122F430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080" y="1644192"/>
            <a:ext cx="6080760" cy="306387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94360" y="411480"/>
            <a:ext cx="795528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62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control and growth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612648" y="841248"/>
            <a:ext cx="8686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F6B7A"/>
                </a:solidFill>
              </a:rPr>
              <a:t>Begin small, grow fast and prepare slow.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777240" y="1417320"/>
            <a:ext cx="3429000" cy="1234440"/>
          </a:xfrm>
          <a:prstGeom prst="roundRect">
            <a:avLst>
              <a:gd name="adj" fmla="val 10370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77240" y="1417320"/>
            <a:ext cx="73152" cy="1234440"/>
          </a:xfrm>
          <a:prstGeom prst="rect">
            <a:avLst/>
          </a:prstGeom>
          <a:solidFill>
            <a:srgbClr val="E98F45"/>
          </a:solidFill>
          <a:ln w="12700">
            <a:solidFill>
              <a:srgbClr val="E98F4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033272" y="1581912"/>
            <a:ext cx="2926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62538"/>
                </a:solidFill>
              </a:rPr>
              <a:t>Food safety risk</a:t>
            </a:r>
            <a:endParaRPr lang="en-US" sz="1900" dirty="0"/>
          </a:p>
        </p:txBody>
      </p:sp>
      <p:sp>
        <p:nvSpPr>
          <p:cNvPr id="8" name="Text 6"/>
          <p:cNvSpPr/>
          <p:nvPr/>
        </p:nvSpPr>
        <p:spPr>
          <a:xfrm>
            <a:off x="1033272" y="2075688"/>
            <a:ext cx="288036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5F6B7A"/>
                </a:solidFill>
              </a:rPr>
              <a:t>HACCP, hygiene training, allergen controls and temperature monitoring.</a:t>
            </a:r>
            <a:endParaRPr lang="en-US" sz="1550" dirty="0"/>
          </a:p>
        </p:txBody>
      </p:sp>
      <p:sp>
        <p:nvSpPr>
          <p:cNvPr id="9" name="Shape 7"/>
          <p:cNvSpPr/>
          <p:nvPr/>
        </p:nvSpPr>
        <p:spPr>
          <a:xfrm>
            <a:off x="4389120" y="1417320"/>
            <a:ext cx="3429000" cy="1234440"/>
          </a:xfrm>
          <a:prstGeom prst="roundRect">
            <a:avLst>
              <a:gd name="adj" fmla="val 10370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4389120" y="1417320"/>
            <a:ext cx="73152" cy="1234440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645152" y="1581912"/>
            <a:ext cx="2926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62538"/>
                </a:solidFill>
              </a:rPr>
              <a:t>Demand risk</a:t>
            </a:r>
            <a:endParaRPr lang="en-US" sz="1900" dirty="0"/>
          </a:p>
        </p:txBody>
      </p:sp>
      <p:sp>
        <p:nvSpPr>
          <p:cNvPr id="12" name="Text 10"/>
          <p:cNvSpPr/>
          <p:nvPr/>
        </p:nvSpPr>
        <p:spPr>
          <a:xfrm>
            <a:off x="4645152" y="2075688"/>
            <a:ext cx="288036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5F6B7A"/>
                </a:solidFill>
              </a:rPr>
              <a:t>Concept testing, sampling, referral offers and weekly feedback loops.</a:t>
            </a:r>
            <a:endParaRPr lang="en-US" sz="1550" dirty="0"/>
          </a:p>
        </p:txBody>
      </p:sp>
      <p:sp>
        <p:nvSpPr>
          <p:cNvPr id="13" name="Shape 11"/>
          <p:cNvSpPr/>
          <p:nvPr/>
        </p:nvSpPr>
        <p:spPr>
          <a:xfrm>
            <a:off x="8001000" y="1417320"/>
            <a:ext cx="3429000" cy="1234440"/>
          </a:xfrm>
          <a:prstGeom prst="roundRect">
            <a:avLst>
              <a:gd name="adj" fmla="val 10370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8001000" y="1417320"/>
            <a:ext cx="73152" cy="1234440"/>
          </a:xfrm>
          <a:prstGeom prst="rect">
            <a:avLst/>
          </a:prstGeom>
          <a:solidFill>
            <a:srgbClr val="3265A8"/>
          </a:solidFill>
          <a:ln w="12700">
            <a:solidFill>
              <a:srgbClr val="3265A8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257032" y="1581912"/>
            <a:ext cx="2926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62538"/>
                </a:solidFill>
              </a:rPr>
              <a:t>Cash risk</a:t>
            </a:r>
            <a:endParaRPr lang="en-US" sz="1900" dirty="0"/>
          </a:p>
        </p:txBody>
      </p:sp>
      <p:sp>
        <p:nvSpPr>
          <p:cNvPr id="16" name="Text 14"/>
          <p:cNvSpPr/>
          <p:nvPr/>
        </p:nvSpPr>
        <p:spPr>
          <a:xfrm>
            <a:off x="8257032" y="2075688"/>
            <a:ext cx="288036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5F6B7A"/>
                </a:solidFill>
              </a:rPr>
              <a:t>Leased lockers, staged staffing and expansion only after repeat demand.</a:t>
            </a:r>
            <a:endParaRPr lang="en-US" sz="1550" dirty="0"/>
          </a:p>
        </p:txBody>
      </p:sp>
      <p:sp>
        <p:nvSpPr>
          <p:cNvPr id="17" name="Text 15"/>
          <p:cNvSpPr/>
          <p:nvPr/>
        </p:nvSpPr>
        <p:spPr>
          <a:xfrm>
            <a:off x="822960" y="3520440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62538"/>
                </a:solidFill>
              </a:rPr>
              <a:t>Growth route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822960" y="4041648"/>
            <a:ext cx="100584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2F7D79"/>
                </a:solidFill>
              </a:rPr>
              <a:t>Pilot one hospital cluster → improve menu and operations → secure employer contracts → add new collection points.</a:t>
            </a:r>
            <a:endParaRPr lang="en-US" sz="2100" dirty="0"/>
          </a:p>
        </p:txBody>
      </p:sp>
      <p:sp>
        <p:nvSpPr>
          <p:cNvPr id="19" name="Text 17"/>
          <p:cNvSpPr/>
          <p:nvPr/>
        </p:nvSpPr>
        <p:spPr>
          <a:xfrm>
            <a:off x="960120" y="5074920"/>
            <a:ext cx="10149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E98F45"/>
                </a:solidFill>
              </a:rPr>
              <a:t>Growth principle</a:t>
            </a:r>
            <a:endParaRPr lang="en-US" sz="2100" dirty="0"/>
          </a:p>
        </p:txBody>
      </p:sp>
      <p:sp>
        <p:nvSpPr>
          <p:cNvPr id="20" name="Text 18"/>
          <p:cNvSpPr/>
          <p:nvPr/>
        </p:nvSpPr>
        <p:spPr>
          <a:xfrm>
            <a:off x="960120" y="5577840"/>
            <a:ext cx="10149840" cy="3383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0000" lnSpcReduction="20000"/>
          </a:bodyPr>
          <a:lstStyle/>
          <a:p>
            <a:r>
              <a:rPr lang="en-PK" dirty="0"/>
              <a:t>For new cities, </a:t>
            </a:r>
            <a:r>
              <a:rPr lang="en-PK" dirty="0" err="1"/>
              <a:t>ShiftPlate</a:t>
            </a:r>
            <a:r>
              <a:rPr lang="en-PK" dirty="0"/>
              <a:t> will be focusing first on enhancing services, repeat </a:t>
            </a:r>
            <a:r>
              <a:rPr lang="en-US" dirty="0"/>
              <a:t>purchases,</a:t>
            </a:r>
            <a:r>
              <a:rPr lang="en-PK" dirty="0"/>
              <a:t> and operational efficiencies through internal growth..</a:t>
            </a:r>
          </a:p>
        </p:txBody>
      </p:sp>
      <p:sp>
        <p:nvSpPr>
          <p:cNvPr id="21" name="Text 19"/>
          <p:cNvSpPr/>
          <p:nvPr/>
        </p:nvSpPr>
        <p:spPr>
          <a:xfrm>
            <a:off x="594360" y="6035040"/>
            <a:ext cx="10698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5F6B7A"/>
                </a:solidFill>
              </a:rPr>
              <a:t>Sources: Food Standards Agency (2025); Ries (2011); Tidd and Bessant (2021).</a:t>
            </a:r>
            <a:endParaRPr lang="en-US" sz="950" dirty="0"/>
          </a:p>
        </p:txBody>
      </p:sp>
      <p:sp>
        <p:nvSpPr>
          <p:cNvPr id="23" name="Text 21"/>
          <p:cNvSpPr/>
          <p:nvPr/>
        </p:nvSpPr>
        <p:spPr>
          <a:xfrm>
            <a:off x="11292840" y="6400800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F6B7A"/>
                </a:solidFill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2F7D79"/>
          </a:solidFill>
          <a:ln w="12700">
            <a:solidFill>
              <a:srgbClr val="2F7D79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94360" y="411480"/>
            <a:ext cx="7955280" cy="3931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62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685800" y="1325880"/>
            <a:ext cx="10881360" cy="48006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>
            <a:solidFill>
              <a:srgbClr val="DDE5EC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914399" y="1549211"/>
            <a:ext cx="9996407" cy="42519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77500" lnSpcReduction="20000"/>
          </a:bodyPr>
          <a:lstStyle/>
          <a:p>
            <a:r>
              <a:rPr lang="en-PK" sz="1600" dirty="0"/>
              <a:t>Agriculture and Horticulture Development Board (AHDB) (2025) ‘Ready meals remain a staple as consumers crave convenience’, 30 May. Available at: </a:t>
            </a:r>
            <a:r>
              <a:rPr lang="en-PK" sz="1600" dirty="0">
                <a:hlinkClick r:id="rId3"/>
              </a:rPr>
              <a:t>https://ahdb.org.uk/news/consumer-insight-ready-meals-remain-a-staple-as-consumers-crave-convenience</a:t>
            </a:r>
            <a:r>
              <a:rPr lang="en-PK" sz="1600" dirty="0"/>
              <a:t> (Accessed: 3 August 2026).</a:t>
            </a:r>
          </a:p>
          <a:p>
            <a:r>
              <a:rPr lang="en-PK" sz="1600" dirty="0"/>
              <a:t>Barringer, B.R. and Ireland, R.D. (2019) </a:t>
            </a:r>
            <a:r>
              <a:rPr lang="en-PK" sz="1600" i="1" dirty="0"/>
              <a:t>Entrepreneurship: Successfully Launching New Ventures</a:t>
            </a:r>
            <a:r>
              <a:rPr lang="en-PK" sz="1600" dirty="0"/>
              <a:t>. 6th </a:t>
            </a:r>
            <a:r>
              <a:rPr lang="en-PK" sz="1600" dirty="0" err="1"/>
              <a:t>edn</a:t>
            </a:r>
            <a:r>
              <a:rPr lang="en-PK" sz="1600" dirty="0"/>
              <a:t>. Harlow: Pearson Education Limited.</a:t>
            </a:r>
          </a:p>
          <a:p>
            <a:r>
              <a:rPr lang="en-PK" sz="1600" dirty="0"/>
              <a:t>Chaffey, D. and Ellis-Chadwick, F. (2022) </a:t>
            </a:r>
            <a:r>
              <a:rPr lang="en-PK" sz="1600" i="1" dirty="0"/>
              <a:t>Digital Marketing: Strategy, Implementation and Practice</a:t>
            </a:r>
            <a:r>
              <a:rPr lang="en-PK" sz="1600" dirty="0"/>
              <a:t>. 8th </a:t>
            </a:r>
            <a:r>
              <a:rPr lang="en-PK" sz="1600" dirty="0" err="1"/>
              <a:t>edn</a:t>
            </a:r>
            <a:r>
              <a:rPr lang="en-PK" sz="1600" dirty="0"/>
              <a:t>. Harlow: Pearson.</a:t>
            </a:r>
          </a:p>
          <a:p>
            <a:r>
              <a:rPr lang="en-PK" sz="1600" dirty="0"/>
              <a:t>Deliveroo plc (2025) </a:t>
            </a:r>
            <a:r>
              <a:rPr lang="en-PK" sz="1600" i="1" dirty="0"/>
              <a:t>Annual Report and Accounts 2024</a:t>
            </a:r>
            <a:r>
              <a:rPr lang="en-PK" sz="1600" dirty="0"/>
              <a:t>. London: Deliveroo plc. Available at: </a:t>
            </a:r>
            <a:r>
              <a:rPr lang="en-PK" sz="1600" dirty="0">
                <a:hlinkClick r:id="rId4"/>
              </a:rPr>
              <a:t>https://corporate.deliveroo.co.uk/investors/results-reports-presentations/</a:t>
            </a:r>
            <a:r>
              <a:rPr lang="en-PK" sz="1600" dirty="0"/>
              <a:t> (Accessed: 3 August 2026).</a:t>
            </a:r>
          </a:p>
          <a:p>
            <a:r>
              <a:rPr lang="en-PK" sz="1600" dirty="0"/>
              <a:t>Food Standards Agency (2025) </a:t>
            </a:r>
            <a:r>
              <a:rPr lang="en-PK" sz="1600" i="1" dirty="0"/>
              <a:t>Safer Food, Better Business for Caterers</a:t>
            </a:r>
            <a:r>
              <a:rPr lang="en-PK" sz="1600" dirty="0"/>
              <a:t>. Available at: </a:t>
            </a:r>
            <a:r>
              <a:rPr lang="en-PK" sz="1600" dirty="0">
                <a:hlinkClick r:id="rId5"/>
              </a:rPr>
              <a:t>https://www.food.gov.uk/business-guidance/safer-food-better-business-for-caterers</a:t>
            </a:r>
            <a:r>
              <a:rPr lang="en-PK" sz="1600" dirty="0"/>
              <a:t> (Accessed: 3 August 2026).</a:t>
            </a:r>
          </a:p>
          <a:p>
            <a:r>
              <a:rPr lang="en-PK" sz="1600" dirty="0" err="1"/>
              <a:t>Frive</a:t>
            </a:r>
            <a:r>
              <a:rPr lang="en-PK" sz="1600" dirty="0"/>
              <a:t> (2026) </a:t>
            </a:r>
            <a:r>
              <a:rPr lang="en-PK" sz="1600" i="1" dirty="0"/>
              <a:t>Healthy, Chef-Prepared Meal Prep Delivery</a:t>
            </a:r>
            <a:r>
              <a:rPr lang="en-PK" sz="1600" dirty="0"/>
              <a:t>. Available at: </a:t>
            </a:r>
            <a:r>
              <a:rPr lang="en-PK" sz="1600" dirty="0">
                <a:hlinkClick r:id="rId6"/>
              </a:rPr>
              <a:t>https://www.frive.co.uk/</a:t>
            </a:r>
            <a:r>
              <a:rPr lang="en-PK" sz="1600" dirty="0"/>
              <a:t> (Accessed: 3 August 2026).</a:t>
            </a:r>
          </a:p>
          <a:p>
            <a:r>
              <a:rPr lang="en-PK" sz="1600" dirty="0"/>
              <a:t>Information Commissioner’s Office (2026) </a:t>
            </a:r>
            <a:r>
              <a:rPr lang="en-PK" sz="1600" i="1" dirty="0"/>
              <a:t>Guidance on Direct Marketing Using Electronic Mail</a:t>
            </a:r>
            <a:r>
              <a:rPr lang="en-PK" sz="1600" dirty="0"/>
              <a:t>. Available at: </a:t>
            </a:r>
            <a:r>
              <a:rPr lang="en-PK" sz="1600" dirty="0">
                <a:hlinkClick r:id="rId7"/>
              </a:rPr>
              <a:t>https://ico.org.uk/for-organisations/direct-marketing-and-privacy-and-electronic-communications/guidance-on-direct-marketing-using-electronic-mail/</a:t>
            </a:r>
            <a:r>
              <a:rPr lang="en-PK" sz="1600" dirty="0"/>
              <a:t> (Accessed: 3 August 2026).</a:t>
            </a:r>
          </a:p>
          <a:p>
            <a:r>
              <a:rPr lang="en-PK" sz="1600" dirty="0"/>
              <a:t>Jobber, D. and Ellis-Chadwick, F. (2020) </a:t>
            </a:r>
            <a:r>
              <a:rPr lang="en-PK" sz="1600" i="1" dirty="0"/>
              <a:t>Principles and Practice of Marketing</a:t>
            </a:r>
            <a:r>
              <a:rPr lang="en-PK" sz="1600" dirty="0"/>
              <a:t>. 9th </a:t>
            </a:r>
            <a:r>
              <a:rPr lang="en-PK" sz="1600" dirty="0" err="1"/>
              <a:t>edn</a:t>
            </a:r>
            <a:r>
              <a:rPr lang="en-PK" sz="1600" dirty="0"/>
              <a:t>. London: McGraw-Hill Education.</a:t>
            </a:r>
          </a:p>
          <a:p>
            <a:r>
              <a:rPr lang="en-PK" sz="1600" dirty="0"/>
              <a:t>Kotler, P. and Armstrong, G. (2021) </a:t>
            </a:r>
            <a:r>
              <a:rPr lang="en-PK" sz="1600" i="1" dirty="0"/>
              <a:t>Principles of Marketing</a:t>
            </a:r>
            <a:r>
              <a:rPr lang="en-PK" sz="1600" dirty="0"/>
              <a:t>. 18th global </a:t>
            </a:r>
            <a:r>
              <a:rPr lang="en-PK" sz="1600" dirty="0" err="1"/>
              <a:t>edn</a:t>
            </a:r>
            <a:r>
              <a:rPr lang="en-PK" sz="1600" dirty="0"/>
              <a:t>. Harlow: Pearson.</a:t>
            </a:r>
          </a:p>
          <a:p>
            <a:r>
              <a:rPr lang="en-PK" sz="1600" dirty="0"/>
              <a:t>NHS England (2022) </a:t>
            </a:r>
            <a:r>
              <a:rPr lang="en-PK" sz="1600" i="1" dirty="0"/>
              <a:t>National Standards for Healthcare Food and Drink</a:t>
            </a:r>
            <a:r>
              <a:rPr lang="en-PK" sz="1600" dirty="0"/>
              <a:t>. Available at: </a:t>
            </a:r>
            <a:r>
              <a:rPr lang="en-PK" sz="1600" dirty="0">
                <a:hlinkClick r:id="rId8"/>
              </a:rPr>
              <a:t>https://www.england.nhs.uk/long-read/national-standards-for-healthcare-food-and-drink/</a:t>
            </a:r>
            <a:r>
              <a:rPr lang="en-PK" sz="1600" dirty="0"/>
              <a:t> (Accessed: 3 August 2026).</a:t>
            </a:r>
          </a:p>
          <a:p>
            <a:r>
              <a:rPr lang="en-PK" sz="1600" dirty="0"/>
              <a:t>NHS England (2026) </a:t>
            </a:r>
            <a:r>
              <a:rPr lang="en-PK" sz="1600" i="1" dirty="0"/>
              <a:t>NHS Workforce Statistics – April 2026</a:t>
            </a:r>
            <a:r>
              <a:rPr lang="en-PK" sz="1600" dirty="0"/>
              <a:t>. Available at: </a:t>
            </a:r>
            <a:r>
              <a:rPr lang="en-PK" sz="1600" dirty="0">
                <a:hlinkClick r:id="rId9"/>
              </a:rPr>
              <a:t>https://digital.nhs.uk/data-and-information/publications/statistical/nhs-workforce-statistics/april-2026</a:t>
            </a:r>
            <a:r>
              <a:rPr lang="en-PK" sz="1600" dirty="0"/>
              <a:t> (Accessed: 3 August 2026).</a:t>
            </a:r>
          </a:p>
          <a:p>
            <a:r>
              <a:rPr lang="en-PK" sz="1600" dirty="0"/>
              <a:t>Porter, M.E. (2008) ‘The five competitive forces that shape strategy’, </a:t>
            </a:r>
            <a:r>
              <a:rPr lang="en-PK" sz="1600" i="1" dirty="0"/>
              <a:t>Harvard Business Review</a:t>
            </a:r>
            <a:r>
              <a:rPr lang="en-PK" sz="1600" dirty="0"/>
              <a:t>, 86(1), pp. 78–93. Available at: </a:t>
            </a:r>
            <a:r>
              <a:rPr lang="en-PK" sz="1600" dirty="0">
                <a:hlinkClick r:id="rId10"/>
              </a:rPr>
              <a:t>https://hbr.org/2008/01/the-five-competitive-forces-that-shape-strategy</a:t>
            </a:r>
            <a:r>
              <a:rPr lang="en-PK" sz="1600" dirty="0"/>
              <a:t> (Accessed: 3 August 2026).</a:t>
            </a:r>
          </a:p>
          <a:p>
            <a:r>
              <a:rPr lang="en-PK" sz="1600" dirty="0"/>
              <a:t>Prep Kitchen (2026) </a:t>
            </a:r>
            <a:r>
              <a:rPr lang="en-PK" sz="1600" i="1" dirty="0"/>
              <a:t>Healthy, High-Protein Meal Prep Delivery</a:t>
            </a:r>
            <a:r>
              <a:rPr lang="en-PK" sz="1600" dirty="0"/>
              <a:t>. Available at: </a:t>
            </a:r>
            <a:r>
              <a:rPr lang="en-PK" sz="1600" dirty="0">
                <a:hlinkClick r:id="rId11"/>
              </a:rPr>
              <a:t>https://prepkitchen.co.uk/</a:t>
            </a:r>
            <a:r>
              <a:rPr lang="en-PK" sz="1600" dirty="0"/>
              <a:t> (Accessed: 3 August 2026).</a:t>
            </a:r>
          </a:p>
          <a:p>
            <a:r>
              <a:rPr lang="en-PK" sz="1600" dirty="0"/>
              <a:t>Ries, E. (2011) </a:t>
            </a:r>
            <a:r>
              <a:rPr lang="en-PK" sz="1600" i="1" dirty="0"/>
              <a:t>The Lean Startup: How Today’s Entrepreneurs Use Continuous Innovation to Create Radically Successful Businesses</a:t>
            </a:r>
            <a:r>
              <a:rPr lang="en-PK" sz="1600" dirty="0"/>
              <a:t>. New York: Crown Business.</a:t>
            </a:r>
          </a:p>
          <a:p>
            <a:r>
              <a:rPr lang="en-PK" sz="1600" dirty="0"/>
              <a:t>Start Up Loans (2026) </a:t>
            </a:r>
            <a:r>
              <a:rPr lang="en-PK" sz="1600" i="1" dirty="0"/>
              <a:t>Start Up Business Loans</a:t>
            </a:r>
            <a:r>
              <a:rPr lang="en-PK" sz="1600" dirty="0"/>
              <a:t>. Available at: </a:t>
            </a:r>
            <a:r>
              <a:rPr lang="en-PK" sz="1600" dirty="0">
                <a:hlinkClick r:id="rId12"/>
              </a:rPr>
              <a:t>https://www.startuploans.co.uk/</a:t>
            </a:r>
            <a:r>
              <a:rPr lang="en-PK" sz="1600" dirty="0"/>
              <a:t> (Accessed: 3 August 2026).</a:t>
            </a:r>
          </a:p>
        </p:txBody>
      </p:sp>
      <p:sp>
        <p:nvSpPr>
          <p:cNvPr id="7" name="Text 5"/>
          <p:cNvSpPr/>
          <p:nvPr/>
        </p:nvSpPr>
        <p:spPr>
          <a:xfrm>
            <a:off x="6080760" y="1572768"/>
            <a:ext cx="5212080" cy="42519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endParaRPr lang="en-US" sz="1220" dirty="0"/>
          </a:p>
        </p:txBody>
      </p:sp>
      <p:sp>
        <p:nvSpPr>
          <p:cNvPr id="9" name="Text 7"/>
          <p:cNvSpPr/>
          <p:nvPr/>
        </p:nvSpPr>
        <p:spPr>
          <a:xfrm>
            <a:off x="11292840" y="6400800"/>
            <a:ext cx="320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F6B7A"/>
                </a:solidFill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1305</Words>
  <Application>Microsoft Office PowerPoint</Application>
  <PresentationFormat>Widescreen</PresentationFormat>
  <Paragraphs>147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ShiftPlate Kitchen Ltd Business Plan Presentation</dc:title>
  <cp:lastModifiedBy>Window User</cp:lastModifiedBy>
  <cp:revision>1</cp:revision>
  <dcterms:created xsi:type="dcterms:W3CDTF">2026-08-03T09:04:20Z</dcterms:created>
  <dcterms:modified xsi:type="dcterms:W3CDTF">2026-08-03T18:01:22Z</dcterms:modified>
</cp:coreProperties>
</file>