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2" r:id="rId4"/>
  </p:sldMasterIdLst>
  <p:sldIdLst>
    <p:sldId id="256" r:id="rId5"/>
    <p:sldId id="257" r:id="rId6"/>
    <p:sldId id="264" r:id="rId7"/>
    <p:sldId id="258" r:id="rId8"/>
    <p:sldId id="259" r:id="rId9"/>
    <p:sldId id="265" r:id="rId10"/>
    <p:sldId id="266" r:id="rId11"/>
    <p:sldId id="260" r:id="rId12"/>
    <p:sldId id="268" r:id="rId13"/>
    <p:sldId id="261" r:id="rId14"/>
    <p:sldId id="262" r:id="rId15"/>
    <p:sldId id="26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60569E-C55A-4A33-966A-C115EED8552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EBEC7DD-F6EC-42F5-A15A-5A222E41A24C}">
      <dgm:prSet/>
      <dgm:spPr/>
      <dgm:t>
        <a:bodyPr/>
        <a:lstStyle/>
        <a:p>
          <a:r>
            <a:rPr lang="en-GB" b="1" dirty="0"/>
            <a:t>Does object contact presented through a visual pictorial format lead to better memory than object contact presented through a verbal description format?</a:t>
          </a:r>
          <a:endParaRPr lang="en-US" b="1" dirty="0"/>
        </a:p>
      </dgm:t>
    </dgm:pt>
    <dgm:pt modelId="{BBA24AD5-E508-4FA4-8061-B9E91CEACA41}" type="parTrans" cxnId="{F8ABFB01-93BA-4D49-8644-2692AF92EC47}">
      <dgm:prSet/>
      <dgm:spPr/>
      <dgm:t>
        <a:bodyPr/>
        <a:lstStyle/>
        <a:p>
          <a:endParaRPr lang="en-US"/>
        </a:p>
      </dgm:t>
    </dgm:pt>
    <dgm:pt modelId="{F6669BF7-4266-4DB3-858D-C23E70C8EE77}" type="sibTrans" cxnId="{F8ABFB01-93BA-4D49-8644-2692AF92EC47}">
      <dgm:prSet/>
      <dgm:spPr/>
      <dgm:t>
        <a:bodyPr/>
        <a:lstStyle/>
        <a:p>
          <a:endParaRPr lang="en-US"/>
        </a:p>
      </dgm:t>
    </dgm:pt>
    <dgm:pt modelId="{9B805AEA-8A3B-4A81-98E4-EEBE6CA9626B}">
      <dgm:prSet/>
      <dgm:spPr/>
      <dgm:t>
        <a:bodyPr/>
        <a:lstStyle/>
        <a:p>
          <a:r>
            <a:rPr lang="en-GB" b="1" dirty="0"/>
            <a:t>Are illness contaminated objects better remembered than healthy contact objects? </a:t>
          </a:r>
          <a:endParaRPr lang="en-US" b="1" dirty="0"/>
        </a:p>
      </dgm:t>
    </dgm:pt>
    <dgm:pt modelId="{2813F542-4828-42BC-9DAE-30245C669FB4}" type="parTrans" cxnId="{C3DFE393-BEE2-4F71-B2FC-A1889D8A206F}">
      <dgm:prSet/>
      <dgm:spPr/>
      <dgm:t>
        <a:bodyPr/>
        <a:lstStyle/>
        <a:p>
          <a:endParaRPr lang="en-US"/>
        </a:p>
      </dgm:t>
    </dgm:pt>
    <dgm:pt modelId="{1C68B2EA-52FD-466C-98D1-30A1598C74C5}" type="sibTrans" cxnId="{C3DFE393-BEE2-4F71-B2FC-A1889D8A206F}">
      <dgm:prSet/>
      <dgm:spPr/>
      <dgm:t>
        <a:bodyPr/>
        <a:lstStyle/>
        <a:p>
          <a:endParaRPr lang="en-US"/>
        </a:p>
      </dgm:t>
    </dgm:pt>
    <dgm:pt modelId="{36DD0EFE-4628-4A5C-AE80-876857FBA449}">
      <dgm:prSet/>
      <dgm:spPr/>
      <dgm:t>
        <a:bodyPr/>
        <a:lstStyle/>
        <a:p>
          <a:r>
            <a:rPr lang="en-GB" b="1" dirty="0"/>
            <a:t>Does object memory depend on the interaction between presentation format (pictorial/verbal) and contact type (illness/healthy)?</a:t>
          </a:r>
          <a:endParaRPr lang="en-US" b="1" dirty="0"/>
        </a:p>
      </dgm:t>
    </dgm:pt>
    <dgm:pt modelId="{A51D9800-AFFA-4E9B-AE95-AF9829ED0792}" type="parTrans" cxnId="{0DAEAFD1-6368-4BE9-8A41-904D010E6936}">
      <dgm:prSet/>
      <dgm:spPr/>
      <dgm:t>
        <a:bodyPr/>
        <a:lstStyle/>
        <a:p>
          <a:endParaRPr lang="en-US"/>
        </a:p>
      </dgm:t>
    </dgm:pt>
    <dgm:pt modelId="{555C8CCB-35A6-4A56-BDE1-6424B5031B94}" type="sibTrans" cxnId="{0DAEAFD1-6368-4BE9-8A41-904D010E6936}">
      <dgm:prSet/>
      <dgm:spPr/>
      <dgm:t>
        <a:bodyPr/>
        <a:lstStyle/>
        <a:p>
          <a:endParaRPr lang="en-US"/>
        </a:p>
      </dgm:t>
    </dgm:pt>
    <dgm:pt modelId="{908C33BF-964A-4296-8321-2F34831CFF75}" type="pres">
      <dgm:prSet presAssocID="{8B60569E-C55A-4A33-966A-C115EED8552C}" presName="linear" presStyleCnt="0">
        <dgm:presLayoutVars>
          <dgm:animLvl val="lvl"/>
          <dgm:resizeHandles val="exact"/>
        </dgm:presLayoutVars>
      </dgm:prSet>
      <dgm:spPr/>
    </dgm:pt>
    <dgm:pt modelId="{DD8B52F7-56D6-48DF-951A-C048632E0261}" type="pres">
      <dgm:prSet presAssocID="{2EBEC7DD-F6EC-42F5-A15A-5A222E41A24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7A0090-8C7B-4702-B722-4380D0260B49}" type="pres">
      <dgm:prSet presAssocID="{F6669BF7-4266-4DB3-858D-C23E70C8EE77}" presName="spacer" presStyleCnt="0"/>
      <dgm:spPr/>
    </dgm:pt>
    <dgm:pt modelId="{81FBD770-AAB7-4947-99BD-3B8A7080B928}" type="pres">
      <dgm:prSet presAssocID="{9B805AEA-8A3B-4A81-98E4-EEBE6CA9626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A489ED-F4AD-4A06-BB9E-1E896E3A09ED}" type="pres">
      <dgm:prSet presAssocID="{1C68B2EA-52FD-466C-98D1-30A1598C74C5}" presName="spacer" presStyleCnt="0"/>
      <dgm:spPr/>
    </dgm:pt>
    <dgm:pt modelId="{10E07D1B-9A26-415D-AB6D-7D845D177E08}" type="pres">
      <dgm:prSet presAssocID="{36DD0EFE-4628-4A5C-AE80-876857FBA44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8ABFB01-93BA-4D49-8644-2692AF92EC47}" srcId="{8B60569E-C55A-4A33-966A-C115EED8552C}" destId="{2EBEC7DD-F6EC-42F5-A15A-5A222E41A24C}" srcOrd="0" destOrd="0" parTransId="{BBA24AD5-E508-4FA4-8061-B9E91CEACA41}" sibTransId="{F6669BF7-4266-4DB3-858D-C23E70C8EE77}"/>
    <dgm:cxn modelId="{D0C4F60A-5B4F-487B-BACD-B7C15A8E1B48}" type="presOf" srcId="{2EBEC7DD-F6EC-42F5-A15A-5A222E41A24C}" destId="{DD8B52F7-56D6-48DF-951A-C048632E0261}" srcOrd="0" destOrd="0" presId="urn:microsoft.com/office/officeart/2005/8/layout/vList2"/>
    <dgm:cxn modelId="{A9E9A352-76EE-450C-8433-A7E880F92B0C}" type="presOf" srcId="{36DD0EFE-4628-4A5C-AE80-876857FBA449}" destId="{10E07D1B-9A26-415D-AB6D-7D845D177E08}" srcOrd="0" destOrd="0" presId="urn:microsoft.com/office/officeart/2005/8/layout/vList2"/>
    <dgm:cxn modelId="{EDD8A38C-2BFD-4999-B17E-7DDFD1F691F4}" type="presOf" srcId="{8B60569E-C55A-4A33-966A-C115EED8552C}" destId="{908C33BF-964A-4296-8321-2F34831CFF75}" srcOrd="0" destOrd="0" presId="urn:microsoft.com/office/officeart/2005/8/layout/vList2"/>
    <dgm:cxn modelId="{C3DFE393-BEE2-4F71-B2FC-A1889D8A206F}" srcId="{8B60569E-C55A-4A33-966A-C115EED8552C}" destId="{9B805AEA-8A3B-4A81-98E4-EEBE6CA9626B}" srcOrd="1" destOrd="0" parTransId="{2813F542-4828-42BC-9DAE-30245C669FB4}" sibTransId="{1C68B2EA-52FD-466C-98D1-30A1598C74C5}"/>
    <dgm:cxn modelId="{1529E0A3-A703-459B-8F09-624565F6DBEF}" type="presOf" srcId="{9B805AEA-8A3B-4A81-98E4-EEBE6CA9626B}" destId="{81FBD770-AAB7-4947-99BD-3B8A7080B928}" srcOrd="0" destOrd="0" presId="urn:microsoft.com/office/officeart/2005/8/layout/vList2"/>
    <dgm:cxn modelId="{0DAEAFD1-6368-4BE9-8A41-904D010E6936}" srcId="{8B60569E-C55A-4A33-966A-C115EED8552C}" destId="{36DD0EFE-4628-4A5C-AE80-876857FBA449}" srcOrd="2" destOrd="0" parTransId="{A51D9800-AFFA-4E9B-AE95-AF9829ED0792}" sibTransId="{555C8CCB-35A6-4A56-BDE1-6424B5031B94}"/>
    <dgm:cxn modelId="{BED19F39-5AEB-468F-A061-47738D107561}" type="presParOf" srcId="{908C33BF-964A-4296-8321-2F34831CFF75}" destId="{DD8B52F7-56D6-48DF-951A-C048632E0261}" srcOrd="0" destOrd="0" presId="urn:microsoft.com/office/officeart/2005/8/layout/vList2"/>
    <dgm:cxn modelId="{83836867-08BE-439F-9C8E-F366B0DFFA09}" type="presParOf" srcId="{908C33BF-964A-4296-8321-2F34831CFF75}" destId="{027A0090-8C7B-4702-B722-4380D0260B49}" srcOrd="1" destOrd="0" presId="urn:microsoft.com/office/officeart/2005/8/layout/vList2"/>
    <dgm:cxn modelId="{4DBE3CC8-A70A-4BAD-A730-EEC33897CFA7}" type="presParOf" srcId="{908C33BF-964A-4296-8321-2F34831CFF75}" destId="{81FBD770-AAB7-4947-99BD-3B8A7080B928}" srcOrd="2" destOrd="0" presId="urn:microsoft.com/office/officeart/2005/8/layout/vList2"/>
    <dgm:cxn modelId="{B7C10124-7C35-4194-8B08-8633753AE2F7}" type="presParOf" srcId="{908C33BF-964A-4296-8321-2F34831CFF75}" destId="{33A489ED-F4AD-4A06-BB9E-1E896E3A09ED}" srcOrd="3" destOrd="0" presId="urn:microsoft.com/office/officeart/2005/8/layout/vList2"/>
    <dgm:cxn modelId="{6C127CF7-C308-4B79-AAC2-50C855E77E5A}" type="presParOf" srcId="{908C33BF-964A-4296-8321-2F34831CFF75}" destId="{10E07D1B-9A26-415D-AB6D-7D845D177E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B0FBE5-E1DC-4483-B74E-83CFC117986C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3F4DCB-780E-497E-B463-BE5756B1E728}">
      <dgm:prSet/>
      <dgm:spPr/>
      <dgm:t>
        <a:bodyPr/>
        <a:lstStyle/>
        <a:p>
          <a:r>
            <a:rPr lang="en-GB"/>
            <a:t>The main effect between illness contamination and healthy contact objects was not statistically significant F(1,39) = 2.06, p = .15, partial ƞ</a:t>
          </a:r>
          <a:r>
            <a:rPr lang="en-GB" baseline="30000"/>
            <a:t>2</a:t>
          </a:r>
          <a:r>
            <a:rPr lang="en-GB"/>
            <a:t> = .05. </a:t>
          </a:r>
          <a:endParaRPr lang="en-US"/>
        </a:p>
      </dgm:t>
    </dgm:pt>
    <dgm:pt modelId="{46FB99BF-BD3B-4BD6-BC6E-AB21937F8699}" type="parTrans" cxnId="{78FA1819-63A9-40D2-9591-E7A31427F23E}">
      <dgm:prSet/>
      <dgm:spPr/>
      <dgm:t>
        <a:bodyPr/>
        <a:lstStyle/>
        <a:p>
          <a:endParaRPr lang="en-US"/>
        </a:p>
      </dgm:t>
    </dgm:pt>
    <dgm:pt modelId="{EE82DB12-ED51-460F-A1E3-D5C5200194B4}" type="sibTrans" cxnId="{78FA1819-63A9-40D2-9591-E7A31427F23E}">
      <dgm:prSet/>
      <dgm:spPr/>
      <dgm:t>
        <a:bodyPr/>
        <a:lstStyle/>
        <a:p>
          <a:endParaRPr lang="en-US"/>
        </a:p>
      </dgm:t>
    </dgm:pt>
    <dgm:pt modelId="{B1410931-D9B8-4E71-8E07-70E7C5FBE31B}">
      <dgm:prSet/>
      <dgm:spPr/>
      <dgm:t>
        <a:bodyPr/>
        <a:lstStyle/>
        <a:p>
          <a:r>
            <a:rPr lang="en-GB"/>
            <a:t>The main effect of pictorial and verbal presentation format was found to be not statistically significant F(1,39) = 1.68, p = .20, partial ƞ</a:t>
          </a:r>
          <a:r>
            <a:rPr lang="en-GB" baseline="30000"/>
            <a:t>2 </a:t>
          </a:r>
          <a:r>
            <a:rPr lang="en-GB"/>
            <a:t>= .04.</a:t>
          </a:r>
          <a:endParaRPr lang="en-US"/>
        </a:p>
      </dgm:t>
    </dgm:pt>
    <dgm:pt modelId="{FD6585C5-397E-482E-8624-44756D15B263}" type="parTrans" cxnId="{B77FF009-FCE2-417E-B41F-3F24824FB368}">
      <dgm:prSet/>
      <dgm:spPr/>
      <dgm:t>
        <a:bodyPr/>
        <a:lstStyle/>
        <a:p>
          <a:endParaRPr lang="en-US"/>
        </a:p>
      </dgm:t>
    </dgm:pt>
    <dgm:pt modelId="{B4B1AA2E-880B-48A8-A9C2-71E0D1415873}" type="sibTrans" cxnId="{B77FF009-FCE2-417E-B41F-3F24824FB368}">
      <dgm:prSet/>
      <dgm:spPr/>
      <dgm:t>
        <a:bodyPr/>
        <a:lstStyle/>
        <a:p>
          <a:endParaRPr lang="en-US"/>
        </a:p>
      </dgm:t>
    </dgm:pt>
    <dgm:pt modelId="{82DBDC53-14FB-437D-9419-976D5D3AF568}">
      <dgm:prSet/>
      <dgm:spPr/>
      <dgm:t>
        <a:bodyPr/>
        <a:lstStyle/>
        <a:p>
          <a:r>
            <a:rPr lang="en-GB"/>
            <a:t>There was a statistically significant interaction between contact type and presentation format F(1,39) = 11.93, p = .00, partial ƞ</a:t>
          </a:r>
          <a:r>
            <a:rPr lang="en-GB" baseline="30000"/>
            <a:t>2</a:t>
          </a:r>
          <a:r>
            <a:rPr lang="en-GB"/>
            <a:t> = .23.</a:t>
          </a:r>
          <a:endParaRPr lang="en-US"/>
        </a:p>
      </dgm:t>
    </dgm:pt>
    <dgm:pt modelId="{95768633-F475-4DE7-95FD-A67B7C01A64C}" type="parTrans" cxnId="{F2814BFB-7297-4C7E-9AB7-060E1BF47DA3}">
      <dgm:prSet/>
      <dgm:spPr/>
      <dgm:t>
        <a:bodyPr/>
        <a:lstStyle/>
        <a:p>
          <a:endParaRPr lang="en-US"/>
        </a:p>
      </dgm:t>
    </dgm:pt>
    <dgm:pt modelId="{5B866F44-9D08-46A5-881E-06B7180329A5}" type="sibTrans" cxnId="{F2814BFB-7297-4C7E-9AB7-060E1BF47DA3}">
      <dgm:prSet/>
      <dgm:spPr/>
      <dgm:t>
        <a:bodyPr/>
        <a:lstStyle/>
        <a:p>
          <a:endParaRPr lang="en-US"/>
        </a:p>
      </dgm:t>
    </dgm:pt>
    <dgm:pt modelId="{BAE0E60F-03A7-4553-99FD-0C383AFFD324}" type="pres">
      <dgm:prSet presAssocID="{8DB0FBE5-E1DC-4483-B74E-83CFC117986C}" presName="linear" presStyleCnt="0">
        <dgm:presLayoutVars>
          <dgm:animLvl val="lvl"/>
          <dgm:resizeHandles val="exact"/>
        </dgm:presLayoutVars>
      </dgm:prSet>
      <dgm:spPr/>
    </dgm:pt>
    <dgm:pt modelId="{B0B11A95-F970-479D-B56C-7C118F612B37}" type="pres">
      <dgm:prSet presAssocID="{DE3F4DCB-780E-497E-B463-BE5756B1E7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AC9DE4-E803-497D-BBF6-C3D2EAD6F646}" type="pres">
      <dgm:prSet presAssocID="{EE82DB12-ED51-460F-A1E3-D5C5200194B4}" presName="spacer" presStyleCnt="0"/>
      <dgm:spPr/>
    </dgm:pt>
    <dgm:pt modelId="{4442B848-ABFE-4250-BD93-75E7B185B866}" type="pres">
      <dgm:prSet presAssocID="{B1410931-D9B8-4E71-8E07-70E7C5FBE3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C9728A9-0A67-4DB1-9F9C-ECDA6ED75F2E}" type="pres">
      <dgm:prSet presAssocID="{B4B1AA2E-880B-48A8-A9C2-71E0D1415873}" presName="spacer" presStyleCnt="0"/>
      <dgm:spPr/>
    </dgm:pt>
    <dgm:pt modelId="{1026450D-1E4A-4E34-B1BA-CCE6FB05FB9D}" type="pres">
      <dgm:prSet presAssocID="{82DBDC53-14FB-437D-9419-976D5D3AF56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77FF009-FCE2-417E-B41F-3F24824FB368}" srcId="{8DB0FBE5-E1DC-4483-B74E-83CFC117986C}" destId="{B1410931-D9B8-4E71-8E07-70E7C5FBE31B}" srcOrd="1" destOrd="0" parTransId="{FD6585C5-397E-482E-8624-44756D15B263}" sibTransId="{B4B1AA2E-880B-48A8-A9C2-71E0D1415873}"/>
    <dgm:cxn modelId="{78FA1819-63A9-40D2-9591-E7A31427F23E}" srcId="{8DB0FBE5-E1DC-4483-B74E-83CFC117986C}" destId="{DE3F4DCB-780E-497E-B463-BE5756B1E728}" srcOrd="0" destOrd="0" parTransId="{46FB99BF-BD3B-4BD6-BC6E-AB21937F8699}" sibTransId="{EE82DB12-ED51-460F-A1E3-D5C5200194B4}"/>
    <dgm:cxn modelId="{00EEAF3E-72C8-4253-AE18-1C7D2350EF21}" type="presOf" srcId="{8DB0FBE5-E1DC-4483-B74E-83CFC117986C}" destId="{BAE0E60F-03A7-4553-99FD-0C383AFFD324}" srcOrd="0" destOrd="0" presId="urn:microsoft.com/office/officeart/2005/8/layout/vList2"/>
    <dgm:cxn modelId="{B331075F-9915-4146-B996-0E472D506F2F}" type="presOf" srcId="{82DBDC53-14FB-437D-9419-976D5D3AF568}" destId="{1026450D-1E4A-4E34-B1BA-CCE6FB05FB9D}" srcOrd="0" destOrd="0" presId="urn:microsoft.com/office/officeart/2005/8/layout/vList2"/>
    <dgm:cxn modelId="{B9987A83-7A10-4B3D-AE95-03EE2241C941}" type="presOf" srcId="{DE3F4DCB-780E-497E-B463-BE5756B1E728}" destId="{B0B11A95-F970-479D-B56C-7C118F612B37}" srcOrd="0" destOrd="0" presId="urn:microsoft.com/office/officeart/2005/8/layout/vList2"/>
    <dgm:cxn modelId="{33C983D6-0653-4FF4-BAEB-68A66DF9A04E}" type="presOf" srcId="{B1410931-D9B8-4E71-8E07-70E7C5FBE31B}" destId="{4442B848-ABFE-4250-BD93-75E7B185B866}" srcOrd="0" destOrd="0" presId="urn:microsoft.com/office/officeart/2005/8/layout/vList2"/>
    <dgm:cxn modelId="{F2814BFB-7297-4C7E-9AB7-060E1BF47DA3}" srcId="{8DB0FBE5-E1DC-4483-B74E-83CFC117986C}" destId="{82DBDC53-14FB-437D-9419-976D5D3AF568}" srcOrd="2" destOrd="0" parTransId="{95768633-F475-4DE7-95FD-A67B7C01A64C}" sibTransId="{5B866F44-9D08-46A5-881E-06B7180329A5}"/>
    <dgm:cxn modelId="{8F8B565A-7F7E-41C2-9B6E-870A796D7CAE}" type="presParOf" srcId="{BAE0E60F-03A7-4553-99FD-0C383AFFD324}" destId="{B0B11A95-F970-479D-B56C-7C118F612B37}" srcOrd="0" destOrd="0" presId="urn:microsoft.com/office/officeart/2005/8/layout/vList2"/>
    <dgm:cxn modelId="{BD4E66F9-4049-4E90-9D78-C90860373D41}" type="presParOf" srcId="{BAE0E60F-03A7-4553-99FD-0C383AFFD324}" destId="{F0AC9DE4-E803-497D-BBF6-C3D2EAD6F646}" srcOrd="1" destOrd="0" presId="urn:microsoft.com/office/officeart/2005/8/layout/vList2"/>
    <dgm:cxn modelId="{A249DADD-98B8-42CC-A99A-5447CA0E6E70}" type="presParOf" srcId="{BAE0E60F-03A7-4553-99FD-0C383AFFD324}" destId="{4442B848-ABFE-4250-BD93-75E7B185B866}" srcOrd="2" destOrd="0" presId="urn:microsoft.com/office/officeart/2005/8/layout/vList2"/>
    <dgm:cxn modelId="{B5462D94-8598-4AB8-A9D1-86B8DD5E7EBD}" type="presParOf" srcId="{BAE0E60F-03A7-4553-99FD-0C383AFFD324}" destId="{CC9728A9-0A67-4DB1-9F9C-ECDA6ED75F2E}" srcOrd="3" destOrd="0" presId="urn:microsoft.com/office/officeart/2005/8/layout/vList2"/>
    <dgm:cxn modelId="{DFF4DD89-D0AD-4EF8-ADA0-1A3703A2670E}" type="presParOf" srcId="{BAE0E60F-03A7-4553-99FD-0C383AFFD324}" destId="{1026450D-1E4A-4E34-B1BA-CCE6FB05FB9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B52F7-56D6-48DF-951A-C048632E0261}">
      <dsp:nvSpPr>
        <dsp:cNvPr id="0" name=""/>
        <dsp:cNvSpPr/>
      </dsp:nvSpPr>
      <dsp:spPr>
        <a:xfrm>
          <a:off x="0" y="10214"/>
          <a:ext cx="6506304" cy="18006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Does object contact presented through a visual pictorial format lead to better memory than object contact presented through a verbal description format?</a:t>
          </a:r>
          <a:endParaRPr lang="en-US" sz="2700" b="1" kern="1200" dirty="0"/>
        </a:p>
      </dsp:txBody>
      <dsp:txXfrm>
        <a:off x="87900" y="98114"/>
        <a:ext cx="6330504" cy="1624830"/>
      </dsp:txXfrm>
    </dsp:sp>
    <dsp:sp modelId="{81FBD770-AAB7-4947-99BD-3B8A7080B928}">
      <dsp:nvSpPr>
        <dsp:cNvPr id="0" name=""/>
        <dsp:cNvSpPr/>
      </dsp:nvSpPr>
      <dsp:spPr>
        <a:xfrm>
          <a:off x="0" y="1888604"/>
          <a:ext cx="6506304" cy="1800630"/>
        </a:xfrm>
        <a:prstGeom prst="roundRect">
          <a:avLst/>
        </a:prstGeom>
        <a:solidFill>
          <a:schemeClr val="accent5">
            <a:hueOff val="8913275"/>
            <a:satOff val="-23652"/>
            <a:lumOff val="-1275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Are illness contaminated objects better remembered than healthy contact objects? </a:t>
          </a:r>
          <a:endParaRPr lang="en-US" sz="2700" b="1" kern="1200" dirty="0"/>
        </a:p>
      </dsp:txBody>
      <dsp:txXfrm>
        <a:off x="87900" y="1976504"/>
        <a:ext cx="6330504" cy="1624830"/>
      </dsp:txXfrm>
    </dsp:sp>
    <dsp:sp modelId="{10E07D1B-9A26-415D-AB6D-7D845D177E08}">
      <dsp:nvSpPr>
        <dsp:cNvPr id="0" name=""/>
        <dsp:cNvSpPr/>
      </dsp:nvSpPr>
      <dsp:spPr>
        <a:xfrm>
          <a:off x="0" y="3766995"/>
          <a:ext cx="6506304" cy="1800630"/>
        </a:xfrm>
        <a:prstGeom prst="roundRect">
          <a:avLst/>
        </a:prstGeom>
        <a:solidFill>
          <a:schemeClr val="accent5">
            <a:hueOff val="17826550"/>
            <a:satOff val="-47304"/>
            <a:lumOff val="-255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Does object memory depend on the interaction between presentation format (pictorial/verbal) and contact type (illness/healthy)?</a:t>
          </a:r>
          <a:endParaRPr lang="en-US" sz="2700" b="1" kern="1200" dirty="0"/>
        </a:p>
      </dsp:txBody>
      <dsp:txXfrm>
        <a:off x="87900" y="3854895"/>
        <a:ext cx="6330504" cy="16248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B11A95-F970-479D-B56C-7C118F612B37}">
      <dsp:nvSpPr>
        <dsp:cNvPr id="0" name=""/>
        <dsp:cNvSpPr/>
      </dsp:nvSpPr>
      <dsp:spPr>
        <a:xfrm>
          <a:off x="0" y="67500"/>
          <a:ext cx="6506304" cy="1764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main effect between illness contamination and healthy contact objects was not statistically significant F(1,39) = 2.06, p = .15, partial ƞ</a:t>
          </a:r>
          <a:r>
            <a:rPr lang="en-GB" sz="2600" kern="1200" baseline="30000"/>
            <a:t>2</a:t>
          </a:r>
          <a:r>
            <a:rPr lang="en-GB" sz="2600" kern="1200"/>
            <a:t> = .05. </a:t>
          </a:r>
          <a:endParaRPr lang="en-US" sz="2600" kern="1200"/>
        </a:p>
      </dsp:txBody>
      <dsp:txXfrm>
        <a:off x="86129" y="153629"/>
        <a:ext cx="6334046" cy="1592102"/>
      </dsp:txXfrm>
    </dsp:sp>
    <dsp:sp modelId="{4442B848-ABFE-4250-BD93-75E7B185B866}">
      <dsp:nvSpPr>
        <dsp:cNvPr id="0" name=""/>
        <dsp:cNvSpPr/>
      </dsp:nvSpPr>
      <dsp:spPr>
        <a:xfrm>
          <a:off x="0" y="1906740"/>
          <a:ext cx="6506304" cy="1764360"/>
        </a:xfrm>
        <a:prstGeom prst="roundRect">
          <a:avLst/>
        </a:prstGeom>
        <a:gradFill rotWithShape="0">
          <a:gsLst>
            <a:gs pos="0">
              <a:schemeClr val="accent2">
                <a:hueOff val="-846565"/>
                <a:satOff val="-19254"/>
                <a:lumOff val="-852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846565"/>
                <a:satOff val="-19254"/>
                <a:lumOff val="-852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846565"/>
                <a:satOff val="-19254"/>
                <a:lumOff val="-852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main effect of pictorial and verbal presentation format was found to be not statistically significant F(1,39) = 1.68, p = .20, partial ƞ</a:t>
          </a:r>
          <a:r>
            <a:rPr lang="en-GB" sz="2600" kern="1200" baseline="30000"/>
            <a:t>2 </a:t>
          </a:r>
          <a:r>
            <a:rPr lang="en-GB" sz="2600" kern="1200"/>
            <a:t>= .04.</a:t>
          </a:r>
          <a:endParaRPr lang="en-US" sz="2600" kern="1200"/>
        </a:p>
      </dsp:txBody>
      <dsp:txXfrm>
        <a:off x="86129" y="1992869"/>
        <a:ext cx="6334046" cy="1592102"/>
      </dsp:txXfrm>
    </dsp:sp>
    <dsp:sp modelId="{1026450D-1E4A-4E34-B1BA-CCE6FB05FB9D}">
      <dsp:nvSpPr>
        <dsp:cNvPr id="0" name=""/>
        <dsp:cNvSpPr/>
      </dsp:nvSpPr>
      <dsp:spPr>
        <a:xfrm>
          <a:off x="0" y="3745980"/>
          <a:ext cx="6506304" cy="1764360"/>
        </a:xfrm>
        <a:prstGeom prst="roundRect">
          <a:avLst/>
        </a:prstGeom>
        <a:gradFill rotWithShape="0">
          <a:gsLst>
            <a:gs pos="0">
              <a:schemeClr val="accent2">
                <a:hueOff val="-1693131"/>
                <a:satOff val="-38509"/>
                <a:lumOff val="-1705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-1693131"/>
                <a:satOff val="-38509"/>
                <a:lumOff val="-1705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-1693131"/>
                <a:satOff val="-38509"/>
                <a:lumOff val="-1705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There was a statistically significant interaction between contact type and presentation format F(1,39) = 11.93, p = .00, partial ƞ</a:t>
          </a:r>
          <a:r>
            <a:rPr lang="en-GB" sz="2600" kern="1200" baseline="30000"/>
            <a:t>2</a:t>
          </a:r>
          <a:r>
            <a:rPr lang="en-GB" sz="2600" kern="1200"/>
            <a:t> = .23.</a:t>
          </a:r>
          <a:endParaRPr lang="en-US" sz="2600" kern="1200"/>
        </a:p>
      </dsp:txBody>
      <dsp:txXfrm>
        <a:off x="86129" y="3832109"/>
        <a:ext cx="6334046" cy="1592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125726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837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69481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660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00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092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56814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36476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331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36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5/14/2020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85464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18.01397" TargetMode="External"/><Relationship Id="rId2" Type="http://schemas.openxmlformats.org/officeDocument/2006/relationships/hyperlink" Target="https://doi.org/10.3758/s13421-018-0876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sycnet.apa.org/doi/10.1037/xge0000354" TargetMode="External"/><Relationship Id="rId5" Type="http://schemas.openxmlformats.org/officeDocument/2006/relationships/hyperlink" Target="https://doi.org.10.1098/rstb.2014.0105" TargetMode="External"/><Relationship Id="rId4" Type="http://schemas.openxmlformats.org/officeDocument/2006/relationships/hyperlink" Target="https://doi.org/10.1016/j.evolhumbehav.2017.04.0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6F224-07F8-4BD5-9965-4225FF6A5E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192696"/>
            <a:ext cx="8361229" cy="2693983"/>
          </a:xfrm>
        </p:spPr>
        <p:txBody>
          <a:bodyPr/>
          <a:lstStyle/>
          <a:p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919C2-D3E1-4FB1-A5A2-03E15A0F62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0745" y="4339029"/>
            <a:ext cx="9051237" cy="1086237"/>
          </a:xfrm>
        </p:spPr>
        <p:txBody>
          <a:bodyPr>
            <a:noAutofit/>
          </a:bodyPr>
          <a:lstStyle/>
          <a:p>
            <a:r>
              <a:rPr lang="en-GB" sz="2400" dirty="0"/>
              <a:t>Rebecca Harding – 1700014</a:t>
            </a:r>
          </a:p>
          <a:p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Bachelor of Arts (Hons) in Counselling Studies and Psychology.</a:t>
            </a: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112664-79A4-4E4F-A573-32DDF4C1BA3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197" y="473834"/>
            <a:ext cx="2745115" cy="143772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C9D1C9-23A6-4E15-8C17-5512E1BA1361}"/>
              </a:ext>
            </a:extLst>
          </p:cNvPr>
          <p:cNvSpPr txBox="1"/>
          <p:nvPr/>
        </p:nvSpPr>
        <p:spPr>
          <a:xfrm>
            <a:off x="1510745" y="2240845"/>
            <a:ext cx="925001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exploration into the impact of verbal descriptions and visual cues on memory of illness contaminated objects.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23716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A99D5-3F1B-44B0-9F19-5D5238CDD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1485900"/>
          </a:xfrm>
        </p:spPr>
        <p:txBody>
          <a:bodyPr>
            <a:normAutofit/>
          </a:bodyPr>
          <a:lstStyle/>
          <a:p>
            <a:r>
              <a:rPr lang="en-GB" b="1" u="sng" dirty="0"/>
              <a:t>Background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EB4D398-E78D-4D9A-9CEB-F8AFBF204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62" y="1428750"/>
            <a:ext cx="8961904" cy="49877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Memory is a crucial tool for individuals, especially in terms of development and survival </a:t>
            </a:r>
            <a:r>
              <a:rPr lang="en-GB" sz="1600" dirty="0"/>
              <a:t>(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Eysenck &amp; Keane, 2015). </a:t>
            </a:r>
          </a:p>
          <a:p>
            <a:pPr marL="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Behavioural Immune System, a motivational system that allows an individual to adopt social behaviours 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(Schaller, Murray &amp; 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Bangerter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2015)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The Behavioural Immune System has been suggested to use psychological, cognitive and behavioural mechanisms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Culpepper et al., 2018; Bonin et al., 2019)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When the system is activated this allows an individual to adopt and display disease avoidance behaviours </a:t>
            </a:r>
            <a:r>
              <a:rPr lang="en-GB" sz="24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i.e</a:t>
            </a:r>
            <a:r>
              <a:rPr lang="en-GB" sz="2400" dirty="0">
                <a:latin typeface="Times New Roman" panose="02020603050405020304" pitchFamily="18" charset="0"/>
                <a:ea typeface="Calibri" panose="020F0502020204030204" pitchFamily="34" charset="0"/>
              </a:rPr>
              <a:t> – not touching contaminated objects or areas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Schaller &amp; Park, 2011)</a:t>
            </a:r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11" name="Graphic 10" descr="Books">
            <a:extLst>
              <a:ext uri="{FF2B5EF4-FFF2-40B4-BE49-F238E27FC236}">
                <a16:creationId xmlns:a16="http://schemas.microsoft.com/office/drawing/2014/main" id="{D7432F50-0CD2-4A18-AA23-49C5C77DF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85466" y="219684"/>
            <a:ext cx="2080508" cy="208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423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7C159B63-C56D-4E4E-8B07-40A1346DC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F33274-B45B-4A51-9A48-8CB6E3D62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902" y="1194180"/>
            <a:ext cx="3523938" cy="5020353"/>
          </a:xfrm>
        </p:spPr>
        <p:txBody>
          <a:bodyPr>
            <a:normAutofit/>
          </a:bodyPr>
          <a:lstStyle/>
          <a:p>
            <a:r>
              <a:rPr lang="en-GB" b="1" u="sng" dirty="0"/>
              <a:t>Background –  Previous Studies </a:t>
            </a:r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27DEF201-077E-444A-A3F0-66E14253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9751-E882-4845-9EC4-8399356EB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985" y="351692"/>
            <a:ext cx="7484012" cy="6330461"/>
          </a:xfrm>
        </p:spPr>
        <p:txBody>
          <a:bodyPr>
            <a:noAutofit/>
          </a:bodyPr>
          <a:lstStyle/>
          <a:p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terms of research this is an area of growing interest… 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recent study conducted by Fernandes et al. (2017), suggested that memory played a vital role in the Behavioural Immune System. </a:t>
            </a:r>
            <a:endParaRPr lang="en-GB" sz="2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Fernandes et al</a:t>
            </a:r>
            <a:r>
              <a:rPr lang="en-GB" sz="2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(2017) findings suggest that memory does play a role within the Behavioural Immune System. </a:t>
            </a:r>
            <a:endParaRPr lang="en-GB" sz="2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However, </a:t>
            </a:r>
            <a:r>
              <a:rPr lang="en-GB" sz="2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Fernandes et al. (2017) experiment focused on adaptive memory and did not provide a detailed explanation as to why and how verbal descriptions or visual cues had a greater impact on memory and recall.</a:t>
            </a:r>
            <a:endParaRPr lang="en-GB" sz="26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83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9E6B0-F088-415E-A7B9-76703463D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397" y="414621"/>
            <a:ext cx="3299579" cy="5577840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Research Questions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239E8D03-DA13-4D2E-825B-DB99A706C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851107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2584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2A6-8DB8-4ECC-99BD-73A9B046C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307" y="3037049"/>
            <a:ext cx="2366141" cy="1816306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Methods</a:t>
            </a:r>
            <a:br>
              <a:rPr lang="en-GB" u="sng" dirty="0"/>
            </a:br>
            <a:br>
              <a:rPr lang="en-GB" u="sng" dirty="0"/>
            </a:b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146CD-D0BC-4433-A6B9-C27DD5BE6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7421" y="643467"/>
            <a:ext cx="8246387" cy="6214533"/>
          </a:xfrm>
        </p:spPr>
        <p:txBody>
          <a:bodyPr>
            <a:normAutofit/>
          </a:bodyPr>
          <a:lstStyle/>
          <a:p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total of 40 participants (29 – female, 10 –males and 1 other).</a:t>
            </a:r>
          </a:p>
          <a:p>
            <a:pPr marL="0" indent="0">
              <a:buNone/>
            </a:pP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age range was 18 – 57 (Mean = 30.02, Standard Deviation = 10.44).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2x2 within subjects’ experimental design, with a total of four conditions</a:t>
            </a:r>
            <a:r>
              <a:rPr lang="en-GB" sz="28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included two independent variables and one dependant variable. The analysis conducted was to establish the main effect of contact type, cue type and the interaction between the variables. </a:t>
            </a:r>
            <a:endParaRPr lang="en-GB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262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A1D95-7665-4940-96AC-5FA78E37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882" y="276224"/>
            <a:ext cx="9601200" cy="1485900"/>
          </a:xfrm>
        </p:spPr>
        <p:txBody>
          <a:bodyPr/>
          <a:lstStyle/>
          <a:p>
            <a:r>
              <a:rPr lang="en-GB" u="sng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56F3C-364A-4AFA-B688-639044983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095" y="909096"/>
            <a:ext cx="5071913" cy="6083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b="1" u="sng" dirty="0"/>
              <a:t>Materials</a:t>
            </a:r>
            <a:r>
              <a:rPr lang="en-GB" sz="2700" dirty="0"/>
              <a:t> </a:t>
            </a:r>
          </a:p>
          <a:p>
            <a:r>
              <a:rPr lang="en-GB" sz="2700" dirty="0"/>
              <a:t>A computer-based experiment. </a:t>
            </a:r>
          </a:p>
          <a:p>
            <a:r>
              <a:rPr lang="en-GB" sz="2700" dirty="0"/>
              <a:t>40 trial images of everyday items presented simultaneously on screen; either a picture depicting or denoting contact type (illness/healthy). </a:t>
            </a:r>
          </a:p>
          <a:p>
            <a:r>
              <a:rPr lang="en-GB" sz="2700" dirty="0"/>
              <a:t>A distractor task was then given.</a:t>
            </a:r>
          </a:p>
          <a:p>
            <a:r>
              <a:rPr lang="en-GB" sz="2700" dirty="0"/>
              <a:t>A further 40 new object trails were then added to the 40 previously seen.  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93361-CFD1-4FB7-80FE-0AA93833CB9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375" y="1955970"/>
            <a:ext cx="1343025" cy="13430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41E901-563D-408A-B955-5E50B99A2D89}"/>
              </a:ext>
            </a:extLst>
          </p:cNvPr>
          <p:cNvSpPr txBox="1"/>
          <p:nvPr/>
        </p:nvSpPr>
        <p:spPr>
          <a:xfrm>
            <a:off x="6501888" y="2273540"/>
            <a:ext cx="43420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/>
              <a:t>This cup and saucer was </a:t>
            </a:r>
          </a:p>
          <a:p>
            <a:pPr algn="ctr"/>
            <a:r>
              <a:rPr lang="en-GB" sz="2000" b="1" i="1" dirty="0"/>
              <a:t>used by this male</a:t>
            </a:r>
          </a:p>
        </p:txBody>
      </p:sp>
      <p:pic>
        <p:nvPicPr>
          <p:cNvPr id="6" name="Picture 5" descr="Image result for elderly gentleman">
            <a:extLst>
              <a:ext uri="{FF2B5EF4-FFF2-40B4-BE49-F238E27FC236}">
                <a16:creationId xmlns:a16="http://schemas.microsoft.com/office/drawing/2014/main" id="{ED47736D-4690-42E5-8E57-317E4E0C0CD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8404" y="1658613"/>
            <a:ext cx="1763395" cy="1495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90EBEBC-A358-4949-8575-3E04DDAB16C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273" y="4880610"/>
            <a:ext cx="1428750" cy="14287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1FC882-2BDC-49F3-9A63-51F7471C4588}"/>
              </a:ext>
            </a:extLst>
          </p:cNvPr>
          <p:cNvSpPr txBox="1"/>
          <p:nvPr/>
        </p:nvSpPr>
        <p:spPr>
          <a:xfrm>
            <a:off x="5559083" y="774837"/>
            <a:ext cx="58208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Example: A visual cue to depict illness contact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B91EA5-E4E6-42BE-BE51-C102496EBC4A}"/>
              </a:ext>
            </a:extLst>
          </p:cNvPr>
          <p:cNvSpPr txBox="1"/>
          <p:nvPr/>
        </p:nvSpPr>
        <p:spPr>
          <a:xfrm>
            <a:off x="6443512" y="3722063"/>
            <a:ext cx="5264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Example: A  verbal description to denote Heathy contact -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3A60B5-AA87-4630-AAF5-ED938D445072}"/>
              </a:ext>
            </a:extLst>
          </p:cNvPr>
          <p:cNvSpPr txBox="1"/>
          <p:nvPr/>
        </p:nvSpPr>
        <p:spPr>
          <a:xfrm>
            <a:off x="8234390" y="5293697"/>
            <a:ext cx="36480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b="1" i="1" dirty="0">
                <a:effectLst/>
              </a:rPr>
              <a:t>A 45-year-old lawyer wore these when driving on a sunny day.</a:t>
            </a:r>
          </a:p>
        </p:txBody>
      </p:sp>
    </p:spTree>
    <p:extLst>
      <p:ext uri="{BB962C8B-B14F-4D97-AF65-F5344CB8AC3E}">
        <p14:creationId xmlns:p14="http://schemas.microsoft.com/office/powerpoint/2010/main" val="1603359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32812C54-7AEF-4ABB-826E-221F51CB0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75994-3576-48B0-9C27-85276A2E2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410" y="400050"/>
            <a:ext cx="7705164" cy="1485900"/>
          </a:xfrm>
        </p:spPr>
        <p:txBody>
          <a:bodyPr>
            <a:normAutofit/>
          </a:bodyPr>
          <a:lstStyle/>
          <a:p>
            <a:r>
              <a:rPr lang="en-GB" dirty="0"/>
              <a:t>Methods</a:t>
            </a: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891F40E4-8A76-44CF-91EC-907367352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6"/>
            <a:ext cx="304441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72171013-D973-4187-9CF2-EE098EEF8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81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D55C4-412D-449C-A2DF-46D77B7D2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4409" y="1041887"/>
            <a:ext cx="9147590" cy="5598063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en-GB" sz="2400" b="1" u="sng" dirty="0"/>
              <a:t>Procedure</a:t>
            </a:r>
            <a:r>
              <a:rPr lang="en-GB" sz="2400" dirty="0"/>
              <a:t> </a:t>
            </a:r>
          </a:p>
          <a:p>
            <a:r>
              <a:rPr lang="en-GB" sz="2400" dirty="0"/>
              <a:t>The university's EMS to sign up using a unique number. </a:t>
            </a:r>
          </a:p>
          <a:p>
            <a:r>
              <a:rPr lang="en-GB" sz="2400" dirty="0"/>
              <a:t>On arrival, participants were presented with an information sheet, consent, and demographic sheet to complete. </a:t>
            </a:r>
          </a:p>
          <a:p>
            <a:r>
              <a:rPr lang="en-GB" sz="2400" dirty="0"/>
              <a:t>Participants were shown 40 trials on screen, containing images depicting visual cues or verbal descriptions to denote contact type.</a:t>
            </a:r>
          </a:p>
          <a:p>
            <a:r>
              <a:rPr lang="en-GB" sz="2400" dirty="0"/>
              <a:t>Participants then took part in a distractor task for five minutes. </a:t>
            </a:r>
          </a:p>
          <a:p>
            <a:r>
              <a:rPr lang="en-GB" sz="2400" dirty="0"/>
              <a:t>Participants were shown 80 trails including only the object - 40 previously seen and 40 new objects. </a:t>
            </a:r>
          </a:p>
          <a:p>
            <a:r>
              <a:rPr lang="en-GB" sz="2400" dirty="0"/>
              <a:t>Participants responded to whether they had seen the object previously using the keys P and Q on the keyboard. </a:t>
            </a:r>
          </a:p>
          <a:p>
            <a:r>
              <a:rPr lang="en-GB" sz="2400" dirty="0"/>
              <a:t>Once completed, participants were presented with a fully informed debrief sheet.  </a:t>
            </a:r>
          </a:p>
        </p:txBody>
      </p:sp>
    </p:spTree>
    <p:extLst>
      <p:ext uri="{BB962C8B-B14F-4D97-AF65-F5344CB8AC3E}">
        <p14:creationId xmlns:p14="http://schemas.microsoft.com/office/powerpoint/2010/main" val="380457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3C032-3C27-47EE-9312-87B7B8B1D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b="1" u="sng"/>
              <a:t>Results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6134A2C-C6B4-471E-8344-FE9FB9B925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873634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7997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65198-9FCE-4D08-A43C-099D32F06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 b="1" u="sng">
                <a:solidFill>
                  <a:schemeClr val="bg2"/>
                </a:solidFill>
              </a:rPr>
              <a:t>Results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09AC5-7068-4DCB-A048-F1EB1575A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347" y="900332"/>
            <a:ext cx="6316393" cy="585701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results indicated that </a:t>
            </a:r>
            <a:r>
              <a:rPr lang="en-GB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participants remembered illness contaminated objects presented </a:t>
            </a:r>
            <a:r>
              <a:rPr lang="en-GB" sz="3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through verbal descriptions </a:t>
            </a:r>
            <a:r>
              <a:rPr lang="en-GB" sz="3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better than the other three conditions. 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365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2812C54-7AEF-4ABB-826E-221F51CB0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9DBDB9-429C-4C42-9E83-E01FDA70B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3864" y="685800"/>
            <a:ext cx="7705164" cy="1485900"/>
          </a:xfrm>
        </p:spPr>
        <p:txBody>
          <a:bodyPr>
            <a:normAutofit/>
          </a:bodyPr>
          <a:lstStyle/>
          <a:p>
            <a:r>
              <a:rPr lang="en-GB" b="1" u="sng" dirty="0"/>
              <a:t>Discussion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891F40E4-8A76-44CF-91EC-907367352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6"/>
            <a:ext cx="304441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171013-D973-4187-9CF2-EE098EEF8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81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E846E-57B2-48CA-9FD4-107FD22E1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3864" y="1486088"/>
            <a:ext cx="7705164" cy="5196066"/>
          </a:xfrm>
        </p:spPr>
        <p:txBody>
          <a:bodyPr>
            <a:normAutofit/>
          </a:bodyPr>
          <a:lstStyle/>
          <a:p>
            <a:r>
              <a:rPr lang="en-GB" sz="2600" dirty="0"/>
              <a:t>The results are widely consistent with existing literature, which states that illness contaminated object are better remembered. </a:t>
            </a:r>
          </a:p>
          <a:p>
            <a:r>
              <a:rPr lang="en-GB" sz="2600" dirty="0"/>
              <a:t>However, this was only through the verbal description format. </a:t>
            </a:r>
          </a:p>
          <a:p>
            <a:r>
              <a:rPr lang="en-GB" sz="2600" dirty="0"/>
              <a:t>Illness contaminated objects presented through a pictorial format had the worst recall of objects remembered. </a:t>
            </a:r>
          </a:p>
          <a:p>
            <a:endParaRPr lang="en-GB" sz="2600" dirty="0"/>
          </a:p>
          <a:p>
            <a:r>
              <a:rPr lang="en-GB" sz="2600" b="1" dirty="0"/>
              <a:t>Although, there are limitations . . 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063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3EB19-78D8-4DAA-9141-81D65E40F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669" y="362243"/>
            <a:ext cx="9601200" cy="1485900"/>
          </a:xfrm>
        </p:spPr>
        <p:txBody>
          <a:bodyPr/>
          <a:lstStyle/>
          <a:p>
            <a:r>
              <a:rPr lang="en-GB" b="1" u="sng" dirty="0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1C93D-C23B-4CE2-8509-DF67F9C1C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669" y="1428750"/>
            <a:ext cx="10800522" cy="52197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/>
              <a:t>In terms of going forward and highlighting some of the limitations… </a:t>
            </a:r>
          </a:p>
          <a:p>
            <a:endParaRPr lang="en-GB" sz="3400" dirty="0"/>
          </a:p>
          <a:p>
            <a:r>
              <a:rPr lang="en-GB" sz="3400" dirty="0"/>
              <a:t>Wider population group – mixed sample group of the general public? – Would a sample size of nurses/health care support workers have the same results?</a:t>
            </a:r>
          </a:p>
          <a:p>
            <a:endParaRPr lang="en-GB" sz="3400" dirty="0"/>
          </a:p>
          <a:p>
            <a:r>
              <a:rPr lang="en-GB" sz="3400" dirty="0"/>
              <a:t>Replacing the testing phase to a free recall test – eliminate the risk of participants guessing and simply pressing keys and avoid participants getting bored. </a:t>
            </a:r>
          </a:p>
          <a:p>
            <a:endParaRPr lang="en-GB" sz="3400" dirty="0"/>
          </a:p>
          <a:p>
            <a:r>
              <a:rPr lang="en-GB" sz="3400" dirty="0"/>
              <a:t>Despite the limitations found within the study, you can apply the findings to real-world situations and settings. The results from within the study can be applied to the circumstances of today, and the current situation of COVID-19 here in Britain.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1002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A6442-379F-4AEC-A476-DD4CC163E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FD5422-821D-459B-9700-C1C9F1B8CF68}"/>
              </a:ext>
            </a:extLst>
          </p:cNvPr>
          <p:cNvSpPr txBox="1"/>
          <p:nvPr/>
        </p:nvSpPr>
        <p:spPr>
          <a:xfrm>
            <a:off x="1046922" y="1328982"/>
            <a:ext cx="10098156" cy="5252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Bonin, P.,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Thiebaut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G., Witt, A., &amp;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Meot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(2019). Contamination is “good” for you memory! Further evidence for the adaptive view of memory.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Evolutionary Psychological Science,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5, 300-316.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Brewin, C. R. &amp; Langley, K. M. R. (2019). Imagery retrieval may explain why recall of negative scenes contains more accurate detail.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Memory &amp; Cognition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47(3), 420-427.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https://doi.org/10.3758/s13421-018-0876-7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Chapman, H.A., Johannes, K.,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Poppenk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L.,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Moscovitch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Anderson, A. K. (2013). Evidence for the differential salience of disgust and fear in episodic memory.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Experimental Psychology: General, 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142, 1100-1112.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10.37/a0030503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Culpepper, P. D.,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Havlicek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Leongomez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D. &amp; Roberts, S. C. (2018). Visually Activating Pathogen Disgust: A new Instrument for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Studying the Behavioural Immune System.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Psychology, </a:t>
            </a:r>
            <a:r>
              <a:rPr lang="en-GB" sz="1200" i="1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https://doi.org/10.3389/fpsyg.2018.01397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Eysneck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W. &amp; Keane, M. T. (2015).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Cognitive Psychology. A student’s Handbook.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Psychology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Fernandes, N. L.,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Pandeirada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N. S., Soares, S. C., &amp;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Nairne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S. (2017). Adaptive memory: The mnemonic value of contamination.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Evolution and Human Behaviour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38(4), 451-460. </a:t>
            </a:r>
            <a:r>
              <a:rPr lang="en-GB" sz="12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https://doi.org/10.1016/j.evolhumbehav.2017.04.003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Schaller, M., &amp; Park, J. H. (2011). The Behavioural Immune System (and why it matters).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Current Directions in psychological Science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20, 99-103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Schaller, M., Murray, D. R., &amp;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Bangerter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(2015). Implications of the Behavioural Immune System for Social Behaviour and Human Health in the Modern World.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Royal Society Publishing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https://doi.org.10.1098/rstb.2014.0105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Swanson, H. L. (2017). Verbal and Visual-Spatial Working Memory: What Develops Over a Life Span?.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Psychology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53(5), 971-995. https://psycnet.apa.org/doi/10.1037/dev0000291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Wilson, B. M., Seale-Carlisle, T. M., &amp;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Mickes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(2018). The Effects of Verbal Descriptions on Performance in Line-ups and Show-ups.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Experiments Psychology: General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	 147(1), 113-124. </a:t>
            </a:r>
            <a:r>
              <a:rPr lang="en-GB" sz="1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https://psycnet.apa.org/doi/10.1037/xge0000354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65869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4" ma:contentTypeDescription="Create a new document." ma:contentTypeScope="" ma:versionID="393d9d1ad47a14f224d598bd9d050d54">
  <xsd:schema xmlns:xsd="http://www.w3.org/2001/XMLSchema" xmlns:xs="http://www.w3.org/2001/XMLSchema" xmlns:p="http://schemas.microsoft.com/office/2006/metadata/properties" xmlns:ns3="e5b087ed-fd45-4b48-bae7-5ede8327259a" targetNamespace="http://schemas.microsoft.com/office/2006/metadata/properties" ma:root="true" ma:fieldsID="d36ca7aee5f5d08df29136cf7637024a" ns3:_="">
    <xsd:import namespace="e5b087ed-fd45-4b48-bae7-5ede8327259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C734E0-5564-4F0D-8027-E0AFE903FBE7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e5b087ed-fd45-4b48-bae7-5ede8327259a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4019532-55A9-404E-80B8-1539FDCB82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36BD3F-D621-4B15-89D6-C23F97102B6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1378</Words>
  <Application>Microsoft Office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Franklin Gothic Book</vt:lpstr>
      <vt:lpstr>Times New Roman</vt:lpstr>
      <vt:lpstr>Crop</vt:lpstr>
      <vt:lpstr>       </vt:lpstr>
      <vt:lpstr>Background</vt:lpstr>
      <vt:lpstr>Background –  Previous Studies </vt:lpstr>
      <vt:lpstr>Research Questions</vt:lpstr>
      <vt:lpstr>Methods  </vt:lpstr>
      <vt:lpstr>Methods</vt:lpstr>
      <vt:lpstr>Methods</vt:lpstr>
      <vt:lpstr>Results</vt:lpstr>
      <vt:lpstr>Results</vt:lpstr>
      <vt:lpstr>Discussion</vt:lpstr>
      <vt:lpstr>Reflections</vt:lpstr>
      <vt:lpstr>References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</dc:title>
  <dc:creator>Rebecca Hough</dc:creator>
  <cp:lastModifiedBy>Rebecca Harding</cp:lastModifiedBy>
  <cp:revision>2</cp:revision>
  <dcterms:created xsi:type="dcterms:W3CDTF">2020-05-14T15:23:55Z</dcterms:created>
  <dcterms:modified xsi:type="dcterms:W3CDTF">2020-05-14T18:34:33Z</dcterms:modified>
</cp:coreProperties>
</file>