
<file path=[Content_Types].xml><?xml version="1.0" encoding="utf-8"?>
<Types xmlns="http://schemas.openxmlformats.org/package/2006/content-types">
  <Default Extension="png" ContentType="image/png"/>
  <Default Extension="bin" ContentType="application/vnd.openxmlformats-officedocument.oleObject"/>
  <Default Extension="wmf" ContentType="image/x-wmf"/>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5"/>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87" r:id="rId32"/>
    <p:sldId id="288" r:id="rId33"/>
    <p:sldId id="289"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0" d="100"/>
          <a:sy n="70" d="100"/>
        </p:scale>
        <p:origin x="73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s>
</file>

<file path=ppt/drawings/_rels/vmlDrawing1.v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image" Target="../media/image7.wmf"/><Relationship Id="rId1" Type="http://schemas.openxmlformats.org/officeDocument/2006/relationships/image" Target="../media/image6.wmf"/></Relationships>
</file>

<file path=ppt/drawings/_rels/vmlDrawing2.vml.rels><?xml version="1.0" encoding="UTF-8" standalone="yes"?>
<Relationships xmlns="http://schemas.openxmlformats.org/package/2006/relationships"><Relationship Id="rId3" Type="http://schemas.openxmlformats.org/officeDocument/2006/relationships/image" Target="../media/image11.wmf"/><Relationship Id="rId2" Type="http://schemas.openxmlformats.org/officeDocument/2006/relationships/image" Target="../media/image10.wmf"/><Relationship Id="rId1" Type="http://schemas.openxmlformats.org/officeDocument/2006/relationships/image" Target="../media/image9.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90DE9E-FC29-4F88-AB03-C8EBB8CB32A0}" type="datetimeFigureOut">
              <a:rPr lang="en-GB" smtClean="0"/>
              <a:t>15/11/2015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88DCBA-9A17-4A70-835D-BE5D22C88A2A}" type="slidenum">
              <a:rPr lang="en-GB" smtClean="0"/>
              <a:t>‹#›</a:t>
            </a:fld>
            <a:endParaRPr lang="en-GB"/>
          </a:p>
        </p:txBody>
      </p:sp>
    </p:spTree>
    <p:extLst>
      <p:ext uri="{BB962C8B-B14F-4D97-AF65-F5344CB8AC3E}">
        <p14:creationId xmlns:p14="http://schemas.microsoft.com/office/powerpoint/2010/main" val="16285641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www.ehow.com/culture-and-society/" TargetMode="External"/><Relationship Id="rId2" Type="http://schemas.openxmlformats.org/officeDocument/2006/relationships/slide" Target="../slides/slide33.xml"/><Relationship Id="rId1" Type="http://schemas.openxmlformats.org/officeDocument/2006/relationships/notesMaster" Target="../notesMasters/notesMaster1.xml"/><Relationship Id="rId5" Type="http://schemas.openxmlformats.org/officeDocument/2006/relationships/hyperlink" Target="http://www.emilypost.com/social-life/gift-giving-and-receiving/880-appropriate-thank-you-notes" TargetMode="External"/><Relationship Id="rId4" Type="http://schemas.openxmlformats.org/officeDocument/2006/relationships/hyperlink" Target="http://www.southernliving.com/home-garden/solutions/thank-you-note-00417000068532/"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smtClean="0"/>
          </a:p>
        </p:txBody>
      </p:sp>
      <p:sp>
        <p:nvSpPr>
          <p:cNvPr id="348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19D7358B-677D-4750-9C40-E1EED677B68E}" type="slidenum">
              <a:rPr lang="en-US" smtClean="0"/>
              <a:pPr eaLnBrk="1" hangingPunct="1"/>
              <a:t>18</a:t>
            </a:fld>
            <a:endParaRPr lang="en-US" smtClean="0"/>
          </a:p>
        </p:txBody>
      </p:sp>
    </p:spTree>
    <p:extLst>
      <p:ext uri="{BB962C8B-B14F-4D97-AF65-F5344CB8AC3E}">
        <p14:creationId xmlns:p14="http://schemas.microsoft.com/office/powerpoint/2010/main" val="23865106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p:cNvSpPr>
            <a:spLocks noGrp="1" noChangeArrowheads="1"/>
          </p:cNvSpPr>
          <p:nvPr>
            <p:ph type="sldNum" sz="quarter" idx="5"/>
          </p:nvPr>
        </p:nvSpPr>
        <p:spPr>
          <a:noFill/>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fld id="{F41DEE00-FF3E-47A9-8ACC-87532511BDD1}" type="slidenum">
              <a:rPr lang="en-GB" sz="1200"/>
              <a:pPr eaLnBrk="1" hangingPunct="1"/>
              <a:t>30</a:t>
            </a:fld>
            <a:endParaRPr lang="en-GB" sz="1200"/>
          </a:p>
        </p:txBody>
      </p:sp>
      <p:sp>
        <p:nvSpPr>
          <p:cNvPr id="48131" name="Rectangle 2"/>
          <p:cNvSpPr>
            <a:spLocks noGrp="1" noRot="1" noChangeAspect="1" noChangeArrowheads="1" noTextEdit="1"/>
          </p:cNvSpPr>
          <p:nvPr>
            <p:ph type="sldImg"/>
          </p:nvPr>
        </p:nvSpPr>
        <p:spPr>
          <a:xfrm>
            <a:off x="190500" y="539750"/>
            <a:ext cx="6477000" cy="3644900"/>
          </a:xfrm>
          <a:noFill/>
          <a:ln w="12700" cap="flat">
            <a:solidFill>
              <a:schemeClr val="tx1"/>
            </a:solidFill>
          </a:ln>
        </p:spPr>
      </p:sp>
      <p:sp>
        <p:nvSpPr>
          <p:cNvPr id="48132" name="Rectangle 3"/>
          <p:cNvSpPr>
            <a:spLocks noGrp="1" noChangeArrowheads="1"/>
          </p:cNvSpPr>
          <p:nvPr>
            <p:ph type="body" idx="1"/>
          </p:nvPr>
        </p:nvSpPr>
        <p:spPr>
          <a:xfrm>
            <a:off x="914400" y="4343400"/>
            <a:ext cx="50292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488" tIns="44450" rIns="90488" bIns="44450"/>
          <a:lstStyle/>
          <a:p>
            <a:pPr eaLnBrk="1" hangingPunct="1"/>
            <a:endParaRPr lang="en-US" smtClean="0"/>
          </a:p>
        </p:txBody>
      </p:sp>
    </p:spTree>
    <p:extLst>
      <p:ext uri="{BB962C8B-B14F-4D97-AF65-F5344CB8AC3E}">
        <p14:creationId xmlns:p14="http://schemas.microsoft.com/office/powerpoint/2010/main" val="16423581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solidFill>
                  <a:schemeClr val="tx1"/>
                </a:solidFill>
              </a:rPr>
              <a:t>Module 7 </a:t>
            </a:r>
            <a:r>
              <a:rPr lang="en-US" smtClean="0">
                <a:solidFill>
                  <a:schemeClr val="tx1"/>
                </a:solidFill>
              </a:rPr>
              <a:t>Activity</a:t>
            </a:r>
            <a:r>
              <a:rPr lang="en-US" baseline="0" smtClean="0">
                <a:solidFill>
                  <a:schemeClr val="tx1"/>
                </a:solidFill>
              </a:rPr>
              <a:t> 2</a:t>
            </a:r>
            <a:endParaRPr lang="en-US" baseline="0" dirty="0" smtClean="0">
              <a:solidFill>
                <a:schemeClr val="tx1"/>
              </a:solidFill>
            </a:endParaRPr>
          </a:p>
          <a:p>
            <a:endParaRPr lang="en-US" baseline="0" dirty="0" smtClean="0">
              <a:solidFill>
                <a:schemeClr val="tx1"/>
              </a:solidFill>
            </a:endParaRPr>
          </a:p>
          <a:p>
            <a:r>
              <a:rPr lang="en-US" baseline="0" dirty="0" smtClean="0">
                <a:solidFill>
                  <a:schemeClr val="tx1"/>
                </a:solidFill>
              </a:rPr>
              <a:t>This activity will guide students through the process of writing thank you notes using a template.</a:t>
            </a:r>
          </a:p>
          <a:p>
            <a:endParaRPr lang="en-US" baseline="0" dirty="0" smtClean="0">
              <a:solidFill>
                <a:schemeClr val="tx1"/>
              </a:solidFill>
            </a:endParaRPr>
          </a:p>
          <a:p>
            <a:endParaRPr lang="en-US" baseline="0" dirty="0" smtClean="0">
              <a:solidFill>
                <a:schemeClr val="tx1"/>
              </a:solidFill>
            </a:endParaRPr>
          </a:p>
          <a:p>
            <a:r>
              <a:rPr lang="en-US" baseline="0" dirty="0" smtClean="0">
                <a:solidFill>
                  <a:schemeClr val="tx1"/>
                </a:solidFill>
              </a:rPr>
              <a:t>Citations:</a:t>
            </a:r>
          </a:p>
          <a:p>
            <a:r>
              <a:rPr lang="en-US" baseline="0" dirty="0" smtClean="0">
                <a:solidFill>
                  <a:schemeClr val="tx1"/>
                </a:solidFill>
              </a:rPr>
              <a:t>Dear </a:t>
            </a:r>
            <a:r>
              <a:rPr lang="en-US" baseline="0" dirty="0" err="1" smtClean="0">
                <a:solidFill>
                  <a:schemeClr val="tx1"/>
                </a:solidFill>
              </a:rPr>
              <a:t>eHow.com’s</a:t>
            </a:r>
            <a:r>
              <a:rPr lang="en-US" baseline="0" dirty="0" smtClean="0">
                <a:solidFill>
                  <a:schemeClr val="tx1"/>
                </a:solidFill>
              </a:rPr>
              <a:t> Culture &amp; Society section (</a:t>
            </a:r>
            <a:r>
              <a:rPr lang="en-US" dirty="0" smtClean="0">
                <a:solidFill>
                  <a:schemeClr val="tx1"/>
                </a:solidFill>
                <a:hlinkClick r:id="rId3"/>
              </a:rPr>
              <a:t>http://www.ehow.com/culture-and-society/</a:t>
            </a:r>
            <a:r>
              <a:rPr lang="en-US" dirty="0" smtClean="0">
                <a:solidFill>
                  <a:schemeClr val="tx1"/>
                </a:solidFill>
              </a:rPr>
              <a:t>)</a:t>
            </a:r>
            <a:r>
              <a:rPr lang="en-US" baseline="0" dirty="0" smtClean="0">
                <a:solidFill>
                  <a:schemeClr val="tx1"/>
                </a:solidFill>
              </a:rPr>
              <a:t>,</a:t>
            </a:r>
          </a:p>
          <a:p>
            <a:r>
              <a:rPr lang="en-US" baseline="0" dirty="0" smtClean="0">
                <a:solidFill>
                  <a:schemeClr val="tx1"/>
                </a:solidFill>
              </a:rPr>
              <a:t>Thank you very much for some of the ideas and tips contained in this PowerPoint. I know it will benefit the students who use this curriculum to draw from your expertise reflected in many articles about various aspects of thank you note writing. In addition, please pass along my thanks to all your other friends who helped us create this presentation, including our pals at Southern Living (</a:t>
            </a:r>
            <a:r>
              <a:rPr lang="en-US" dirty="0" smtClean="0">
                <a:solidFill>
                  <a:schemeClr val="tx1"/>
                </a:solidFill>
                <a:hlinkClick r:id="rId4"/>
              </a:rPr>
              <a:t>http://www.southernliving.com/home-garden/solutions/thank-you-note-00417000068532/</a:t>
            </a:r>
            <a:r>
              <a:rPr lang="en-US" dirty="0" smtClean="0">
                <a:solidFill>
                  <a:schemeClr val="tx1"/>
                </a:solidFill>
              </a:rPr>
              <a:t>) and Emily Post (</a:t>
            </a:r>
            <a:r>
              <a:rPr lang="en-US" dirty="0" smtClean="0">
                <a:solidFill>
                  <a:schemeClr val="tx1"/>
                </a:solidFill>
                <a:hlinkClick r:id="rId5"/>
              </a:rPr>
              <a:t>http://www.emilypost.com/social-life/gift-giving-and-receiving/880-appropriate-thank-you-notes</a:t>
            </a:r>
            <a:r>
              <a:rPr lang="en-US" dirty="0" smtClean="0">
                <a:solidFill>
                  <a:schemeClr val="tx1"/>
                </a:solidFill>
              </a:rPr>
              <a:t>). You’re all</a:t>
            </a:r>
            <a:r>
              <a:rPr lang="en-US" baseline="0" dirty="0" smtClean="0">
                <a:solidFill>
                  <a:schemeClr val="tx1"/>
                </a:solidFill>
              </a:rPr>
              <a:t> such wonderful resources, and we appreciate you very much!</a:t>
            </a:r>
          </a:p>
          <a:p>
            <a:r>
              <a:rPr lang="en-US" baseline="0" dirty="0" smtClean="0">
                <a:solidFill>
                  <a:schemeClr val="tx1"/>
                </a:solidFill>
              </a:rPr>
              <a:t>Best Wishes,</a:t>
            </a:r>
          </a:p>
          <a:p>
            <a:r>
              <a:rPr lang="en-US" baseline="0" dirty="0" smtClean="0">
                <a:solidFill>
                  <a:schemeClr val="tx1"/>
                </a:solidFill>
              </a:rPr>
              <a:t>The Project STEPP Transition Curriculum Authors</a:t>
            </a:r>
          </a:p>
          <a:p>
            <a:endParaRPr lang="en-US" baseline="0" dirty="0" smtClean="0">
              <a:solidFill>
                <a:schemeClr val="tx1"/>
              </a:solidFill>
            </a:endParaRPr>
          </a:p>
          <a:p>
            <a:endParaRPr lang="en-US" baseline="0" dirty="0" smtClean="0">
              <a:solidFill>
                <a:schemeClr val="tx1"/>
              </a:solidFill>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b="0" baseline="0" dirty="0" smtClean="0">
                <a:solidFill>
                  <a:schemeClr val="tx1"/>
                </a:solidFill>
              </a:rPr>
              <a:t>Unless otherwise specified, all clip art and images in this document are used with permission from Microsoft in accordance with their End User License Agreement.</a:t>
            </a:r>
            <a:endParaRPr lang="en-US" b="0" dirty="0" smtClean="0">
              <a:solidFill>
                <a:schemeClr val="tx1"/>
              </a:solidFill>
            </a:endParaRPr>
          </a:p>
          <a:p>
            <a:endParaRPr lang="en-US" dirty="0">
              <a:solidFill>
                <a:schemeClr val="tx1"/>
              </a:solidFill>
            </a:endParaRPr>
          </a:p>
        </p:txBody>
      </p:sp>
      <p:sp>
        <p:nvSpPr>
          <p:cNvPr id="4" name="Slide Number Placeholder 3"/>
          <p:cNvSpPr>
            <a:spLocks noGrp="1"/>
          </p:cNvSpPr>
          <p:nvPr>
            <p:ph type="sldNum" sz="quarter" idx="10"/>
          </p:nvPr>
        </p:nvSpPr>
        <p:spPr/>
        <p:txBody>
          <a:bodyPr/>
          <a:lstStyle/>
          <a:p>
            <a:fld id="{25DC6482-8E19-4180-B229-95DD969C8F89}" type="slidenum">
              <a:rPr lang="en-US" smtClean="0"/>
              <a:pPr/>
              <a:t>33</a:t>
            </a:fld>
            <a:endParaRPr lang="en-US"/>
          </a:p>
        </p:txBody>
      </p:sp>
    </p:spTree>
    <p:extLst>
      <p:ext uri="{BB962C8B-B14F-4D97-AF65-F5344CB8AC3E}">
        <p14:creationId xmlns:p14="http://schemas.microsoft.com/office/powerpoint/2010/main" val="40708922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A9A0796-E564-4DF0-A74D-66167FD920AB}" type="datetimeFigureOut">
              <a:rPr lang="en-GB" smtClean="0"/>
              <a:t>15/11/2015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3B425A-FADD-4B94-A4E1-9A705D0B52F2}" type="slidenum">
              <a:rPr lang="en-GB" smtClean="0"/>
              <a:t>‹#›</a:t>
            </a:fld>
            <a:endParaRPr lang="en-GB"/>
          </a:p>
        </p:txBody>
      </p:sp>
    </p:spTree>
    <p:extLst>
      <p:ext uri="{BB962C8B-B14F-4D97-AF65-F5344CB8AC3E}">
        <p14:creationId xmlns:p14="http://schemas.microsoft.com/office/powerpoint/2010/main" val="7261186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A9A0796-E564-4DF0-A74D-66167FD920AB}" type="datetimeFigureOut">
              <a:rPr lang="en-GB" smtClean="0"/>
              <a:t>15/11/2015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3B425A-FADD-4B94-A4E1-9A705D0B52F2}" type="slidenum">
              <a:rPr lang="en-GB" smtClean="0"/>
              <a:t>‹#›</a:t>
            </a:fld>
            <a:endParaRPr lang="en-GB"/>
          </a:p>
        </p:txBody>
      </p:sp>
    </p:spTree>
    <p:extLst>
      <p:ext uri="{BB962C8B-B14F-4D97-AF65-F5344CB8AC3E}">
        <p14:creationId xmlns:p14="http://schemas.microsoft.com/office/powerpoint/2010/main" val="23818586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A9A0796-E564-4DF0-A74D-66167FD920AB}" type="datetimeFigureOut">
              <a:rPr lang="en-GB" smtClean="0"/>
              <a:t>15/11/2015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3B425A-FADD-4B94-A4E1-9A705D0B52F2}" type="slidenum">
              <a:rPr lang="en-GB" smtClean="0"/>
              <a:t>‹#›</a:t>
            </a:fld>
            <a:endParaRPr lang="en-GB"/>
          </a:p>
        </p:txBody>
      </p:sp>
    </p:spTree>
    <p:extLst>
      <p:ext uri="{BB962C8B-B14F-4D97-AF65-F5344CB8AC3E}">
        <p14:creationId xmlns:p14="http://schemas.microsoft.com/office/powerpoint/2010/main" val="13718269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A9A0796-E564-4DF0-A74D-66167FD920AB}" type="datetimeFigureOut">
              <a:rPr lang="en-GB" smtClean="0"/>
              <a:t>15/11/2015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C3B425A-FADD-4B94-A4E1-9A705D0B52F2}" type="slidenum">
              <a:rPr lang="en-GB" smtClean="0"/>
              <a:t>‹#›</a:t>
            </a:fld>
            <a:endParaRPr lang="en-GB"/>
          </a:p>
        </p:txBody>
      </p:sp>
    </p:spTree>
    <p:extLst>
      <p:ext uri="{BB962C8B-B14F-4D97-AF65-F5344CB8AC3E}">
        <p14:creationId xmlns:p14="http://schemas.microsoft.com/office/powerpoint/2010/main" val="31381829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A9A0796-E564-4DF0-A74D-66167FD920AB}" type="datetimeFigureOut">
              <a:rPr lang="en-GB" smtClean="0"/>
              <a:t>15/11/2015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C3B425A-FADD-4B94-A4E1-9A705D0B52F2}" type="slidenum">
              <a:rPr lang="en-GB" smtClean="0"/>
              <a:t>‹#›</a:t>
            </a:fld>
            <a:endParaRPr lang="en-GB"/>
          </a:p>
        </p:txBody>
      </p:sp>
    </p:spTree>
    <p:extLst>
      <p:ext uri="{BB962C8B-B14F-4D97-AF65-F5344CB8AC3E}">
        <p14:creationId xmlns:p14="http://schemas.microsoft.com/office/powerpoint/2010/main" val="34167822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A9A0796-E564-4DF0-A74D-66167FD920AB}" type="datetimeFigureOut">
              <a:rPr lang="en-GB" smtClean="0"/>
              <a:t>15/11/2015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C3B425A-FADD-4B94-A4E1-9A705D0B52F2}" type="slidenum">
              <a:rPr lang="en-GB" smtClean="0"/>
              <a:t>‹#›</a:t>
            </a:fld>
            <a:endParaRPr lang="en-GB"/>
          </a:p>
        </p:txBody>
      </p:sp>
    </p:spTree>
    <p:extLst>
      <p:ext uri="{BB962C8B-B14F-4D97-AF65-F5344CB8AC3E}">
        <p14:creationId xmlns:p14="http://schemas.microsoft.com/office/powerpoint/2010/main" val="4107140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A9A0796-E564-4DF0-A74D-66167FD920AB}" type="datetimeFigureOut">
              <a:rPr lang="en-GB" smtClean="0"/>
              <a:t>15/11/2015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C3B425A-FADD-4B94-A4E1-9A705D0B52F2}" type="slidenum">
              <a:rPr lang="en-GB" smtClean="0"/>
              <a:t>‹#›</a:t>
            </a:fld>
            <a:endParaRPr lang="en-GB"/>
          </a:p>
        </p:txBody>
      </p:sp>
    </p:spTree>
    <p:extLst>
      <p:ext uri="{BB962C8B-B14F-4D97-AF65-F5344CB8AC3E}">
        <p14:creationId xmlns:p14="http://schemas.microsoft.com/office/powerpoint/2010/main" val="24534361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A9A0796-E564-4DF0-A74D-66167FD920AB}" type="datetimeFigureOut">
              <a:rPr lang="en-GB" smtClean="0"/>
              <a:t>15/11/2015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C3B425A-FADD-4B94-A4E1-9A705D0B52F2}" type="slidenum">
              <a:rPr lang="en-GB" smtClean="0"/>
              <a:t>‹#›</a:t>
            </a:fld>
            <a:endParaRPr lang="en-GB"/>
          </a:p>
        </p:txBody>
      </p:sp>
    </p:spTree>
    <p:extLst>
      <p:ext uri="{BB962C8B-B14F-4D97-AF65-F5344CB8AC3E}">
        <p14:creationId xmlns:p14="http://schemas.microsoft.com/office/powerpoint/2010/main" val="20568806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A9A0796-E564-4DF0-A74D-66167FD920AB}" type="datetimeFigureOut">
              <a:rPr lang="en-GB" smtClean="0"/>
              <a:t>15/11/2015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C3B425A-FADD-4B94-A4E1-9A705D0B52F2}" type="slidenum">
              <a:rPr lang="en-GB" smtClean="0"/>
              <a:t>‹#›</a:t>
            </a:fld>
            <a:endParaRPr lang="en-GB"/>
          </a:p>
        </p:txBody>
      </p:sp>
    </p:spTree>
    <p:extLst>
      <p:ext uri="{BB962C8B-B14F-4D97-AF65-F5344CB8AC3E}">
        <p14:creationId xmlns:p14="http://schemas.microsoft.com/office/powerpoint/2010/main" val="38666993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A9A0796-E564-4DF0-A74D-66167FD920AB}" type="datetimeFigureOut">
              <a:rPr lang="en-GB" smtClean="0"/>
              <a:t>15/11/2015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3B425A-FADD-4B94-A4E1-9A705D0B52F2}" type="slidenum">
              <a:rPr lang="en-GB" smtClean="0"/>
              <a:t>‹#›</a:t>
            </a:fld>
            <a:endParaRPr lang="en-GB"/>
          </a:p>
        </p:txBody>
      </p:sp>
    </p:spTree>
    <p:extLst>
      <p:ext uri="{BB962C8B-B14F-4D97-AF65-F5344CB8AC3E}">
        <p14:creationId xmlns:p14="http://schemas.microsoft.com/office/powerpoint/2010/main" val="1282083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A9A0796-E564-4DF0-A74D-66167FD920AB}" type="datetimeFigureOut">
              <a:rPr lang="en-GB" smtClean="0"/>
              <a:t>15/11/2015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3B425A-FADD-4B94-A4E1-9A705D0B52F2}" type="slidenum">
              <a:rPr lang="en-GB" smtClean="0"/>
              <a:t>‹#›</a:t>
            </a:fld>
            <a:endParaRPr lang="en-GB"/>
          </a:p>
        </p:txBody>
      </p:sp>
    </p:spTree>
    <p:extLst>
      <p:ext uri="{BB962C8B-B14F-4D97-AF65-F5344CB8AC3E}">
        <p14:creationId xmlns:p14="http://schemas.microsoft.com/office/powerpoint/2010/main" val="8193989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A9A0796-E564-4DF0-A74D-66167FD920AB}" type="datetimeFigureOut">
              <a:rPr lang="en-GB" smtClean="0"/>
              <a:t>15/11/2015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C3B425A-FADD-4B94-A4E1-9A705D0B52F2}" type="slidenum">
              <a:rPr lang="en-GB" smtClean="0"/>
              <a:t>‹#›</a:t>
            </a:fld>
            <a:endParaRPr lang="en-GB"/>
          </a:p>
        </p:txBody>
      </p:sp>
    </p:spTree>
    <p:extLst>
      <p:ext uri="{BB962C8B-B14F-4D97-AF65-F5344CB8AC3E}">
        <p14:creationId xmlns:p14="http://schemas.microsoft.com/office/powerpoint/2010/main" val="28371008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8" Type="http://schemas.openxmlformats.org/officeDocument/2006/relationships/image" Target="../media/image8.wmf"/><Relationship Id="rId3" Type="http://schemas.openxmlformats.org/officeDocument/2006/relationships/oleObject" Target="../embeddings/oleObject1.bin"/><Relationship Id="rId7" Type="http://schemas.openxmlformats.org/officeDocument/2006/relationships/oleObject" Target="../embeddings/oleObject3.bin"/><Relationship Id="rId2" Type="http://schemas.openxmlformats.org/officeDocument/2006/relationships/slideLayout" Target="../slideLayouts/slideLayout2.xml"/><Relationship Id="rId1" Type="http://schemas.openxmlformats.org/officeDocument/2006/relationships/vmlDrawing" Target="../drawings/vmlDrawing1.vml"/><Relationship Id="rId6" Type="http://schemas.openxmlformats.org/officeDocument/2006/relationships/image" Target="../media/image7.wmf"/><Relationship Id="rId5" Type="http://schemas.openxmlformats.org/officeDocument/2006/relationships/oleObject" Target="../embeddings/oleObject2.bin"/><Relationship Id="rId4" Type="http://schemas.openxmlformats.org/officeDocument/2006/relationships/image" Target="../media/image6.wmf"/></Relationships>
</file>

<file path=ppt/slides/_rels/slide30.xml.rels><?xml version="1.0" encoding="UTF-8" standalone="yes"?>
<Relationships xmlns="http://schemas.openxmlformats.org/package/2006/relationships"><Relationship Id="rId8" Type="http://schemas.openxmlformats.org/officeDocument/2006/relationships/oleObject" Target="../embeddings/oleObject6.bin"/><Relationship Id="rId3" Type="http://schemas.openxmlformats.org/officeDocument/2006/relationships/notesSlide" Target="../notesSlides/notesSlide2.xml"/><Relationship Id="rId7" Type="http://schemas.openxmlformats.org/officeDocument/2006/relationships/image" Target="../media/image10.wmf"/><Relationship Id="rId2" Type="http://schemas.openxmlformats.org/officeDocument/2006/relationships/slideLayout" Target="../slideLayouts/slideLayout2.xml"/><Relationship Id="rId1" Type="http://schemas.openxmlformats.org/officeDocument/2006/relationships/vmlDrawing" Target="../drawings/vmlDrawing2.vml"/><Relationship Id="rId6" Type="http://schemas.openxmlformats.org/officeDocument/2006/relationships/oleObject" Target="../embeddings/oleObject5.bin"/><Relationship Id="rId5" Type="http://schemas.openxmlformats.org/officeDocument/2006/relationships/image" Target="../media/image9.wmf"/><Relationship Id="rId4" Type="http://schemas.openxmlformats.org/officeDocument/2006/relationships/oleObject" Target="../embeddings/oleObject4.bin"/><Relationship Id="rId9" Type="http://schemas.openxmlformats.org/officeDocument/2006/relationships/image" Target="../media/image11.wmf"/></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endParaRPr lang="en-US" sz="2000" dirty="0"/>
          </a:p>
          <a:p>
            <a:r>
              <a:rPr lang="en-US" sz="2000" dirty="0"/>
              <a:t>Dr. </a:t>
            </a:r>
            <a:r>
              <a:rPr lang="en-US" sz="2000" dirty="0" smtClean="0"/>
              <a:t>Isaiah Oino</a:t>
            </a:r>
            <a:endParaRPr lang="en-US" sz="2000" dirty="0"/>
          </a:p>
        </p:txBody>
      </p:sp>
      <p:sp>
        <p:nvSpPr>
          <p:cNvPr id="5" name="Title 4"/>
          <p:cNvSpPr>
            <a:spLocks noGrp="1"/>
          </p:cNvSpPr>
          <p:nvPr>
            <p:ph type="ctrTitle"/>
          </p:nvPr>
        </p:nvSpPr>
        <p:spPr/>
        <p:txBody>
          <a:bodyPr/>
          <a:lstStyle/>
          <a:p>
            <a:r>
              <a:rPr lang="en-US" dirty="0" smtClean="0"/>
              <a:t>CVP 2</a:t>
            </a:r>
            <a:endParaRPr lang="en-US" dirty="0"/>
          </a:p>
        </p:txBody>
      </p:sp>
    </p:spTree>
    <p:extLst>
      <p:ext uri="{BB962C8B-B14F-4D97-AF65-F5344CB8AC3E}">
        <p14:creationId xmlns:p14="http://schemas.microsoft.com/office/powerpoint/2010/main" val="151328313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title"/>
          </p:nvPr>
        </p:nvSpPr>
        <p:spPr>
          <a:xfrm>
            <a:off x="1981200" y="274638"/>
            <a:ext cx="8229600" cy="582612"/>
          </a:xfrm>
        </p:spPr>
        <p:txBody>
          <a:bodyPr>
            <a:normAutofit fontScale="90000"/>
          </a:bodyPr>
          <a:lstStyle/>
          <a:p>
            <a:pPr eaLnBrk="1" hangingPunct="1"/>
            <a:r>
              <a:rPr lang="en-GB" smtClean="0"/>
              <a:t>Learning Objectives</a:t>
            </a:r>
          </a:p>
        </p:txBody>
      </p:sp>
      <p:sp>
        <p:nvSpPr>
          <p:cNvPr id="3075" name="Content Placeholder 2"/>
          <p:cNvSpPr>
            <a:spLocks noGrp="1"/>
          </p:cNvSpPr>
          <p:nvPr>
            <p:ph idx="1"/>
          </p:nvPr>
        </p:nvSpPr>
        <p:spPr>
          <a:xfrm>
            <a:off x="1881188" y="1143000"/>
            <a:ext cx="8501062" cy="4538472"/>
          </a:xfrm>
        </p:spPr>
        <p:txBody>
          <a:bodyPr>
            <a:normAutofit fontScale="70000" lnSpcReduction="20000"/>
          </a:bodyPr>
          <a:lstStyle/>
          <a:p>
            <a:pPr eaLnBrk="1" hangingPunct="1"/>
            <a:endParaRPr lang="en-GB" dirty="0" smtClean="0"/>
          </a:p>
          <a:p>
            <a:pPr>
              <a:buFont typeface="Wingdings" pitchFamily="2" charset="2"/>
              <a:buChar char="q"/>
            </a:pPr>
            <a:r>
              <a:rPr lang="en-GB" dirty="0"/>
              <a:t>Break-even point (BEP)</a:t>
            </a:r>
          </a:p>
          <a:p>
            <a:pPr>
              <a:buFont typeface="Wingdings" pitchFamily="2" charset="2"/>
              <a:buChar char="q"/>
            </a:pPr>
            <a:endParaRPr lang="en-GB" dirty="0"/>
          </a:p>
          <a:p>
            <a:pPr>
              <a:buFont typeface="Wingdings" pitchFamily="2" charset="2"/>
              <a:buChar char="q"/>
            </a:pPr>
            <a:r>
              <a:rPr lang="en-GB" dirty="0"/>
              <a:t>Break-even analysis</a:t>
            </a:r>
          </a:p>
          <a:p>
            <a:pPr>
              <a:buFont typeface="Wingdings" pitchFamily="2" charset="2"/>
              <a:buChar char="q"/>
            </a:pPr>
            <a:endParaRPr lang="en-GB" dirty="0"/>
          </a:p>
          <a:p>
            <a:pPr>
              <a:buFont typeface="Wingdings" pitchFamily="2" charset="2"/>
              <a:buChar char="q"/>
            </a:pPr>
            <a:r>
              <a:rPr lang="en-GB" dirty="0"/>
              <a:t>Application of break-even </a:t>
            </a:r>
            <a:r>
              <a:rPr lang="en-GB" dirty="0" smtClean="0"/>
              <a:t>analysis in profit planning</a:t>
            </a:r>
          </a:p>
          <a:p>
            <a:pPr>
              <a:buFont typeface="Wingdings" pitchFamily="2" charset="2"/>
              <a:buChar char="q"/>
            </a:pPr>
            <a:endParaRPr lang="en-GB" dirty="0"/>
          </a:p>
          <a:p>
            <a:pPr>
              <a:buFont typeface="Wingdings" pitchFamily="2" charset="2"/>
              <a:buChar char="q"/>
            </a:pPr>
            <a:r>
              <a:rPr lang="en-GB" dirty="0"/>
              <a:t>Additional units required to cover the increase in fixed cost</a:t>
            </a:r>
            <a:endParaRPr lang="en-GB" dirty="0" smtClean="0"/>
          </a:p>
          <a:p>
            <a:pPr>
              <a:buFont typeface="Wingdings" pitchFamily="2" charset="2"/>
              <a:buChar char="q"/>
            </a:pPr>
            <a:endParaRPr lang="en-GB" dirty="0"/>
          </a:p>
          <a:p>
            <a:pPr>
              <a:buFont typeface="Wingdings" pitchFamily="2" charset="2"/>
              <a:buChar char="q"/>
            </a:pPr>
            <a:r>
              <a:rPr lang="en-US" dirty="0">
                <a:latin typeface="Tahoma" pitchFamily="34" charset="0"/>
              </a:rPr>
              <a:t>Margin of Safety (MOS) </a:t>
            </a:r>
            <a:endParaRPr lang="en-US" dirty="0" smtClean="0">
              <a:latin typeface="Tahoma" pitchFamily="34" charset="0"/>
            </a:endParaRPr>
          </a:p>
          <a:p>
            <a:endParaRPr lang="en-US" dirty="0">
              <a:latin typeface="Tahoma" pitchFamily="34" charset="0"/>
            </a:endParaRPr>
          </a:p>
          <a:p>
            <a:r>
              <a:rPr lang="en-US" dirty="0">
                <a:latin typeface="Tahoma" pitchFamily="34" charset="0"/>
              </a:rPr>
              <a:t/>
            </a:r>
            <a:br>
              <a:rPr lang="en-US" dirty="0">
                <a:latin typeface="Tahoma" pitchFamily="34" charset="0"/>
              </a:rPr>
            </a:br>
            <a:endParaRPr lang="en-GB" dirty="0" smtClean="0"/>
          </a:p>
          <a:p>
            <a:endParaRPr lang="en-GB" dirty="0"/>
          </a:p>
          <a:p>
            <a:endParaRPr lang="en-GB" dirty="0"/>
          </a:p>
        </p:txBody>
      </p:sp>
      <p:sp>
        <p:nvSpPr>
          <p:cNvPr id="4" name="Slide Number Placeholder 3"/>
          <p:cNvSpPr>
            <a:spLocks noGrp="1"/>
          </p:cNvSpPr>
          <p:nvPr>
            <p:ph type="sldNum" sz="quarter" idx="4294967295"/>
          </p:nvPr>
        </p:nvSpPr>
        <p:spPr>
          <a:xfrm>
            <a:off x="8077200" y="6356351"/>
            <a:ext cx="2133600" cy="365125"/>
          </a:xfrm>
          <a:prstGeom prst="rect">
            <a:avLst/>
          </a:prstGeom>
        </p:spPr>
        <p:txBody>
          <a:bodyPr/>
          <a:lstStyle/>
          <a:p>
            <a:pPr>
              <a:defRPr/>
            </a:pPr>
            <a:fld id="{1099449B-CE33-486F-86DD-A6FFBBC8383B}" type="slidenum">
              <a:rPr lang="en-GB" smtClean="0"/>
              <a:pPr>
                <a:defRPr/>
              </a:pPr>
              <a:t>2</a:t>
            </a:fld>
            <a:endParaRPr lang="en-GB"/>
          </a:p>
        </p:txBody>
      </p:sp>
    </p:spTree>
    <p:extLst>
      <p:ext uri="{BB962C8B-B14F-4D97-AF65-F5344CB8AC3E}">
        <p14:creationId xmlns:p14="http://schemas.microsoft.com/office/powerpoint/2010/main" val="280660924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600" dirty="0"/>
              <a:t>Required Selling price to Achieve the required profit</a:t>
            </a:r>
            <a:endParaRPr lang="en-GB" sz="2600" dirty="0"/>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1884000" y="1260001"/>
                <a:ext cx="8424000" cy="4372703"/>
              </a:xfrm>
            </p:spPr>
            <p:txBody>
              <a:bodyPr>
                <a:normAutofit lnSpcReduction="10000"/>
              </a:bodyPr>
              <a:lstStyle/>
              <a:p>
                <a:pPr>
                  <a:buFont typeface="Wingdings" pitchFamily="2" charset="2"/>
                  <a:buChar char="q"/>
                </a:pPr>
                <a:r>
                  <a:rPr lang="en-GB" dirty="0" smtClean="0"/>
                  <a:t>CVP Can be used to identify the selling price:</a:t>
                </a:r>
              </a:p>
              <a:p>
                <a:pPr>
                  <a:buFont typeface="Wingdings" pitchFamily="2" charset="2"/>
                  <a:buChar char="q"/>
                </a:pPr>
                <a:endParaRPr lang="en-GB" dirty="0"/>
              </a:p>
              <a:p>
                <a:pPr>
                  <a:buFont typeface="Wingdings" pitchFamily="2" charset="2"/>
                  <a:buChar char="q"/>
                </a:pPr>
                <a:r>
                  <a:rPr lang="en-GB" dirty="0" smtClean="0"/>
                  <a:t>Profit = </a:t>
                </a:r>
                <a:r>
                  <a:rPr lang="en-GB" dirty="0" smtClean="0">
                    <a:solidFill>
                      <a:srgbClr val="C00000"/>
                    </a:solidFill>
                  </a:rPr>
                  <a:t>Total revenues </a:t>
                </a:r>
                <a:r>
                  <a:rPr lang="en-GB" dirty="0" smtClean="0"/>
                  <a:t>– Total Variable cost – total fixed cost </a:t>
                </a:r>
              </a:p>
              <a:p>
                <a:pPr>
                  <a:buFont typeface="Wingdings" pitchFamily="2" charset="2"/>
                  <a:buChar char="q"/>
                </a:pPr>
                <a:endParaRPr lang="en-GB" dirty="0"/>
              </a:p>
              <a:p>
                <a:pPr>
                  <a:buFont typeface="Wingdings" pitchFamily="2" charset="2"/>
                  <a:buChar char="q"/>
                </a:pPr>
                <a:r>
                  <a:rPr lang="en-GB" dirty="0">
                    <a:solidFill>
                      <a:srgbClr val="C00000"/>
                    </a:solidFill>
                  </a:rPr>
                  <a:t>Total </a:t>
                </a:r>
                <a:r>
                  <a:rPr lang="en-GB" dirty="0" smtClean="0">
                    <a:solidFill>
                      <a:srgbClr val="C00000"/>
                    </a:solidFill>
                  </a:rPr>
                  <a:t>revenues = </a:t>
                </a:r>
                <a:r>
                  <a:rPr lang="en-GB" dirty="0"/>
                  <a:t>Profit +</a:t>
                </a:r>
                <a:r>
                  <a:rPr lang="en-GB" dirty="0" smtClean="0">
                    <a:solidFill>
                      <a:srgbClr val="C00000"/>
                    </a:solidFill>
                  </a:rPr>
                  <a:t> </a:t>
                </a:r>
                <a:r>
                  <a:rPr lang="en-GB" dirty="0"/>
                  <a:t>Total Variable cost </a:t>
                </a:r>
                <a:r>
                  <a:rPr lang="en-GB" dirty="0" smtClean="0"/>
                  <a:t>+ </a:t>
                </a:r>
                <a:r>
                  <a:rPr lang="en-GB" dirty="0"/>
                  <a:t>total fixed cost </a:t>
                </a:r>
                <a:endParaRPr lang="en-GB" dirty="0" smtClean="0"/>
              </a:p>
              <a:p>
                <a:pPr>
                  <a:buFont typeface="Wingdings" pitchFamily="2" charset="2"/>
                  <a:buChar char="q"/>
                </a:pPr>
                <a:endParaRPr lang="en-GB" dirty="0"/>
              </a:p>
              <a:p>
                <a:pPr>
                  <a:buFont typeface="Wingdings" pitchFamily="2" charset="2"/>
                  <a:buChar char="q"/>
                </a:pPr>
                <a:r>
                  <a:rPr lang="en-GB" dirty="0" smtClean="0"/>
                  <a:t>Selling Price = </a:t>
                </a:r>
                <a14:m>
                  <m:oMath xmlns:m="http://schemas.openxmlformats.org/officeDocument/2006/math">
                    <m:f>
                      <m:fPr>
                        <m:ctrlPr>
                          <a:rPr lang="en-GB" i="1" smtClean="0">
                            <a:latin typeface="Cambria Math" panose="02040503050406030204" pitchFamily="18" charset="0"/>
                          </a:rPr>
                        </m:ctrlPr>
                      </m:fPr>
                      <m:num>
                        <m:r>
                          <m:rPr>
                            <m:nor/>
                          </m:rPr>
                          <a:rPr lang="en-GB" dirty="0">
                            <a:solidFill>
                              <a:srgbClr val="C00000"/>
                            </a:solidFill>
                          </a:rPr>
                          <m:t>Total</m:t>
                        </m:r>
                        <m:r>
                          <m:rPr>
                            <m:nor/>
                          </m:rPr>
                          <a:rPr lang="en-GB" dirty="0">
                            <a:solidFill>
                              <a:srgbClr val="C00000"/>
                            </a:solidFill>
                          </a:rPr>
                          <m:t> </m:t>
                        </m:r>
                        <m:r>
                          <m:rPr>
                            <m:nor/>
                          </m:rPr>
                          <a:rPr lang="en-GB" dirty="0">
                            <a:solidFill>
                              <a:srgbClr val="C00000"/>
                            </a:solidFill>
                          </a:rPr>
                          <m:t>revenues</m:t>
                        </m:r>
                      </m:num>
                      <m:den>
                        <m:r>
                          <m:rPr>
                            <m:nor/>
                          </m:rPr>
                          <a:rPr lang="en-GB" b="0" i="0" dirty="0" smtClean="0">
                            <a:solidFill>
                              <a:srgbClr val="C00000"/>
                            </a:solidFill>
                          </a:rPr>
                          <m:t>Number</m:t>
                        </m:r>
                        <m:r>
                          <m:rPr>
                            <m:nor/>
                          </m:rPr>
                          <a:rPr lang="en-GB" b="0" i="0" dirty="0" smtClean="0">
                            <a:solidFill>
                              <a:srgbClr val="C00000"/>
                            </a:solidFill>
                          </a:rPr>
                          <m:t> </m:t>
                        </m:r>
                        <m:r>
                          <m:rPr>
                            <m:nor/>
                          </m:rPr>
                          <a:rPr lang="en-GB" b="0" i="0" dirty="0" smtClean="0">
                            <a:solidFill>
                              <a:srgbClr val="C00000"/>
                            </a:solidFill>
                          </a:rPr>
                          <m:t>of</m:t>
                        </m:r>
                        <m:r>
                          <m:rPr>
                            <m:nor/>
                          </m:rPr>
                          <a:rPr lang="en-GB" b="0" i="0" dirty="0" smtClean="0">
                            <a:solidFill>
                              <a:srgbClr val="C00000"/>
                            </a:solidFill>
                          </a:rPr>
                          <m:t> </m:t>
                        </m:r>
                        <m:r>
                          <m:rPr>
                            <m:nor/>
                          </m:rPr>
                          <a:rPr lang="en-GB" b="0" i="0" dirty="0" smtClean="0">
                            <a:solidFill>
                              <a:srgbClr val="C00000"/>
                            </a:solidFill>
                          </a:rPr>
                          <m:t>sold</m:t>
                        </m:r>
                        <m:r>
                          <m:rPr>
                            <m:nor/>
                          </m:rPr>
                          <a:rPr lang="en-GB" b="0" i="0" dirty="0" smtClean="0">
                            <a:solidFill>
                              <a:srgbClr val="C00000"/>
                            </a:solidFill>
                          </a:rPr>
                          <m:t> </m:t>
                        </m:r>
                        <m:r>
                          <m:rPr>
                            <m:nor/>
                          </m:rPr>
                          <a:rPr lang="en-GB" b="0" i="0" dirty="0" smtClean="0">
                            <a:solidFill>
                              <a:srgbClr val="C00000"/>
                            </a:solidFill>
                          </a:rPr>
                          <m:t>units</m:t>
                        </m:r>
                      </m:den>
                    </m:f>
                  </m:oMath>
                </a14:m>
                <a:endParaRPr lang="en-GB" dirty="0" smtClean="0"/>
              </a:p>
              <a:p>
                <a:pPr>
                  <a:buFont typeface="Wingdings" pitchFamily="2" charset="2"/>
                  <a:buChar char="q"/>
                </a:pPr>
                <a:endParaRPr lang="en-GB"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1884000" y="1260001"/>
                <a:ext cx="8424000" cy="4372703"/>
              </a:xfrm>
              <a:blipFill rotWithShape="0">
                <a:blip r:embed="rId2"/>
                <a:stretch>
                  <a:fillRect l="-1230" t="-3208"/>
                </a:stretch>
              </a:blipFill>
            </p:spPr>
            <p:txBody>
              <a:bodyPr/>
              <a:lstStyle/>
              <a:p>
                <a:r>
                  <a:rPr lang="en-GB">
                    <a:noFill/>
                  </a:rPr>
                  <a:t> </a:t>
                </a:r>
              </a:p>
            </p:txBody>
          </p:sp>
        </mc:Fallback>
      </mc:AlternateContent>
    </p:spTree>
    <p:extLst>
      <p:ext uri="{BB962C8B-B14F-4D97-AF65-F5344CB8AC3E}">
        <p14:creationId xmlns:p14="http://schemas.microsoft.com/office/powerpoint/2010/main" val="5440998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 calcmode="lin" valueType="num">
                                      <p:cBhvr additive="base">
                                        <p:cTn id="1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425563"/>
            <a:ext cx="10515600" cy="1325563"/>
          </a:xfrm>
        </p:spPr>
        <p:txBody>
          <a:bodyPr/>
          <a:lstStyle/>
          <a:p>
            <a:r>
              <a:rPr lang="en-GB" dirty="0" smtClean="0"/>
              <a:t>Example:</a:t>
            </a:r>
            <a:endParaRPr lang="en-GB" dirty="0"/>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1884000" y="900000"/>
                <a:ext cx="8424000" cy="4842432"/>
              </a:xfrm>
            </p:spPr>
            <p:txBody>
              <a:bodyPr>
                <a:normAutofit fontScale="85000" lnSpcReduction="10000"/>
              </a:bodyPr>
              <a:lstStyle/>
              <a:p>
                <a:pPr>
                  <a:buFont typeface="Wingdings" pitchFamily="2" charset="2"/>
                  <a:buChar char="q"/>
                </a:pPr>
                <a:r>
                  <a:rPr lang="en-US" dirty="0">
                    <a:latin typeface="Tahoma" pitchFamily="34" charset="0"/>
                  </a:rPr>
                  <a:t>Assume a company sells one </a:t>
                </a:r>
                <a:r>
                  <a:rPr lang="en-US" dirty="0" smtClean="0">
                    <a:latin typeface="Tahoma" pitchFamily="34" charset="0"/>
                  </a:rPr>
                  <a:t>product. As a management accountant calculate the required selling price to achieve a profit of £30,000 on sales of 8,000 units, fixed cost £60,000 and variable cost £10/unit.</a:t>
                </a:r>
              </a:p>
              <a:p>
                <a:pPr>
                  <a:buFont typeface="Wingdings" pitchFamily="2" charset="2"/>
                  <a:buChar char="q"/>
                </a:pPr>
                <a:endParaRPr lang="en-US" dirty="0">
                  <a:latin typeface="Tahoma" pitchFamily="34" charset="0"/>
                </a:endParaRPr>
              </a:p>
              <a:p>
                <a:pPr>
                  <a:buFont typeface="Wingdings" pitchFamily="2" charset="2"/>
                  <a:buChar char="q"/>
                </a:pPr>
                <a:r>
                  <a:rPr lang="en-GB" dirty="0">
                    <a:solidFill>
                      <a:srgbClr val="C00000"/>
                    </a:solidFill>
                  </a:rPr>
                  <a:t>Total revenues = </a:t>
                </a:r>
                <a:r>
                  <a:rPr lang="en-GB" dirty="0"/>
                  <a:t>Profit +</a:t>
                </a:r>
                <a:r>
                  <a:rPr lang="en-GB" dirty="0">
                    <a:solidFill>
                      <a:srgbClr val="C00000"/>
                    </a:solidFill>
                  </a:rPr>
                  <a:t> </a:t>
                </a:r>
                <a:r>
                  <a:rPr lang="en-GB" dirty="0"/>
                  <a:t>Total Variable cost + total fixed cost </a:t>
                </a:r>
                <a:endParaRPr lang="en-GB" dirty="0" smtClean="0"/>
              </a:p>
              <a:p>
                <a:pPr>
                  <a:buFont typeface="Wingdings" pitchFamily="2" charset="2"/>
                  <a:buChar char="q"/>
                </a:pPr>
                <a:r>
                  <a:rPr lang="en-GB" dirty="0"/>
                  <a:t> </a:t>
                </a:r>
                <a:r>
                  <a:rPr lang="en-GB" dirty="0" smtClean="0"/>
                  <a:t>                         =  </a:t>
                </a:r>
                <a:r>
                  <a:rPr lang="en-GB" dirty="0"/>
                  <a:t>30,000</a:t>
                </a:r>
                <a:r>
                  <a:rPr lang="en-GB" dirty="0" smtClean="0"/>
                  <a:t> + (10 x 8,000 units) + 60,000 = £170,000</a:t>
                </a:r>
                <a:endParaRPr lang="en-GB" dirty="0"/>
              </a:p>
              <a:p>
                <a:pPr>
                  <a:buFont typeface="Wingdings" pitchFamily="2" charset="2"/>
                  <a:buChar char="q"/>
                </a:pPr>
                <a:endParaRPr lang="en-GB" dirty="0"/>
              </a:p>
              <a:p>
                <a:pPr>
                  <a:buFont typeface="Wingdings" pitchFamily="2" charset="2"/>
                  <a:buChar char="q"/>
                </a:pPr>
                <a:r>
                  <a:rPr lang="en-GB" dirty="0"/>
                  <a:t>Selling Price = </a:t>
                </a:r>
                <a14:m>
                  <m:oMath xmlns:m="http://schemas.openxmlformats.org/officeDocument/2006/math">
                    <m:f>
                      <m:fPr>
                        <m:ctrlPr>
                          <a:rPr lang="en-GB" i="1">
                            <a:latin typeface="Cambria Math" panose="02040503050406030204" pitchFamily="18" charset="0"/>
                          </a:rPr>
                        </m:ctrlPr>
                      </m:fPr>
                      <m:num>
                        <m:r>
                          <m:rPr>
                            <m:nor/>
                          </m:rPr>
                          <a:rPr lang="en-GB" dirty="0">
                            <a:solidFill>
                              <a:srgbClr val="C00000"/>
                            </a:solidFill>
                          </a:rPr>
                          <m:t>Total</m:t>
                        </m:r>
                        <m:r>
                          <m:rPr>
                            <m:nor/>
                          </m:rPr>
                          <a:rPr lang="en-GB" dirty="0">
                            <a:solidFill>
                              <a:srgbClr val="C00000"/>
                            </a:solidFill>
                          </a:rPr>
                          <m:t> </m:t>
                        </m:r>
                        <m:r>
                          <m:rPr>
                            <m:nor/>
                          </m:rPr>
                          <a:rPr lang="en-GB" dirty="0">
                            <a:solidFill>
                              <a:srgbClr val="C00000"/>
                            </a:solidFill>
                          </a:rPr>
                          <m:t>revenues</m:t>
                        </m:r>
                      </m:num>
                      <m:den>
                        <m:r>
                          <m:rPr>
                            <m:nor/>
                          </m:rPr>
                          <a:rPr lang="en-GB" dirty="0">
                            <a:solidFill>
                              <a:srgbClr val="C00000"/>
                            </a:solidFill>
                          </a:rPr>
                          <m:t>Number</m:t>
                        </m:r>
                        <m:r>
                          <m:rPr>
                            <m:nor/>
                          </m:rPr>
                          <a:rPr lang="en-GB" dirty="0">
                            <a:solidFill>
                              <a:srgbClr val="C00000"/>
                            </a:solidFill>
                          </a:rPr>
                          <m:t> </m:t>
                        </m:r>
                        <m:r>
                          <m:rPr>
                            <m:nor/>
                          </m:rPr>
                          <a:rPr lang="en-GB" dirty="0">
                            <a:solidFill>
                              <a:srgbClr val="C00000"/>
                            </a:solidFill>
                          </a:rPr>
                          <m:t>of</m:t>
                        </m:r>
                        <m:r>
                          <m:rPr>
                            <m:nor/>
                          </m:rPr>
                          <a:rPr lang="en-GB" dirty="0">
                            <a:solidFill>
                              <a:srgbClr val="C00000"/>
                            </a:solidFill>
                          </a:rPr>
                          <m:t> </m:t>
                        </m:r>
                        <m:r>
                          <m:rPr>
                            <m:nor/>
                          </m:rPr>
                          <a:rPr lang="en-GB" dirty="0">
                            <a:solidFill>
                              <a:srgbClr val="C00000"/>
                            </a:solidFill>
                          </a:rPr>
                          <m:t>sold</m:t>
                        </m:r>
                        <m:r>
                          <m:rPr>
                            <m:nor/>
                          </m:rPr>
                          <a:rPr lang="en-GB" dirty="0">
                            <a:solidFill>
                              <a:srgbClr val="C00000"/>
                            </a:solidFill>
                          </a:rPr>
                          <m:t> </m:t>
                        </m:r>
                        <m:r>
                          <m:rPr>
                            <m:nor/>
                          </m:rPr>
                          <a:rPr lang="en-GB" dirty="0">
                            <a:solidFill>
                              <a:srgbClr val="C00000"/>
                            </a:solidFill>
                          </a:rPr>
                          <m:t>units</m:t>
                        </m:r>
                      </m:den>
                    </m:f>
                  </m:oMath>
                </a14:m>
                <a:endParaRPr lang="en-GB" dirty="0" smtClean="0"/>
              </a:p>
              <a:p>
                <a:pPr>
                  <a:buFont typeface="Wingdings" pitchFamily="2" charset="2"/>
                  <a:buChar char="q"/>
                </a:pPr>
                <a:endParaRPr lang="en-GB" dirty="0"/>
              </a:p>
              <a:p>
                <a:pPr>
                  <a:buFont typeface="Wingdings" pitchFamily="2" charset="2"/>
                  <a:buChar char="q"/>
                </a:pPr>
                <a:r>
                  <a:rPr lang="en-GB" dirty="0" smtClean="0"/>
                  <a:t>                      </a:t>
                </a:r>
                <a:r>
                  <a:rPr lang="en-GB" dirty="0"/>
                  <a:t>=</a:t>
                </a:r>
                <a:r>
                  <a:rPr lang="en-GB" dirty="0" smtClean="0"/>
                  <a:t>   </a:t>
                </a:r>
                <a14:m>
                  <m:oMath xmlns:m="http://schemas.openxmlformats.org/officeDocument/2006/math">
                    <m:f>
                      <m:fPr>
                        <m:ctrlPr>
                          <a:rPr lang="en-GB" i="1">
                            <a:latin typeface="Cambria Math" panose="02040503050406030204" pitchFamily="18" charset="0"/>
                          </a:rPr>
                        </m:ctrlPr>
                      </m:fPr>
                      <m:num>
                        <m:r>
                          <m:rPr>
                            <m:nor/>
                          </m:rPr>
                          <a:rPr lang="en-GB" b="0" i="0" dirty="0" smtClean="0">
                            <a:solidFill>
                              <a:srgbClr val="C00000"/>
                            </a:solidFill>
                          </a:rPr>
                          <m:t>170,000</m:t>
                        </m:r>
                      </m:num>
                      <m:den>
                        <m:r>
                          <m:rPr>
                            <m:nor/>
                          </m:rPr>
                          <a:rPr lang="en-GB" b="0" i="0" dirty="0" smtClean="0">
                            <a:solidFill>
                              <a:srgbClr val="C00000"/>
                            </a:solidFill>
                          </a:rPr>
                          <m:t>8,000</m:t>
                        </m:r>
                      </m:den>
                    </m:f>
                  </m:oMath>
                </a14:m>
                <a:r>
                  <a:rPr lang="en-GB" dirty="0" smtClean="0"/>
                  <a:t>    = £21.25</a:t>
                </a:r>
                <a:endParaRPr lang="en-GB" dirty="0"/>
              </a:p>
              <a:p>
                <a:pPr>
                  <a:buFont typeface="Wingdings" pitchFamily="2" charset="2"/>
                  <a:buChar char="q"/>
                </a:pPr>
                <a:endParaRPr lang="en-GB" dirty="0"/>
              </a:p>
              <a:p>
                <a:pPr>
                  <a:buFont typeface="Wingdings" pitchFamily="2" charset="2"/>
                  <a:buChar char="q"/>
                </a:pPr>
                <a:endParaRPr lang="en-GB" dirty="0"/>
              </a:p>
              <a:p>
                <a:pPr>
                  <a:buFont typeface="Wingdings" pitchFamily="2" charset="2"/>
                  <a:buChar char="q"/>
                </a:pPr>
                <a:endParaRPr lang="en-GB"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1884000" y="900000"/>
                <a:ext cx="8424000" cy="4842432"/>
              </a:xfrm>
              <a:blipFill rotWithShape="0">
                <a:blip r:embed="rId2"/>
                <a:stretch>
                  <a:fillRect l="-941" t="-2519" r="-941"/>
                </a:stretch>
              </a:blipFill>
            </p:spPr>
            <p:txBody>
              <a:bodyPr/>
              <a:lstStyle/>
              <a:p>
                <a:r>
                  <a:rPr lang="en-GB">
                    <a:noFill/>
                  </a:rPr>
                  <a:t> </a:t>
                </a:r>
              </a:p>
            </p:txBody>
          </p:sp>
        </mc:Fallback>
      </mc:AlternateContent>
    </p:spTree>
    <p:extLst>
      <p:ext uri="{BB962C8B-B14F-4D97-AF65-F5344CB8AC3E}">
        <p14:creationId xmlns:p14="http://schemas.microsoft.com/office/powerpoint/2010/main" val="39548569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anim calcmode="lin" valueType="num">
                                      <p:cBhvr additive="base">
                                        <p:cTn id="2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1722" y="-235376"/>
            <a:ext cx="10515600" cy="1325563"/>
          </a:xfrm>
        </p:spPr>
        <p:txBody>
          <a:bodyPr/>
          <a:lstStyle/>
          <a:p>
            <a:r>
              <a:rPr lang="en-GB" dirty="0" smtClean="0"/>
              <a:t>Practice:</a:t>
            </a:r>
            <a:endParaRPr lang="en-GB" dirty="0"/>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1884000" y="900000"/>
                <a:ext cx="8424000" cy="4842432"/>
              </a:xfrm>
            </p:spPr>
            <p:txBody>
              <a:bodyPr>
                <a:normAutofit fontScale="85000" lnSpcReduction="20000"/>
              </a:bodyPr>
              <a:lstStyle/>
              <a:p>
                <a:pPr>
                  <a:buFont typeface="Wingdings" pitchFamily="2" charset="2"/>
                  <a:buChar char="q"/>
                </a:pPr>
                <a:r>
                  <a:rPr lang="en-US" dirty="0">
                    <a:latin typeface="Tahoma" pitchFamily="34" charset="0"/>
                  </a:rPr>
                  <a:t>Assume a company sells one </a:t>
                </a:r>
                <a:r>
                  <a:rPr lang="en-US" dirty="0" smtClean="0">
                    <a:latin typeface="Tahoma" pitchFamily="34" charset="0"/>
                  </a:rPr>
                  <a:t>product. As a management accountant, calculate the required selling price/unit to achieve a profit of £100,000 on sales of 20,000 units, fixed cost £200,000 and variable cost £15/unit.</a:t>
                </a:r>
              </a:p>
              <a:p>
                <a:pPr>
                  <a:buFont typeface="Wingdings" pitchFamily="2" charset="2"/>
                  <a:buChar char="q"/>
                </a:pPr>
                <a:endParaRPr lang="en-US" dirty="0">
                  <a:latin typeface="Tahoma" pitchFamily="34" charset="0"/>
                </a:endParaRPr>
              </a:p>
              <a:p>
                <a:pPr>
                  <a:buFont typeface="Wingdings" pitchFamily="2" charset="2"/>
                  <a:buChar char="q"/>
                </a:pPr>
                <a:r>
                  <a:rPr lang="en-GB" dirty="0"/>
                  <a:t>Total</a:t>
                </a:r>
                <a:r>
                  <a:rPr lang="en-GB" dirty="0">
                    <a:solidFill>
                      <a:srgbClr val="C00000"/>
                    </a:solidFill>
                  </a:rPr>
                  <a:t> revenues = </a:t>
                </a:r>
                <a:r>
                  <a:rPr lang="en-GB" dirty="0"/>
                  <a:t>Profit +</a:t>
                </a:r>
                <a:r>
                  <a:rPr lang="en-GB" dirty="0">
                    <a:solidFill>
                      <a:srgbClr val="C00000"/>
                    </a:solidFill>
                  </a:rPr>
                  <a:t> </a:t>
                </a:r>
                <a:r>
                  <a:rPr lang="en-GB" dirty="0"/>
                  <a:t>Total Variable cost + total fixed cost </a:t>
                </a:r>
                <a:endParaRPr lang="en-GB" dirty="0" smtClean="0"/>
              </a:p>
              <a:p>
                <a:pPr>
                  <a:buFont typeface="Wingdings" pitchFamily="2" charset="2"/>
                  <a:buChar char="q"/>
                </a:pPr>
                <a:r>
                  <a:rPr lang="en-GB" dirty="0"/>
                  <a:t> </a:t>
                </a:r>
                <a:r>
                  <a:rPr lang="en-GB" dirty="0" smtClean="0"/>
                  <a:t>                         =  </a:t>
                </a:r>
                <a:r>
                  <a:rPr lang="en-GB" dirty="0"/>
                  <a:t>100,000</a:t>
                </a:r>
                <a:r>
                  <a:rPr lang="en-GB" dirty="0" smtClean="0"/>
                  <a:t> + (15 x 20,000 units) + 200,000 = £600,000</a:t>
                </a:r>
                <a:endParaRPr lang="en-GB" dirty="0"/>
              </a:p>
              <a:p>
                <a:pPr>
                  <a:buFont typeface="Wingdings" pitchFamily="2" charset="2"/>
                  <a:buChar char="q"/>
                </a:pPr>
                <a:endParaRPr lang="en-GB" dirty="0"/>
              </a:p>
              <a:p>
                <a:pPr>
                  <a:buFont typeface="Wingdings" pitchFamily="2" charset="2"/>
                  <a:buChar char="q"/>
                </a:pPr>
                <a:r>
                  <a:rPr lang="en-GB" dirty="0"/>
                  <a:t>Selling Price = </a:t>
                </a:r>
                <a14:m>
                  <m:oMath xmlns:m="http://schemas.openxmlformats.org/officeDocument/2006/math">
                    <m:f>
                      <m:fPr>
                        <m:ctrlPr>
                          <a:rPr lang="en-GB" i="1">
                            <a:latin typeface="Cambria Math" panose="02040503050406030204" pitchFamily="18" charset="0"/>
                          </a:rPr>
                        </m:ctrlPr>
                      </m:fPr>
                      <m:num>
                        <m:r>
                          <m:rPr>
                            <m:nor/>
                          </m:rPr>
                          <a:rPr lang="en-GB" dirty="0">
                            <a:solidFill>
                              <a:srgbClr val="C00000"/>
                            </a:solidFill>
                          </a:rPr>
                          <m:t>Total</m:t>
                        </m:r>
                        <m:r>
                          <m:rPr>
                            <m:nor/>
                          </m:rPr>
                          <a:rPr lang="en-GB" dirty="0">
                            <a:solidFill>
                              <a:srgbClr val="C00000"/>
                            </a:solidFill>
                          </a:rPr>
                          <m:t> </m:t>
                        </m:r>
                        <m:r>
                          <m:rPr>
                            <m:nor/>
                          </m:rPr>
                          <a:rPr lang="en-GB" dirty="0">
                            <a:solidFill>
                              <a:srgbClr val="C00000"/>
                            </a:solidFill>
                          </a:rPr>
                          <m:t>revenues</m:t>
                        </m:r>
                      </m:num>
                      <m:den>
                        <m:r>
                          <m:rPr>
                            <m:nor/>
                          </m:rPr>
                          <a:rPr lang="en-GB" dirty="0">
                            <a:solidFill>
                              <a:srgbClr val="C00000"/>
                            </a:solidFill>
                          </a:rPr>
                          <m:t>Number</m:t>
                        </m:r>
                        <m:r>
                          <m:rPr>
                            <m:nor/>
                          </m:rPr>
                          <a:rPr lang="en-GB" dirty="0">
                            <a:solidFill>
                              <a:srgbClr val="C00000"/>
                            </a:solidFill>
                          </a:rPr>
                          <m:t> </m:t>
                        </m:r>
                        <m:r>
                          <m:rPr>
                            <m:nor/>
                          </m:rPr>
                          <a:rPr lang="en-GB" dirty="0">
                            <a:solidFill>
                              <a:srgbClr val="C00000"/>
                            </a:solidFill>
                          </a:rPr>
                          <m:t>of</m:t>
                        </m:r>
                        <m:r>
                          <m:rPr>
                            <m:nor/>
                          </m:rPr>
                          <a:rPr lang="en-GB" dirty="0">
                            <a:solidFill>
                              <a:srgbClr val="C00000"/>
                            </a:solidFill>
                          </a:rPr>
                          <m:t> </m:t>
                        </m:r>
                        <m:r>
                          <m:rPr>
                            <m:nor/>
                          </m:rPr>
                          <a:rPr lang="en-GB" dirty="0">
                            <a:solidFill>
                              <a:srgbClr val="C00000"/>
                            </a:solidFill>
                          </a:rPr>
                          <m:t>sold</m:t>
                        </m:r>
                        <m:r>
                          <m:rPr>
                            <m:nor/>
                          </m:rPr>
                          <a:rPr lang="en-GB" dirty="0">
                            <a:solidFill>
                              <a:srgbClr val="C00000"/>
                            </a:solidFill>
                          </a:rPr>
                          <m:t> </m:t>
                        </m:r>
                        <m:r>
                          <m:rPr>
                            <m:nor/>
                          </m:rPr>
                          <a:rPr lang="en-GB" dirty="0">
                            <a:solidFill>
                              <a:srgbClr val="C00000"/>
                            </a:solidFill>
                          </a:rPr>
                          <m:t>units</m:t>
                        </m:r>
                      </m:den>
                    </m:f>
                  </m:oMath>
                </a14:m>
                <a:endParaRPr lang="en-GB" dirty="0" smtClean="0"/>
              </a:p>
              <a:p>
                <a:pPr>
                  <a:buFont typeface="Wingdings" pitchFamily="2" charset="2"/>
                  <a:buChar char="q"/>
                </a:pPr>
                <a:endParaRPr lang="en-GB" dirty="0"/>
              </a:p>
              <a:p>
                <a:pPr>
                  <a:buFont typeface="Wingdings" pitchFamily="2" charset="2"/>
                  <a:buChar char="q"/>
                </a:pPr>
                <a:r>
                  <a:rPr lang="en-GB" dirty="0" smtClean="0"/>
                  <a:t>                      =   </a:t>
                </a:r>
                <a14:m>
                  <m:oMath xmlns:m="http://schemas.openxmlformats.org/officeDocument/2006/math">
                    <m:f>
                      <m:fPr>
                        <m:ctrlPr>
                          <a:rPr lang="en-GB" i="1">
                            <a:latin typeface="Cambria Math" panose="02040503050406030204" pitchFamily="18" charset="0"/>
                          </a:rPr>
                        </m:ctrlPr>
                      </m:fPr>
                      <m:num>
                        <m:r>
                          <m:rPr>
                            <m:nor/>
                          </m:rPr>
                          <a:rPr lang="en-GB" dirty="0"/>
                          <m:t>600,000</m:t>
                        </m:r>
                      </m:num>
                      <m:den>
                        <m:r>
                          <m:rPr>
                            <m:nor/>
                          </m:rPr>
                          <a:rPr lang="en-GB" dirty="0"/>
                          <m:t>20,000</m:t>
                        </m:r>
                      </m:den>
                    </m:f>
                  </m:oMath>
                </a14:m>
                <a:r>
                  <a:rPr lang="en-GB" dirty="0" smtClean="0"/>
                  <a:t>    = £30</a:t>
                </a:r>
                <a:endParaRPr lang="en-GB" dirty="0"/>
              </a:p>
              <a:p>
                <a:pPr>
                  <a:buFont typeface="Wingdings" pitchFamily="2" charset="2"/>
                  <a:buChar char="q"/>
                </a:pPr>
                <a:endParaRPr lang="en-GB" dirty="0"/>
              </a:p>
              <a:p>
                <a:pPr>
                  <a:buFont typeface="Wingdings" pitchFamily="2" charset="2"/>
                  <a:buChar char="q"/>
                </a:pPr>
                <a:endParaRPr lang="en-GB" dirty="0"/>
              </a:p>
              <a:p>
                <a:pPr>
                  <a:buFont typeface="Wingdings" pitchFamily="2" charset="2"/>
                  <a:buChar char="q"/>
                </a:pPr>
                <a:endParaRPr lang="en-GB"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1884000" y="900000"/>
                <a:ext cx="8424000" cy="4842432"/>
              </a:xfrm>
              <a:blipFill rotWithShape="0">
                <a:blip r:embed="rId2"/>
                <a:stretch>
                  <a:fillRect l="-941" t="-3275" r="-1302"/>
                </a:stretch>
              </a:blipFill>
            </p:spPr>
            <p:txBody>
              <a:bodyPr/>
              <a:lstStyle/>
              <a:p>
                <a:r>
                  <a:rPr lang="en-GB">
                    <a:noFill/>
                  </a:rPr>
                  <a:t> </a:t>
                </a:r>
              </a:p>
            </p:txBody>
          </p:sp>
        </mc:Fallback>
      </mc:AlternateContent>
    </p:spTree>
    <p:extLst>
      <p:ext uri="{BB962C8B-B14F-4D97-AF65-F5344CB8AC3E}">
        <p14:creationId xmlns:p14="http://schemas.microsoft.com/office/powerpoint/2010/main" val="35543202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anim calcmode="lin" valueType="num">
                                      <p:cBhvr additive="base">
                                        <p:cTn id="2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the Contribution Margin?</a:t>
            </a:r>
          </a:p>
        </p:txBody>
      </p:sp>
      <p:sp>
        <p:nvSpPr>
          <p:cNvPr id="3" name="Content Placeholder 2"/>
          <p:cNvSpPr>
            <a:spLocks noGrp="1"/>
          </p:cNvSpPr>
          <p:nvPr>
            <p:ph idx="1"/>
          </p:nvPr>
        </p:nvSpPr>
        <p:spPr>
          <a:xfrm>
            <a:off x="1884000" y="1260001"/>
            <a:ext cx="8424000" cy="4336127"/>
          </a:xfrm>
        </p:spPr>
        <p:txBody>
          <a:bodyPr/>
          <a:lstStyle/>
          <a:p>
            <a:pPr>
              <a:spcBef>
                <a:spcPct val="20000"/>
              </a:spcBef>
              <a:buFontTx/>
              <a:buAutoNum type="arabicPeriod"/>
            </a:pPr>
            <a:r>
              <a:rPr lang="en-US" sz="2400" b="1" dirty="0">
                <a:solidFill>
                  <a:srgbClr val="0000CC"/>
                </a:solidFill>
              </a:rPr>
              <a:t>Contribution Margin (CM) is the amount remaining from sales revenue after variable expenses have been deducted</a:t>
            </a:r>
            <a:r>
              <a:rPr lang="en-US" sz="2400" b="1" dirty="0">
                <a:solidFill>
                  <a:srgbClr val="0000CC"/>
                </a:solidFill>
              </a:rPr>
              <a:t>.</a:t>
            </a:r>
          </a:p>
          <a:p>
            <a:pPr>
              <a:spcBef>
                <a:spcPct val="20000"/>
              </a:spcBef>
              <a:buFontTx/>
              <a:buAutoNum type="arabicPeriod"/>
            </a:pPr>
            <a:endParaRPr lang="en-US" sz="2400" b="1" dirty="0">
              <a:solidFill>
                <a:srgbClr val="0000CC"/>
              </a:solidFill>
            </a:endParaRPr>
          </a:p>
          <a:p>
            <a:pPr>
              <a:spcBef>
                <a:spcPct val="20000"/>
              </a:spcBef>
              <a:buFontTx/>
              <a:buAutoNum type="arabicPeriod"/>
            </a:pPr>
            <a:endParaRPr lang="en-US" sz="2400" b="1" dirty="0">
              <a:solidFill>
                <a:srgbClr val="0000CC"/>
              </a:solidFill>
            </a:endParaRPr>
          </a:p>
          <a:p>
            <a:pPr>
              <a:spcBef>
                <a:spcPct val="20000"/>
              </a:spcBef>
              <a:buFontTx/>
              <a:buAutoNum type="arabicPeriod"/>
            </a:pPr>
            <a:endParaRPr lang="en-US" sz="2400" b="1" dirty="0">
              <a:solidFill>
                <a:srgbClr val="0000CC"/>
              </a:solidFill>
            </a:endParaRPr>
          </a:p>
          <a:p>
            <a:pPr marL="0" indent="0">
              <a:buNone/>
            </a:pPr>
            <a:endParaRPr lang="en-GB" sz="2400" dirty="0"/>
          </a:p>
        </p:txBody>
      </p:sp>
      <p:grpSp>
        <p:nvGrpSpPr>
          <p:cNvPr id="4" name="Group 11"/>
          <p:cNvGrpSpPr>
            <a:grpSpLocks/>
          </p:cNvGrpSpPr>
          <p:nvPr/>
        </p:nvGrpSpPr>
        <p:grpSpPr bwMode="auto">
          <a:xfrm>
            <a:off x="2855977" y="2633472"/>
            <a:ext cx="5218113" cy="825500"/>
            <a:chOff x="806" y="3197"/>
            <a:chExt cx="3287" cy="520"/>
          </a:xfrm>
        </p:grpSpPr>
        <p:sp>
          <p:nvSpPr>
            <p:cNvPr id="5" name="AutoShape 12"/>
            <p:cNvSpPr>
              <a:spLocks noChangeArrowheads="1"/>
            </p:cNvSpPr>
            <p:nvPr/>
          </p:nvSpPr>
          <p:spPr bwMode="auto">
            <a:xfrm>
              <a:off x="806" y="3301"/>
              <a:ext cx="588" cy="291"/>
            </a:xfrm>
            <a:prstGeom prst="roundRect">
              <a:avLst>
                <a:gd name="adj" fmla="val 12486"/>
              </a:avLst>
            </a:prstGeom>
            <a:solidFill>
              <a:schemeClr val="accent2"/>
            </a:solidFill>
            <a:ln>
              <a:noFill/>
            </a:ln>
            <a:effectLst/>
            <a:extLst>
              <a:ext uri="{91240B29-F687-4F45-9708-019B960494DF}">
                <a14:hiddenLine xmlns:a14="http://schemas.microsoft.com/office/drawing/2010/main" w="12700">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eaLnBrk="0" hangingPunct="0">
                <a:defRPr/>
              </a:pPr>
              <a:r>
                <a:rPr lang="en-US" sz="2200" b="1">
                  <a:solidFill>
                    <a:srgbClr val="FFFFFF"/>
                  </a:solidFill>
                  <a:effectLst>
                    <a:outerShdw blurRad="38100" dist="38100" dir="2700000" algn="tl">
                      <a:srgbClr val="000000"/>
                    </a:outerShdw>
                  </a:effectLst>
                </a:rPr>
                <a:t> Sales </a:t>
              </a:r>
            </a:p>
          </p:txBody>
        </p:sp>
        <p:sp>
          <p:nvSpPr>
            <p:cNvPr id="6" name="AutoShape 13"/>
            <p:cNvSpPr>
              <a:spLocks noChangeArrowheads="1"/>
            </p:cNvSpPr>
            <p:nvPr/>
          </p:nvSpPr>
          <p:spPr bwMode="auto">
            <a:xfrm>
              <a:off x="1784" y="3197"/>
              <a:ext cx="798" cy="520"/>
            </a:xfrm>
            <a:prstGeom prst="roundRect">
              <a:avLst>
                <a:gd name="adj" fmla="val 12486"/>
              </a:avLst>
            </a:prstGeom>
            <a:solidFill>
              <a:schemeClr val="accent2"/>
            </a:solidFill>
            <a:ln>
              <a:noFill/>
            </a:ln>
            <a:effectLst/>
            <a:extLst>
              <a:ext uri="{91240B29-F687-4F45-9708-019B960494DF}">
                <a14:hiddenLine xmlns:a14="http://schemas.microsoft.com/office/drawing/2010/main" w="12700">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algn="ctr" eaLnBrk="0" hangingPunct="0">
                <a:defRPr/>
              </a:pPr>
              <a:r>
                <a:rPr lang="en-US" sz="2200" b="1" dirty="0">
                  <a:solidFill>
                    <a:srgbClr val="FFFFFF"/>
                  </a:solidFill>
                  <a:effectLst>
                    <a:outerShdw blurRad="38100" dist="38100" dir="2700000" algn="tl">
                      <a:srgbClr val="000000"/>
                    </a:outerShdw>
                  </a:effectLst>
                </a:rPr>
                <a:t> Variable</a:t>
              </a:r>
            </a:p>
            <a:p>
              <a:pPr algn="ctr" eaLnBrk="0" hangingPunct="0">
                <a:defRPr/>
              </a:pPr>
              <a:r>
                <a:rPr lang="en-US" sz="2200" b="1" dirty="0">
                  <a:solidFill>
                    <a:srgbClr val="FFFFFF"/>
                  </a:solidFill>
                  <a:effectLst>
                    <a:outerShdw blurRad="38100" dist="38100" dir="2700000" algn="tl">
                      <a:srgbClr val="000000"/>
                    </a:outerShdw>
                  </a:effectLst>
                </a:rPr>
                <a:t>costs </a:t>
              </a:r>
            </a:p>
          </p:txBody>
        </p:sp>
        <p:sp>
          <p:nvSpPr>
            <p:cNvPr id="7" name="AutoShape 14"/>
            <p:cNvSpPr>
              <a:spLocks noChangeArrowheads="1"/>
            </p:cNvSpPr>
            <p:nvPr/>
          </p:nvSpPr>
          <p:spPr bwMode="auto">
            <a:xfrm>
              <a:off x="3010" y="3197"/>
              <a:ext cx="1083" cy="520"/>
            </a:xfrm>
            <a:prstGeom prst="roundRect">
              <a:avLst>
                <a:gd name="adj" fmla="val 12486"/>
              </a:avLst>
            </a:prstGeom>
            <a:solidFill>
              <a:schemeClr val="accent2"/>
            </a:solidFill>
            <a:ln>
              <a:noFill/>
            </a:ln>
            <a:effectLst/>
            <a:extLst>
              <a:ext uri="{91240B29-F687-4F45-9708-019B960494DF}">
                <a14:hiddenLine xmlns:a14="http://schemas.microsoft.com/office/drawing/2010/main" w="12700">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algn="ctr" eaLnBrk="0" hangingPunct="0">
                <a:defRPr/>
              </a:pPr>
              <a:r>
                <a:rPr lang="en-US" sz="2200" b="1" dirty="0">
                  <a:solidFill>
                    <a:srgbClr val="FFFFFF"/>
                  </a:solidFill>
                  <a:effectLst>
                    <a:outerShdw blurRad="38100" dist="38100" dir="2700000" algn="tl">
                      <a:srgbClr val="000000"/>
                    </a:outerShdw>
                  </a:effectLst>
                </a:rPr>
                <a:t>Contribution</a:t>
              </a:r>
            </a:p>
            <a:p>
              <a:pPr algn="ctr" eaLnBrk="0" hangingPunct="0">
                <a:defRPr/>
              </a:pPr>
              <a:r>
                <a:rPr lang="en-US" sz="2200" b="1" dirty="0">
                  <a:solidFill>
                    <a:srgbClr val="FFFFFF"/>
                  </a:solidFill>
                  <a:effectLst>
                    <a:outerShdw blurRad="38100" dist="38100" dir="2700000" algn="tl">
                      <a:srgbClr val="000000"/>
                    </a:outerShdw>
                  </a:effectLst>
                </a:rPr>
                <a:t>margin</a:t>
              </a:r>
            </a:p>
          </p:txBody>
        </p:sp>
        <p:sp>
          <p:nvSpPr>
            <p:cNvPr id="8" name="Rectangle 15"/>
            <p:cNvSpPr>
              <a:spLocks noChangeArrowheads="1"/>
            </p:cNvSpPr>
            <p:nvPr/>
          </p:nvSpPr>
          <p:spPr bwMode="auto">
            <a:xfrm>
              <a:off x="1527" y="3326"/>
              <a:ext cx="204" cy="270"/>
            </a:xfrm>
            <a:prstGeom prst="rect">
              <a:avLst/>
            </a:prstGeom>
            <a:noFill/>
            <a:ln>
              <a:noFill/>
            </a:ln>
            <a:effectLst/>
            <a:extLst>
              <a:ext uri="{909E8E84-426E-40DD-AFC4-6F175D3DCCD1}">
                <a14:hiddenFill xmlns:a14="http://schemas.microsoft.com/office/drawing/2010/main">
                  <a:solidFill>
                    <a:schemeClr val="accent2"/>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eaLnBrk="0" hangingPunct="0"/>
              <a:r>
                <a:rPr lang="en-US" sz="2200" b="1">
                  <a:solidFill>
                    <a:srgbClr val="000000"/>
                  </a:solidFill>
                </a:rPr>
                <a:t>–</a:t>
              </a:r>
            </a:p>
          </p:txBody>
        </p:sp>
        <p:sp>
          <p:nvSpPr>
            <p:cNvPr id="9" name="Rectangle 16"/>
            <p:cNvSpPr>
              <a:spLocks noChangeArrowheads="1"/>
            </p:cNvSpPr>
            <p:nvPr/>
          </p:nvSpPr>
          <p:spPr bwMode="auto">
            <a:xfrm>
              <a:off x="2679" y="3326"/>
              <a:ext cx="204" cy="270"/>
            </a:xfrm>
            <a:prstGeom prst="rect">
              <a:avLst/>
            </a:prstGeom>
            <a:noFill/>
            <a:ln>
              <a:noFill/>
            </a:ln>
            <a:effectLst/>
            <a:extLst>
              <a:ext uri="{909E8E84-426E-40DD-AFC4-6F175D3DCCD1}">
                <a14:hiddenFill xmlns:a14="http://schemas.microsoft.com/office/drawing/2010/main">
                  <a:solidFill>
                    <a:schemeClr val="accent2"/>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eaLnBrk="0" hangingPunct="0"/>
              <a:r>
                <a:rPr lang="en-US" sz="2200" b="1">
                  <a:solidFill>
                    <a:srgbClr val="000000"/>
                  </a:solidFill>
                </a:rPr>
                <a:t>=</a:t>
              </a:r>
            </a:p>
          </p:txBody>
        </p:sp>
      </p:grpSp>
      <p:sp>
        <p:nvSpPr>
          <p:cNvPr id="14" name="Text Box 8"/>
          <p:cNvSpPr txBox="1">
            <a:spLocks noChangeArrowheads="1"/>
          </p:cNvSpPr>
          <p:nvPr/>
        </p:nvSpPr>
        <p:spPr bwMode="auto">
          <a:xfrm>
            <a:off x="2133600" y="4520185"/>
            <a:ext cx="4191000" cy="519113"/>
          </a:xfrm>
          <a:prstGeom prst="rect">
            <a:avLst/>
          </a:prstGeom>
          <a:solidFill>
            <a:schemeClr val="hlink"/>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spcBef>
                <a:spcPct val="50000"/>
              </a:spcBef>
            </a:pPr>
            <a:r>
              <a:rPr lang="en-US" sz="2800" dirty="0">
                <a:latin typeface="Times New Roman" pitchFamily="18" charset="0"/>
              </a:rPr>
              <a:t>Contribution margin ratio =</a:t>
            </a:r>
          </a:p>
        </p:txBody>
      </p:sp>
      <p:grpSp>
        <p:nvGrpSpPr>
          <p:cNvPr id="15" name="Group 9"/>
          <p:cNvGrpSpPr>
            <a:grpSpLocks/>
          </p:cNvGrpSpPr>
          <p:nvPr/>
        </p:nvGrpSpPr>
        <p:grpSpPr bwMode="auto">
          <a:xfrm>
            <a:off x="6172200" y="4291584"/>
            <a:ext cx="3733800" cy="966788"/>
            <a:chOff x="3024" y="2511"/>
            <a:chExt cx="2352" cy="609"/>
          </a:xfrm>
        </p:grpSpPr>
        <p:sp>
          <p:nvSpPr>
            <p:cNvPr id="16" name="Text Box 10"/>
            <p:cNvSpPr txBox="1">
              <a:spLocks noChangeArrowheads="1"/>
            </p:cNvSpPr>
            <p:nvPr/>
          </p:nvSpPr>
          <p:spPr bwMode="auto">
            <a:xfrm>
              <a:off x="3024" y="2511"/>
              <a:ext cx="2352" cy="609"/>
            </a:xfrm>
            <a:prstGeom prst="rect">
              <a:avLst/>
            </a:prstGeom>
            <a:noFill/>
            <a:ln>
              <a:noFill/>
            </a:ln>
            <a:effectLst/>
            <a:extLst>
              <a:ext uri="{909E8E84-426E-40DD-AFC4-6F175D3DCCD1}">
                <a14:hiddenFill xmlns:a14="http://schemas.microsoft.com/office/drawing/2010/main">
                  <a:solidFill>
                    <a:srgbClr val="FFFF99"/>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a:spcBef>
                  <a:spcPct val="15000"/>
                </a:spcBef>
              </a:pPr>
              <a:r>
                <a:rPr lang="en-US" sz="2800" dirty="0">
                  <a:latin typeface="Times New Roman" pitchFamily="18" charset="0"/>
                </a:rPr>
                <a:t>Contribution Margin</a:t>
              </a:r>
              <a:endParaRPr lang="en-US" sz="2800" dirty="0">
                <a:latin typeface="Times New Roman" pitchFamily="18" charset="0"/>
              </a:endParaRPr>
            </a:p>
            <a:p>
              <a:pPr algn="ctr">
                <a:spcBef>
                  <a:spcPct val="5000"/>
                </a:spcBef>
              </a:pPr>
              <a:r>
                <a:rPr lang="en-US" sz="2800" dirty="0">
                  <a:latin typeface="Times New Roman" pitchFamily="18" charset="0"/>
                </a:rPr>
                <a:t>Sales</a:t>
              </a:r>
            </a:p>
          </p:txBody>
        </p:sp>
        <p:sp>
          <p:nvSpPr>
            <p:cNvPr id="17" name="Line 11"/>
            <p:cNvSpPr>
              <a:spLocks noChangeShapeType="1"/>
            </p:cNvSpPr>
            <p:nvPr/>
          </p:nvSpPr>
          <p:spPr bwMode="auto">
            <a:xfrm>
              <a:off x="3216" y="2832"/>
              <a:ext cx="2016" cy="0"/>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spTree>
    <p:extLst>
      <p:ext uri="{BB962C8B-B14F-4D97-AF65-F5344CB8AC3E}">
        <p14:creationId xmlns:p14="http://schemas.microsoft.com/office/powerpoint/2010/main" val="15717735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afterEffect">
                                  <p:stCondLst>
                                    <p:cond delay="100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500"/>
                                        <p:tgtEl>
                                          <p:spTgt spid="4"/>
                                        </p:tgtEl>
                                      </p:cBhvr>
                                    </p:animEffect>
                                  </p:childTnLst>
                                </p:cTn>
                              </p:par>
                            </p:childTnLst>
                          </p:cTn>
                        </p:par>
                        <p:par>
                          <p:cTn id="8" fill="hold">
                            <p:stCondLst>
                              <p:cond delay="1500"/>
                            </p:stCondLst>
                            <p:childTnLst>
                              <p:par>
                                <p:cTn id="9" presetID="17" presetClass="entr" presetSubtype="1" fill="hold" grpId="0" nodeType="afterEffect">
                                  <p:stCondLst>
                                    <p:cond delay="1000"/>
                                  </p:stCondLst>
                                  <p:childTnLst>
                                    <p:set>
                                      <p:cBhvr>
                                        <p:cTn id="10" dur="1" fill="hold">
                                          <p:stCondLst>
                                            <p:cond delay="0"/>
                                          </p:stCondLst>
                                        </p:cTn>
                                        <p:tgtEl>
                                          <p:spTgt spid="14"/>
                                        </p:tgtEl>
                                        <p:attrNameLst>
                                          <p:attrName>style.visibility</p:attrName>
                                        </p:attrNameLst>
                                      </p:cBhvr>
                                      <p:to>
                                        <p:strVal val="visible"/>
                                      </p:to>
                                    </p:set>
                                    <p:anim calcmode="lin" valueType="num">
                                      <p:cBhvr>
                                        <p:cTn id="11" dur="500" fill="hold"/>
                                        <p:tgtEl>
                                          <p:spTgt spid="14"/>
                                        </p:tgtEl>
                                        <p:attrNameLst>
                                          <p:attrName>ppt_x</p:attrName>
                                        </p:attrNameLst>
                                      </p:cBhvr>
                                      <p:tavLst>
                                        <p:tav tm="0">
                                          <p:val>
                                            <p:strVal val="#ppt_x"/>
                                          </p:val>
                                        </p:tav>
                                        <p:tav tm="100000">
                                          <p:val>
                                            <p:strVal val="#ppt_x"/>
                                          </p:val>
                                        </p:tav>
                                      </p:tavLst>
                                    </p:anim>
                                    <p:anim calcmode="lin" valueType="num">
                                      <p:cBhvr>
                                        <p:cTn id="12" dur="500" fill="hold"/>
                                        <p:tgtEl>
                                          <p:spTgt spid="14"/>
                                        </p:tgtEl>
                                        <p:attrNameLst>
                                          <p:attrName>ppt_y</p:attrName>
                                        </p:attrNameLst>
                                      </p:cBhvr>
                                      <p:tavLst>
                                        <p:tav tm="0">
                                          <p:val>
                                            <p:strVal val="#ppt_y-#ppt_h/2"/>
                                          </p:val>
                                        </p:tav>
                                        <p:tav tm="100000">
                                          <p:val>
                                            <p:strVal val="#ppt_y"/>
                                          </p:val>
                                        </p:tav>
                                      </p:tavLst>
                                    </p:anim>
                                    <p:anim calcmode="lin" valueType="num">
                                      <p:cBhvr>
                                        <p:cTn id="13" dur="500" fill="hold"/>
                                        <p:tgtEl>
                                          <p:spTgt spid="14"/>
                                        </p:tgtEl>
                                        <p:attrNameLst>
                                          <p:attrName>ppt_w</p:attrName>
                                        </p:attrNameLst>
                                      </p:cBhvr>
                                      <p:tavLst>
                                        <p:tav tm="0">
                                          <p:val>
                                            <p:strVal val="#ppt_w"/>
                                          </p:val>
                                        </p:tav>
                                        <p:tav tm="100000">
                                          <p:val>
                                            <p:strVal val="#ppt_w"/>
                                          </p:val>
                                        </p:tav>
                                      </p:tavLst>
                                    </p:anim>
                                    <p:anim calcmode="lin" valueType="num">
                                      <p:cBhvr>
                                        <p:cTn id="14" dur="500" fill="hold"/>
                                        <p:tgtEl>
                                          <p:spTgt spid="14"/>
                                        </p:tgtEl>
                                        <p:attrNameLst>
                                          <p:attrName>ppt_h</p:attrName>
                                        </p:attrNameLst>
                                      </p:cBhvr>
                                      <p:tavLst>
                                        <p:tav tm="0">
                                          <p:val>
                                            <p:fltVal val="0"/>
                                          </p:val>
                                        </p:tav>
                                        <p:tav tm="100000">
                                          <p:val>
                                            <p:strVal val="#ppt_h"/>
                                          </p:val>
                                        </p:tav>
                                      </p:tavLst>
                                    </p:anim>
                                  </p:childTnLst>
                                </p:cTn>
                              </p:par>
                            </p:childTnLst>
                          </p:cTn>
                        </p:par>
                        <p:par>
                          <p:cTn id="15" fill="hold">
                            <p:stCondLst>
                              <p:cond delay="3000"/>
                            </p:stCondLst>
                            <p:childTnLst>
                              <p:par>
                                <p:cTn id="16" presetID="17" presetClass="entr" presetSubtype="1" fill="hold" nodeType="afterEffect">
                                  <p:stCondLst>
                                    <p:cond delay="1000"/>
                                  </p:stCondLst>
                                  <p:childTnLst>
                                    <p:set>
                                      <p:cBhvr>
                                        <p:cTn id="17" dur="1" fill="hold">
                                          <p:stCondLst>
                                            <p:cond delay="0"/>
                                          </p:stCondLst>
                                        </p:cTn>
                                        <p:tgtEl>
                                          <p:spTgt spid="15"/>
                                        </p:tgtEl>
                                        <p:attrNameLst>
                                          <p:attrName>style.visibility</p:attrName>
                                        </p:attrNameLst>
                                      </p:cBhvr>
                                      <p:to>
                                        <p:strVal val="visible"/>
                                      </p:to>
                                    </p:set>
                                    <p:anim calcmode="lin" valueType="num">
                                      <p:cBhvr>
                                        <p:cTn id="18" dur="500" fill="hold"/>
                                        <p:tgtEl>
                                          <p:spTgt spid="15"/>
                                        </p:tgtEl>
                                        <p:attrNameLst>
                                          <p:attrName>ppt_x</p:attrName>
                                        </p:attrNameLst>
                                      </p:cBhvr>
                                      <p:tavLst>
                                        <p:tav tm="0">
                                          <p:val>
                                            <p:strVal val="#ppt_x"/>
                                          </p:val>
                                        </p:tav>
                                        <p:tav tm="100000">
                                          <p:val>
                                            <p:strVal val="#ppt_x"/>
                                          </p:val>
                                        </p:tav>
                                      </p:tavLst>
                                    </p:anim>
                                    <p:anim calcmode="lin" valueType="num">
                                      <p:cBhvr>
                                        <p:cTn id="19" dur="500" fill="hold"/>
                                        <p:tgtEl>
                                          <p:spTgt spid="15"/>
                                        </p:tgtEl>
                                        <p:attrNameLst>
                                          <p:attrName>ppt_y</p:attrName>
                                        </p:attrNameLst>
                                      </p:cBhvr>
                                      <p:tavLst>
                                        <p:tav tm="0">
                                          <p:val>
                                            <p:strVal val="#ppt_y-#ppt_h/2"/>
                                          </p:val>
                                        </p:tav>
                                        <p:tav tm="100000">
                                          <p:val>
                                            <p:strVal val="#ppt_y"/>
                                          </p:val>
                                        </p:tav>
                                      </p:tavLst>
                                    </p:anim>
                                    <p:anim calcmode="lin" valueType="num">
                                      <p:cBhvr>
                                        <p:cTn id="20" dur="500" fill="hold"/>
                                        <p:tgtEl>
                                          <p:spTgt spid="15"/>
                                        </p:tgtEl>
                                        <p:attrNameLst>
                                          <p:attrName>ppt_w</p:attrName>
                                        </p:attrNameLst>
                                      </p:cBhvr>
                                      <p:tavLst>
                                        <p:tav tm="0">
                                          <p:val>
                                            <p:strVal val="#ppt_w"/>
                                          </p:val>
                                        </p:tav>
                                        <p:tav tm="100000">
                                          <p:val>
                                            <p:strVal val="#ppt_w"/>
                                          </p:val>
                                        </p:tav>
                                      </p:tavLst>
                                    </p:anim>
                                    <p:anim calcmode="lin" valueType="num">
                                      <p:cBhvr>
                                        <p:cTn id="21" dur="500" fill="hold"/>
                                        <p:tgtEl>
                                          <p:spTgt spid="15"/>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autoUpdateAnimBg="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884000" y="463296"/>
            <a:ext cx="8424000" cy="5699380"/>
          </a:xfrm>
        </p:spPr>
        <p:txBody>
          <a:bodyPr/>
          <a:lstStyle/>
          <a:p>
            <a:endParaRPr lang="en-GB" dirty="0"/>
          </a:p>
        </p:txBody>
      </p:sp>
      <p:grpSp>
        <p:nvGrpSpPr>
          <p:cNvPr id="4" name="Group 2"/>
          <p:cNvGrpSpPr>
            <a:grpSpLocks/>
          </p:cNvGrpSpPr>
          <p:nvPr/>
        </p:nvGrpSpPr>
        <p:grpSpPr bwMode="auto">
          <a:xfrm>
            <a:off x="2133600" y="2743201"/>
            <a:ext cx="3613150" cy="3419475"/>
            <a:chOff x="960" y="1452"/>
            <a:chExt cx="2276" cy="2154"/>
          </a:xfrm>
        </p:grpSpPr>
        <p:sp>
          <p:nvSpPr>
            <p:cNvPr id="5" name="Freeform 3"/>
            <p:cNvSpPr>
              <a:spLocks/>
            </p:cNvSpPr>
            <p:nvPr/>
          </p:nvSpPr>
          <p:spPr bwMode="auto">
            <a:xfrm>
              <a:off x="2448" y="3007"/>
              <a:ext cx="246" cy="411"/>
            </a:xfrm>
            <a:custGeom>
              <a:avLst/>
              <a:gdLst>
                <a:gd name="T0" fmla="*/ 212 w 492"/>
                <a:gd name="T1" fmla="*/ 0 h 822"/>
                <a:gd name="T2" fmla="*/ 246 w 492"/>
                <a:gd name="T3" fmla="*/ 229 h 822"/>
                <a:gd name="T4" fmla="*/ 241 w 492"/>
                <a:gd name="T5" fmla="*/ 381 h 822"/>
                <a:gd name="T6" fmla="*/ 0 w 492"/>
                <a:gd name="T7" fmla="*/ 411 h 822"/>
                <a:gd name="T8" fmla="*/ 7 w 492"/>
                <a:gd name="T9" fmla="*/ 89 h 822"/>
                <a:gd name="T10" fmla="*/ 212 w 492"/>
                <a:gd name="T11" fmla="*/ 0 h 822"/>
                <a:gd name="T12" fmla="*/ 212 w 492"/>
                <a:gd name="T13" fmla="*/ 0 h 82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92" h="822">
                  <a:moveTo>
                    <a:pt x="424" y="0"/>
                  </a:moveTo>
                  <a:lnTo>
                    <a:pt x="492" y="457"/>
                  </a:lnTo>
                  <a:lnTo>
                    <a:pt x="481" y="761"/>
                  </a:lnTo>
                  <a:lnTo>
                    <a:pt x="0" y="822"/>
                  </a:lnTo>
                  <a:lnTo>
                    <a:pt x="13" y="177"/>
                  </a:lnTo>
                  <a:lnTo>
                    <a:pt x="424" y="0"/>
                  </a:lnTo>
                  <a:close/>
                </a:path>
              </a:pathLst>
            </a:custGeom>
            <a:solidFill>
              <a:srgbClr val="75686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6" name="Freeform 4"/>
            <p:cNvSpPr>
              <a:spLocks/>
            </p:cNvSpPr>
            <p:nvPr/>
          </p:nvSpPr>
          <p:spPr bwMode="auto">
            <a:xfrm>
              <a:off x="1306" y="2212"/>
              <a:ext cx="1823" cy="1226"/>
            </a:xfrm>
            <a:custGeom>
              <a:avLst/>
              <a:gdLst>
                <a:gd name="T0" fmla="*/ 236 w 3645"/>
                <a:gd name="T1" fmla="*/ 105 h 2453"/>
                <a:gd name="T2" fmla="*/ 172 w 3645"/>
                <a:gd name="T3" fmla="*/ 143 h 2453"/>
                <a:gd name="T4" fmla="*/ 98 w 3645"/>
                <a:gd name="T5" fmla="*/ 163 h 2453"/>
                <a:gd name="T6" fmla="*/ 52 w 3645"/>
                <a:gd name="T7" fmla="*/ 159 h 2453"/>
                <a:gd name="T8" fmla="*/ 11 w 3645"/>
                <a:gd name="T9" fmla="*/ 228 h 2453"/>
                <a:gd name="T10" fmla="*/ 24 w 3645"/>
                <a:gd name="T11" fmla="*/ 369 h 2453"/>
                <a:gd name="T12" fmla="*/ 6 w 3645"/>
                <a:gd name="T13" fmla="*/ 451 h 2453"/>
                <a:gd name="T14" fmla="*/ 26 w 3645"/>
                <a:gd name="T15" fmla="*/ 528 h 2453"/>
                <a:gd name="T16" fmla="*/ 32 w 3645"/>
                <a:gd name="T17" fmla="*/ 649 h 2453"/>
                <a:gd name="T18" fmla="*/ 24 w 3645"/>
                <a:gd name="T19" fmla="*/ 723 h 2453"/>
                <a:gd name="T20" fmla="*/ 0 w 3645"/>
                <a:gd name="T21" fmla="*/ 731 h 2453"/>
                <a:gd name="T22" fmla="*/ 16 w 3645"/>
                <a:gd name="T23" fmla="*/ 818 h 2453"/>
                <a:gd name="T24" fmla="*/ 14 w 3645"/>
                <a:gd name="T25" fmla="*/ 900 h 2453"/>
                <a:gd name="T26" fmla="*/ 455 w 3645"/>
                <a:gd name="T27" fmla="*/ 1226 h 2453"/>
                <a:gd name="T28" fmla="*/ 1192 w 3645"/>
                <a:gd name="T29" fmla="*/ 1226 h 2453"/>
                <a:gd name="T30" fmla="*/ 1185 w 3645"/>
                <a:gd name="T31" fmla="*/ 1001 h 2453"/>
                <a:gd name="T32" fmla="*/ 1310 w 3645"/>
                <a:gd name="T33" fmla="*/ 772 h 2453"/>
                <a:gd name="T34" fmla="*/ 1410 w 3645"/>
                <a:gd name="T35" fmla="*/ 882 h 2453"/>
                <a:gd name="T36" fmla="*/ 1516 w 3645"/>
                <a:gd name="T37" fmla="*/ 1044 h 2453"/>
                <a:gd name="T38" fmla="*/ 1620 w 3645"/>
                <a:gd name="T39" fmla="*/ 1090 h 2453"/>
                <a:gd name="T40" fmla="*/ 1823 w 3645"/>
                <a:gd name="T41" fmla="*/ 995 h 2453"/>
                <a:gd name="T42" fmla="*/ 1823 w 3645"/>
                <a:gd name="T43" fmla="*/ 918 h 2453"/>
                <a:gd name="T44" fmla="*/ 1803 w 3645"/>
                <a:gd name="T45" fmla="*/ 906 h 2453"/>
                <a:gd name="T46" fmla="*/ 1788 w 3645"/>
                <a:gd name="T47" fmla="*/ 854 h 2453"/>
                <a:gd name="T48" fmla="*/ 1715 w 3645"/>
                <a:gd name="T49" fmla="*/ 777 h 2453"/>
                <a:gd name="T50" fmla="*/ 1636 w 3645"/>
                <a:gd name="T51" fmla="*/ 600 h 2453"/>
                <a:gd name="T52" fmla="*/ 1546 w 3645"/>
                <a:gd name="T53" fmla="*/ 469 h 2453"/>
                <a:gd name="T54" fmla="*/ 1498 w 3645"/>
                <a:gd name="T55" fmla="*/ 356 h 2453"/>
                <a:gd name="T56" fmla="*/ 1442 w 3645"/>
                <a:gd name="T57" fmla="*/ 302 h 2453"/>
                <a:gd name="T58" fmla="*/ 1452 w 3645"/>
                <a:gd name="T59" fmla="*/ 210 h 2453"/>
                <a:gd name="T60" fmla="*/ 1218 w 3645"/>
                <a:gd name="T61" fmla="*/ 138 h 2453"/>
                <a:gd name="T62" fmla="*/ 1090 w 3645"/>
                <a:gd name="T63" fmla="*/ 121 h 2453"/>
                <a:gd name="T64" fmla="*/ 990 w 3645"/>
                <a:gd name="T65" fmla="*/ 110 h 2453"/>
                <a:gd name="T66" fmla="*/ 839 w 3645"/>
                <a:gd name="T67" fmla="*/ 0 h 2453"/>
                <a:gd name="T68" fmla="*/ 236 w 3645"/>
                <a:gd name="T69" fmla="*/ 105 h 2453"/>
                <a:gd name="T70" fmla="*/ 236 w 3645"/>
                <a:gd name="T71" fmla="*/ 105 h 2453"/>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3645" h="2453">
                  <a:moveTo>
                    <a:pt x="472" y="210"/>
                  </a:moveTo>
                  <a:lnTo>
                    <a:pt x="344" y="287"/>
                  </a:lnTo>
                  <a:lnTo>
                    <a:pt x="196" y="327"/>
                  </a:lnTo>
                  <a:lnTo>
                    <a:pt x="103" y="318"/>
                  </a:lnTo>
                  <a:lnTo>
                    <a:pt x="21" y="457"/>
                  </a:lnTo>
                  <a:lnTo>
                    <a:pt x="48" y="738"/>
                  </a:lnTo>
                  <a:lnTo>
                    <a:pt x="12" y="903"/>
                  </a:lnTo>
                  <a:lnTo>
                    <a:pt x="51" y="1057"/>
                  </a:lnTo>
                  <a:lnTo>
                    <a:pt x="63" y="1299"/>
                  </a:lnTo>
                  <a:lnTo>
                    <a:pt x="48" y="1447"/>
                  </a:lnTo>
                  <a:lnTo>
                    <a:pt x="0" y="1462"/>
                  </a:lnTo>
                  <a:lnTo>
                    <a:pt x="32" y="1637"/>
                  </a:lnTo>
                  <a:lnTo>
                    <a:pt x="27" y="1801"/>
                  </a:lnTo>
                  <a:lnTo>
                    <a:pt x="909" y="2453"/>
                  </a:lnTo>
                  <a:lnTo>
                    <a:pt x="2384" y="2453"/>
                  </a:lnTo>
                  <a:lnTo>
                    <a:pt x="2369" y="2002"/>
                  </a:lnTo>
                  <a:lnTo>
                    <a:pt x="2620" y="1544"/>
                  </a:lnTo>
                  <a:lnTo>
                    <a:pt x="2820" y="1764"/>
                  </a:lnTo>
                  <a:lnTo>
                    <a:pt x="3031" y="2088"/>
                  </a:lnTo>
                  <a:lnTo>
                    <a:pt x="3240" y="2181"/>
                  </a:lnTo>
                  <a:lnTo>
                    <a:pt x="3645" y="1991"/>
                  </a:lnTo>
                  <a:lnTo>
                    <a:pt x="3645" y="1837"/>
                  </a:lnTo>
                  <a:lnTo>
                    <a:pt x="3605" y="1812"/>
                  </a:lnTo>
                  <a:lnTo>
                    <a:pt x="3575" y="1709"/>
                  </a:lnTo>
                  <a:lnTo>
                    <a:pt x="3430" y="1555"/>
                  </a:lnTo>
                  <a:lnTo>
                    <a:pt x="3272" y="1200"/>
                  </a:lnTo>
                  <a:lnTo>
                    <a:pt x="3092" y="939"/>
                  </a:lnTo>
                  <a:lnTo>
                    <a:pt x="2995" y="713"/>
                  </a:lnTo>
                  <a:lnTo>
                    <a:pt x="2883" y="605"/>
                  </a:lnTo>
                  <a:lnTo>
                    <a:pt x="2904" y="421"/>
                  </a:lnTo>
                  <a:lnTo>
                    <a:pt x="2436" y="276"/>
                  </a:lnTo>
                  <a:lnTo>
                    <a:pt x="2179" y="242"/>
                  </a:lnTo>
                  <a:lnTo>
                    <a:pt x="1979" y="221"/>
                  </a:lnTo>
                  <a:lnTo>
                    <a:pt x="1677" y="0"/>
                  </a:lnTo>
                  <a:lnTo>
                    <a:pt x="472" y="210"/>
                  </a:lnTo>
                  <a:close/>
                </a:path>
              </a:pathLst>
            </a:custGeom>
            <a:solidFill>
              <a:srgbClr val="85058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 name="Freeform 5"/>
            <p:cNvSpPr>
              <a:spLocks/>
            </p:cNvSpPr>
            <p:nvPr/>
          </p:nvSpPr>
          <p:spPr bwMode="auto">
            <a:xfrm>
              <a:off x="1573" y="2346"/>
              <a:ext cx="125" cy="111"/>
            </a:xfrm>
            <a:custGeom>
              <a:avLst/>
              <a:gdLst>
                <a:gd name="T0" fmla="*/ 5 w 249"/>
                <a:gd name="T1" fmla="*/ 0 h 223"/>
                <a:gd name="T2" fmla="*/ 0 w 249"/>
                <a:gd name="T3" fmla="*/ 33 h 223"/>
                <a:gd name="T4" fmla="*/ 12 w 249"/>
                <a:gd name="T5" fmla="*/ 80 h 223"/>
                <a:gd name="T6" fmla="*/ 52 w 249"/>
                <a:gd name="T7" fmla="*/ 111 h 223"/>
                <a:gd name="T8" fmla="*/ 93 w 249"/>
                <a:gd name="T9" fmla="*/ 106 h 223"/>
                <a:gd name="T10" fmla="*/ 125 w 249"/>
                <a:gd name="T11" fmla="*/ 79 h 223"/>
                <a:gd name="T12" fmla="*/ 103 w 249"/>
                <a:gd name="T13" fmla="*/ 65 h 223"/>
                <a:gd name="T14" fmla="*/ 71 w 249"/>
                <a:gd name="T15" fmla="*/ 80 h 223"/>
                <a:gd name="T16" fmla="*/ 43 w 249"/>
                <a:gd name="T17" fmla="*/ 71 h 223"/>
                <a:gd name="T18" fmla="*/ 27 w 249"/>
                <a:gd name="T19" fmla="*/ 53 h 223"/>
                <a:gd name="T20" fmla="*/ 26 w 249"/>
                <a:gd name="T21" fmla="*/ 8 h 223"/>
                <a:gd name="T22" fmla="*/ 5 w 249"/>
                <a:gd name="T23" fmla="*/ 0 h 223"/>
                <a:gd name="T24" fmla="*/ 5 w 249"/>
                <a:gd name="T25" fmla="*/ 0 h 22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249" h="223">
                  <a:moveTo>
                    <a:pt x="10" y="0"/>
                  </a:moveTo>
                  <a:lnTo>
                    <a:pt x="0" y="67"/>
                  </a:lnTo>
                  <a:lnTo>
                    <a:pt x="23" y="160"/>
                  </a:lnTo>
                  <a:lnTo>
                    <a:pt x="103" y="223"/>
                  </a:lnTo>
                  <a:lnTo>
                    <a:pt x="185" y="213"/>
                  </a:lnTo>
                  <a:lnTo>
                    <a:pt x="249" y="158"/>
                  </a:lnTo>
                  <a:lnTo>
                    <a:pt x="206" y="130"/>
                  </a:lnTo>
                  <a:lnTo>
                    <a:pt x="141" y="160"/>
                  </a:lnTo>
                  <a:lnTo>
                    <a:pt x="86" y="143"/>
                  </a:lnTo>
                  <a:lnTo>
                    <a:pt x="54" y="107"/>
                  </a:lnTo>
                  <a:lnTo>
                    <a:pt x="52" y="16"/>
                  </a:lnTo>
                  <a:lnTo>
                    <a:pt x="10" y="0"/>
                  </a:lnTo>
                  <a:close/>
                </a:path>
              </a:pathLst>
            </a:custGeom>
            <a:solidFill>
              <a:srgbClr val="E57F3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 name="Freeform 6"/>
            <p:cNvSpPr>
              <a:spLocks/>
            </p:cNvSpPr>
            <p:nvPr/>
          </p:nvSpPr>
          <p:spPr bwMode="auto">
            <a:xfrm>
              <a:off x="1247" y="1516"/>
              <a:ext cx="750" cy="690"/>
            </a:xfrm>
            <a:custGeom>
              <a:avLst/>
              <a:gdLst>
                <a:gd name="T0" fmla="*/ 579 w 1500"/>
                <a:gd name="T1" fmla="*/ 0 h 1380"/>
                <a:gd name="T2" fmla="*/ 329 w 1500"/>
                <a:gd name="T3" fmla="*/ 5 h 1380"/>
                <a:gd name="T4" fmla="*/ 117 w 1500"/>
                <a:gd name="T5" fmla="*/ 94 h 1380"/>
                <a:gd name="T6" fmla="*/ 0 w 1500"/>
                <a:gd name="T7" fmla="*/ 346 h 1380"/>
                <a:gd name="T8" fmla="*/ 41 w 1500"/>
                <a:gd name="T9" fmla="*/ 426 h 1380"/>
                <a:gd name="T10" fmla="*/ 108 w 1500"/>
                <a:gd name="T11" fmla="*/ 624 h 1380"/>
                <a:gd name="T12" fmla="*/ 284 w 1500"/>
                <a:gd name="T13" fmla="*/ 690 h 1380"/>
                <a:gd name="T14" fmla="*/ 523 w 1500"/>
                <a:gd name="T15" fmla="*/ 548 h 1380"/>
                <a:gd name="T16" fmla="*/ 750 w 1500"/>
                <a:gd name="T17" fmla="*/ 369 h 1380"/>
                <a:gd name="T18" fmla="*/ 679 w 1500"/>
                <a:gd name="T19" fmla="*/ 102 h 1380"/>
                <a:gd name="T20" fmla="*/ 579 w 1500"/>
                <a:gd name="T21" fmla="*/ 0 h 1380"/>
                <a:gd name="T22" fmla="*/ 579 w 1500"/>
                <a:gd name="T23" fmla="*/ 0 h 138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1500" h="1380">
                  <a:moveTo>
                    <a:pt x="1158" y="0"/>
                  </a:moveTo>
                  <a:lnTo>
                    <a:pt x="658" y="10"/>
                  </a:lnTo>
                  <a:lnTo>
                    <a:pt x="234" y="188"/>
                  </a:lnTo>
                  <a:lnTo>
                    <a:pt x="0" y="692"/>
                  </a:lnTo>
                  <a:lnTo>
                    <a:pt x="82" y="852"/>
                  </a:lnTo>
                  <a:lnTo>
                    <a:pt x="215" y="1247"/>
                  </a:lnTo>
                  <a:lnTo>
                    <a:pt x="567" y="1380"/>
                  </a:lnTo>
                  <a:lnTo>
                    <a:pt x="1046" y="1095"/>
                  </a:lnTo>
                  <a:lnTo>
                    <a:pt x="1500" y="738"/>
                  </a:lnTo>
                  <a:lnTo>
                    <a:pt x="1358" y="203"/>
                  </a:lnTo>
                  <a:lnTo>
                    <a:pt x="1158" y="0"/>
                  </a:lnTo>
                  <a:close/>
                </a:path>
              </a:pathLst>
            </a:custGeom>
            <a:solidFill>
              <a:srgbClr val="B24C1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9" name="Freeform 7"/>
            <p:cNvSpPr>
              <a:spLocks/>
            </p:cNvSpPr>
            <p:nvPr/>
          </p:nvSpPr>
          <p:spPr bwMode="auto">
            <a:xfrm>
              <a:off x="1385" y="1478"/>
              <a:ext cx="676" cy="695"/>
            </a:xfrm>
            <a:custGeom>
              <a:avLst/>
              <a:gdLst>
                <a:gd name="T0" fmla="*/ 28 w 1352"/>
                <a:gd name="T1" fmla="*/ 176 h 1390"/>
                <a:gd name="T2" fmla="*/ 44 w 1352"/>
                <a:gd name="T3" fmla="*/ 234 h 1390"/>
                <a:gd name="T4" fmla="*/ 87 w 1352"/>
                <a:gd name="T5" fmla="*/ 246 h 1390"/>
                <a:gd name="T6" fmla="*/ 54 w 1352"/>
                <a:gd name="T7" fmla="*/ 316 h 1390"/>
                <a:gd name="T8" fmla="*/ 10 w 1352"/>
                <a:gd name="T9" fmla="*/ 283 h 1390"/>
                <a:gd name="T10" fmla="*/ 49 w 1352"/>
                <a:gd name="T11" fmla="*/ 344 h 1390"/>
                <a:gd name="T12" fmla="*/ 72 w 1352"/>
                <a:gd name="T13" fmla="*/ 366 h 1390"/>
                <a:gd name="T14" fmla="*/ 79 w 1352"/>
                <a:gd name="T15" fmla="*/ 302 h 1390"/>
                <a:gd name="T16" fmla="*/ 151 w 1352"/>
                <a:gd name="T17" fmla="*/ 216 h 1390"/>
                <a:gd name="T18" fmla="*/ 271 w 1352"/>
                <a:gd name="T19" fmla="*/ 234 h 1390"/>
                <a:gd name="T20" fmla="*/ 311 w 1352"/>
                <a:gd name="T21" fmla="*/ 263 h 1390"/>
                <a:gd name="T22" fmla="*/ 282 w 1352"/>
                <a:gd name="T23" fmla="*/ 264 h 1390"/>
                <a:gd name="T24" fmla="*/ 294 w 1352"/>
                <a:gd name="T25" fmla="*/ 333 h 1390"/>
                <a:gd name="T26" fmla="*/ 245 w 1352"/>
                <a:gd name="T27" fmla="*/ 357 h 1390"/>
                <a:gd name="T28" fmla="*/ 214 w 1352"/>
                <a:gd name="T29" fmla="*/ 408 h 1390"/>
                <a:gd name="T30" fmla="*/ 186 w 1352"/>
                <a:gd name="T31" fmla="*/ 323 h 1390"/>
                <a:gd name="T32" fmla="*/ 150 w 1352"/>
                <a:gd name="T33" fmla="*/ 348 h 1390"/>
                <a:gd name="T34" fmla="*/ 149 w 1352"/>
                <a:gd name="T35" fmla="*/ 305 h 1390"/>
                <a:gd name="T36" fmla="*/ 96 w 1352"/>
                <a:gd name="T37" fmla="*/ 375 h 1390"/>
                <a:gd name="T38" fmla="*/ 90 w 1352"/>
                <a:gd name="T39" fmla="*/ 519 h 1390"/>
                <a:gd name="T40" fmla="*/ 73 w 1352"/>
                <a:gd name="T41" fmla="*/ 581 h 1390"/>
                <a:gd name="T42" fmla="*/ 6 w 1352"/>
                <a:gd name="T43" fmla="*/ 576 h 1390"/>
                <a:gd name="T44" fmla="*/ 26 w 1352"/>
                <a:gd name="T45" fmla="*/ 627 h 1390"/>
                <a:gd name="T46" fmla="*/ 52 w 1352"/>
                <a:gd name="T47" fmla="*/ 593 h 1390"/>
                <a:gd name="T48" fmla="*/ 87 w 1352"/>
                <a:gd name="T49" fmla="*/ 652 h 1390"/>
                <a:gd name="T50" fmla="*/ 123 w 1352"/>
                <a:gd name="T51" fmla="*/ 695 h 1390"/>
                <a:gd name="T52" fmla="*/ 202 w 1352"/>
                <a:gd name="T53" fmla="*/ 683 h 1390"/>
                <a:gd name="T54" fmla="*/ 358 w 1352"/>
                <a:gd name="T55" fmla="*/ 622 h 1390"/>
                <a:gd name="T56" fmla="*/ 666 w 1352"/>
                <a:gd name="T57" fmla="*/ 425 h 1390"/>
                <a:gd name="T58" fmla="*/ 676 w 1352"/>
                <a:gd name="T59" fmla="*/ 367 h 1390"/>
                <a:gd name="T60" fmla="*/ 582 w 1352"/>
                <a:gd name="T61" fmla="*/ 240 h 1390"/>
                <a:gd name="T62" fmla="*/ 506 w 1352"/>
                <a:gd name="T63" fmla="*/ 66 h 1390"/>
                <a:gd name="T64" fmla="*/ 446 w 1352"/>
                <a:gd name="T65" fmla="*/ 26 h 1390"/>
                <a:gd name="T66" fmla="*/ 317 w 1352"/>
                <a:gd name="T67" fmla="*/ 0 h 1390"/>
                <a:gd name="T68" fmla="*/ 248 w 1352"/>
                <a:gd name="T69" fmla="*/ 40 h 1390"/>
                <a:gd name="T70" fmla="*/ 174 w 1352"/>
                <a:gd name="T71" fmla="*/ 30 h 1390"/>
                <a:gd name="T72" fmla="*/ 138 w 1352"/>
                <a:gd name="T73" fmla="*/ 56 h 1390"/>
                <a:gd name="T74" fmla="*/ 46 w 1352"/>
                <a:gd name="T75" fmla="*/ 100 h 1390"/>
                <a:gd name="T76" fmla="*/ 0 w 1352"/>
                <a:gd name="T77" fmla="*/ 166 h 1390"/>
                <a:gd name="T78" fmla="*/ 28 w 1352"/>
                <a:gd name="T79" fmla="*/ 176 h 1390"/>
                <a:gd name="T80" fmla="*/ 28 w 1352"/>
                <a:gd name="T81" fmla="*/ 176 h 1390"/>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0" t="0" r="r" b="b"/>
              <a:pathLst>
                <a:path w="1352" h="1390">
                  <a:moveTo>
                    <a:pt x="55" y="352"/>
                  </a:moveTo>
                  <a:lnTo>
                    <a:pt x="87" y="468"/>
                  </a:lnTo>
                  <a:lnTo>
                    <a:pt x="173" y="492"/>
                  </a:lnTo>
                  <a:lnTo>
                    <a:pt x="108" y="631"/>
                  </a:lnTo>
                  <a:lnTo>
                    <a:pt x="19" y="565"/>
                  </a:lnTo>
                  <a:lnTo>
                    <a:pt x="97" y="688"/>
                  </a:lnTo>
                  <a:lnTo>
                    <a:pt x="143" y="732"/>
                  </a:lnTo>
                  <a:lnTo>
                    <a:pt x="158" y="604"/>
                  </a:lnTo>
                  <a:lnTo>
                    <a:pt x="302" y="432"/>
                  </a:lnTo>
                  <a:lnTo>
                    <a:pt x="542" y="468"/>
                  </a:lnTo>
                  <a:lnTo>
                    <a:pt x="622" y="525"/>
                  </a:lnTo>
                  <a:lnTo>
                    <a:pt x="563" y="528"/>
                  </a:lnTo>
                  <a:lnTo>
                    <a:pt x="587" y="665"/>
                  </a:lnTo>
                  <a:lnTo>
                    <a:pt x="490" y="713"/>
                  </a:lnTo>
                  <a:lnTo>
                    <a:pt x="428" y="815"/>
                  </a:lnTo>
                  <a:lnTo>
                    <a:pt x="371" y="646"/>
                  </a:lnTo>
                  <a:lnTo>
                    <a:pt x="300" y="696"/>
                  </a:lnTo>
                  <a:lnTo>
                    <a:pt x="297" y="610"/>
                  </a:lnTo>
                  <a:lnTo>
                    <a:pt x="192" y="749"/>
                  </a:lnTo>
                  <a:lnTo>
                    <a:pt x="179" y="1038"/>
                  </a:lnTo>
                  <a:lnTo>
                    <a:pt x="146" y="1161"/>
                  </a:lnTo>
                  <a:lnTo>
                    <a:pt x="11" y="1152"/>
                  </a:lnTo>
                  <a:lnTo>
                    <a:pt x="51" y="1253"/>
                  </a:lnTo>
                  <a:lnTo>
                    <a:pt x="103" y="1186"/>
                  </a:lnTo>
                  <a:lnTo>
                    <a:pt x="173" y="1304"/>
                  </a:lnTo>
                  <a:lnTo>
                    <a:pt x="245" y="1390"/>
                  </a:lnTo>
                  <a:lnTo>
                    <a:pt x="403" y="1365"/>
                  </a:lnTo>
                  <a:lnTo>
                    <a:pt x="715" y="1243"/>
                  </a:lnTo>
                  <a:lnTo>
                    <a:pt x="1331" y="850"/>
                  </a:lnTo>
                  <a:lnTo>
                    <a:pt x="1352" y="734"/>
                  </a:lnTo>
                  <a:lnTo>
                    <a:pt x="1164" y="479"/>
                  </a:lnTo>
                  <a:lnTo>
                    <a:pt x="1011" y="131"/>
                  </a:lnTo>
                  <a:lnTo>
                    <a:pt x="892" y="51"/>
                  </a:lnTo>
                  <a:lnTo>
                    <a:pt x="633" y="0"/>
                  </a:lnTo>
                  <a:lnTo>
                    <a:pt x="496" y="80"/>
                  </a:lnTo>
                  <a:lnTo>
                    <a:pt x="348" y="59"/>
                  </a:lnTo>
                  <a:lnTo>
                    <a:pt x="276" y="112"/>
                  </a:lnTo>
                  <a:lnTo>
                    <a:pt x="91" y="200"/>
                  </a:lnTo>
                  <a:lnTo>
                    <a:pt x="0" y="331"/>
                  </a:lnTo>
                  <a:lnTo>
                    <a:pt x="55" y="352"/>
                  </a:lnTo>
                  <a:close/>
                </a:path>
              </a:pathLst>
            </a:custGeom>
            <a:solidFill>
              <a:srgbClr val="E57F3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 name="Freeform 8"/>
            <p:cNvSpPr>
              <a:spLocks/>
            </p:cNvSpPr>
            <p:nvPr/>
          </p:nvSpPr>
          <p:spPr bwMode="auto">
            <a:xfrm>
              <a:off x="1439" y="1526"/>
              <a:ext cx="221" cy="127"/>
            </a:xfrm>
            <a:custGeom>
              <a:avLst/>
              <a:gdLst>
                <a:gd name="T0" fmla="*/ 0 w 441"/>
                <a:gd name="T1" fmla="*/ 127 h 255"/>
                <a:gd name="T2" fmla="*/ 36 w 441"/>
                <a:gd name="T3" fmla="*/ 127 h 255"/>
                <a:gd name="T4" fmla="*/ 104 w 441"/>
                <a:gd name="T5" fmla="*/ 95 h 255"/>
                <a:gd name="T6" fmla="*/ 169 w 441"/>
                <a:gd name="T7" fmla="*/ 97 h 255"/>
                <a:gd name="T8" fmla="*/ 124 w 441"/>
                <a:gd name="T9" fmla="*/ 24 h 255"/>
                <a:gd name="T10" fmla="*/ 189 w 441"/>
                <a:gd name="T11" fmla="*/ 63 h 255"/>
                <a:gd name="T12" fmla="*/ 221 w 441"/>
                <a:gd name="T13" fmla="*/ 97 h 255"/>
                <a:gd name="T14" fmla="*/ 179 w 441"/>
                <a:gd name="T15" fmla="*/ 25 h 255"/>
                <a:gd name="T16" fmla="*/ 142 w 441"/>
                <a:gd name="T17" fmla="*/ 0 h 255"/>
                <a:gd name="T18" fmla="*/ 97 w 441"/>
                <a:gd name="T19" fmla="*/ 0 h 255"/>
                <a:gd name="T20" fmla="*/ 113 w 441"/>
                <a:gd name="T21" fmla="*/ 63 h 255"/>
                <a:gd name="T22" fmla="*/ 33 w 441"/>
                <a:gd name="T23" fmla="*/ 79 h 255"/>
                <a:gd name="T24" fmla="*/ 0 w 441"/>
                <a:gd name="T25" fmla="*/ 127 h 255"/>
                <a:gd name="T26" fmla="*/ 0 w 441"/>
                <a:gd name="T27" fmla="*/ 127 h 255"/>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441" h="255">
                  <a:moveTo>
                    <a:pt x="0" y="255"/>
                  </a:moveTo>
                  <a:lnTo>
                    <a:pt x="71" y="255"/>
                  </a:lnTo>
                  <a:lnTo>
                    <a:pt x="208" y="190"/>
                  </a:lnTo>
                  <a:lnTo>
                    <a:pt x="337" y="194"/>
                  </a:lnTo>
                  <a:lnTo>
                    <a:pt x="247" y="48"/>
                  </a:lnTo>
                  <a:lnTo>
                    <a:pt x="377" y="127"/>
                  </a:lnTo>
                  <a:lnTo>
                    <a:pt x="441" y="194"/>
                  </a:lnTo>
                  <a:lnTo>
                    <a:pt x="358" y="51"/>
                  </a:lnTo>
                  <a:lnTo>
                    <a:pt x="284" y="0"/>
                  </a:lnTo>
                  <a:lnTo>
                    <a:pt x="194" y="0"/>
                  </a:lnTo>
                  <a:lnTo>
                    <a:pt x="225" y="127"/>
                  </a:lnTo>
                  <a:lnTo>
                    <a:pt x="65" y="158"/>
                  </a:lnTo>
                  <a:lnTo>
                    <a:pt x="0" y="255"/>
                  </a:lnTo>
                  <a:close/>
                </a:path>
              </a:pathLst>
            </a:custGeom>
            <a:solidFill>
              <a:srgbClr val="FFA64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1" name="Freeform 9"/>
            <p:cNvSpPr>
              <a:spLocks/>
            </p:cNvSpPr>
            <p:nvPr/>
          </p:nvSpPr>
          <p:spPr bwMode="auto">
            <a:xfrm>
              <a:off x="1641" y="1539"/>
              <a:ext cx="119" cy="35"/>
            </a:xfrm>
            <a:custGeom>
              <a:avLst/>
              <a:gdLst>
                <a:gd name="T0" fmla="*/ 0 w 238"/>
                <a:gd name="T1" fmla="*/ 12 h 70"/>
                <a:gd name="T2" fmla="*/ 49 w 238"/>
                <a:gd name="T3" fmla="*/ 29 h 70"/>
                <a:gd name="T4" fmla="*/ 79 w 238"/>
                <a:gd name="T5" fmla="*/ 21 h 70"/>
                <a:gd name="T6" fmla="*/ 101 w 238"/>
                <a:gd name="T7" fmla="*/ 35 h 70"/>
                <a:gd name="T8" fmla="*/ 119 w 238"/>
                <a:gd name="T9" fmla="*/ 12 h 70"/>
                <a:gd name="T10" fmla="*/ 95 w 238"/>
                <a:gd name="T11" fmla="*/ 15 h 70"/>
                <a:gd name="T12" fmla="*/ 41 w 238"/>
                <a:gd name="T13" fmla="*/ 0 h 70"/>
                <a:gd name="T14" fmla="*/ 0 w 238"/>
                <a:gd name="T15" fmla="*/ 12 h 70"/>
                <a:gd name="T16" fmla="*/ 0 w 238"/>
                <a:gd name="T17" fmla="*/ 12 h 7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238" h="70">
                  <a:moveTo>
                    <a:pt x="0" y="24"/>
                  </a:moveTo>
                  <a:lnTo>
                    <a:pt x="97" y="57"/>
                  </a:lnTo>
                  <a:lnTo>
                    <a:pt x="158" y="42"/>
                  </a:lnTo>
                  <a:lnTo>
                    <a:pt x="202" y="70"/>
                  </a:lnTo>
                  <a:lnTo>
                    <a:pt x="238" y="24"/>
                  </a:lnTo>
                  <a:lnTo>
                    <a:pt x="189" y="30"/>
                  </a:lnTo>
                  <a:lnTo>
                    <a:pt x="82" y="0"/>
                  </a:lnTo>
                  <a:lnTo>
                    <a:pt x="0" y="24"/>
                  </a:lnTo>
                  <a:close/>
                </a:path>
              </a:pathLst>
            </a:custGeom>
            <a:solidFill>
              <a:srgbClr val="FFA64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2" name="Freeform 10"/>
            <p:cNvSpPr>
              <a:spLocks/>
            </p:cNvSpPr>
            <p:nvPr/>
          </p:nvSpPr>
          <p:spPr bwMode="auto">
            <a:xfrm>
              <a:off x="1502" y="1518"/>
              <a:ext cx="539" cy="629"/>
            </a:xfrm>
            <a:custGeom>
              <a:avLst/>
              <a:gdLst>
                <a:gd name="T0" fmla="*/ 303 w 1078"/>
                <a:gd name="T1" fmla="*/ 105 h 1258"/>
                <a:gd name="T2" fmla="*/ 317 w 1078"/>
                <a:gd name="T3" fmla="*/ 169 h 1258"/>
                <a:gd name="T4" fmla="*/ 286 w 1078"/>
                <a:gd name="T5" fmla="*/ 176 h 1258"/>
                <a:gd name="T6" fmla="*/ 312 w 1078"/>
                <a:gd name="T7" fmla="*/ 222 h 1258"/>
                <a:gd name="T8" fmla="*/ 281 w 1078"/>
                <a:gd name="T9" fmla="*/ 232 h 1258"/>
                <a:gd name="T10" fmla="*/ 292 w 1078"/>
                <a:gd name="T11" fmla="*/ 297 h 1258"/>
                <a:gd name="T12" fmla="*/ 248 w 1078"/>
                <a:gd name="T13" fmla="*/ 270 h 1258"/>
                <a:gd name="T14" fmla="*/ 210 w 1078"/>
                <a:gd name="T15" fmla="*/ 279 h 1258"/>
                <a:gd name="T16" fmla="*/ 217 w 1078"/>
                <a:gd name="T17" fmla="*/ 341 h 1258"/>
                <a:gd name="T18" fmla="*/ 115 w 1078"/>
                <a:gd name="T19" fmla="*/ 360 h 1258"/>
                <a:gd name="T20" fmla="*/ 115 w 1078"/>
                <a:gd name="T21" fmla="*/ 416 h 1258"/>
                <a:gd name="T22" fmla="*/ 72 w 1078"/>
                <a:gd name="T23" fmla="*/ 403 h 1258"/>
                <a:gd name="T24" fmla="*/ 15 w 1078"/>
                <a:gd name="T25" fmla="*/ 454 h 1258"/>
                <a:gd name="T26" fmla="*/ 0 w 1078"/>
                <a:gd name="T27" fmla="*/ 515 h 1258"/>
                <a:gd name="T28" fmla="*/ 26 w 1078"/>
                <a:gd name="T29" fmla="*/ 594 h 1258"/>
                <a:gd name="T30" fmla="*/ 88 w 1078"/>
                <a:gd name="T31" fmla="*/ 629 h 1258"/>
                <a:gd name="T32" fmla="*/ 128 w 1078"/>
                <a:gd name="T33" fmla="*/ 617 h 1258"/>
                <a:gd name="T34" fmla="*/ 437 w 1078"/>
                <a:gd name="T35" fmla="*/ 393 h 1258"/>
                <a:gd name="T36" fmla="*/ 530 w 1078"/>
                <a:gd name="T37" fmla="*/ 393 h 1258"/>
                <a:gd name="T38" fmla="*/ 539 w 1078"/>
                <a:gd name="T39" fmla="*/ 362 h 1258"/>
                <a:gd name="T40" fmla="*/ 521 w 1078"/>
                <a:gd name="T41" fmla="*/ 332 h 1258"/>
                <a:gd name="T42" fmla="*/ 475 w 1078"/>
                <a:gd name="T43" fmla="*/ 330 h 1258"/>
                <a:gd name="T44" fmla="*/ 418 w 1078"/>
                <a:gd name="T45" fmla="*/ 294 h 1258"/>
                <a:gd name="T46" fmla="*/ 388 w 1078"/>
                <a:gd name="T47" fmla="*/ 233 h 1258"/>
                <a:gd name="T48" fmla="*/ 427 w 1078"/>
                <a:gd name="T49" fmla="*/ 202 h 1258"/>
                <a:gd name="T50" fmla="*/ 432 w 1078"/>
                <a:gd name="T51" fmla="*/ 135 h 1258"/>
                <a:gd name="T52" fmla="*/ 392 w 1078"/>
                <a:gd name="T53" fmla="*/ 60 h 1258"/>
                <a:gd name="T54" fmla="*/ 343 w 1078"/>
                <a:gd name="T55" fmla="*/ 6 h 1258"/>
                <a:gd name="T56" fmla="*/ 324 w 1078"/>
                <a:gd name="T57" fmla="*/ 0 h 1258"/>
                <a:gd name="T58" fmla="*/ 374 w 1078"/>
                <a:gd name="T59" fmla="*/ 94 h 1258"/>
                <a:gd name="T60" fmla="*/ 366 w 1078"/>
                <a:gd name="T61" fmla="*/ 139 h 1258"/>
                <a:gd name="T62" fmla="*/ 333 w 1078"/>
                <a:gd name="T63" fmla="*/ 162 h 1258"/>
                <a:gd name="T64" fmla="*/ 347 w 1078"/>
                <a:gd name="T65" fmla="*/ 113 h 1258"/>
                <a:gd name="T66" fmla="*/ 338 w 1078"/>
                <a:gd name="T67" fmla="*/ 53 h 1258"/>
                <a:gd name="T68" fmla="*/ 321 w 1078"/>
                <a:gd name="T69" fmla="*/ 38 h 1258"/>
                <a:gd name="T70" fmla="*/ 303 w 1078"/>
                <a:gd name="T71" fmla="*/ 105 h 1258"/>
                <a:gd name="T72" fmla="*/ 303 w 1078"/>
                <a:gd name="T73" fmla="*/ 105 h 1258"/>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1078" h="1258">
                  <a:moveTo>
                    <a:pt x="606" y="209"/>
                  </a:moveTo>
                  <a:lnTo>
                    <a:pt x="633" y="338"/>
                  </a:lnTo>
                  <a:lnTo>
                    <a:pt x="572" y="352"/>
                  </a:lnTo>
                  <a:lnTo>
                    <a:pt x="623" y="443"/>
                  </a:lnTo>
                  <a:lnTo>
                    <a:pt x="561" y="464"/>
                  </a:lnTo>
                  <a:lnTo>
                    <a:pt x="584" y="593"/>
                  </a:lnTo>
                  <a:lnTo>
                    <a:pt x="496" y="540"/>
                  </a:lnTo>
                  <a:lnTo>
                    <a:pt x="420" y="557"/>
                  </a:lnTo>
                  <a:lnTo>
                    <a:pt x="433" y="682"/>
                  </a:lnTo>
                  <a:lnTo>
                    <a:pt x="230" y="720"/>
                  </a:lnTo>
                  <a:lnTo>
                    <a:pt x="230" y="832"/>
                  </a:lnTo>
                  <a:lnTo>
                    <a:pt x="144" y="806"/>
                  </a:lnTo>
                  <a:lnTo>
                    <a:pt x="30" y="907"/>
                  </a:lnTo>
                  <a:lnTo>
                    <a:pt x="0" y="1030"/>
                  </a:lnTo>
                  <a:lnTo>
                    <a:pt x="51" y="1188"/>
                  </a:lnTo>
                  <a:lnTo>
                    <a:pt x="175" y="1258"/>
                  </a:lnTo>
                  <a:lnTo>
                    <a:pt x="256" y="1234"/>
                  </a:lnTo>
                  <a:lnTo>
                    <a:pt x="874" y="785"/>
                  </a:lnTo>
                  <a:lnTo>
                    <a:pt x="1059" y="785"/>
                  </a:lnTo>
                  <a:lnTo>
                    <a:pt x="1078" y="724"/>
                  </a:lnTo>
                  <a:lnTo>
                    <a:pt x="1042" y="663"/>
                  </a:lnTo>
                  <a:lnTo>
                    <a:pt x="949" y="659"/>
                  </a:lnTo>
                  <a:lnTo>
                    <a:pt x="835" y="587"/>
                  </a:lnTo>
                  <a:lnTo>
                    <a:pt x="776" y="466"/>
                  </a:lnTo>
                  <a:lnTo>
                    <a:pt x="854" y="403"/>
                  </a:lnTo>
                  <a:lnTo>
                    <a:pt x="863" y="270"/>
                  </a:lnTo>
                  <a:lnTo>
                    <a:pt x="783" y="120"/>
                  </a:lnTo>
                  <a:lnTo>
                    <a:pt x="686" y="11"/>
                  </a:lnTo>
                  <a:lnTo>
                    <a:pt x="648" y="0"/>
                  </a:lnTo>
                  <a:lnTo>
                    <a:pt x="747" y="188"/>
                  </a:lnTo>
                  <a:lnTo>
                    <a:pt x="732" y="277"/>
                  </a:lnTo>
                  <a:lnTo>
                    <a:pt x="665" y="323"/>
                  </a:lnTo>
                  <a:lnTo>
                    <a:pt x="694" y="226"/>
                  </a:lnTo>
                  <a:lnTo>
                    <a:pt x="675" y="106"/>
                  </a:lnTo>
                  <a:lnTo>
                    <a:pt x="642" y="76"/>
                  </a:lnTo>
                  <a:lnTo>
                    <a:pt x="606" y="209"/>
                  </a:lnTo>
                  <a:close/>
                </a:path>
              </a:pathLst>
            </a:custGeom>
            <a:solidFill>
              <a:srgbClr val="FFA64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 name="Freeform 11"/>
            <p:cNvSpPr>
              <a:spLocks/>
            </p:cNvSpPr>
            <p:nvPr/>
          </p:nvSpPr>
          <p:spPr bwMode="auto">
            <a:xfrm>
              <a:off x="1495" y="1834"/>
              <a:ext cx="38" cy="148"/>
            </a:xfrm>
            <a:custGeom>
              <a:avLst/>
              <a:gdLst>
                <a:gd name="T0" fmla="*/ 0 w 77"/>
                <a:gd name="T1" fmla="*/ 13 h 294"/>
                <a:gd name="T2" fmla="*/ 8 w 77"/>
                <a:gd name="T3" fmla="*/ 90 h 294"/>
                <a:gd name="T4" fmla="*/ 10 w 77"/>
                <a:gd name="T5" fmla="*/ 148 h 294"/>
                <a:gd name="T6" fmla="*/ 38 w 77"/>
                <a:gd name="T7" fmla="*/ 25 h 294"/>
                <a:gd name="T8" fmla="*/ 12 w 77"/>
                <a:gd name="T9" fmla="*/ 0 h 294"/>
                <a:gd name="T10" fmla="*/ 0 w 77"/>
                <a:gd name="T11" fmla="*/ 13 h 294"/>
                <a:gd name="T12" fmla="*/ 0 w 77"/>
                <a:gd name="T13" fmla="*/ 13 h 29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77" h="294">
                  <a:moveTo>
                    <a:pt x="0" y="25"/>
                  </a:moveTo>
                  <a:lnTo>
                    <a:pt x="16" y="179"/>
                  </a:lnTo>
                  <a:lnTo>
                    <a:pt x="20" y="294"/>
                  </a:lnTo>
                  <a:lnTo>
                    <a:pt x="77" y="49"/>
                  </a:lnTo>
                  <a:lnTo>
                    <a:pt x="25" y="0"/>
                  </a:lnTo>
                  <a:lnTo>
                    <a:pt x="0" y="25"/>
                  </a:lnTo>
                  <a:close/>
                </a:path>
              </a:pathLst>
            </a:custGeom>
            <a:solidFill>
              <a:srgbClr val="FFA64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4" name="Freeform 12"/>
            <p:cNvSpPr>
              <a:spLocks/>
            </p:cNvSpPr>
            <p:nvPr/>
          </p:nvSpPr>
          <p:spPr bwMode="auto">
            <a:xfrm>
              <a:off x="1561" y="1774"/>
              <a:ext cx="409" cy="359"/>
            </a:xfrm>
            <a:custGeom>
              <a:avLst/>
              <a:gdLst>
                <a:gd name="T0" fmla="*/ 309 w 817"/>
                <a:gd name="T1" fmla="*/ 11 h 719"/>
                <a:gd name="T2" fmla="*/ 337 w 817"/>
                <a:gd name="T3" fmla="*/ 40 h 719"/>
                <a:gd name="T4" fmla="*/ 397 w 817"/>
                <a:gd name="T5" fmla="*/ 97 h 719"/>
                <a:gd name="T6" fmla="*/ 409 w 817"/>
                <a:gd name="T7" fmla="*/ 124 h 719"/>
                <a:gd name="T8" fmla="*/ 79 w 817"/>
                <a:gd name="T9" fmla="*/ 353 h 719"/>
                <a:gd name="T10" fmla="*/ 26 w 817"/>
                <a:gd name="T11" fmla="*/ 359 h 719"/>
                <a:gd name="T12" fmla="*/ 0 w 817"/>
                <a:gd name="T13" fmla="*/ 330 h 719"/>
                <a:gd name="T14" fmla="*/ 24 w 817"/>
                <a:gd name="T15" fmla="*/ 333 h 719"/>
                <a:gd name="T16" fmla="*/ 12 w 817"/>
                <a:gd name="T17" fmla="*/ 270 h 719"/>
                <a:gd name="T18" fmla="*/ 5 w 817"/>
                <a:gd name="T19" fmla="*/ 201 h 719"/>
                <a:gd name="T20" fmla="*/ 57 w 817"/>
                <a:gd name="T21" fmla="*/ 214 h 719"/>
                <a:gd name="T22" fmla="*/ 64 w 817"/>
                <a:gd name="T23" fmla="*/ 179 h 719"/>
                <a:gd name="T24" fmla="*/ 87 w 817"/>
                <a:gd name="T25" fmla="*/ 180 h 719"/>
                <a:gd name="T26" fmla="*/ 94 w 817"/>
                <a:gd name="T27" fmla="*/ 121 h 719"/>
                <a:gd name="T28" fmla="*/ 125 w 817"/>
                <a:gd name="T29" fmla="*/ 147 h 719"/>
                <a:gd name="T30" fmla="*/ 150 w 817"/>
                <a:gd name="T31" fmla="*/ 99 h 719"/>
                <a:gd name="T32" fmla="*/ 202 w 817"/>
                <a:gd name="T33" fmla="*/ 112 h 719"/>
                <a:gd name="T34" fmla="*/ 174 w 817"/>
                <a:gd name="T35" fmla="*/ 55 h 719"/>
                <a:gd name="T36" fmla="*/ 204 w 817"/>
                <a:gd name="T37" fmla="*/ 35 h 719"/>
                <a:gd name="T38" fmla="*/ 240 w 817"/>
                <a:gd name="T39" fmla="*/ 52 h 719"/>
                <a:gd name="T40" fmla="*/ 273 w 817"/>
                <a:gd name="T41" fmla="*/ 35 h 719"/>
                <a:gd name="T42" fmla="*/ 278 w 817"/>
                <a:gd name="T43" fmla="*/ 0 h 719"/>
                <a:gd name="T44" fmla="*/ 309 w 817"/>
                <a:gd name="T45" fmla="*/ 11 h 719"/>
                <a:gd name="T46" fmla="*/ 309 w 817"/>
                <a:gd name="T47" fmla="*/ 11 h 719"/>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0" t="0" r="r" b="b"/>
              <a:pathLst>
                <a:path w="817" h="719">
                  <a:moveTo>
                    <a:pt x="618" y="23"/>
                  </a:moveTo>
                  <a:lnTo>
                    <a:pt x="673" y="80"/>
                  </a:lnTo>
                  <a:lnTo>
                    <a:pt x="793" y="194"/>
                  </a:lnTo>
                  <a:lnTo>
                    <a:pt x="817" y="249"/>
                  </a:lnTo>
                  <a:lnTo>
                    <a:pt x="158" y="707"/>
                  </a:lnTo>
                  <a:lnTo>
                    <a:pt x="51" y="719"/>
                  </a:lnTo>
                  <a:lnTo>
                    <a:pt x="0" y="660"/>
                  </a:lnTo>
                  <a:lnTo>
                    <a:pt x="47" y="667"/>
                  </a:lnTo>
                  <a:lnTo>
                    <a:pt x="24" y="540"/>
                  </a:lnTo>
                  <a:lnTo>
                    <a:pt x="9" y="403"/>
                  </a:lnTo>
                  <a:lnTo>
                    <a:pt x="114" y="428"/>
                  </a:lnTo>
                  <a:lnTo>
                    <a:pt x="127" y="359"/>
                  </a:lnTo>
                  <a:lnTo>
                    <a:pt x="173" y="361"/>
                  </a:lnTo>
                  <a:lnTo>
                    <a:pt x="188" y="243"/>
                  </a:lnTo>
                  <a:lnTo>
                    <a:pt x="249" y="295"/>
                  </a:lnTo>
                  <a:lnTo>
                    <a:pt x="300" y="198"/>
                  </a:lnTo>
                  <a:lnTo>
                    <a:pt x="403" y="224"/>
                  </a:lnTo>
                  <a:lnTo>
                    <a:pt x="348" y="110"/>
                  </a:lnTo>
                  <a:lnTo>
                    <a:pt x="407" y="71"/>
                  </a:lnTo>
                  <a:lnTo>
                    <a:pt x="479" y="105"/>
                  </a:lnTo>
                  <a:lnTo>
                    <a:pt x="545" y="71"/>
                  </a:lnTo>
                  <a:lnTo>
                    <a:pt x="555" y="0"/>
                  </a:lnTo>
                  <a:lnTo>
                    <a:pt x="618" y="23"/>
                  </a:lnTo>
                  <a:close/>
                </a:path>
              </a:pathLst>
            </a:custGeom>
            <a:solidFill>
              <a:srgbClr val="FFCC7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5" name="Freeform 13"/>
            <p:cNvSpPr>
              <a:spLocks/>
            </p:cNvSpPr>
            <p:nvPr/>
          </p:nvSpPr>
          <p:spPr bwMode="auto">
            <a:xfrm>
              <a:off x="1520" y="2043"/>
              <a:ext cx="36" cy="51"/>
            </a:xfrm>
            <a:custGeom>
              <a:avLst/>
              <a:gdLst>
                <a:gd name="T0" fmla="*/ 0 w 72"/>
                <a:gd name="T1" fmla="*/ 0 h 103"/>
                <a:gd name="T2" fmla="*/ 3 w 72"/>
                <a:gd name="T3" fmla="*/ 23 h 103"/>
                <a:gd name="T4" fmla="*/ 36 w 72"/>
                <a:gd name="T5" fmla="*/ 51 h 103"/>
                <a:gd name="T6" fmla="*/ 28 w 72"/>
                <a:gd name="T7" fmla="*/ 24 h 103"/>
                <a:gd name="T8" fmla="*/ 0 w 72"/>
                <a:gd name="T9" fmla="*/ 0 h 103"/>
                <a:gd name="T10" fmla="*/ 0 w 72"/>
                <a:gd name="T11" fmla="*/ 0 h 103"/>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72" h="103">
                  <a:moveTo>
                    <a:pt x="0" y="0"/>
                  </a:moveTo>
                  <a:lnTo>
                    <a:pt x="6" y="46"/>
                  </a:lnTo>
                  <a:lnTo>
                    <a:pt x="72" y="103"/>
                  </a:lnTo>
                  <a:lnTo>
                    <a:pt x="55" y="48"/>
                  </a:lnTo>
                  <a:lnTo>
                    <a:pt x="0" y="0"/>
                  </a:lnTo>
                  <a:close/>
                </a:path>
              </a:pathLst>
            </a:custGeom>
            <a:solidFill>
              <a:srgbClr val="FFCC7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6" name="Freeform 14"/>
            <p:cNvSpPr>
              <a:spLocks/>
            </p:cNvSpPr>
            <p:nvPr/>
          </p:nvSpPr>
          <p:spPr bwMode="auto">
            <a:xfrm>
              <a:off x="1823" y="1633"/>
              <a:ext cx="75" cy="91"/>
            </a:xfrm>
            <a:custGeom>
              <a:avLst/>
              <a:gdLst>
                <a:gd name="T0" fmla="*/ 3 w 151"/>
                <a:gd name="T1" fmla="*/ 70 h 182"/>
                <a:gd name="T2" fmla="*/ 41 w 151"/>
                <a:gd name="T3" fmla="*/ 47 h 182"/>
                <a:gd name="T4" fmla="*/ 75 w 151"/>
                <a:gd name="T5" fmla="*/ 0 h 182"/>
                <a:gd name="T6" fmla="*/ 70 w 151"/>
                <a:gd name="T7" fmla="*/ 69 h 182"/>
                <a:gd name="T8" fmla="*/ 41 w 151"/>
                <a:gd name="T9" fmla="*/ 91 h 182"/>
                <a:gd name="T10" fmla="*/ 0 w 151"/>
                <a:gd name="T11" fmla="*/ 89 h 182"/>
                <a:gd name="T12" fmla="*/ 3 w 151"/>
                <a:gd name="T13" fmla="*/ 70 h 182"/>
                <a:gd name="T14" fmla="*/ 3 w 151"/>
                <a:gd name="T15" fmla="*/ 70 h 18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51" h="182">
                  <a:moveTo>
                    <a:pt x="6" y="139"/>
                  </a:moveTo>
                  <a:lnTo>
                    <a:pt x="82" y="93"/>
                  </a:lnTo>
                  <a:lnTo>
                    <a:pt x="151" y="0"/>
                  </a:lnTo>
                  <a:lnTo>
                    <a:pt x="141" y="137"/>
                  </a:lnTo>
                  <a:lnTo>
                    <a:pt x="82" y="182"/>
                  </a:lnTo>
                  <a:lnTo>
                    <a:pt x="0" y="177"/>
                  </a:lnTo>
                  <a:lnTo>
                    <a:pt x="6" y="139"/>
                  </a:lnTo>
                  <a:close/>
                </a:path>
              </a:pathLst>
            </a:custGeom>
            <a:solidFill>
              <a:srgbClr val="FFCC7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 name="Freeform 15"/>
            <p:cNvSpPr>
              <a:spLocks/>
            </p:cNvSpPr>
            <p:nvPr/>
          </p:nvSpPr>
          <p:spPr bwMode="auto">
            <a:xfrm>
              <a:off x="2183" y="3213"/>
              <a:ext cx="1042" cy="387"/>
            </a:xfrm>
            <a:custGeom>
              <a:avLst/>
              <a:gdLst>
                <a:gd name="T0" fmla="*/ 966 w 2084"/>
                <a:gd name="T1" fmla="*/ 0 h 776"/>
                <a:gd name="T2" fmla="*/ 856 w 2084"/>
                <a:gd name="T3" fmla="*/ 1 h 776"/>
                <a:gd name="T4" fmla="*/ 730 w 2084"/>
                <a:gd name="T5" fmla="*/ 77 h 776"/>
                <a:gd name="T6" fmla="*/ 615 w 2084"/>
                <a:gd name="T7" fmla="*/ 109 h 776"/>
                <a:gd name="T8" fmla="*/ 502 w 2084"/>
                <a:gd name="T9" fmla="*/ 124 h 776"/>
                <a:gd name="T10" fmla="*/ 410 w 2084"/>
                <a:gd name="T11" fmla="*/ 150 h 776"/>
                <a:gd name="T12" fmla="*/ 350 w 2084"/>
                <a:gd name="T13" fmla="*/ 155 h 776"/>
                <a:gd name="T14" fmla="*/ 245 w 2084"/>
                <a:gd name="T15" fmla="*/ 157 h 776"/>
                <a:gd name="T16" fmla="*/ 189 w 2084"/>
                <a:gd name="T17" fmla="*/ 187 h 776"/>
                <a:gd name="T18" fmla="*/ 109 w 2084"/>
                <a:gd name="T19" fmla="*/ 234 h 776"/>
                <a:gd name="T20" fmla="*/ 36 w 2084"/>
                <a:gd name="T21" fmla="*/ 292 h 776"/>
                <a:gd name="T22" fmla="*/ 0 w 2084"/>
                <a:gd name="T23" fmla="*/ 316 h 776"/>
                <a:gd name="T24" fmla="*/ 0 w 2084"/>
                <a:gd name="T25" fmla="*/ 332 h 776"/>
                <a:gd name="T26" fmla="*/ 25 w 2084"/>
                <a:gd name="T27" fmla="*/ 347 h 776"/>
                <a:gd name="T28" fmla="*/ 57 w 2084"/>
                <a:gd name="T29" fmla="*/ 347 h 776"/>
                <a:gd name="T30" fmla="*/ 92 w 2084"/>
                <a:gd name="T31" fmla="*/ 354 h 776"/>
                <a:gd name="T32" fmla="*/ 136 w 2084"/>
                <a:gd name="T33" fmla="*/ 347 h 776"/>
                <a:gd name="T34" fmla="*/ 172 w 2084"/>
                <a:gd name="T35" fmla="*/ 366 h 776"/>
                <a:gd name="T36" fmla="*/ 251 w 2084"/>
                <a:gd name="T37" fmla="*/ 352 h 776"/>
                <a:gd name="T38" fmla="*/ 292 w 2084"/>
                <a:gd name="T39" fmla="*/ 340 h 776"/>
                <a:gd name="T40" fmla="*/ 304 w 2084"/>
                <a:gd name="T41" fmla="*/ 373 h 776"/>
                <a:gd name="T42" fmla="*/ 330 w 2084"/>
                <a:gd name="T43" fmla="*/ 386 h 776"/>
                <a:gd name="T44" fmla="*/ 357 w 2084"/>
                <a:gd name="T45" fmla="*/ 387 h 776"/>
                <a:gd name="T46" fmla="*/ 392 w 2084"/>
                <a:gd name="T47" fmla="*/ 378 h 776"/>
                <a:gd name="T48" fmla="*/ 447 w 2084"/>
                <a:gd name="T49" fmla="*/ 359 h 776"/>
                <a:gd name="T50" fmla="*/ 504 w 2084"/>
                <a:gd name="T51" fmla="*/ 357 h 776"/>
                <a:gd name="T52" fmla="*/ 574 w 2084"/>
                <a:gd name="T53" fmla="*/ 322 h 776"/>
                <a:gd name="T54" fmla="*/ 662 w 2084"/>
                <a:gd name="T55" fmla="*/ 310 h 776"/>
                <a:gd name="T56" fmla="*/ 769 w 2084"/>
                <a:gd name="T57" fmla="*/ 299 h 776"/>
                <a:gd name="T58" fmla="*/ 918 w 2084"/>
                <a:gd name="T59" fmla="*/ 288 h 776"/>
                <a:gd name="T60" fmla="*/ 984 w 2084"/>
                <a:gd name="T61" fmla="*/ 264 h 776"/>
                <a:gd name="T62" fmla="*/ 1005 w 2084"/>
                <a:gd name="T63" fmla="*/ 256 h 776"/>
                <a:gd name="T64" fmla="*/ 1033 w 2084"/>
                <a:gd name="T65" fmla="*/ 196 h 776"/>
                <a:gd name="T66" fmla="*/ 1042 w 2084"/>
                <a:gd name="T67" fmla="*/ 159 h 776"/>
                <a:gd name="T68" fmla="*/ 1031 w 2084"/>
                <a:gd name="T69" fmla="*/ 109 h 776"/>
                <a:gd name="T70" fmla="*/ 996 w 2084"/>
                <a:gd name="T71" fmla="*/ 48 h 776"/>
                <a:gd name="T72" fmla="*/ 966 w 2084"/>
                <a:gd name="T73" fmla="*/ 0 h 776"/>
                <a:gd name="T74" fmla="*/ 966 w 2084"/>
                <a:gd name="T75" fmla="*/ 0 h 77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2084" h="776">
                  <a:moveTo>
                    <a:pt x="1932" y="0"/>
                  </a:moveTo>
                  <a:lnTo>
                    <a:pt x="1711" y="2"/>
                  </a:lnTo>
                  <a:lnTo>
                    <a:pt x="1460" y="154"/>
                  </a:lnTo>
                  <a:lnTo>
                    <a:pt x="1230" y="219"/>
                  </a:lnTo>
                  <a:lnTo>
                    <a:pt x="1004" y="249"/>
                  </a:lnTo>
                  <a:lnTo>
                    <a:pt x="820" y="300"/>
                  </a:lnTo>
                  <a:lnTo>
                    <a:pt x="700" y="310"/>
                  </a:lnTo>
                  <a:lnTo>
                    <a:pt x="489" y="314"/>
                  </a:lnTo>
                  <a:lnTo>
                    <a:pt x="377" y="375"/>
                  </a:lnTo>
                  <a:lnTo>
                    <a:pt x="217" y="470"/>
                  </a:lnTo>
                  <a:lnTo>
                    <a:pt x="72" y="585"/>
                  </a:lnTo>
                  <a:lnTo>
                    <a:pt x="0" y="633"/>
                  </a:lnTo>
                  <a:lnTo>
                    <a:pt x="0" y="665"/>
                  </a:lnTo>
                  <a:lnTo>
                    <a:pt x="50" y="696"/>
                  </a:lnTo>
                  <a:lnTo>
                    <a:pt x="114" y="696"/>
                  </a:lnTo>
                  <a:lnTo>
                    <a:pt x="183" y="709"/>
                  </a:lnTo>
                  <a:lnTo>
                    <a:pt x="272" y="696"/>
                  </a:lnTo>
                  <a:lnTo>
                    <a:pt x="344" y="734"/>
                  </a:lnTo>
                  <a:lnTo>
                    <a:pt x="502" y="705"/>
                  </a:lnTo>
                  <a:lnTo>
                    <a:pt x="584" y="682"/>
                  </a:lnTo>
                  <a:lnTo>
                    <a:pt x="607" y="747"/>
                  </a:lnTo>
                  <a:lnTo>
                    <a:pt x="660" y="774"/>
                  </a:lnTo>
                  <a:lnTo>
                    <a:pt x="713" y="776"/>
                  </a:lnTo>
                  <a:lnTo>
                    <a:pt x="784" y="757"/>
                  </a:lnTo>
                  <a:lnTo>
                    <a:pt x="894" y="719"/>
                  </a:lnTo>
                  <a:lnTo>
                    <a:pt x="1008" y="715"/>
                  </a:lnTo>
                  <a:lnTo>
                    <a:pt x="1147" y="646"/>
                  </a:lnTo>
                  <a:lnTo>
                    <a:pt x="1324" y="622"/>
                  </a:lnTo>
                  <a:lnTo>
                    <a:pt x="1538" y="599"/>
                  </a:lnTo>
                  <a:lnTo>
                    <a:pt x="1835" y="578"/>
                  </a:lnTo>
                  <a:lnTo>
                    <a:pt x="1968" y="530"/>
                  </a:lnTo>
                  <a:lnTo>
                    <a:pt x="2010" y="513"/>
                  </a:lnTo>
                  <a:lnTo>
                    <a:pt x="2065" y="394"/>
                  </a:lnTo>
                  <a:lnTo>
                    <a:pt x="2084" y="319"/>
                  </a:lnTo>
                  <a:lnTo>
                    <a:pt x="2061" y="219"/>
                  </a:lnTo>
                  <a:lnTo>
                    <a:pt x="1991" y="97"/>
                  </a:lnTo>
                  <a:lnTo>
                    <a:pt x="1932" y="0"/>
                  </a:lnTo>
                  <a:close/>
                </a:path>
              </a:pathLst>
            </a:custGeom>
            <a:solidFill>
              <a:srgbClr val="FFB5A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8" name="Freeform 16"/>
            <p:cNvSpPr>
              <a:spLocks/>
            </p:cNvSpPr>
            <p:nvPr/>
          </p:nvSpPr>
          <p:spPr bwMode="auto">
            <a:xfrm>
              <a:off x="2180" y="3250"/>
              <a:ext cx="1049" cy="350"/>
            </a:xfrm>
            <a:custGeom>
              <a:avLst/>
              <a:gdLst>
                <a:gd name="T0" fmla="*/ 1000 w 2099"/>
                <a:gd name="T1" fmla="*/ 24 h 702"/>
                <a:gd name="T2" fmla="*/ 928 w 2099"/>
                <a:gd name="T3" fmla="*/ 0 h 702"/>
                <a:gd name="T4" fmla="*/ 848 w 2099"/>
                <a:gd name="T5" fmla="*/ 19 h 702"/>
                <a:gd name="T6" fmla="*/ 760 w 2099"/>
                <a:gd name="T7" fmla="*/ 77 h 702"/>
                <a:gd name="T8" fmla="*/ 666 w 2099"/>
                <a:gd name="T9" fmla="*/ 92 h 702"/>
                <a:gd name="T10" fmla="*/ 652 w 2099"/>
                <a:gd name="T11" fmla="*/ 106 h 702"/>
                <a:gd name="T12" fmla="*/ 650 w 2099"/>
                <a:gd name="T13" fmla="*/ 125 h 702"/>
                <a:gd name="T14" fmla="*/ 616 w 2099"/>
                <a:gd name="T15" fmla="*/ 104 h 702"/>
                <a:gd name="T16" fmla="*/ 546 w 2099"/>
                <a:gd name="T17" fmla="*/ 100 h 702"/>
                <a:gd name="T18" fmla="*/ 443 w 2099"/>
                <a:gd name="T19" fmla="*/ 125 h 702"/>
                <a:gd name="T20" fmla="*/ 329 w 2099"/>
                <a:gd name="T21" fmla="*/ 134 h 702"/>
                <a:gd name="T22" fmla="*/ 262 w 2099"/>
                <a:gd name="T23" fmla="*/ 129 h 702"/>
                <a:gd name="T24" fmla="*/ 221 w 2099"/>
                <a:gd name="T25" fmla="*/ 145 h 702"/>
                <a:gd name="T26" fmla="*/ 103 w 2099"/>
                <a:gd name="T27" fmla="*/ 214 h 702"/>
                <a:gd name="T28" fmla="*/ 46 w 2099"/>
                <a:gd name="T29" fmla="*/ 255 h 702"/>
                <a:gd name="T30" fmla="*/ 11 w 2099"/>
                <a:gd name="T31" fmla="*/ 271 h 702"/>
                <a:gd name="T32" fmla="*/ 0 w 2099"/>
                <a:gd name="T33" fmla="*/ 290 h 702"/>
                <a:gd name="T34" fmla="*/ 18 w 2099"/>
                <a:gd name="T35" fmla="*/ 308 h 702"/>
                <a:gd name="T36" fmla="*/ 50 w 2099"/>
                <a:gd name="T37" fmla="*/ 308 h 702"/>
                <a:gd name="T38" fmla="*/ 105 w 2099"/>
                <a:gd name="T39" fmla="*/ 320 h 702"/>
                <a:gd name="T40" fmla="*/ 134 w 2099"/>
                <a:gd name="T41" fmla="*/ 315 h 702"/>
                <a:gd name="T42" fmla="*/ 177 w 2099"/>
                <a:gd name="T43" fmla="*/ 331 h 702"/>
                <a:gd name="T44" fmla="*/ 250 w 2099"/>
                <a:gd name="T45" fmla="*/ 318 h 702"/>
                <a:gd name="T46" fmla="*/ 357 w 2099"/>
                <a:gd name="T47" fmla="*/ 273 h 702"/>
                <a:gd name="T48" fmla="*/ 391 w 2099"/>
                <a:gd name="T49" fmla="*/ 266 h 702"/>
                <a:gd name="T50" fmla="*/ 352 w 2099"/>
                <a:gd name="T51" fmla="*/ 294 h 702"/>
                <a:gd name="T52" fmla="*/ 307 w 2099"/>
                <a:gd name="T53" fmla="*/ 315 h 702"/>
                <a:gd name="T54" fmla="*/ 307 w 2099"/>
                <a:gd name="T55" fmla="*/ 328 h 702"/>
                <a:gd name="T56" fmla="*/ 323 w 2099"/>
                <a:gd name="T57" fmla="*/ 347 h 702"/>
                <a:gd name="T58" fmla="*/ 355 w 2099"/>
                <a:gd name="T59" fmla="*/ 350 h 702"/>
                <a:gd name="T60" fmla="*/ 430 w 2099"/>
                <a:gd name="T61" fmla="*/ 324 h 702"/>
                <a:gd name="T62" fmla="*/ 480 w 2099"/>
                <a:gd name="T63" fmla="*/ 322 h 702"/>
                <a:gd name="T64" fmla="*/ 527 w 2099"/>
                <a:gd name="T65" fmla="*/ 315 h 702"/>
                <a:gd name="T66" fmla="*/ 565 w 2099"/>
                <a:gd name="T67" fmla="*/ 289 h 702"/>
                <a:gd name="T68" fmla="*/ 634 w 2099"/>
                <a:gd name="T69" fmla="*/ 278 h 702"/>
                <a:gd name="T70" fmla="*/ 788 w 2099"/>
                <a:gd name="T71" fmla="*/ 250 h 702"/>
                <a:gd name="T72" fmla="*/ 903 w 2099"/>
                <a:gd name="T73" fmla="*/ 223 h 702"/>
                <a:gd name="T74" fmla="*/ 996 w 2099"/>
                <a:gd name="T75" fmla="*/ 213 h 702"/>
                <a:gd name="T76" fmla="*/ 1025 w 2099"/>
                <a:gd name="T77" fmla="*/ 180 h 702"/>
                <a:gd name="T78" fmla="*/ 1049 w 2099"/>
                <a:gd name="T79" fmla="*/ 125 h 702"/>
                <a:gd name="T80" fmla="*/ 1030 w 2099"/>
                <a:gd name="T81" fmla="*/ 66 h 702"/>
                <a:gd name="T82" fmla="*/ 1000 w 2099"/>
                <a:gd name="T83" fmla="*/ 24 h 702"/>
                <a:gd name="T84" fmla="*/ 1000 w 2099"/>
                <a:gd name="T85" fmla="*/ 24 h 702"/>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2099" h="702">
                  <a:moveTo>
                    <a:pt x="2000" y="48"/>
                  </a:moveTo>
                  <a:lnTo>
                    <a:pt x="1857" y="0"/>
                  </a:lnTo>
                  <a:lnTo>
                    <a:pt x="1696" y="38"/>
                  </a:lnTo>
                  <a:lnTo>
                    <a:pt x="1521" y="154"/>
                  </a:lnTo>
                  <a:lnTo>
                    <a:pt x="1332" y="185"/>
                  </a:lnTo>
                  <a:lnTo>
                    <a:pt x="1304" y="213"/>
                  </a:lnTo>
                  <a:lnTo>
                    <a:pt x="1300" y="251"/>
                  </a:lnTo>
                  <a:lnTo>
                    <a:pt x="1232" y="209"/>
                  </a:lnTo>
                  <a:lnTo>
                    <a:pt x="1093" y="200"/>
                  </a:lnTo>
                  <a:lnTo>
                    <a:pt x="886" y="251"/>
                  </a:lnTo>
                  <a:lnTo>
                    <a:pt x="659" y="268"/>
                  </a:lnTo>
                  <a:lnTo>
                    <a:pt x="524" y="259"/>
                  </a:lnTo>
                  <a:lnTo>
                    <a:pt x="443" y="291"/>
                  </a:lnTo>
                  <a:lnTo>
                    <a:pt x="207" y="430"/>
                  </a:lnTo>
                  <a:lnTo>
                    <a:pt x="93" y="511"/>
                  </a:lnTo>
                  <a:lnTo>
                    <a:pt x="22" y="544"/>
                  </a:lnTo>
                  <a:lnTo>
                    <a:pt x="0" y="582"/>
                  </a:lnTo>
                  <a:lnTo>
                    <a:pt x="36" y="618"/>
                  </a:lnTo>
                  <a:lnTo>
                    <a:pt x="100" y="618"/>
                  </a:lnTo>
                  <a:lnTo>
                    <a:pt x="211" y="641"/>
                  </a:lnTo>
                  <a:lnTo>
                    <a:pt x="268" y="631"/>
                  </a:lnTo>
                  <a:lnTo>
                    <a:pt x="355" y="664"/>
                  </a:lnTo>
                  <a:lnTo>
                    <a:pt x="501" y="637"/>
                  </a:lnTo>
                  <a:lnTo>
                    <a:pt x="714" y="548"/>
                  </a:lnTo>
                  <a:lnTo>
                    <a:pt x="783" y="534"/>
                  </a:lnTo>
                  <a:lnTo>
                    <a:pt x="705" y="589"/>
                  </a:lnTo>
                  <a:lnTo>
                    <a:pt x="614" y="631"/>
                  </a:lnTo>
                  <a:lnTo>
                    <a:pt x="614" y="658"/>
                  </a:lnTo>
                  <a:lnTo>
                    <a:pt x="646" y="696"/>
                  </a:lnTo>
                  <a:lnTo>
                    <a:pt x="711" y="702"/>
                  </a:lnTo>
                  <a:lnTo>
                    <a:pt x="861" y="650"/>
                  </a:lnTo>
                  <a:lnTo>
                    <a:pt x="960" y="646"/>
                  </a:lnTo>
                  <a:lnTo>
                    <a:pt x="1055" y="631"/>
                  </a:lnTo>
                  <a:lnTo>
                    <a:pt x="1131" y="580"/>
                  </a:lnTo>
                  <a:lnTo>
                    <a:pt x="1268" y="557"/>
                  </a:lnTo>
                  <a:lnTo>
                    <a:pt x="1576" y="502"/>
                  </a:lnTo>
                  <a:lnTo>
                    <a:pt x="1806" y="447"/>
                  </a:lnTo>
                  <a:lnTo>
                    <a:pt x="1992" y="428"/>
                  </a:lnTo>
                  <a:lnTo>
                    <a:pt x="2051" y="361"/>
                  </a:lnTo>
                  <a:lnTo>
                    <a:pt x="2099" y="251"/>
                  </a:lnTo>
                  <a:lnTo>
                    <a:pt x="2061" y="133"/>
                  </a:lnTo>
                  <a:lnTo>
                    <a:pt x="2000" y="48"/>
                  </a:lnTo>
                  <a:close/>
                </a:path>
              </a:pathLst>
            </a:custGeom>
            <a:solidFill>
              <a:srgbClr val="FFC4B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 name="Freeform 17"/>
            <p:cNvSpPr>
              <a:spLocks/>
            </p:cNvSpPr>
            <p:nvPr/>
          </p:nvSpPr>
          <p:spPr bwMode="auto">
            <a:xfrm>
              <a:off x="2246" y="3299"/>
              <a:ext cx="979" cy="297"/>
            </a:xfrm>
            <a:custGeom>
              <a:avLst/>
              <a:gdLst>
                <a:gd name="T0" fmla="*/ 924 w 1956"/>
                <a:gd name="T1" fmla="*/ 0 h 593"/>
                <a:gd name="T2" fmla="*/ 824 w 1956"/>
                <a:gd name="T3" fmla="*/ 30 h 593"/>
                <a:gd name="T4" fmla="*/ 743 w 1956"/>
                <a:gd name="T5" fmla="*/ 67 h 593"/>
                <a:gd name="T6" fmla="*/ 600 w 1956"/>
                <a:gd name="T7" fmla="*/ 80 h 593"/>
                <a:gd name="T8" fmla="*/ 602 w 1956"/>
                <a:gd name="T9" fmla="*/ 121 h 593"/>
                <a:gd name="T10" fmla="*/ 593 w 1956"/>
                <a:gd name="T11" fmla="*/ 143 h 593"/>
                <a:gd name="T12" fmla="*/ 587 w 1956"/>
                <a:gd name="T13" fmla="*/ 114 h 593"/>
                <a:gd name="T14" fmla="*/ 560 w 1956"/>
                <a:gd name="T15" fmla="*/ 93 h 593"/>
                <a:gd name="T16" fmla="*/ 453 w 1956"/>
                <a:gd name="T17" fmla="*/ 90 h 593"/>
                <a:gd name="T18" fmla="*/ 359 w 1956"/>
                <a:gd name="T19" fmla="*/ 93 h 593"/>
                <a:gd name="T20" fmla="*/ 360 w 1956"/>
                <a:gd name="T21" fmla="*/ 119 h 593"/>
                <a:gd name="T22" fmla="*/ 275 w 1956"/>
                <a:gd name="T23" fmla="*/ 108 h 593"/>
                <a:gd name="T24" fmla="*/ 256 w 1956"/>
                <a:gd name="T25" fmla="*/ 111 h 593"/>
                <a:gd name="T26" fmla="*/ 222 w 1956"/>
                <a:gd name="T27" fmla="*/ 137 h 593"/>
                <a:gd name="T28" fmla="*/ 143 w 1956"/>
                <a:gd name="T29" fmla="*/ 166 h 593"/>
                <a:gd name="T30" fmla="*/ 61 w 1956"/>
                <a:gd name="T31" fmla="*/ 205 h 593"/>
                <a:gd name="T32" fmla="*/ 49 w 1956"/>
                <a:gd name="T33" fmla="*/ 230 h 593"/>
                <a:gd name="T34" fmla="*/ 1 w 1956"/>
                <a:gd name="T35" fmla="*/ 234 h 593"/>
                <a:gd name="T36" fmla="*/ 0 w 1956"/>
                <a:gd name="T37" fmla="*/ 253 h 593"/>
                <a:gd name="T38" fmla="*/ 32 w 1956"/>
                <a:gd name="T39" fmla="*/ 268 h 593"/>
                <a:gd name="T40" fmla="*/ 66 w 1956"/>
                <a:gd name="T41" fmla="*/ 260 h 593"/>
                <a:gd name="T42" fmla="*/ 118 w 1956"/>
                <a:gd name="T43" fmla="*/ 284 h 593"/>
                <a:gd name="T44" fmla="*/ 164 w 1956"/>
                <a:gd name="T45" fmla="*/ 276 h 593"/>
                <a:gd name="T46" fmla="*/ 288 w 1956"/>
                <a:gd name="T47" fmla="*/ 223 h 593"/>
                <a:gd name="T48" fmla="*/ 338 w 1956"/>
                <a:gd name="T49" fmla="*/ 214 h 593"/>
                <a:gd name="T50" fmla="*/ 302 w 1956"/>
                <a:gd name="T51" fmla="*/ 248 h 593"/>
                <a:gd name="T52" fmla="*/ 247 w 1956"/>
                <a:gd name="T53" fmla="*/ 269 h 593"/>
                <a:gd name="T54" fmla="*/ 247 w 1956"/>
                <a:gd name="T55" fmla="*/ 285 h 593"/>
                <a:gd name="T56" fmla="*/ 273 w 1956"/>
                <a:gd name="T57" fmla="*/ 297 h 593"/>
                <a:gd name="T58" fmla="*/ 307 w 1956"/>
                <a:gd name="T59" fmla="*/ 297 h 593"/>
                <a:gd name="T60" fmla="*/ 375 w 1956"/>
                <a:gd name="T61" fmla="*/ 273 h 593"/>
                <a:gd name="T62" fmla="*/ 429 w 1956"/>
                <a:gd name="T63" fmla="*/ 274 h 593"/>
                <a:gd name="T64" fmla="*/ 473 w 1956"/>
                <a:gd name="T65" fmla="*/ 257 h 593"/>
                <a:gd name="T66" fmla="*/ 510 w 1956"/>
                <a:gd name="T67" fmla="*/ 239 h 593"/>
                <a:gd name="T68" fmla="*/ 539 w 1956"/>
                <a:gd name="T69" fmla="*/ 223 h 593"/>
                <a:gd name="T70" fmla="*/ 608 w 1956"/>
                <a:gd name="T71" fmla="*/ 205 h 593"/>
                <a:gd name="T72" fmla="*/ 674 w 1956"/>
                <a:gd name="T73" fmla="*/ 166 h 593"/>
                <a:gd name="T74" fmla="*/ 722 w 1956"/>
                <a:gd name="T75" fmla="*/ 147 h 593"/>
                <a:gd name="T76" fmla="*/ 880 w 1956"/>
                <a:gd name="T77" fmla="*/ 124 h 593"/>
                <a:gd name="T78" fmla="*/ 979 w 1956"/>
                <a:gd name="T79" fmla="*/ 96 h 593"/>
                <a:gd name="T80" fmla="*/ 974 w 1956"/>
                <a:gd name="T81" fmla="*/ 51 h 593"/>
                <a:gd name="T82" fmla="*/ 939 w 1956"/>
                <a:gd name="T83" fmla="*/ 67 h 593"/>
                <a:gd name="T84" fmla="*/ 942 w 1956"/>
                <a:gd name="T85" fmla="*/ 22 h 593"/>
                <a:gd name="T86" fmla="*/ 924 w 1956"/>
                <a:gd name="T87" fmla="*/ 0 h 593"/>
                <a:gd name="T88" fmla="*/ 924 w 1956"/>
                <a:gd name="T89" fmla="*/ 0 h 593"/>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0" t="0" r="r" b="b"/>
              <a:pathLst>
                <a:path w="1956" h="593">
                  <a:moveTo>
                    <a:pt x="1846" y="0"/>
                  </a:moveTo>
                  <a:lnTo>
                    <a:pt x="1646" y="59"/>
                  </a:lnTo>
                  <a:lnTo>
                    <a:pt x="1485" y="133"/>
                  </a:lnTo>
                  <a:lnTo>
                    <a:pt x="1199" y="160"/>
                  </a:lnTo>
                  <a:lnTo>
                    <a:pt x="1203" y="241"/>
                  </a:lnTo>
                  <a:lnTo>
                    <a:pt x="1184" y="285"/>
                  </a:lnTo>
                  <a:lnTo>
                    <a:pt x="1173" y="228"/>
                  </a:lnTo>
                  <a:lnTo>
                    <a:pt x="1118" y="186"/>
                  </a:lnTo>
                  <a:lnTo>
                    <a:pt x="905" y="179"/>
                  </a:lnTo>
                  <a:lnTo>
                    <a:pt x="718" y="186"/>
                  </a:lnTo>
                  <a:lnTo>
                    <a:pt x="720" y="238"/>
                  </a:lnTo>
                  <a:lnTo>
                    <a:pt x="549" y="215"/>
                  </a:lnTo>
                  <a:lnTo>
                    <a:pt x="511" y="221"/>
                  </a:lnTo>
                  <a:lnTo>
                    <a:pt x="443" y="274"/>
                  </a:lnTo>
                  <a:lnTo>
                    <a:pt x="285" y="331"/>
                  </a:lnTo>
                  <a:lnTo>
                    <a:pt x="121" y="409"/>
                  </a:lnTo>
                  <a:lnTo>
                    <a:pt x="98" y="460"/>
                  </a:lnTo>
                  <a:lnTo>
                    <a:pt x="2" y="468"/>
                  </a:lnTo>
                  <a:lnTo>
                    <a:pt x="0" y="506"/>
                  </a:lnTo>
                  <a:lnTo>
                    <a:pt x="64" y="536"/>
                  </a:lnTo>
                  <a:lnTo>
                    <a:pt x="131" y="519"/>
                  </a:lnTo>
                  <a:lnTo>
                    <a:pt x="235" y="568"/>
                  </a:lnTo>
                  <a:lnTo>
                    <a:pt x="327" y="551"/>
                  </a:lnTo>
                  <a:lnTo>
                    <a:pt x="576" y="445"/>
                  </a:lnTo>
                  <a:lnTo>
                    <a:pt x="675" y="428"/>
                  </a:lnTo>
                  <a:lnTo>
                    <a:pt x="604" y="496"/>
                  </a:lnTo>
                  <a:lnTo>
                    <a:pt x="494" y="538"/>
                  </a:lnTo>
                  <a:lnTo>
                    <a:pt x="494" y="570"/>
                  </a:lnTo>
                  <a:lnTo>
                    <a:pt x="545" y="593"/>
                  </a:lnTo>
                  <a:lnTo>
                    <a:pt x="614" y="593"/>
                  </a:lnTo>
                  <a:lnTo>
                    <a:pt x="749" y="546"/>
                  </a:lnTo>
                  <a:lnTo>
                    <a:pt x="857" y="547"/>
                  </a:lnTo>
                  <a:lnTo>
                    <a:pt x="945" y="513"/>
                  </a:lnTo>
                  <a:lnTo>
                    <a:pt x="1019" y="477"/>
                  </a:lnTo>
                  <a:lnTo>
                    <a:pt x="1076" y="445"/>
                  </a:lnTo>
                  <a:lnTo>
                    <a:pt x="1215" y="409"/>
                  </a:lnTo>
                  <a:lnTo>
                    <a:pt x="1346" y="331"/>
                  </a:lnTo>
                  <a:lnTo>
                    <a:pt x="1443" y="293"/>
                  </a:lnTo>
                  <a:lnTo>
                    <a:pt x="1758" y="247"/>
                  </a:lnTo>
                  <a:lnTo>
                    <a:pt x="1956" y="192"/>
                  </a:lnTo>
                  <a:lnTo>
                    <a:pt x="1947" y="101"/>
                  </a:lnTo>
                  <a:lnTo>
                    <a:pt x="1876" y="133"/>
                  </a:lnTo>
                  <a:lnTo>
                    <a:pt x="1882" y="44"/>
                  </a:lnTo>
                  <a:lnTo>
                    <a:pt x="1846" y="0"/>
                  </a:lnTo>
                  <a:close/>
                </a:path>
              </a:pathLst>
            </a:custGeom>
            <a:solidFill>
              <a:srgbClr val="FFD6C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0" name="Freeform 18"/>
            <p:cNvSpPr>
              <a:spLocks/>
            </p:cNvSpPr>
            <p:nvPr/>
          </p:nvSpPr>
          <p:spPr bwMode="auto">
            <a:xfrm>
              <a:off x="2267" y="3385"/>
              <a:ext cx="213" cy="121"/>
            </a:xfrm>
            <a:custGeom>
              <a:avLst/>
              <a:gdLst>
                <a:gd name="T0" fmla="*/ 0 w 426"/>
                <a:gd name="T1" fmla="*/ 121 h 241"/>
                <a:gd name="T2" fmla="*/ 12 w 426"/>
                <a:gd name="T3" fmla="*/ 95 h 241"/>
                <a:gd name="T4" fmla="*/ 67 w 426"/>
                <a:gd name="T5" fmla="*/ 65 h 241"/>
                <a:gd name="T6" fmla="*/ 169 w 426"/>
                <a:gd name="T7" fmla="*/ 0 h 241"/>
                <a:gd name="T8" fmla="*/ 198 w 426"/>
                <a:gd name="T9" fmla="*/ 0 h 241"/>
                <a:gd name="T10" fmla="*/ 213 w 426"/>
                <a:gd name="T11" fmla="*/ 13 h 241"/>
                <a:gd name="T12" fmla="*/ 133 w 426"/>
                <a:gd name="T13" fmla="*/ 65 h 241"/>
                <a:gd name="T14" fmla="*/ 49 w 426"/>
                <a:gd name="T15" fmla="*/ 102 h 241"/>
                <a:gd name="T16" fmla="*/ 17 w 426"/>
                <a:gd name="T17" fmla="*/ 118 h 241"/>
                <a:gd name="T18" fmla="*/ 0 w 426"/>
                <a:gd name="T19" fmla="*/ 121 h 241"/>
                <a:gd name="T20" fmla="*/ 0 w 426"/>
                <a:gd name="T21" fmla="*/ 121 h 24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426" h="241">
                  <a:moveTo>
                    <a:pt x="0" y="241"/>
                  </a:moveTo>
                  <a:lnTo>
                    <a:pt x="23" y="190"/>
                  </a:lnTo>
                  <a:lnTo>
                    <a:pt x="134" y="129"/>
                  </a:lnTo>
                  <a:lnTo>
                    <a:pt x="337" y="0"/>
                  </a:lnTo>
                  <a:lnTo>
                    <a:pt x="396" y="0"/>
                  </a:lnTo>
                  <a:lnTo>
                    <a:pt x="426" y="25"/>
                  </a:lnTo>
                  <a:lnTo>
                    <a:pt x="265" y="129"/>
                  </a:lnTo>
                  <a:lnTo>
                    <a:pt x="97" y="203"/>
                  </a:lnTo>
                  <a:lnTo>
                    <a:pt x="33" y="236"/>
                  </a:lnTo>
                  <a:lnTo>
                    <a:pt x="0" y="241"/>
                  </a:lnTo>
                  <a:close/>
                </a:path>
              </a:pathLst>
            </a:custGeom>
            <a:solidFill>
              <a:srgbClr val="FFD6C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1" name="Freeform 19"/>
            <p:cNvSpPr>
              <a:spLocks/>
            </p:cNvSpPr>
            <p:nvPr/>
          </p:nvSpPr>
          <p:spPr bwMode="auto">
            <a:xfrm>
              <a:off x="2196" y="3515"/>
              <a:ext cx="40" cy="41"/>
            </a:xfrm>
            <a:custGeom>
              <a:avLst/>
              <a:gdLst>
                <a:gd name="T0" fmla="*/ 13 w 80"/>
                <a:gd name="T1" fmla="*/ 39 h 81"/>
                <a:gd name="T2" fmla="*/ 0 w 80"/>
                <a:gd name="T3" fmla="*/ 25 h 81"/>
                <a:gd name="T4" fmla="*/ 3 w 80"/>
                <a:gd name="T5" fmla="*/ 14 h 81"/>
                <a:gd name="T6" fmla="*/ 26 w 80"/>
                <a:gd name="T7" fmla="*/ 0 h 81"/>
                <a:gd name="T8" fmla="*/ 40 w 80"/>
                <a:gd name="T9" fmla="*/ 7 h 81"/>
                <a:gd name="T10" fmla="*/ 32 w 80"/>
                <a:gd name="T11" fmla="*/ 41 h 81"/>
                <a:gd name="T12" fmla="*/ 13 w 80"/>
                <a:gd name="T13" fmla="*/ 39 h 81"/>
                <a:gd name="T14" fmla="*/ 13 w 80"/>
                <a:gd name="T15" fmla="*/ 39 h 81"/>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80" h="81">
                  <a:moveTo>
                    <a:pt x="26" y="77"/>
                  </a:moveTo>
                  <a:lnTo>
                    <a:pt x="0" y="49"/>
                  </a:lnTo>
                  <a:lnTo>
                    <a:pt x="6" y="28"/>
                  </a:lnTo>
                  <a:lnTo>
                    <a:pt x="51" y="0"/>
                  </a:lnTo>
                  <a:lnTo>
                    <a:pt x="80" y="13"/>
                  </a:lnTo>
                  <a:lnTo>
                    <a:pt x="64" y="81"/>
                  </a:lnTo>
                  <a:lnTo>
                    <a:pt x="26" y="77"/>
                  </a:lnTo>
                  <a:close/>
                </a:path>
              </a:pathLst>
            </a:custGeom>
            <a:solidFill>
              <a:srgbClr val="FFD6C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2" name="Freeform 20"/>
            <p:cNvSpPr>
              <a:spLocks/>
            </p:cNvSpPr>
            <p:nvPr/>
          </p:nvSpPr>
          <p:spPr bwMode="auto">
            <a:xfrm>
              <a:off x="2115" y="2194"/>
              <a:ext cx="176" cy="366"/>
            </a:xfrm>
            <a:custGeom>
              <a:avLst/>
              <a:gdLst>
                <a:gd name="T0" fmla="*/ 19 w 352"/>
                <a:gd name="T1" fmla="*/ 0 h 732"/>
                <a:gd name="T2" fmla="*/ 74 w 352"/>
                <a:gd name="T3" fmla="*/ 57 h 732"/>
                <a:gd name="T4" fmla="*/ 176 w 352"/>
                <a:gd name="T5" fmla="*/ 134 h 732"/>
                <a:gd name="T6" fmla="*/ 172 w 352"/>
                <a:gd name="T7" fmla="*/ 253 h 732"/>
                <a:gd name="T8" fmla="*/ 159 w 352"/>
                <a:gd name="T9" fmla="*/ 366 h 732"/>
                <a:gd name="T10" fmla="*/ 0 w 352"/>
                <a:gd name="T11" fmla="*/ 39 h 732"/>
                <a:gd name="T12" fmla="*/ 19 w 352"/>
                <a:gd name="T13" fmla="*/ 0 h 732"/>
                <a:gd name="T14" fmla="*/ 19 w 352"/>
                <a:gd name="T15" fmla="*/ 0 h 73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52" h="732">
                  <a:moveTo>
                    <a:pt x="38" y="0"/>
                  </a:moveTo>
                  <a:lnTo>
                    <a:pt x="147" y="113"/>
                  </a:lnTo>
                  <a:lnTo>
                    <a:pt x="352" y="268"/>
                  </a:lnTo>
                  <a:lnTo>
                    <a:pt x="344" y="506"/>
                  </a:lnTo>
                  <a:lnTo>
                    <a:pt x="318" y="732"/>
                  </a:lnTo>
                  <a:lnTo>
                    <a:pt x="0" y="78"/>
                  </a:lnTo>
                  <a:lnTo>
                    <a:pt x="38" y="0"/>
                  </a:lnTo>
                  <a:close/>
                </a:path>
              </a:pathLst>
            </a:custGeom>
            <a:solidFill>
              <a:srgbClr val="F59E9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3" name="Freeform 21"/>
            <p:cNvSpPr>
              <a:spLocks/>
            </p:cNvSpPr>
            <p:nvPr/>
          </p:nvSpPr>
          <p:spPr bwMode="auto">
            <a:xfrm>
              <a:off x="1487" y="2135"/>
              <a:ext cx="382" cy="534"/>
            </a:xfrm>
            <a:custGeom>
              <a:avLst/>
              <a:gdLst>
                <a:gd name="T0" fmla="*/ 132 w 765"/>
                <a:gd name="T1" fmla="*/ 0 h 1068"/>
                <a:gd name="T2" fmla="*/ 105 w 765"/>
                <a:gd name="T3" fmla="*/ 17 h 1068"/>
                <a:gd name="T4" fmla="*/ 46 w 765"/>
                <a:gd name="T5" fmla="*/ 17 h 1068"/>
                <a:gd name="T6" fmla="*/ 0 w 765"/>
                <a:gd name="T7" fmla="*/ 56 h 1068"/>
                <a:gd name="T8" fmla="*/ 6 w 765"/>
                <a:gd name="T9" fmla="*/ 84 h 1068"/>
                <a:gd name="T10" fmla="*/ 23 w 765"/>
                <a:gd name="T11" fmla="*/ 105 h 1068"/>
                <a:gd name="T12" fmla="*/ 68 w 765"/>
                <a:gd name="T13" fmla="*/ 190 h 1068"/>
                <a:gd name="T14" fmla="*/ 148 w 765"/>
                <a:gd name="T15" fmla="*/ 240 h 1068"/>
                <a:gd name="T16" fmla="*/ 309 w 765"/>
                <a:gd name="T17" fmla="*/ 376 h 1068"/>
                <a:gd name="T18" fmla="*/ 327 w 765"/>
                <a:gd name="T19" fmla="*/ 410 h 1068"/>
                <a:gd name="T20" fmla="*/ 332 w 765"/>
                <a:gd name="T21" fmla="*/ 453 h 1068"/>
                <a:gd name="T22" fmla="*/ 293 w 765"/>
                <a:gd name="T23" fmla="*/ 534 h 1068"/>
                <a:gd name="T24" fmla="*/ 382 w 765"/>
                <a:gd name="T25" fmla="*/ 455 h 1068"/>
                <a:gd name="T26" fmla="*/ 375 w 765"/>
                <a:gd name="T27" fmla="*/ 330 h 1068"/>
                <a:gd name="T28" fmla="*/ 181 w 765"/>
                <a:gd name="T29" fmla="*/ 75 h 1068"/>
                <a:gd name="T30" fmla="*/ 154 w 765"/>
                <a:gd name="T31" fmla="*/ 82 h 1068"/>
                <a:gd name="T32" fmla="*/ 141 w 765"/>
                <a:gd name="T33" fmla="*/ 69 h 1068"/>
                <a:gd name="T34" fmla="*/ 148 w 765"/>
                <a:gd name="T35" fmla="*/ 47 h 1068"/>
                <a:gd name="T36" fmla="*/ 132 w 765"/>
                <a:gd name="T37" fmla="*/ 0 h 1068"/>
                <a:gd name="T38" fmla="*/ 132 w 765"/>
                <a:gd name="T39" fmla="*/ 0 h 1068"/>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0" t="0" r="r" b="b"/>
              <a:pathLst>
                <a:path w="765" h="1068">
                  <a:moveTo>
                    <a:pt x="265" y="0"/>
                  </a:moveTo>
                  <a:lnTo>
                    <a:pt x="210" y="34"/>
                  </a:lnTo>
                  <a:lnTo>
                    <a:pt x="92" y="34"/>
                  </a:lnTo>
                  <a:lnTo>
                    <a:pt x="0" y="112"/>
                  </a:lnTo>
                  <a:lnTo>
                    <a:pt x="12" y="167"/>
                  </a:lnTo>
                  <a:lnTo>
                    <a:pt x="46" y="210"/>
                  </a:lnTo>
                  <a:lnTo>
                    <a:pt x="137" y="380"/>
                  </a:lnTo>
                  <a:lnTo>
                    <a:pt x="297" y="479"/>
                  </a:lnTo>
                  <a:lnTo>
                    <a:pt x="618" y="752"/>
                  </a:lnTo>
                  <a:lnTo>
                    <a:pt x="654" y="819"/>
                  </a:lnTo>
                  <a:lnTo>
                    <a:pt x="664" y="906"/>
                  </a:lnTo>
                  <a:lnTo>
                    <a:pt x="586" y="1068"/>
                  </a:lnTo>
                  <a:lnTo>
                    <a:pt x="765" y="910"/>
                  </a:lnTo>
                  <a:lnTo>
                    <a:pt x="751" y="659"/>
                  </a:lnTo>
                  <a:lnTo>
                    <a:pt x="362" y="150"/>
                  </a:lnTo>
                  <a:lnTo>
                    <a:pt x="308" y="163"/>
                  </a:lnTo>
                  <a:lnTo>
                    <a:pt x="282" y="138"/>
                  </a:lnTo>
                  <a:lnTo>
                    <a:pt x="297" y="93"/>
                  </a:lnTo>
                  <a:lnTo>
                    <a:pt x="265" y="0"/>
                  </a:lnTo>
                  <a:close/>
                </a:path>
              </a:pathLst>
            </a:custGeom>
            <a:solidFill>
              <a:srgbClr val="F59E9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4" name="Freeform 22"/>
            <p:cNvSpPr>
              <a:spLocks/>
            </p:cNvSpPr>
            <p:nvPr/>
          </p:nvSpPr>
          <p:spPr bwMode="auto">
            <a:xfrm>
              <a:off x="1896" y="2202"/>
              <a:ext cx="390" cy="838"/>
            </a:xfrm>
            <a:custGeom>
              <a:avLst/>
              <a:gdLst>
                <a:gd name="T0" fmla="*/ 247 w 779"/>
                <a:gd name="T1" fmla="*/ 0 h 1675"/>
                <a:gd name="T2" fmla="*/ 294 w 779"/>
                <a:gd name="T3" fmla="*/ 72 h 1675"/>
                <a:gd name="T4" fmla="*/ 352 w 779"/>
                <a:gd name="T5" fmla="*/ 112 h 1675"/>
                <a:gd name="T6" fmla="*/ 388 w 779"/>
                <a:gd name="T7" fmla="*/ 175 h 1675"/>
                <a:gd name="T8" fmla="*/ 390 w 779"/>
                <a:gd name="T9" fmla="*/ 293 h 1675"/>
                <a:gd name="T10" fmla="*/ 365 w 779"/>
                <a:gd name="T11" fmla="*/ 529 h 1675"/>
                <a:gd name="T12" fmla="*/ 329 w 779"/>
                <a:gd name="T13" fmla="*/ 643 h 1675"/>
                <a:gd name="T14" fmla="*/ 292 w 779"/>
                <a:gd name="T15" fmla="*/ 702 h 1675"/>
                <a:gd name="T16" fmla="*/ 172 w 779"/>
                <a:gd name="T17" fmla="*/ 838 h 1675"/>
                <a:gd name="T18" fmla="*/ 129 w 779"/>
                <a:gd name="T19" fmla="*/ 791 h 1675"/>
                <a:gd name="T20" fmla="*/ 52 w 779"/>
                <a:gd name="T21" fmla="*/ 717 h 1675"/>
                <a:gd name="T22" fmla="*/ 0 w 779"/>
                <a:gd name="T23" fmla="*/ 632 h 1675"/>
                <a:gd name="T24" fmla="*/ 247 w 779"/>
                <a:gd name="T25" fmla="*/ 0 h 1675"/>
                <a:gd name="T26" fmla="*/ 247 w 779"/>
                <a:gd name="T27" fmla="*/ 0 h 1675"/>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779" h="1675">
                  <a:moveTo>
                    <a:pt x="494" y="0"/>
                  </a:moveTo>
                  <a:lnTo>
                    <a:pt x="587" y="143"/>
                  </a:lnTo>
                  <a:lnTo>
                    <a:pt x="703" y="223"/>
                  </a:lnTo>
                  <a:lnTo>
                    <a:pt x="776" y="350"/>
                  </a:lnTo>
                  <a:lnTo>
                    <a:pt x="779" y="586"/>
                  </a:lnTo>
                  <a:lnTo>
                    <a:pt x="730" y="1057"/>
                  </a:lnTo>
                  <a:lnTo>
                    <a:pt x="658" y="1285"/>
                  </a:lnTo>
                  <a:lnTo>
                    <a:pt x="584" y="1403"/>
                  </a:lnTo>
                  <a:lnTo>
                    <a:pt x="344" y="1675"/>
                  </a:lnTo>
                  <a:lnTo>
                    <a:pt x="258" y="1582"/>
                  </a:lnTo>
                  <a:lnTo>
                    <a:pt x="103" y="1434"/>
                  </a:lnTo>
                  <a:lnTo>
                    <a:pt x="0" y="1263"/>
                  </a:lnTo>
                  <a:lnTo>
                    <a:pt x="494" y="0"/>
                  </a:lnTo>
                  <a:close/>
                </a:path>
              </a:pathLst>
            </a:custGeom>
            <a:solidFill>
              <a:srgbClr val="FFB5A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5" name="Freeform 23"/>
            <p:cNvSpPr>
              <a:spLocks/>
            </p:cNvSpPr>
            <p:nvPr/>
          </p:nvSpPr>
          <p:spPr bwMode="auto">
            <a:xfrm>
              <a:off x="1310" y="2152"/>
              <a:ext cx="568" cy="1290"/>
            </a:xfrm>
            <a:custGeom>
              <a:avLst/>
              <a:gdLst>
                <a:gd name="T0" fmla="*/ 296 w 1137"/>
                <a:gd name="T1" fmla="*/ 86 h 2579"/>
                <a:gd name="T2" fmla="*/ 337 w 1137"/>
                <a:gd name="T3" fmla="*/ 84 h 2579"/>
                <a:gd name="T4" fmla="*/ 351 w 1137"/>
                <a:gd name="T5" fmla="*/ 58 h 2579"/>
                <a:gd name="T6" fmla="*/ 375 w 1137"/>
                <a:gd name="T7" fmla="*/ 44 h 2579"/>
                <a:gd name="T8" fmla="*/ 379 w 1137"/>
                <a:gd name="T9" fmla="*/ 30 h 2579"/>
                <a:gd name="T10" fmla="*/ 381 w 1137"/>
                <a:gd name="T11" fmla="*/ 1 h 2579"/>
                <a:gd name="T12" fmla="*/ 408 w 1137"/>
                <a:gd name="T13" fmla="*/ 0 h 2579"/>
                <a:gd name="T14" fmla="*/ 422 w 1137"/>
                <a:gd name="T15" fmla="*/ 88 h 2579"/>
                <a:gd name="T16" fmla="*/ 542 w 1137"/>
                <a:gd name="T17" fmla="*/ 249 h 2579"/>
                <a:gd name="T18" fmla="*/ 568 w 1137"/>
                <a:gd name="T19" fmla="*/ 456 h 2579"/>
                <a:gd name="T20" fmla="*/ 509 w 1137"/>
                <a:gd name="T21" fmla="*/ 767 h 2579"/>
                <a:gd name="T22" fmla="*/ 245 w 1137"/>
                <a:gd name="T23" fmla="*/ 1290 h 2579"/>
                <a:gd name="T24" fmla="*/ 171 w 1137"/>
                <a:gd name="T25" fmla="*/ 1290 h 2579"/>
                <a:gd name="T26" fmla="*/ 132 w 1137"/>
                <a:gd name="T27" fmla="*/ 1278 h 2579"/>
                <a:gd name="T28" fmla="*/ 89 w 1137"/>
                <a:gd name="T29" fmla="*/ 1233 h 2579"/>
                <a:gd name="T30" fmla="*/ 40 w 1137"/>
                <a:gd name="T31" fmla="*/ 1133 h 2579"/>
                <a:gd name="T32" fmla="*/ 2 w 1137"/>
                <a:gd name="T33" fmla="*/ 1067 h 2579"/>
                <a:gd name="T34" fmla="*/ 0 w 1137"/>
                <a:gd name="T35" fmla="*/ 957 h 2579"/>
                <a:gd name="T36" fmla="*/ 45 w 1137"/>
                <a:gd name="T37" fmla="*/ 915 h 2579"/>
                <a:gd name="T38" fmla="*/ 110 w 1137"/>
                <a:gd name="T39" fmla="*/ 919 h 2579"/>
                <a:gd name="T40" fmla="*/ 133 w 1137"/>
                <a:gd name="T41" fmla="*/ 889 h 2579"/>
                <a:gd name="T42" fmla="*/ 249 w 1137"/>
                <a:gd name="T43" fmla="*/ 819 h 2579"/>
                <a:gd name="T44" fmla="*/ 319 w 1137"/>
                <a:gd name="T45" fmla="*/ 716 h 2579"/>
                <a:gd name="T46" fmla="*/ 370 w 1137"/>
                <a:gd name="T47" fmla="*/ 644 h 2579"/>
                <a:gd name="T48" fmla="*/ 451 w 1137"/>
                <a:gd name="T49" fmla="*/ 538 h 2579"/>
                <a:gd name="T50" fmla="*/ 484 w 1137"/>
                <a:gd name="T51" fmla="*/ 483 h 2579"/>
                <a:gd name="T52" fmla="*/ 505 w 1137"/>
                <a:gd name="T53" fmla="*/ 425 h 2579"/>
                <a:gd name="T54" fmla="*/ 517 w 1137"/>
                <a:gd name="T55" fmla="*/ 359 h 2579"/>
                <a:gd name="T56" fmla="*/ 431 w 1137"/>
                <a:gd name="T57" fmla="*/ 287 h 2579"/>
                <a:gd name="T58" fmla="*/ 356 w 1137"/>
                <a:gd name="T59" fmla="*/ 227 h 2579"/>
                <a:gd name="T60" fmla="*/ 312 w 1137"/>
                <a:gd name="T61" fmla="*/ 209 h 2579"/>
                <a:gd name="T62" fmla="*/ 252 w 1137"/>
                <a:gd name="T63" fmla="*/ 162 h 2579"/>
                <a:gd name="T64" fmla="*/ 202 w 1137"/>
                <a:gd name="T65" fmla="*/ 77 h 2579"/>
                <a:gd name="T66" fmla="*/ 195 w 1137"/>
                <a:gd name="T67" fmla="*/ 37 h 2579"/>
                <a:gd name="T68" fmla="*/ 244 w 1137"/>
                <a:gd name="T69" fmla="*/ 52 h 2579"/>
                <a:gd name="T70" fmla="*/ 285 w 1137"/>
                <a:gd name="T71" fmla="*/ 77 h 2579"/>
                <a:gd name="T72" fmla="*/ 296 w 1137"/>
                <a:gd name="T73" fmla="*/ 86 h 2579"/>
                <a:gd name="T74" fmla="*/ 296 w 1137"/>
                <a:gd name="T75" fmla="*/ 86 h 2579"/>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1137" h="2579">
                  <a:moveTo>
                    <a:pt x="593" y="171"/>
                  </a:moveTo>
                  <a:lnTo>
                    <a:pt x="675" y="167"/>
                  </a:lnTo>
                  <a:lnTo>
                    <a:pt x="703" y="116"/>
                  </a:lnTo>
                  <a:lnTo>
                    <a:pt x="751" y="87"/>
                  </a:lnTo>
                  <a:lnTo>
                    <a:pt x="758" y="59"/>
                  </a:lnTo>
                  <a:lnTo>
                    <a:pt x="762" y="2"/>
                  </a:lnTo>
                  <a:lnTo>
                    <a:pt x="817" y="0"/>
                  </a:lnTo>
                  <a:lnTo>
                    <a:pt x="844" y="176"/>
                  </a:lnTo>
                  <a:lnTo>
                    <a:pt x="1084" y="498"/>
                  </a:lnTo>
                  <a:lnTo>
                    <a:pt x="1137" y="912"/>
                  </a:lnTo>
                  <a:lnTo>
                    <a:pt x="1019" y="1534"/>
                  </a:lnTo>
                  <a:lnTo>
                    <a:pt x="490" y="2579"/>
                  </a:lnTo>
                  <a:lnTo>
                    <a:pt x="342" y="2579"/>
                  </a:lnTo>
                  <a:lnTo>
                    <a:pt x="264" y="2556"/>
                  </a:lnTo>
                  <a:lnTo>
                    <a:pt x="178" y="2465"/>
                  </a:lnTo>
                  <a:lnTo>
                    <a:pt x="80" y="2266"/>
                  </a:lnTo>
                  <a:lnTo>
                    <a:pt x="5" y="2134"/>
                  </a:lnTo>
                  <a:lnTo>
                    <a:pt x="0" y="1914"/>
                  </a:lnTo>
                  <a:lnTo>
                    <a:pt x="91" y="1830"/>
                  </a:lnTo>
                  <a:lnTo>
                    <a:pt x="220" y="1838"/>
                  </a:lnTo>
                  <a:lnTo>
                    <a:pt x="266" y="1777"/>
                  </a:lnTo>
                  <a:lnTo>
                    <a:pt x="498" y="1638"/>
                  </a:lnTo>
                  <a:lnTo>
                    <a:pt x="639" y="1431"/>
                  </a:lnTo>
                  <a:lnTo>
                    <a:pt x="741" y="1288"/>
                  </a:lnTo>
                  <a:lnTo>
                    <a:pt x="903" y="1076"/>
                  </a:lnTo>
                  <a:lnTo>
                    <a:pt x="969" y="965"/>
                  </a:lnTo>
                  <a:lnTo>
                    <a:pt x="1011" y="849"/>
                  </a:lnTo>
                  <a:lnTo>
                    <a:pt x="1034" y="718"/>
                  </a:lnTo>
                  <a:lnTo>
                    <a:pt x="863" y="574"/>
                  </a:lnTo>
                  <a:lnTo>
                    <a:pt x="713" y="454"/>
                  </a:lnTo>
                  <a:lnTo>
                    <a:pt x="625" y="418"/>
                  </a:lnTo>
                  <a:lnTo>
                    <a:pt x="504" y="323"/>
                  </a:lnTo>
                  <a:lnTo>
                    <a:pt x="405" y="154"/>
                  </a:lnTo>
                  <a:lnTo>
                    <a:pt x="390" y="74"/>
                  </a:lnTo>
                  <a:lnTo>
                    <a:pt x="488" y="104"/>
                  </a:lnTo>
                  <a:lnTo>
                    <a:pt x="570" y="154"/>
                  </a:lnTo>
                  <a:lnTo>
                    <a:pt x="593" y="171"/>
                  </a:lnTo>
                  <a:close/>
                </a:path>
              </a:pathLst>
            </a:custGeom>
            <a:solidFill>
              <a:srgbClr val="FFB5A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6" name="Freeform 24"/>
            <p:cNvSpPr>
              <a:spLocks/>
            </p:cNvSpPr>
            <p:nvPr/>
          </p:nvSpPr>
          <p:spPr bwMode="auto">
            <a:xfrm>
              <a:off x="1570" y="1782"/>
              <a:ext cx="513" cy="653"/>
            </a:xfrm>
            <a:custGeom>
              <a:avLst/>
              <a:gdLst>
                <a:gd name="T0" fmla="*/ 447 w 1025"/>
                <a:gd name="T1" fmla="*/ 0 h 1306"/>
                <a:gd name="T2" fmla="*/ 442 w 1025"/>
                <a:gd name="T3" fmla="*/ 30 h 1306"/>
                <a:gd name="T4" fmla="*/ 475 w 1025"/>
                <a:gd name="T5" fmla="*/ 57 h 1306"/>
                <a:gd name="T6" fmla="*/ 469 w 1025"/>
                <a:gd name="T7" fmla="*/ 82 h 1306"/>
                <a:gd name="T8" fmla="*/ 469 w 1025"/>
                <a:gd name="T9" fmla="*/ 122 h 1306"/>
                <a:gd name="T10" fmla="*/ 376 w 1025"/>
                <a:gd name="T11" fmla="*/ 114 h 1306"/>
                <a:gd name="T12" fmla="*/ 262 w 1025"/>
                <a:gd name="T13" fmla="*/ 169 h 1306"/>
                <a:gd name="T14" fmla="*/ 226 w 1025"/>
                <a:gd name="T15" fmla="*/ 178 h 1306"/>
                <a:gd name="T16" fmla="*/ 216 w 1025"/>
                <a:gd name="T17" fmla="*/ 226 h 1306"/>
                <a:gd name="T18" fmla="*/ 207 w 1025"/>
                <a:gd name="T19" fmla="*/ 249 h 1306"/>
                <a:gd name="T20" fmla="*/ 256 w 1025"/>
                <a:gd name="T21" fmla="*/ 263 h 1306"/>
                <a:gd name="T22" fmla="*/ 269 w 1025"/>
                <a:gd name="T23" fmla="*/ 225 h 1306"/>
                <a:gd name="T24" fmla="*/ 295 w 1025"/>
                <a:gd name="T25" fmla="*/ 213 h 1306"/>
                <a:gd name="T26" fmla="*/ 325 w 1025"/>
                <a:gd name="T27" fmla="*/ 209 h 1306"/>
                <a:gd name="T28" fmla="*/ 325 w 1025"/>
                <a:gd name="T29" fmla="*/ 234 h 1306"/>
                <a:gd name="T30" fmla="*/ 281 w 1025"/>
                <a:gd name="T31" fmla="*/ 281 h 1306"/>
                <a:gd name="T32" fmla="*/ 47 w 1025"/>
                <a:gd name="T33" fmla="*/ 353 h 1306"/>
                <a:gd name="T34" fmla="*/ 33 w 1025"/>
                <a:gd name="T35" fmla="*/ 380 h 1306"/>
                <a:gd name="T36" fmla="*/ 0 w 1025"/>
                <a:gd name="T37" fmla="*/ 414 h 1306"/>
                <a:gd name="T38" fmla="*/ 9 w 1025"/>
                <a:gd name="T39" fmla="*/ 440 h 1306"/>
                <a:gd name="T40" fmla="*/ 30 w 1025"/>
                <a:gd name="T41" fmla="*/ 469 h 1306"/>
                <a:gd name="T42" fmla="*/ 36 w 1025"/>
                <a:gd name="T43" fmla="*/ 458 h 1306"/>
                <a:gd name="T44" fmla="*/ 38 w 1025"/>
                <a:gd name="T45" fmla="*/ 409 h 1306"/>
                <a:gd name="T46" fmla="*/ 50 w 1025"/>
                <a:gd name="T47" fmla="*/ 393 h 1306"/>
                <a:gd name="T48" fmla="*/ 66 w 1025"/>
                <a:gd name="T49" fmla="*/ 398 h 1306"/>
                <a:gd name="T50" fmla="*/ 88 w 1025"/>
                <a:gd name="T51" fmla="*/ 382 h 1306"/>
                <a:gd name="T52" fmla="*/ 99 w 1025"/>
                <a:gd name="T53" fmla="*/ 375 h 1306"/>
                <a:gd name="T54" fmla="*/ 128 w 1025"/>
                <a:gd name="T55" fmla="*/ 376 h 1306"/>
                <a:gd name="T56" fmla="*/ 139 w 1025"/>
                <a:gd name="T57" fmla="*/ 398 h 1306"/>
                <a:gd name="T58" fmla="*/ 196 w 1025"/>
                <a:gd name="T59" fmla="*/ 464 h 1306"/>
                <a:gd name="T60" fmla="*/ 239 w 1025"/>
                <a:gd name="T61" fmla="*/ 571 h 1306"/>
                <a:gd name="T62" fmla="*/ 274 w 1025"/>
                <a:gd name="T63" fmla="*/ 613 h 1306"/>
                <a:gd name="T64" fmla="*/ 339 w 1025"/>
                <a:gd name="T65" fmla="*/ 653 h 1306"/>
                <a:gd name="T66" fmla="*/ 391 w 1025"/>
                <a:gd name="T67" fmla="*/ 653 h 1306"/>
                <a:gd name="T68" fmla="*/ 480 w 1025"/>
                <a:gd name="T69" fmla="*/ 586 h 1306"/>
                <a:gd name="T70" fmla="*/ 379 w 1025"/>
                <a:gd name="T71" fmla="*/ 501 h 1306"/>
                <a:gd name="T72" fmla="*/ 339 w 1025"/>
                <a:gd name="T73" fmla="*/ 548 h 1306"/>
                <a:gd name="T74" fmla="*/ 287 w 1025"/>
                <a:gd name="T75" fmla="*/ 553 h 1306"/>
                <a:gd name="T76" fmla="*/ 306 w 1025"/>
                <a:gd name="T77" fmla="*/ 539 h 1306"/>
                <a:gd name="T78" fmla="*/ 333 w 1025"/>
                <a:gd name="T79" fmla="*/ 525 h 1306"/>
                <a:gd name="T80" fmla="*/ 361 w 1025"/>
                <a:gd name="T81" fmla="*/ 495 h 1306"/>
                <a:gd name="T82" fmla="*/ 506 w 1025"/>
                <a:gd name="T83" fmla="*/ 223 h 1306"/>
                <a:gd name="T84" fmla="*/ 513 w 1025"/>
                <a:gd name="T85" fmla="*/ 88 h 1306"/>
                <a:gd name="T86" fmla="*/ 475 w 1025"/>
                <a:gd name="T87" fmla="*/ 15 h 1306"/>
                <a:gd name="T88" fmla="*/ 447 w 1025"/>
                <a:gd name="T89" fmla="*/ 0 h 1306"/>
                <a:gd name="T90" fmla="*/ 447 w 1025"/>
                <a:gd name="T91" fmla="*/ 0 h 130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0" t="0" r="r" b="b"/>
              <a:pathLst>
                <a:path w="1025" h="1306">
                  <a:moveTo>
                    <a:pt x="893" y="0"/>
                  </a:moveTo>
                  <a:lnTo>
                    <a:pt x="884" y="59"/>
                  </a:lnTo>
                  <a:lnTo>
                    <a:pt x="949" y="114"/>
                  </a:lnTo>
                  <a:lnTo>
                    <a:pt x="937" y="164"/>
                  </a:lnTo>
                  <a:lnTo>
                    <a:pt x="937" y="244"/>
                  </a:lnTo>
                  <a:lnTo>
                    <a:pt x="751" y="228"/>
                  </a:lnTo>
                  <a:lnTo>
                    <a:pt x="524" y="337"/>
                  </a:lnTo>
                  <a:lnTo>
                    <a:pt x="452" y="356"/>
                  </a:lnTo>
                  <a:lnTo>
                    <a:pt x="431" y="451"/>
                  </a:lnTo>
                  <a:lnTo>
                    <a:pt x="414" y="498"/>
                  </a:lnTo>
                  <a:lnTo>
                    <a:pt x="511" y="525"/>
                  </a:lnTo>
                  <a:lnTo>
                    <a:pt x="538" y="449"/>
                  </a:lnTo>
                  <a:lnTo>
                    <a:pt x="589" y="426"/>
                  </a:lnTo>
                  <a:lnTo>
                    <a:pt x="650" y="418"/>
                  </a:lnTo>
                  <a:lnTo>
                    <a:pt x="650" y="468"/>
                  </a:lnTo>
                  <a:lnTo>
                    <a:pt x="561" y="561"/>
                  </a:lnTo>
                  <a:lnTo>
                    <a:pt x="93" y="706"/>
                  </a:lnTo>
                  <a:lnTo>
                    <a:pt x="66" y="759"/>
                  </a:lnTo>
                  <a:lnTo>
                    <a:pt x="0" y="827"/>
                  </a:lnTo>
                  <a:lnTo>
                    <a:pt x="17" y="880"/>
                  </a:lnTo>
                  <a:lnTo>
                    <a:pt x="59" y="937"/>
                  </a:lnTo>
                  <a:lnTo>
                    <a:pt x="72" y="915"/>
                  </a:lnTo>
                  <a:lnTo>
                    <a:pt x="76" y="818"/>
                  </a:lnTo>
                  <a:lnTo>
                    <a:pt x="99" y="785"/>
                  </a:lnTo>
                  <a:lnTo>
                    <a:pt x="131" y="795"/>
                  </a:lnTo>
                  <a:lnTo>
                    <a:pt x="175" y="764"/>
                  </a:lnTo>
                  <a:lnTo>
                    <a:pt x="197" y="749"/>
                  </a:lnTo>
                  <a:lnTo>
                    <a:pt x="256" y="751"/>
                  </a:lnTo>
                  <a:lnTo>
                    <a:pt x="277" y="795"/>
                  </a:lnTo>
                  <a:lnTo>
                    <a:pt x="391" y="928"/>
                  </a:lnTo>
                  <a:lnTo>
                    <a:pt x="477" y="1141"/>
                  </a:lnTo>
                  <a:lnTo>
                    <a:pt x="547" y="1226"/>
                  </a:lnTo>
                  <a:lnTo>
                    <a:pt x="677" y="1306"/>
                  </a:lnTo>
                  <a:lnTo>
                    <a:pt x="781" y="1306"/>
                  </a:lnTo>
                  <a:lnTo>
                    <a:pt x="960" y="1171"/>
                  </a:lnTo>
                  <a:lnTo>
                    <a:pt x="758" y="1002"/>
                  </a:lnTo>
                  <a:lnTo>
                    <a:pt x="677" y="1095"/>
                  </a:lnTo>
                  <a:lnTo>
                    <a:pt x="574" y="1105"/>
                  </a:lnTo>
                  <a:lnTo>
                    <a:pt x="612" y="1078"/>
                  </a:lnTo>
                  <a:lnTo>
                    <a:pt x="665" y="1050"/>
                  </a:lnTo>
                  <a:lnTo>
                    <a:pt x="722" y="989"/>
                  </a:lnTo>
                  <a:lnTo>
                    <a:pt x="1011" y="445"/>
                  </a:lnTo>
                  <a:lnTo>
                    <a:pt x="1025" y="175"/>
                  </a:lnTo>
                  <a:lnTo>
                    <a:pt x="949" y="29"/>
                  </a:lnTo>
                  <a:lnTo>
                    <a:pt x="893" y="0"/>
                  </a:lnTo>
                  <a:close/>
                </a:path>
              </a:pathLst>
            </a:custGeom>
            <a:solidFill>
              <a:srgbClr val="FFB5A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7" name="Freeform 25"/>
            <p:cNvSpPr>
              <a:spLocks/>
            </p:cNvSpPr>
            <p:nvPr/>
          </p:nvSpPr>
          <p:spPr bwMode="auto">
            <a:xfrm>
              <a:off x="1801" y="2227"/>
              <a:ext cx="230" cy="196"/>
            </a:xfrm>
            <a:custGeom>
              <a:avLst/>
              <a:gdLst>
                <a:gd name="T0" fmla="*/ 20 w 460"/>
                <a:gd name="T1" fmla="*/ 121 h 391"/>
                <a:gd name="T2" fmla="*/ 38 w 460"/>
                <a:gd name="T3" fmla="*/ 124 h 391"/>
                <a:gd name="T4" fmla="*/ 62 w 460"/>
                <a:gd name="T5" fmla="*/ 134 h 391"/>
                <a:gd name="T6" fmla="*/ 80 w 460"/>
                <a:gd name="T7" fmla="*/ 121 h 391"/>
                <a:gd name="T8" fmla="*/ 105 w 460"/>
                <a:gd name="T9" fmla="*/ 118 h 391"/>
                <a:gd name="T10" fmla="*/ 130 w 460"/>
                <a:gd name="T11" fmla="*/ 81 h 391"/>
                <a:gd name="T12" fmla="*/ 155 w 460"/>
                <a:gd name="T13" fmla="*/ 49 h 391"/>
                <a:gd name="T14" fmla="*/ 170 w 460"/>
                <a:gd name="T15" fmla="*/ 9 h 391"/>
                <a:gd name="T16" fmla="*/ 192 w 460"/>
                <a:gd name="T17" fmla="*/ 0 h 391"/>
                <a:gd name="T18" fmla="*/ 230 w 460"/>
                <a:gd name="T19" fmla="*/ 157 h 391"/>
                <a:gd name="T20" fmla="*/ 179 w 460"/>
                <a:gd name="T21" fmla="*/ 192 h 391"/>
                <a:gd name="T22" fmla="*/ 152 w 460"/>
                <a:gd name="T23" fmla="*/ 196 h 391"/>
                <a:gd name="T24" fmla="*/ 98 w 460"/>
                <a:gd name="T25" fmla="*/ 178 h 391"/>
                <a:gd name="T26" fmla="*/ 37 w 460"/>
                <a:gd name="T27" fmla="*/ 159 h 391"/>
                <a:gd name="T28" fmla="*/ 0 w 460"/>
                <a:gd name="T29" fmla="*/ 139 h 391"/>
                <a:gd name="T30" fmla="*/ 20 w 460"/>
                <a:gd name="T31" fmla="*/ 121 h 391"/>
                <a:gd name="T32" fmla="*/ 20 w 460"/>
                <a:gd name="T33" fmla="*/ 121 h 39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460" h="391">
                  <a:moveTo>
                    <a:pt x="40" y="241"/>
                  </a:moveTo>
                  <a:lnTo>
                    <a:pt x="76" y="247"/>
                  </a:lnTo>
                  <a:lnTo>
                    <a:pt x="123" y="268"/>
                  </a:lnTo>
                  <a:lnTo>
                    <a:pt x="159" y="241"/>
                  </a:lnTo>
                  <a:lnTo>
                    <a:pt x="209" y="236"/>
                  </a:lnTo>
                  <a:lnTo>
                    <a:pt x="260" y="161"/>
                  </a:lnTo>
                  <a:lnTo>
                    <a:pt x="310" y="97"/>
                  </a:lnTo>
                  <a:lnTo>
                    <a:pt x="340" y="17"/>
                  </a:lnTo>
                  <a:lnTo>
                    <a:pt x="384" y="0"/>
                  </a:lnTo>
                  <a:lnTo>
                    <a:pt x="460" y="314"/>
                  </a:lnTo>
                  <a:lnTo>
                    <a:pt x="357" y="384"/>
                  </a:lnTo>
                  <a:lnTo>
                    <a:pt x="304" y="391"/>
                  </a:lnTo>
                  <a:lnTo>
                    <a:pt x="196" y="355"/>
                  </a:lnTo>
                  <a:lnTo>
                    <a:pt x="74" y="317"/>
                  </a:lnTo>
                  <a:lnTo>
                    <a:pt x="0" y="277"/>
                  </a:lnTo>
                  <a:lnTo>
                    <a:pt x="40" y="241"/>
                  </a:lnTo>
                  <a:close/>
                </a:path>
              </a:pathLst>
            </a:custGeom>
            <a:solidFill>
              <a:srgbClr val="FFC4B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8" name="Freeform 26"/>
            <p:cNvSpPr>
              <a:spLocks/>
            </p:cNvSpPr>
            <p:nvPr/>
          </p:nvSpPr>
          <p:spPr bwMode="auto">
            <a:xfrm>
              <a:off x="1596" y="1986"/>
              <a:ext cx="480" cy="380"/>
            </a:xfrm>
            <a:custGeom>
              <a:avLst/>
              <a:gdLst>
                <a:gd name="T0" fmla="*/ 322 w 960"/>
                <a:gd name="T1" fmla="*/ 0 h 760"/>
                <a:gd name="T2" fmla="*/ 316 w 960"/>
                <a:gd name="T3" fmla="*/ 32 h 760"/>
                <a:gd name="T4" fmla="*/ 298 w 960"/>
                <a:gd name="T5" fmla="*/ 44 h 760"/>
                <a:gd name="T6" fmla="*/ 298 w 960"/>
                <a:gd name="T7" fmla="*/ 54 h 760"/>
                <a:gd name="T8" fmla="*/ 270 w 960"/>
                <a:gd name="T9" fmla="*/ 57 h 760"/>
                <a:gd name="T10" fmla="*/ 256 w 960"/>
                <a:gd name="T11" fmla="*/ 69 h 760"/>
                <a:gd name="T12" fmla="*/ 228 w 960"/>
                <a:gd name="T13" fmla="*/ 74 h 760"/>
                <a:gd name="T14" fmla="*/ 227 w 960"/>
                <a:gd name="T15" fmla="*/ 50 h 760"/>
                <a:gd name="T16" fmla="*/ 190 w 960"/>
                <a:gd name="T17" fmla="*/ 27 h 760"/>
                <a:gd name="T18" fmla="*/ 190 w 960"/>
                <a:gd name="T19" fmla="*/ 12 h 760"/>
                <a:gd name="T20" fmla="*/ 174 w 960"/>
                <a:gd name="T21" fmla="*/ 8 h 760"/>
                <a:gd name="T22" fmla="*/ 171 w 960"/>
                <a:gd name="T23" fmla="*/ 23 h 760"/>
                <a:gd name="T24" fmla="*/ 135 w 960"/>
                <a:gd name="T25" fmla="*/ 54 h 760"/>
                <a:gd name="T26" fmla="*/ 87 w 960"/>
                <a:gd name="T27" fmla="*/ 54 h 760"/>
                <a:gd name="T28" fmla="*/ 49 w 960"/>
                <a:gd name="T29" fmla="*/ 35 h 760"/>
                <a:gd name="T30" fmla="*/ 85 w 960"/>
                <a:gd name="T31" fmla="*/ 75 h 760"/>
                <a:gd name="T32" fmla="*/ 16 w 960"/>
                <a:gd name="T33" fmla="*/ 69 h 760"/>
                <a:gd name="T34" fmla="*/ 37 w 960"/>
                <a:gd name="T35" fmla="*/ 102 h 760"/>
                <a:gd name="T36" fmla="*/ 19 w 960"/>
                <a:gd name="T37" fmla="*/ 105 h 760"/>
                <a:gd name="T38" fmla="*/ 51 w 960"/>
                <a:gd name="T39" fmla="*/ 130 h 760"/>
                <a:gd name="T40" fmla="*/ 0 w 960"/>
                <a:gd name="T41" fmla="*/ 144 h 760"/>
                <a:gd name="T42" fmla="*/ 105 w 960"/>
                <a:gd name="T43" fmla="*/ 151 h 760"/>
                <a:gd name="T44" fmla="*/ 148 w 960"/>
                <a:gd name="T45" fmla="*/ 161 h 760"/>
                <a:gd name="T46" fmla="*/ 183 w 960"/>
                <a:gd name="T47" fmla="*/ 193 h 760"/>
                <a:gd name="T48" fmla="*/ 210 w 960"/>
                <a:gd name="T49" fmla="*/ 240 h 760"/>
                <a:gd name="T50" fmla="*/ 219 w 960"/>
                <a:gd name="T51" fmla="*/ 272 h 760"/>
                <a:gd name="T52" fmla="*/ 253 w 960"/>
                <a:gd name="T53" fmla="*/ 289 h 760"/>
                <a:gd name="T54" fmla="*/ 268 w 960"/>
                <a:gd name="T55" fmla="*/ 303 h 760"/>
                <a:gd name="T56" fmla="*/ 235 w 960"/>
                <a:gd name="T57" fmla="*/ 326 h 760"/>
                <a:gd name="T58" fmla="*/ 214 w 960"/>
                <a:gd name="T59" fmla="*/ 322 h 760"/>
                <a:gd name="T60" fmla="*/ 192 w 960"/>
                <a:gd name="T61" fmla="*/ 292 h 760"/>
                <a:gd name="T62" fmla="*/ 159 w 960"/>
                <a:gd name="T63" fmla="*/ 227 h 760"/>
                <a:gd name="T64" fmla="*/ 124 w 960"/>
                <a:gd name="T65" fmla="*/ 188 h 760"/>
                <a:gd name="T66" fmla="*/ 111 w 960"/>
                <a:gd name="T67" fmla="*/ 196 h 760"/>
                <a:gd name="T68" fmla="*/ 94 w 960"/>
                <a:gd name="T69" fmla="*/ 222 h 760"/>
                <a:gd name="T70" fmla="*/ 103 w 960"/>
                <a:gd name="T71" fmla="*/ 236 h 760"/>
                <a:gd name="T72" fmla="*/ 94 w 960"/>
                <a:gd name="T73" fmla="*/ 264 h 760"/>
                <a:gd name="T74" fmla="*/ 69 w 960"/>
                <a:gd name="T75" fmla="*/ 277 h 760"/>
                <a:gd name="T76" fmla="*/ 71 w 960"/>
                <a:gd name="T77" fmla="*/ 303 h 760"/>
                <a:gd name="T78" fmla="*/ 108 w 960"/>
                <a:gd name="T79" fmla="*/ 332 h 760"/>
                <a:gd name="T80" fmla="*/ 169 w 960"/>
                <a:gd name="T81" fmla="*/ 361 h 760"/>
                <a:gd name="T82" fmla="*/ 216 w 960"/>
                <a:gd name="T83" fmla="*/ 380 h 760"/>
                <a:gd name="T84" fmla="*/ 232 w 960"/>
                <a:gd name="T85" fmla="*/ 364 h 760"/>
                <a:gd name="T86" fmla="*/ 237 w 960"/>
                <a:gd name="T87" fmla="*/ 352 h 760"/>
                <a:gd name="T88" fmla="*/ 249 w 960"/>
                <a:gd name="T89" fmla="*/ 341 h 760"/>
                <a:gd name="T90" fmla="*/ 291 w 960"/>
                <a:gd name="T91" fmla="*/ 318 h 760"/>
                <a:gd name="T92" fmla="*/ 313 w 960"/>
                <a:gd name="T93" fmla="*/ 296 h 760"/>
                <a:gd name="T94" fmla="*/ 353 w 960"/>
                <a:gd name="T95" fmla="*/ 274 h 760"/>
                <a:gd name="T96" fmla="*/ 401 w 960"/>
                <a:gd name="T97" fmla="*/ 242 h 760"/>
                <a:gd name="T98" fmla="*/ 480 w 960"/>
                <a:gd name="T99" fmla="*/ 242 h 760"/>
                <a:gd name="T100" fmla="*/ 401 w 960"/>
                <a:gd name="T101" fmla="*/ 0 h 760"/>
                <a:gd name="T102" fmla="*/ 322 w 960"/>
                <a:gd name="T103" fmla="*/ 0 h 760"/>
                <a:gd name="T104" fmla="*/ 322 w 960"/>
                <a:gd name="T105" fmla="*/ 0 h 760"/>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0" t="0" r="r" b="b"/>
              <a:pathLst>
                <a:path w="960" h="760">
                  <a:moveTo>
                    <a:pt x="643" y="0"/>
                  </a:moveTo>
                  <a:lnTo>
                    <a:pt x="631" y="63"/>
                  </a:lnTo>
                  <a:lnTo>
                    <a:pt x="595" y="88"/>
                  </a:lnTo>
                  <a:lnTo>
                    <a:pt x="595" y="108"/>
                  </a:lnTo>
                  <a:lnTo>
                    <a:pt x="540" y="114"/>
                  </a:lnTo>
                  <a:lnTo>
                    <a:pt x="512" y="137"/>
                  </a:lnTo>
                  <a:lnTo>
                    <a:pt x="456" y="148"/>
                  </a:lnTo>
                  <a:lnTo>
                    <a:pt x="453" y="99"/>
                  </a:lnTo>
                  <a:lnTo>
                    <a:pt x="380" y="53"/>
                  </a:lnTo>
                  <a:lnTo>
                    <a:pt x="380" y="23"/>
                  </a:lnTo>
                  <a:lnTo>
                    <a:pt x="348" y="15"/>
                  </a:lnTo>
                  <a:lnTo>
                    <a:pt x="342" y="46"/>
                  </a:lnTo>
                  <a:lnTo>
                    <a:pt x="270" y="108"/>
                  </a:lnTo>
                  <a:lnTo>
                    <a:pt x="173" y="107"/>
                  </a:lnTo>
                  <a:lnTo>
                    <a:pt x="97" y="70"/>
                  </a:lnTo>
                  <a:lnTo>
                    <a:pt x="169" y="150"/>
                  </a:lnTo>
                  <a:lnTo>
                    <a:pt x="32" y="137"/>
                  </a:lnTo>
                  <a:lnTo>
                    <a:pt x="74" y="203"/>
                  </a:lnTo>
                  <a:lnTo>
                    <a:pt x="38" y="209"/>
                  </a:lnTo>
                  <a:lnTo>
                    <a:pt x="101" y="260"/>
                  </a:lnTo>
                  <a:lnTo>
                    <a:pt x="0" y="287"/>
                  </a:lnTo>
                  <a:lnTo>
                    <a:pt x="209" y="302"/>
                  </a:lnTo>
                  <a:lnTo>
                    <a:pt x="295" y="321"/>
                  </a:lnTo>
                  <a:lnTo>
                    <a:pt x="365" y="386"/>
                  </a:lnTo>
                  <a:lnTo>
                    <a:pt x="420" y="479"/>
                  </a:lnTo>
                  <a:lnTo>
                    <a:pt x="437" y="544"/>
                  </a:lnTo>
                  <a:lnTo>
                    <a:pt x="506" y="578"/>
                  </a:lnTo>
                  <a:lnTo>
                    <a:pt x="536" y="605"/>
                  </a:lnTo>
                  <a:lnTo>
                    <a:pt x="470" y="652"/>
                  </a:lnTo>
                  <a:lnTo>
                    <a:pt x="428" y="644"/>
                  </a:lnTo>
                  <a:lnTo>
                    <a:pt x="384" y="584"/>
                  </a:lnTo>
                  <a:lnTo>
                    <a:pt x="318" y="454"/>
                  </a:lnTo>
                  <a:lnTo>
                    <a:pt x="247" y="375"/>
                  </a:lnTo>
                  <a:lnTo>
                    <a:pt x="221" y="392"/>
                  </a:lnTo>
                  <a:lnTo>
                    <a:pt x="188" y="443"/>
                  </a:lnTo>
                  <a:lnTo>
                    <a:pt x="205" y="471"/>
                  </a:lnTo>
                  <a:lnTo>
                    <a:pt x="188" y="527"/>
                  </a:lnTo>
                  <a:lnTo>
                    <a:pt x="137" y="553"/>
                  </a:lnTo>
                  <a:lnTo>
                    <a:pt x="141" y="605"/>
                  </a:lnTo>
                  <a:lnTo>
                    <a:pt x="215" y="663"/>
                  </a:lnTo>
                  <a:lnTo>
                    <a:pt x="338" y="722"/>
                  </a:lnTo>
                  <a:lnTo>
                    <a:pt x="432" y="760"/>
                  </a:lnTo>
                  <a:lnTo>
                    <a:pt x="464" y="728"/>
                  </a:lnTo>
                  <a:lnTo>
                    <a:pt x="473" y="703"/>
                  </a:lnTo>
                  <a:lnTo>
                    <a:pt x="498" y="681"/>
                  </a:lnTo>
                  <a:lnTo>
                    <a:pt x="582" y="635"/>
                  </a:lnTo>
                  <a:lnTo>
                    <a:pt x="626" y="591"/>
                  </a:lnTo>
                  <a:lnTo>
                    <a:pt x="705" y="548"/>
                  </a:lnTo>
                  <a:lnTo>
                    <a:pt x="801" y="483"/>
                  </a:lnTo>
                  <a:lnTo>
                    <a:pt x="960" y="483"/>
                  </a:lnTo>
                  <a:lnTo>
                    <a:pt x="801" y="0"/>
                  </a:lnTo>
                  <a:lnTo>
                    <a:pt x="643" y="0"/>
                  </a:lnTo>
                  <a:close/>
                </a:path>
              </a:pathLst>
            </a:custGeom>
            <a:solidFill>
              <a:srgbClr val="FFC4B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9" name="Freeform 27"/>
            <p:cNvSpPr>
              <a:spLocks/>
            </p:cNvSpPr>
            <p:nvPr/>
          </p:nvSpPr>
          <p:spPr bwMode="auto">
            <a:xfrm>
              <a:off x="1783" y="1841"/>
              <a:ext cx="309" cy="241"/>
            </a:xfrm>
            <a:custGeom>
              <a:avLst/>
              <a:gdLst>
                <a:gd name="T0" fmla="*/ 127 w 618"/>
                <a:gd name="T1" fmla="*/ 39 h 483"/>
                <a:gd name="T2" fmla="*/ 205 w 618"/>
                <a:gd name="T3" fmla="*/ 64 h 483"/>
                <a:gd name="T4" fmla="*/ 269 w 618"/>
                <a:gd name="T5" fmla="*/ 125 h 483"/>
                <a:gd name="T6" fmla="*/ 269 w 618"/>
                <a:gd name="T7" fmla="*/ 90 h 483"/>
                <a:gd name="T8" fmla="*/ 281 w 618"/>
                <a:gd name="T9" fmla="*/ 75 h 483"/>
                <a:gd name="T10" fmla="*/ 258 w 618"/>
                <a:gd name="T11" fmla="*/ 29 h 483"/>
                <a:gd name="T12" fmla="*/ 281 w 618"/>
                <a:gd name="T13" fmla="*/ 0 h 483"/>
                <a:gd name="T14" fmla="*/ 299 w 618"/>
                <a:gd name="T15" fmla="*/ 22 h 483"/>
                <a:gd name="T16" fmla="*/ 309 w 618"/>
                <a:gd name="T17" fmla="*/ 87 h 483"/>
                <a:gd name="T18" fmla="*/ 297 w 618"/>
                <a:gd name="T19" fmla="*/ 158 h 483"/>
                <a:gd name="T20" fmla="*/ 127 w 618"/>
                <a:gd name="T21" fmla="*/ 140 h 483"/>
                <a:gd name="T22" fmla="*/ 92 w 618"/>
                <a:gd name="T23" fmla="*/ 143 h 483"/>
                <a:gd name="T24" fmla="*/ 57 w 618"/>
                <a:gd name="T25" fmla="*/ 167 h 483"/>
                <a:gd name="T26" fmla="*/ 24 w 618"/>
                <a:gd name="T27" fmla="*/ 241 h 483"/>
                <a:gd name="T28" fmla="*/ 0 w 618"/>
                <a:gd name="T29" fmla="*/ 173 h 483"/>
                <a:gd name="T30" fmla="*/ 24 w 618"/>
                <a:gd name="T31" fmla="*/ 165 h 483"/>
                <a:gd name="T32" fmla="*/ 48 w 618"/>
                <a:gd name="T33" fmla="*/ 141 h 483"/>
                <a:gd name="T34" fmla="*/ 66 w 618"/>
                <a:gd name="T35" fmla="*/ 116 h 483"/>
                <a:gd name="T36" fmla="*/ 105 w 618"/>
                <a:gd name="T37" fmla="*/ 92 h 483"/>
                <a:gd name="T38" fmla="*/ 128 w 618"/>
                <a:gd name="T39" fmla="*/ 57 h 483"/>
                <a:gd name="T40" fmla="*/ 127 w 618"/>
                <a:gd name="T41" fmla="*/ 39 h 483"/>
                <a:gd name="T42" fmla="*/ 127 w 618"/>
                <a:gd name="T43" fmla="*/ 39 h 483"/>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0" t="0" r="r" b="b"/>
              <a:pathLst>
                <a:path w="618" h="483">
                  <a:moveTo>
                    <a:pt x="254" y="78"/>
                  </a:moveTo>
                  <a:lnTo>
                    <a:pt x="410" y="128"/>
                  </a:lnTo>
                  <a:lnTo>
                    <a:pt x="538" y="251"/>
                  </a:lnTo>
                  <a:lnTo>
                    <a:pt x="538" y="181"/>
                  </a:lnTo>
                  <a:lnTo>
                    <a:pt x="562" y="150"/>
                  </a:lnTo>
                  <a:lnTo>
                    <a:pt x="515" y="59"/>
                  </a:lnTo>
                  <a:lnTo>
                    <a:pt x="562" y="0"/>
                  </a:lnTo>
                  <a:lnTo>
                    <a:pt x="597" y="44"/>
                  </a:lnTo>
                  <a:lnTo>
                    <a:pt x="618" y="175"/>
                  </a:lnTo>
                  <a:lnTo>
                    <a:pt x="593" y="316"/>
                  </a:lnTo>
                  <a:lnTo>
                    <a:pt x="254" y="280"/>
                  </a:lnTo>
                  <a:lnTo>
                    <a:pt x="184" y="287"/>
                  </a:lnTo>
                  <a:lnTo>
                    <a:pt x="114" y="335"/>
                  </a:lnTo>
                  <a:lnTo>
                    <a:pt x="47" y="483"/>
                  </a:lnTo>
                  <a:lnTo>
                    <a:pt x="0" y="346"/>
                  </a:lnTo>
                  <a:lnTo>
                    <a:pt x="47" y="331"/>
                  </a:lnTo>
                  <a:lnTo>
                    <a:pt x="95" y="283"/>
                  </a:lnTo>
                  <a:lnTo>
                    <a:pt x="131" y="232"/>
                  </a:lnTo>
                  <a:lnTo>
                    <a:pt x="209" y="185"/>
                  </a:lnTo>
                  <a:lnTo>
                    <a:pt x="256" y="114"/>
                  </a:lnTo>
                  <a:lnTo>
                    <a:pt x="254" y="78"/>
                  </a:lnTo>
                  <a:close/>
                </a:path>
              </a:pathLst>
            </a:custGeom>
            <a:solidFill>
              <a:srgbClr val="FFC4B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0" name="Freeform 28"/>
            <p:cNvSpPr>
              <a:spLocks/>
            </p:cNvSpPr>
            <p:nvPr/>
          </p:nvSpPr>
          <p:spPr bwMode="auto">
            <a:xfrm>
              <a:off x="1409" y="2214"/>
              <a:ext cx="876" cy="1235"/>
            </a:xfrm>
            <a:custGeom>
              <a:avLst/>
              <a:gdLst>
                <a:gd name="T0" fmla="*/ 143 w 1754"/>
                <a:gd name="T1" fmla="*/ 25 h 2471"/>
                <a:gd name="T2" fmla="*/ 175 w 1754"/>
                <a:gd name="T3" fmla="*/ 86 h 2471"/>
                <a:gd name="T4" fmla="*/ 242 w 1754"/>
                <a:gd name="T5" fmla="*/ 152 h 2471"/>
                <a:gd name="T6" fmla="*/ 304 w 1754"/>
                <a:gd name="T7" fmla="*/ 184 h 2471"/>
                <a:gd name="T8" fmla="*/ 427 w 1754"/>
                <a:gd name="T9" fmla="*/ 291 h 2471"/>
                <a:gd name="T10" fmla="*/ 427 w 1754"/>
                <a:gd name="T11" fmla="*/ 358 h 2471"/>
                <a:gd name="T12" fmla="*/ 372 w 1754"/>
                <a:gd name="T13" fmla="*/ 475 h 2471"/>
                <a:gd name="T14" fmla="*/ 279 w 1754"/>
                <a:gd name="T15" fmla="*/ 621 h 2471"/>
                <a:gd name="T16" fmla="*/ 161 w 1754"/>
                <a:gd name="T17" fmla="*/ 809 h 2471"/>
                <a:gd name="T18" fmla="*/ 28 w 1754"/>
                <a:gd name="T19" fmla="*/ 946 h 2471"/>
                <a:gd name="T20" fmla="*/ 0 w 1754"/>
                <a:gd name="T21" fmla="*/ 1039 h 2471"/>
                <a:gd name="T22" fmla="*/ 22 w 1754"/>
                <a:gd name="T23" fmla="*/ 1100 h 2471"/>
                <a:gd name="T24" fmla="*/ 41 w 1754"/>
                <a:gd name="T25" fmla="*/ 1177 h 2471"/>
                <a:gd name="T26" fmla="*/ 77 w 1754"/>
                <a:gd name="T27" fmla="*/ 1230 h 2471"/>
                <a:gd name="T28" fmla="*/ 109 w 1754"/>
                <a:gd name="T29" fmla="*/ 1235 h 2471"/>
                <a:gd name="T30" fmla="*/ 164 w 1754"/>
                <a:gd name="T31" fmla="*/ 1231 h 2471"/>
                <a:gd name="T32" fmla="*/ 183 w 1754"/>
                <a:gd name="T33" fmla="*/ 1225 h 2471"/>
                <a:gd name="T34" fmla="*/ 213 w 1754"/>
                <a:gd name="T35" fmla="*/ 1156 h 2471"/>
                <a:gd name="T36" fmla="*/ 309 w 1754"/>
                <a:gd name="T37" fmla="*/ 1049 h 2471"/>
                <a:gd name="T38" fmla="*/ 388 w 1754"/>
                <a:gd name="T39" fmla="*/ 902 h 2471"/>
                <a:gd name="T40" fmla="*/ 457 w 1754"/>
                <a:gd name="T41" fmla="*/ 709 h 2471"/>
                <a:gd name="T42" fmla="*/ 488 w 1754"/>
                <a:gd name="T43" fmla="*/ 620 h 2471"/>
                <a:gd name="T44" fmla="*/ 543 w 1754"/>
                <a:gd name="T45" fmla="*/ 710 h 2471"/>
                <a:gd name="T46" fmla="*/ 655 w 1754"/>
                <a:gd name="T47" fmla="*/ 792 h 2471"/>
                <a:gd name="T48" fmla="*/ 756 w 1754"/>
                <a:gd name="T49" fmla="*/ 695 h 2471"/>
                <a:gd name="T50" fmla="*/ 809 w 1754"/>
                <a:gd name="T51" fmla="*/ 601 h 2471"/>
                <a:gd name="T52" fmla="*/ 851 w 1754"/>
                <a:gd name="T53" fmla="*/ 495 h 2471"/>
                <a:gd name="T54" fmla="*/ 876 w 1754"/>
                <a:gd name="T55" fmla="*/ 281 h 2471"/>
                <a:gd name="T56" fmla="*/ 861 w 1754"/>
                <a:gd name="T57" fmla="*/ 166 h 2471"/>
                <a:gd name="T58" fmla="*/ 836 w 1754"/>
                <a:gd name="T59" fmla="*/ 107 h 2471"/>
                <a:gd name="T60" fmla="*/ 769 w 1754"/>
                <a:gd name="T61" fmla="*/ 62 h 2471"/>
                <a:gd name="T62" fmla="*/ 741 w 1754"/>
                <a:gd name="T63" fmla="*/ 0 h 2471"/>
                <a:gd name="T64" fmla="*/ 598 w 1754"/>
                <a:gd name="T65" fmla="*/ 192 h 2471"/>
                <a:gd name="T66" fmla="*/ 544 w 1754"/>
                <a:gd name="T67" fmla="*/ 224 h 2471"/>
                <a:gd name="T68" fmla="*/ 492 w 1754"/>
                <a:gd name="T69" fmla="*/ 218 h 2471"/>
                <a:gd name="T70" fmla="*/ 425 w 1754"/>
                <a:gd name="T71" fmla="*/ 169 h 2471"/>
                <a:gd name="T72" fmla="*/ 356 w 1754"/>
                <a:gd name="T73" fmla="*/ 134 h 2471"/>
                <a:gd name="T74" fmla="*/ 272 w 1754"/>
                <a:gd name="T75" fmla="*/ 104 h 2471"/>
                <a:gd name="T76" fmla="*/ 215 w 1754"/>
                <a:gd name="T77" fmla="*/ 72 h 2471"/>
                <a:gd name="T78" fmla="*/ 189 w 1754"/>
                <a:gd name="T79" fmla="*/ 39 h 2471"/>
                <a:gd name="T80" fmla="*/ 158 w 1754"/>
                <a:gd name="T81" fmla="*/ 20 h 2471"/>
                <a:gd name="T82" fmla="*/ 145 w 1754"/>
                <a:gd name="T83" fmla="*/ 17 h 2471"/>
                <a:gd name="T84" fmla="*/ 143 w 1754"/>
                <a:gd name="T85" fmla="*/ 25 h 2471"/>
                <a:gd name="T86" fmla="*/ 143 w 1754"/>
                <a:gd name="T87" fmla="*/ 25 h 2471"/>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754" h="2471">
                  <a:moveTo>
                    <a:pt x="286" y="50"/>
                  </a:moveTo>
                  <a:lnTo>
                    <a:pt x="350" y="173"/>
                  </a:lnTo>
                  <a:lnTo>
                    <a:pt x="485" y="304"/>
                  </a:lnTo>
                  <a:lnTo>
                    <a:pt x="609" y="369"/>
                  </a:lnTo>
                  <a:lnTo>
                    <a:pt x="854" y="582"/>
                  </a:lnTo>
                  <a:lnTo>
                    <a:pt x="854" y="717"/>
                  </a:lnTo>
                  <a:lnTo>
                    <a:pt x="744" y="951"/>
                  </a:lnTo>
                  <a:lnTo>
                    <a:pt x="559" y="1243"/>
                  </a:lnTo>
                  <a:lnTo>
                    <a:pt x="322" y="1618"/>
                  </a:lnTo>
                  <a:lnTo>
                    <a:pt x="56" y="1892"/>
                  </a:lnTo>
                  <a:lnTo>
                    <a:pt x="0" y="2078"/>
                  </a:lnTo>
                  <a:lnTo>
                    <a:pt x="44" y="2201"/>
                  </a:lnTo>
                  <a:lnTo>
                    <a:pt x="82" y="2355"/>
                  </a:lnTo>
                  <a:lnTo>
                    <a:pt x="154" y="2460"/>
                  </a:lnTo>
                  <a:lnTo>
                    <a:pt x="219" y="2471"/>
                  </a:lnTo>
                  <a:lnTo>
                    <a:pt x="329" y="2462"/>
                  </a:lnTo>
                  <a:lnTo>
                    <a:pt x="366" y="2450"/>
                  </a:lnTo>
                  <a:lnTo>
                    <a:pt x="426" y="2312"/>
                  </a:lnTo>
                  <a:lnTo>
                    <a:pt x="618" y="2099"/>
                  </a:lnTo>
                  <a:lnTo>
                    <a:pt x="776" y="1804"/>
                  </a:lnTo>
                  <a:lnTo>
                    <a:pt x="915" y="1418"/>
                  </a:lnTo>
                  <a:lnTo>
                    <a:pt x="978" y="1240"/>
                  </a:lnTo>
                  <a:lnTo>
                    <a:pt x="1088" y="1420"/>
                  </a:lnTo>
                  <a:lnTo>
                    <a:pt x="1312" y="1584"/>
                  </a:lnTo>
                  <a:lnTo>
                    <a:pt x="1514" y="1390"/>
                  </a:lnTo>
                  <a:lnTo>
                    <a:pt x="1619" y="1202"/>
                  </a:lnTo>
                  <a:lnTo>
                    <a:pt x="1704" y="991"/>
                  </a:lnTo>
                  <a:lnTo>
                    <a:pt x="1754" y="563"/>
                  </a:lnTo>
                  <a:lnTo>
                    <a:pt x="1723" y="333"/>
                  </a:lnTo>
                  <a:lnTo>
                    <a:pt x="1674" y="215"/>
                  </a:lnTo>
                  <a:lnTo>
                    <a:pt x="1539" y="124"/>
                  </a:lnTo>
                  <a:lnTo>
                    <a:pt x="1484" y="0"/>
                  </a:lnTo>
                  <a:lnTo>
                    <a:pt x="1198" y="384"/>
                  </a:lnTo>
                  <a:lnTo>
                    <a:pt x="1090" y="449"/>
                  </a:lnTo>
                  <a:lnTo>
                    <a:pt x="985" y="437"/>
                  </a:lnTo>
                  <a:lnTo>
                    <a:pt x="850" y="339"/>
                  </a:lnTo>
                  <a:lnTo>
                    <a:pt x="713" y="268"/>
                  </a:lnTo>
                  <a:lnTo>
                    <a:pt x="544" y="209"/>
                  </a:lnTo>
                  <a:lnTo>
                    <a:pt x="430" y="145"/>
                  </a:lnTo>
                  <a:lnTo>
                    <a:pt x="379" y="78"/>
                  </a:lnTo>
                  <a:lnTo>
                    <a:pt x="316" y="40"/>
                  </a:lnTo>
                  <a:lnTo>
                    <a:pt x="291" y="34"/>
                  </a:lnTo>
                  <a:lnTo>
                    <a:pt x="286" y="50"/>
                  </a:lnTo>
                  <a:close/>
                </a:path>
              </a:pathLst>
            </a:custGeom>
            <a:solidFill>
              <a:srgbClr val="FFC4B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 name="Freeform 29"/>
            <p:cNvSpPr>
              <a:spLocks/>
            </p:cNvSpPr>
            <p:nvPr/>
          </p:nvSpPr>
          <p:spPr bwMode="auto">
            <a:xfrm>
              <a:off x="1689" y="2034"/>
              <a:ext cx="308" cy="264"/>
            </a:xfrm>
            <a:custGeom>
              <a:avLst/>
              <a:gdLst>
                <a:gd name="T0" fmla="*/ 105 w 616"/>
                <a:gd name="T1" fmla="*/ 0 h 528"/>
                <a:gd name="T2" fmla="*/ 124 w 616"/>
                <a:gd name="T3" fmla="*/ 48 h 528"/>
                <a:gd name="T4" fmla="*/ 173 w 616"/>
                <a:gd name="T5" fmla="*/ 83 h 528"/>
                <a:gd name="T6" fmla="*/ 207 w 616"/>
                <a:gd name="T7" fmla="*/ 97 h 528"/>
                <a:gd name="T8" fmla="*/ 204 w 616"/>
                <a:gd name="T9" fmla="*/ 128 h 528"/>
                <a:gd name="T10" fmla="*/ 170 w 616"/>
                <a:gd name="T11" fmla="*/ 145 h 528"/>
                <a:gd name="T12" fmla="*/ 153 w 616"/>
                <a:gd name="T13" fmla="*/ 174 h 528"/>
                <a:gd name="T14" fmla="*/ 192 w 616"/>
                <a:gd name="T15" fmla="*/ 174 h 528"/>
                <a:gd name="T16" fmla="*/ 205 w 616"/>
                <a:gd name="T17" fmla="*/ 168 h 528"/>
                <a:gd name="T18" fmla="*/ 219 w 616"/>
                <a:gd name="T19" fmla="*/ 183 h 528"/>
                <a:gd name="T20" fmla="*/ 224 w 616"/>
                <a:gd name="T21" fmla="*/ 167 h 528"/>
                <a:gd name="T22" fmla="*/ 212 w 616"/>
                <a:gd name="T23" fmla="*/ 139 h 528"/>
                <a:gd name="T24" fmla="*/ 244 w 616"/>
                <a:gd name="T25" fmla="*/ 145 h 528"/>
                <a:gd name="T26" fmla="*/ 308 w 616"/>
                <a:gd name="T27" fmla="*/ 167 h 528"/>
                <a:gd name="T28" fmla="*/ 308 w 616"/>
                <a:gd name="T29" fmla="*/ 189 h 528"/>
                <a:gd name="T30" fmla="*/ 274 w 616"/>
                <a:gd name="T31" fmla="*/ 214 h 528"/>
                <a:gd name="T32" fmla="*/ 247 w 616"/>
                <a:gd name="T33" fmla="*/ 227 h 528"/>
                <a:gd name="T34" fmla="*/ 216 w 616"/>
                <a:gd name="T35" fmla="*/ 243 h 528"/>
                <a:gd name="T36" fmla="*/ 197 w 616"/>
                <a:gd name="T37" fmla="*/ 264 h 528"/>
                <a:gd name="T38" fmla="*/ 182 w 616"/>
                <a:gd name="T39" fmla="*/ 262 h 528"/>
                <a:gd name="T40" fmla="*/ 179 w 616"/>
                <a:gd name="T41" fmla="*/ 237 h 528"/>
                <a:gd name="T42" fmla="*/ 167 w 616"/>
                <a:gd name="T43" fmla="*/ 231 h 528"/>
                <a:gd name="T44" fmla="*/ 144 w 616"/>
                <a:gd name="T45" fmla="*/ 229 h 528"/>
                <a:gd name="T46" fmla="*/ 137 w 616"/>
                <a:gd name="T47" fmla="*/ 220 h 528"/>
                <a:gd name="T48" fmla="*/ 117 w 616"/>
                <a:gd name="T49" fmla="*/ 159 h 528"/>
                <a:gd name="T50" fmla="*/ 76 w 616"/>
                <a:gd name="T51" fmla="*/ 110 h 528"/>
                <a:gd name="T52" fmla="*/ 38 w 616"/>
                <a:gd name="T53" fmla="*/ 90 h 528"/>
                <a:gd name="T54" fmla="*/ 25 w 616"/>
                <a:gd name="T55" fmla="*/ 74 h 528"/>
                <a:gd name="T56" fmla="*/ 0 w 616"/>
                <a:gd name="T57" fmla="*/ 70 h 528"/>
                <a:gd name="T58" fmla="*/ 13 w 616"/>
                <a:gd name="T59" fmla="*/ 51 h 528"/>
                <a:gd name="T60" fmla="*/ 37 w 616"/>
                <a:gd name="T61" fmla="*/ 37 h 528"/>
                <a:gd name="T62" fmla="*/ 45 w 616"/>
                <a:gd name="T63" fmla="*/ 22 h 528"/>
                <a:gd name="T64" fmla="*/ 90 w 616"/>
                <a:gd name="T65" fmla="*/ 22 h 528"/>
                <a:gd name="T66" fmla="*/ 105 w 616"/>
                <a:gd name="T67" fmla="*/ 0 h 528"/>
                <a:gd name="T68" fmla="*/ 105 w 616"/>
                <a:gd name="T69" fmla="*/ 0 h 528"/>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616" h="528">
                  <a:moveTo>
                    <a:pt x="210" y="0"/>
                  </a:moveTo>
                  <a:lnTo>
                    <a:pt x="248" y="95"/>
                  </a:lnTo>
                  <a:lnTo>
                    <a:pt x="345" y="165"/>
                  </a:lnTo>
                  <a:lnTo>
                    <a:pt x="413" y="194"/>
                  </a:lnTo>
                  <a:lnTo>
                    <a:pt x="407" y="255"/>
                  </a:lnTo>
                  <a:lnTo>
                    <a:pt x="339" y="289"/>
                  </a:lnTo>
                  <a:lnTo>
                    <a:pt x="305" y="348"/>
                  </a:lnTo>
                  <a:lnTo>
                    <a:pt x="384" y="348"/>
                  </a:lnTo>
                  <a:lnTo>
                    <a:pt x="409" y="335"/>
                  </a:lnTo>
                  <a:lnTo>
                    <a:pt x="438" y="365"/>
                  </a:lnTo>
                  <a:lnTo>
                    <a:pt x="447" y="333"/>
                  </a:lnTo>
                  <a:lnTo>
                    <a:pt x="424" y="278"/>
                  </a:lnTo>
                  <a:lnTo>
                    <a:pt x="487" y="289"/>
                  </a:lnTo>
                  <a:lnTo>
                    <a:pt x="616" y="333"/>
                  </a:lnTo>
                  <a:lnTo>
                    <a:pt x="616" y="378"/>
                  </a:lnTo>
                  <a:lnTo>
                    <a:pt x="548" y="428"/>
                  </a:lnTo>
                  <a:lnTo>
                    <a:pt x="493" y="454"/>
                  </a:lnTo>
                  <a:lnTo>
                    <a:pt x="432" y="485"/>
                  </a:lnTo>
                  <a:lnTo>
                    <a:pt x="394" y="528"/>
                  </a:lnTo>
                  <a:lnTo>
                    <a:pt x="364" y="523"/>
                  </a:lnTo>
                  <a:lnTo>
                    <a:pt x="358" y="473"/>
                  </a:lnTo>
                  <a:lnTo>
                    <a:pt x="333" y="462"/>
                  </a:lnTo>
                  <a:lnTo>
                    <a:pt x="287" y="458"/>
                  </a:lnTo>
                  <a:lnTo>
                    <a:pt x="274" y="439"/>
                  </a:lnTo>
                  <a:lnTo>
                    <a:pt x="234" y="317"/>
                  </a:lnTo>
                  <a:lnTo>
                    <a:pt x="152" y="219"/>
                  </a:lnTo>
                  <a:lnTo>
                    <a:pt x="75" y="179"/>
                  </a:lnTo>
                  <a:lnTo>
                    <a:pt x="50" y="148"/>
                  </a:lnTo>
                  <a:lnTo>
                    <a:pt x="0" y="139"/>
                  </a:lnTo>
                  <a:lnTo>
                    <a:pt x="25" y="101"/>
                  </a:lnTo>
                  <a:lnTo>
                    <a:pt x="73" y="74"/>
                  </a:lnTo>
                  <a:lnTo>
                    <a:pt x="90" y="44"/>
                  </a:lnTo>
                  <a:lnTo>
                    <a:pt x="179" y="44"/>
                  </a:lnTo>
                  <a:lnTo>
                    <a:pt x="210" y="0"/>
                  </a:lnTo>
                  <a:close/>
                </a:path>
              </a:pathLst>
            </a:custGeom>
            <a:solidFill>
              <a:srgbClr val="FFD6C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2" name="Freeform 30"/>
            <p:cNvSpPr>
              <a:spLocks/>
            </p:cNvSpPr>
            <p:nvPr/>
          </p:nvSpPr>
          <p:spPr bwMode="auto">
            <a:xfrm>
              <a:off x="1496" y="1845"/>
              <a:ext cx="766" cy="1599"/>
            </a:xfrm>
            <a:custGeom>
              <a:avLst/>
              <a:gdLst>
                <a:gd name="T0" fmla="*/ 409 w 1533"/>
                <a:gd name="T1" fmla="*/ 51 h 3199"/>
                <a:gd name="T2" fmla="*/ 480 w 1533"/>
                <a:gd name="T3" fmla="*/ 67 h 3199"/>
                <a:gd name="T4" fmla="*/ 569 w 1533"/>
                <a:gd name="T5" fmla="*/ 109 h 3199"/>
                <a:gd name="T6" fmla="*/ 560 w 1533"/>
                <a:gd name="T7" fmla="*/ 26 h 3199"/>
                <a:gd name="T8" fmla="*/ 577 w 1533"/>
                <a:gd name="T9" fmla="*/ 2 h 3199"/>
                <a:gd name="T10" fmla="*/ 599 w 1533"/>
                <a:gd name="T11" fmla="*/ 111 h 3199"/>
                <a:gd name="T12" fmla="*/ 615 w 1533"/>
                <a:gd name="T13" fmla="*/ 178 h 3199"/>
                <a:gd name="T14" fmla="*/ 629 w 1533"/>
                <a:gd name="T15" fmla="*/ 259 h 3199"/>
                <a:gd name="T16" fmla="*/ 660 w 1533"/>
                <a:gd name="T17" fmla="*/ 383 h 3199"/>
                <a:gd name="T18" fmla="*/ 720 w 1533"/>
                <a:gd name="T19" fmla="*/ 502 h 3199"/>
                <a:gd name="T20" fmla="*/ 766 w 1533"/>
                <a:gd name="T21" fmla="*/ 548 h 3199"/>
                <a:gd name="T22" fmla="*/ 727 w 1533"/>
                <a:gd name="T23" fmla="*/ 690 h 3199"/>
                <a:gd name="T24" fmla="*/ 754 w 1533"/>
                <a:gd name="T25" fmla="*/ 864 h 3199"/>
                <a:gd name="T26" fmla="*/ 649 w 1533"/>
                <a:gd name="T27" fmla="*/ 973 h 3199"/>
                <a:gd name="T28" fmla="*/ 524 w 1533"/>
                <a:gd name="T29" fmla="*/ 965 h 3199"/>
                <a:gd name="T30" fmla="*/ 480 w 1533"/>
                <a:gd name="T31" fmla="*/ 866 h 3199"/>
                <a:gd name="T32" fmla="*/ 430 w 1533"/>
                <a:gd name="T33" fmla="*/ 889 h 3199"/>
                <a:gd name="T34" fmla="*/ 459 w 1533"/>
                <a:gd name="T35" fmla="*/ 994 h 3199"/>
                <a:gd name="T36" fmla="*/ 532 w 1533"/>
                <a:gd name="T37" fmla="*/ 1063 h 3199"/>
                <a:gd name="T38" fmla="*/ 452 w 1533"/>
                <a:gd name="T39" fmla="*/ 1071 h 3199"/>
                <a:gd name="T40" fmla="*/ 347 w 1533"/>
                <a:gd name="T41" fmla="*/ 1133 h 3199"/>
                <a:gd name="T42" fmla="*/ 212 w 1533"/>
                <a:gd name="T43" fmla="*/ 1378 h 3199"/>
                <a:gd name="T44" fmla="*/ 89 w 1533"/>
                <a:gd name="T45" fmla="*/ 1596 h 3199"/>
                <a:gd name="T46" fmla="*/ 3 w 1533"/>
                <a:gd name="T47" fmla="*/ 1559 h 3199"/>
                <a:gd name="T48" fmla="*/ 10 w 1533"/>
                <a:gd name="T49" fmla="*/ 1427 h 3199"/>
                <a:gd name="T50" fmla="*/ 75 w 1533"/>
                <a:gd name="T51" fmla="*/ 1235 h 3199"/>
                <a:gd name="T52" fmla="*/ 258 w 1533"/>
                <a:gd name="T53" fmla="*/ 921 h 3199"/>
                <a:gd name="T54" fmla="*/ 370 w 1533"/>
                <a:gd name="T55" fmla="*/ 710 h 3199"/>
                <a:gd name="T56" fmla="*/ 324 w 1533"/>
                <a:gd name="T57" fmla="*/ 617 h 3199"/>
                <a:gd name="T58" fmla="*/ 145 w 1533"/>
                <a:gd name="T59" fmla="*/ 495 h 3199"/>
                <a:gd name="T60" fmla="*/ 80 w 1533"/>
                <a:gd name="T61" fmla="*/ 412 h 3199"/>
                <a:gd name="T62" fmla="*/ 123 w 1533"/>
                <a:gd name="T63" fmla="*/ 455 h 3199"/>
                <a:gd name="T64" fmla="*/ 289 w 1533"/>
                <a:gd name="T65" fmla="*/ 530 h 3199"/>
                <a:gd name="T66" fmla="*/ 464 w 1533"/>
                <a:gd name="T67" fmla="*/ 636 h 3199"/>
                <a:gd name="T68" fmla="*/ 554 w 1533"/>
                <a:gd name="T69" fmla="*/ 697 h 3199"/>
                <a:gd name="T70" fmla="*/ 599 w 1533"/>
                <a:gd name="T71" fmla="*/ 781 h 3199"/>
                <a:gd name="T72" fmla="*/ 580 w 1533"/>
                <a:gd name="T73" fmla="*/ 636 h 3199"/>
                <a:gd name="T74" fmla="*/ 508 w 1533"/>
                <a:gd name="T75" fmla="*/ 600 h 3199"/>
                <a:gd name="T76" fmla="*/ 467 w 1533"/>
                <a:gd name="T77" fmla="*/ 538 h 3199"/>
                <a:gd name="T78" fmla="*/ 439 w 1533"/>
                <a:gd name="T79" fmla="*/ 485 h 3199"/>
                <a:gd name="T80" fmla="*/ 490 w 1533"/>
                <a:gd name="T81" fmla="*/ 390 h 3199"/>
                <a:gd name="T82" fmla="*/ 547 w 1533"/>
                <a:gd name="T83" fmla="*/ 375 h 3199"/>
                <a:gd name="T84" fmla="*/ 469 w 1533"/>
                <a:gd name="T85" fmla="*/ 316 h 3199"/>
                <a:gd name="T86" fmla="*/ 419 w 1533"/>
                <a:gd name="T87" fmla="*/ 261 h 3199"/>
                <a:gd name="T88" fmla="*/ 447 w 1533"/>
                <a:gd name="T89" fmla="*/ 211 h 3199"/>
                <a:gd name="T90" fmla="*/ 410 w 1533"/>
                <a:gd name="T91" fmla="*/ 221 h 3199"/>
                <a:gd name="T92" fmla="*/ 401 w 1533"/>
                <a:gd name="T93" fmla="*/ 199 h 3199"/>
                <a:gd name="T94" fmla="*/ 424 w 1533"/>
                <a:gd name="T95" fmla="*/ 146 h 3199"/>
                <a:gd name="T96" fmla="*/ 376 w 1533"/>
                <a:gd name="T97" fmla="*/ 131 h 3199"/>
                <a:gd name="T98" fmla="*/ 373 w 1533"/>
                <a:gd name="T99" fmla="*/ 111 h 3199"/>
                <a:gd name="T100" fmla="*/ 410 w 1533"/>
                <a:gd name="T101" fmla="*/ 87 h 3199"/>
                <a:gd name="T102" fmla="*/ 373 w 1533"/>
                <a:gd name="T103" fmla="*/ 62 h 3199"/>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0" t="0" r="r" b="b"/>
              <a:pathLst>
                <a:path w="1533" h="3199">
                  <a:moveTo>
                    <a:pt x="746" y="125"/>
                  </a:moveTo>
                  <a:lnTo>
                    <a:pt x="818" y="102"/>
                  </a:lnTo>
                  <a:lnTo>
                    <a:pt x="803" y="55"/>
                  </a:lnTo>
                  <a:lnTo>
                    <a:pt x="961" y="135"/>
                  </a:lnTo>
                  <a:lnTo>
                    <a:pt x="1134" y="302"/>
                  </a:lnTo>
                  <a:lnTo>
                    <a:pt x="1139" y="218"/>
                  </a:lnTo>
                  <a:lnTo>
                    <a:pt x="1155" y="150"/>
                  </a:lnTo>
                  <a:lnTo>
                    <a:pt x="1120" y="53"/>
                  </a:lnTo>
                  <a:lnTo>
                    <a:pt x="1128" y="0"/>
                  </a:lnTo>
                  <a:lnTo>
                    <a:pt x="1155" y="4"/>
                  </a:lnTo>
                  <a:lnTo>
                    <a:pt x="1174" y="43"/>
                  </a:lnTo>
                  <a:lnTo>
                    <a:pt x="1198" y="222"/>
                  </a:lnTo>
                  <a:lnTo>
                    <a:pt x="1185" y="313"/>
                  </a:lnTo>
                  <a:lnTo>
                    <a:pt x="1231" y="357"/>
                  </a:lnTo>
                  <a:lnTo>
                    <a:pt x="1219" y="408"/>
                  </a:lnTo>
                  <a:lnTo>
                    <a:pt x="1259" y="519"/>
                  </a:lnTo>
                  <a:lnTo>
                    <a:pt x="1272" y="688"/>
                  </a:lnTo>
                  <a:lnTo>
                    <a:pt x="1320" y="766"/>
                  </a:lnTo>
                  <a:lnTo>
                    <a:pt x="1350" y="925"/>
                  </a:lnTo>
                  <a:lnTo>
                    <a:pt x="1440" y="1005"/>
                  </a:lnTo>
                  <a:lnTo>
                    <a:pt x="1508" y="1024"/>
                  </a:lnTo>
                  <a:lnTo>
                    <a:pt x="1533" y="1097"/>
                  </a:lnTo>
                  <a:lnTo>
                    <a:pt x="1499" y="1220"/>
                  </a:lnTo>
                  <a:lnTo>
                    <a:pt x="1455" y="1380"/>
                  </a:lnTo>
                  <a:lnTo>
                    <a:pt x="1523" y="1441"/>
                  </a:lnTo>
                  <a:lnTo>
                    <a:pt x="1508" y="1728"/>
                  </a:lnTo>
                  <a:lnTo>
                    <a:pt x="1440" y="1897"/>
                  </a:lnTo>
                  <a:lnTo>
                    <a:pt x="1299" y="1946"/>
                  </a:lnTo>
                  <a:lnTo>
                    <a:pt x="1177" y="1887"/>
                  </a:lnTo>
                  <a:lnTo>
                    <a:pt x="1048" y="1931"/>
                  </a:lnTo>
                  <a:lnTo>
                    <a:pt x="955" y="1882"/>
                  </a:lnTo>
                  <a:lnTo>
                    <a:pt x="961" y="1733"/>
                  </a:lnTo>
                  <a:lnTo>
                    <a:pt x="915" y="1678"/>
                  </a:lnTo>
                  <a:lnTo>
                    <a:pt x="860" y="1779"/>
                  </a:lnTo>
                  <a:lnTo>
                    <a:pt x="835" y="1878"/>
                  </a:lnTo>
                  <a:lnTo>
                    <a:pt x="919" y="1988"/>
                  </a:lnTo>
                  <a:lnTo>
                    <a:pt x="1050" y="2056"/>
                  </a:lnTo>
                  <a:lnTo>
                    <a:pt x="1065" y="2127"/>
                  </a:lnTo>
                  <a:lnTo>
                    <a:pt x="999" y="2231"/>
                  </a:lnTo>
                  <a:lnTo>
                    <a:pt x="904" y="2142"/>
                  </a:lnTo>
                  <a:lnTo>
                    <a:pt x="803" y="1977"/>
                  </a:lnTo>
                  <a:lnTo>
                    <a:pt x="694" y="2266"/>
                  </a:lnTo>
                  <a:lnTo>
                    <a:pt x="550" y="2564"/>
                  </a:lnTo>
                  <a:lnTo>
                    <a:pt x="424" y="2756"/>
                  </a:lnTo>
                  <a:lnTo>
                    <a:pt x="246" y="3007"/>
                  </a:lnTo>
                  <a:lnTo>
                    <a:pt x="179" y="3193"/>
                  </a:lnTo>
                  <a:lnTo>
                    <a:pt x="95" y="3199"/>
                  </a:lnTo>
                  <a:lnTo>
                    <a:pt x="6" y="3119"/>
                  </a:lnTo>
                  <a:lnTo>
                    <a:pt x="0" y="2965"/>
                  </a:lnTo>
                  <a:lnTo>
                    <a:pt x="21" y="2855"/>
                  </a:lnTo>
                  <a:lnTo>
                    <a:pt x="21" y="2676"/>
                  </a:lnTo>
                  <a:lnTo>
                    <a:pt x="151" y="2471"/>
                  </a:lnTo>
                  <a:lnTo>
                    <a:pt x="320" y="2148"/>
                  </a:lnTo>
                  <a:lnTo>
                    <a:pt x="516" y="1842"/>
                  </a:lnTo>
                  <a:lnTo>
                    <a:pt x="694" y="1494"/>
                  </a:lnTo>
                  <a:lnTo>
                    <a:pt x="740" y="1420"/>
                  </a:lnTo>
                  <a:lnTo>
                    <a:pt x="731" y="1353"/>
                  </a:lnTo>
                  <a:lnTo>
                    <a:pt x="649" y="1235"/>
                  </a:lnTo>
                  <a:lnTo>
                    <a:pt x="474" y="1081"/>
                  </a:lnTo>
                  <a:lnTo>
                    <a:pt x="291" y="990"/>
                  </a:lnTo>
                  <a:lnTo>
                    <a:pt x="215" y="927"/>
                  </a:lnTo>
                  <a:lnTo>
                    <a:pt x="160" y="825"/>
                  </a:lnTo>
                  <a:lnTo>
                    <a:pt x="204" y="851"/>
                  </a:lnTo>
                  <a:lnTo>
                    <a:pt x="246" y="910"/>
                  </a:lnTo>
                  <a:lnTo>
                    <a:pt x="386" y="984"/>
                  </a:lnTo>
                  <a:lnTo>
                    <a:pt x="578" y="1060"/>
                  </a:lnTo>
                  <a:lnTo>
                    <a:pt x="810" y="1195"/>
                  </a:lnTo>
                  <a:lnTo>
                    <a:pt x="928" y="1273"/>
                  </a:lnTo>
                  <a:lnTo>
                    <a:pt x="983" y="1404"/>
                  </a:lnTo>
                  <a:lnTo>
                    <a:pt x="1109" y="1395"/>
                  </a:lnTo>
                  <a:lnTo>
                    <a:pt x="1143" y="1587"/>
                  </a:lnTo>
                  <a:lnTo>
                    <a:pt x="1198" y="1562"/>
                  </a:lnTo>
                  <a:lnTo>
                    <a:pt x="1204" y="1365"/>
                  </a:lnTo>
                  <a:lnTo>
                    <a:pt x="1160" y="1273"/>
                  </a:lnTo>
                  <a:lnTo>
                    <a:pt x="1058" y="1254"/>
                  </a:lnTo>
                  <a:lnTo>
                    <a:pt x="1016" y="1201"/>
                  </a:lnTo>
                  <a:lnTo>
                    <a:pt x="1025" y="1116"/>
                  </a:lnTo>
                  <a:lnTo>
                    <a:pt x="934" y="1076"/>
                  </a:lnTo>
                  <a:lnTo>
                    <a:pt x="905" y="1005"/>
                  </a:lnTo>
                  <a:lnTo>
                    <a:pt x="879" y="971"/>
                  </a:lnTo>
                  <a:lnTo>
                    <a:pt x="938" y="886"/>
                  </a:lnTo>
                  <a:lnTo>
                    <a:pt x="980" y="781"/>
                  </a:lnTo>
                  <a:lnTo>
                    <a:pt x="999" y="716"/>
                  </a:lnTo>
                  <a:lnTo>
                    <a:pt x="1094" y="751"/>
                  </a:lnTo>
                  <a:lnTo>
                    <a:pt x="1025" y="656"/>
                  </a:lnTo>
                  <a:lnTo>
                    <a:pt x="938" y="633"/>
                  </a:lnTo>
                  <a:lnTo>
                    <a:pt x="818" y="572"/>
                  </a:lnTo>
                  <a:lnTo>
                    <a:pt x="839" y="522"/>
                  </a:lnTo>
                  <a:lnTo>
                    <a:pt x="888" y="479"/>
                  </a:lnTo>
                  <a:lnTo>
                    <a:pt x="894" y="422"/>
                  </a:lnTo>
                  <a:lnTo>
                    <a:pt x="875" y="397"/>
                  </a:lnTo>
                  <a:lnTo>
                    <a:pt x="820" y="443"/>
                  </a:lnTo>
                  <a:lnTo>
                    <a:pt x="784" y="452"/>
                  </a:lnTo>
                  <a:lnTo>
                    <a:pt x="803" y="399"/>
                  </a:lnTo>
                  <a:lnTo>
                    <a:pt x="848" y="342"/>
                  </a:lnTo>
                  <a:lnTo>
                    <a:pt x="848" y="292"/>
                  </a:lnTo>
                  <a:lnTo>
                    <a:pt x="814" y="262"/>
                  </a:lnTo>
                  <a:lnTo>
                    <a:pt x="753" y="262"/>
                  </a:lnTo>
                  <a:lnTo>
                    <a:pt x="704" y="270"/>
                  </a:lnTo>
                  <a:lnTo>
                    <a:pt x="746" y="222"/>
                  </a:lnTo>
                  <a:lnTo>
                    <a:pt x="810" y="199"/>
                  </a:lnTo>
                  <a:lnTo>
                    <a:pt x="820" y="175"/>
                  </a:lnTo>
                  <a:lnTo>
                    <a:pt x="750" y="178"/>
                  </a:lnTo>
                  <a:lnTo>
                    <a:pt x="746" y="125"/>
                  </a:lnTo>
                  <a:close/>
                </a:path>
              </a:pathLst>
            </a:custGeom>
            <a:solidFill>
              <a:srgbClr val="FFD6C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3" name="Freeform 31"/>
            <p:cNvSpPr>
              <a:spLocks/>
            </p:cNvSpPr>
            <p:nvPr/>
          </p:nvSpPr>
          <p:spPr bwMode="auto">
            <a:xfrm>
              <a:off x="1751" y="2102"/>
              <a:ext cx="37" cy="28"/>
            </a:xfrm>
            <a:custGeom>
              <a:avLst/>
              <a:gdLst>
                <a:gd name="T0" fmla="*/ 0 w 74"/>
                <a:gd name="T1" fmla="*/ 8 h 55"/>
                <a:gd name="T2" fmla="*/ 10 w 74"/>
                <a:gd name="T3" fmla="*/ 28 h 55"/>
                <a:gd name="T4" fmla="*/ 37 w 74"/>
                <a:gd name="T5" fmla="*/ 28 h 55"/>
                <a:gd name="T6" fmla="*/ 37 w 74"/>
                <a:gd name="T7" fmla="*/ 0 h 55"/>
                <a:gd name="T8" fmla="*/ 12 w 74"/>
                <a:gd name="T9" fmla="*/ 0 h 55"/>
                <a:gd name="T10" fmla="*/ 0 w 74"/>
                <a:gd name="T11" fmla="*/ 8 h 55"/>
                <a:gd name="T12" fmla="*/ 0 w 74"/>
                <a:gd name="T13" fmla="*/ 8 h 5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74" h="55">
                  <a:moveTo>
                    <a:pt x="0" y="15"/>
                  </a:moveTo>
                  <a:lnTo>
                    <a:pt x="19" y="55"/>
                  </a:lnTo>
                  <a:lnTo>
                    <a:pt x="74" y="55"/>
                  </a:lnTo>
                  <a:lnTo>
                    <a:pt x="74" y="0"/>
                  </a:lnTo>
                  <a:lnTo>
                    <a:pt x="23" y="0"/>
                  </a:lnTo>
                  <a:lnTo>
                    <a:pt x="0" y="15"/>
                  </a:lnTo>
                  <a:close/>
                </a:path>
              </a:pathLst>
            </a:custGeom>
            <a:solidFill>
              <a:srgbClr val="FFE5D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4" name="Freeform 32"/>
            <p:cNvSpPr>
              <a:spLocks/>
            </p:cNvSpPr>
            <p:nvPr/>
          </p:nvSpPr>
          <p:spPr bwMode="auto">
            <a:xfrm>
              <a:off x="1936" y="2047"/>
              <a:ext cx="170" cy="183"/>
            </a:xfrm>
            <a:custGeom>
              <a:avLst/>
              <a:gdLst>
                <a:gd name="T0" fmla="*/ 21 w 338"/>
                <a:gd name="T1" fmla="*/ 48 h 365"/>
                <a:gd name="T2" fmla="*/ 0 w 338"/>
                <a:gd name="T3" fmla="*/ 73 h 365"/>
                <a:gd name="T4" fmla="*/ 12 w 338"/>
                <a:gd name="T5" fmla="*/ 87 h 365"/>
                <a:gd name="T6" fmla="*/ 55 w 338"/>
                <a:gd name="T7" fmla="*/ 87 h 365"/>
                <a:gd name="T8" fmla="*/ 108 w 338"/>
                <a:gd name="T9" fmla="*/ 125 h 365"/>
                <a:gd name="T10" fmla="*/ 151 w 338"/>
                <a:gd name="T11" fmla="*/ 183 h 365"/>
                <a:gd name="T12" fmla="*/ 170 w 338"/>
                <a:gd name="T13" fmla="*/ 137 h 365"/>
                <a:gd name="T14" fmla="*/ 155 w 338"/>
                <a:gd name="T15" fmla="*/ 77 h 365"/>
                <a:gd name="T16" fmla="*/ 125 w 338"/>
                <a:gd name="T17" fmla="*/ 67 h 365"/>
                <a:gd name="T18" fmla="*/ 110 w 338"/>
                <a:gd name="T19" fmla="*/ 23 h 365"/>
                <a:gd name="T20" fmla="*/ 85 w 338"/>
                <a:gd name="T21" fmla="*/ 0 h 365"/>
                <a:gd name="T22" fmla="*/ 46 w 338"/>
                <a:gd name="T23" fmla="*/ 40 h 365"/>
                <a:gd name="T24" fmla="*/ 21 w 338"/>
                <a:gd name="T25" fmla="*/ 48 h 365"/>
                <a:gd name="T26" fmla="*/ 21 w 338"/>
                <a:gd name="T27" fmla="*/ 48 h 365"/>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338" h="365">
                  <a:moveTo>
                    <a:pt x="42" y="95"/>
                  </a:moveTo>
                  <a:lnTo>
                    <a:pt x="0" y="146"/>
                  </a:lnTo>
                  <a:lnTo>
                    <a:pt x="23" y="173"/>
                  </a:lnTo>
                  <a:lnTo>
                    <a:pt x="110" y="173"/>
                  </a:lnTo>
                  <a:lnTo>
                    <a:pt x="215" y="249"/>
                  </a:lnTo>
                  <a:lnTo>
                    <a:pt x="300" y="365"/>
                  </a:lnTo>
                  <a:lnTo>
                    <a:pt x="338" y="273"/>
                  </a:lnTo>
                  <a:lnTo>
                    <a:pt x="308" y="154"/>
                  </a:lnTo>
                  <a:lnTo>
                    <a:pt x="249" y="133"/>
                  </a:lnTo>
                  <a:lnTo>
                    <a:pt x="218" y="45"/>
                  </a:lnTo>
                  <a:lnTo>
                    <a:pt x="169" y="0"/>
                  </a:lnTo>
                  <a:lnTo>
                    <a:pt x="91" y="79"/>
                  </a:lnTo>
                  <a:lnTo>
                    <a:pt x="42" y="95"/>
                  </a:lnTo>
                  <a:close/>
                </a:path>
              </a:pathLst>
            </a:custGeom>
            <a:solidFill>
              <a:srgbClr val="FFE5D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5" name="Freeform 33"/>
            <p:cNvSpPr>
              <a:spLocks/>
            </p:cNvSpPr>
            <p:nvPr/>
          </p:nvSpPr>
          <p:spPr bwMode="auto">
            <a:xfrm>
              <a:off x="1973" y="2246"/>
              <a:ext cx="102" cy="102"/>
            </a:xfrm>
            <a:custGeom>
              <a:avLst/>
              <a:gdLst>
                <a:gd name="T0" fmla="*/ 27 w 205"/>
                <a:gd name="T1" fmla="*/ 4 h 203"/>
                <a:gd name="T2" fmla="*/ 0 w 205"/>
                <a:gd name="T3" fmla="*/ 63 h 203"/>
                <a:gd name="T4" fmla="*/ 25 w 205"/>
                <a:gd name="T5" fmla="*/ 79 h 203"/>
                <a:gd name="T6" fmla="*/ 46 w 205"/>
                <a:gd name="T7" fmla="*/ 77 h 203"/>
                <a:gd name="T8" fmla="*/ 46 w 205"/>
                <a:gd name="T9" fmla="*/ 102 h 203"/>
                <a:gd name="T10" fmla="*/ 77 w 205"/>
                <a:gd name="T11" fmla="*/ 100 h 203"/>
                <a:gd name="T12" fmla="*/ 101 w 205"/>
                <a:gd name="T13" fmla="*/ 53 h 203"/>
                <a:gd name="T14" fmla="*/ 102 w 205"/>
                <a:gd name="T15" fmla="*/ 0 h 203"/>
                <a:gd name="T16" fmla="*/ 75 w 205"/>
                <a:gd name="T17" fmla="*/ 6 h 203"/>
                <a:gd name="T18" fmla="*/ 50 w 205"/>
                <a:gd name="T19" fmla="*/ 0 h 203"/>
                <a:gd name="T20" fmla="*/ 27 w 205"/>
                <a:gd name="T21" fmla="*/ 4 h 203"/>
                <a:gd name="T22" fmla="*/ 27 w 205"/>
                <a:gd name="T23" fmla="*/ 4 h 203"/>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205" h="203">
                  <a:moveTo>
                    <a:pt x="55" y="8"/>
                  </a:moveTo>
                  <a:lnTo>
                    <a:pt x="0" y="125"/>
                  </a:lnTo>
                  <a:lnTo>
                    <a:pt x="51" y="158"/>
                  </a:lnTo>
                  <a:lnTo>
                    <a:pt x="93" y="154"/>
                  </a:lnTo>
                  <a:lnTo>
                    <a:pt x="93" y="203"/>
                  </a:lnTo>
                  <a:lnTo>
                    <a:pt x="154" y="199"/>
                  </a:lnTo>
                  <a:lnTo>
                    <a:pt x="202" y="106"/>
                  </a:lnTo>
                  <a:lnTo>
                    <a:pt x="205" y="0"/>
                  </a:lnTo>
                  <a:lnTo>
                    <a:pt x="150" y="11"/>
                  </a:lnTo>
                  <a:lnTo>
                    <a:pt x="101" y="0"/>
                  </a:lnTo>
                  <a:lnTo>
                    <a:pt x="55" y="8"/>
                  </a:lnTo>
                  <a:close/>
                </a:path>
              </a:pathLst>
            </a:custGeom>
            <a:solidFill>
              <a:srgbClr val="FFE5D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6" name="Freeform 34"/>
            <p:cNvSpPr>
              <a:spLocks/>
            </p:cNvSpPr>
            <p:nvPr/>
          </p:nvSpPr>
          <p:spPr bwMode="auto">
            <a:xfrm>
              <a:off x="2069" y="2252"/>
              <a:ext cx="61" cy="173"/>
            </a:xfrm>
            <a:custGeom>
              <a:avLst/>
              <a:gdLst>
                <a:gd name="T0" fmla="*/ 53 w 124"/>
                <a:gd name="T1" fmla="*/ 0 h 346"/>
                <a:gd name="T2" fmla="*/ 22 w 124"/>
                <a:gd name="T3" fmla="*/ 70 h 346"/>
                <a:gd name="T4" fmla="*/ 8 w 124"/>
                <a:gd name="T5" fmla="*/ 114 h 346"/>
                <a:gd name="T6" fmla="*/ 12 w 124"/>
                <a:gd name="T7" fmla="*/ 152 h 346"/>
                <a:gd name="T8" fmla="*/ 0 w 124"/>
                <a:gd name="T9" fmla="*/ 173 h 346"/>
                <a:gd name="T10" fmla="*/ 42 w 124"/>
                <a:gd name="T11" fmla="*/ 152 h 346"/>
                <a:gd name="T12" fmla="*/ 44 w 124"/>
                <a:gd name="T13" fmla="*/ 93 h 346"/>
                <a:gd name="T14" fmla="*/ 61 w 124"/>
                <a:gd name="T15" fmla="*/ 48 h 346"/>
                <a:gd name="T16" fmla="*/ 61 w 124"/>
                <a:gd name="T17" fmla="*/ 16 h 346"/>
                <a:gd name="T18" fmla="*/ 53 w 124"/>
                <a:gd name="T19" fmla="*/ 0 h 346"/>
                <a:gd name="T20" fmla="*/ 53 w 124"/>
                <a:gd name="T21" fmla="*/ 0 h 34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24" h="346">
                  <a:moveTo>
                    <a:pt x="108" y="0"/>
                  </a:moveTo>
                  <a:lnTo>
                    <a:pt x="44" y="139"/>
                  </a:lnTo>
                  <a:lnTo>
                    <a:pt x="17" y="227"/>
                  </a:lnTo>
                  <a:lnTo>
                    <a:pt x="25" y="304"/>
                  </a:lnTo>
                  <a:lnTo>
                    <a:pt x="0" y="346"/>
                  </a:lnTo>
                  <a:lnTo>
                    <a:pt x="86" y="304"/>
                  </a:lnTo>
                  <a:lnTo>
                    <a:pt x="89" y="185"/>
                  </a:lnTo>
                  <a:lnTo>
                    <a:pt x="124" y="95"/>
                  </a:lnTo>
                  <a:lnTo>
                    <a:pt x="124" y="31"/>
                  </a:lnTo>
                  <a:lnTo>
                    <a:pt x="108" y="0"/>
                  </a:lnTo>
                  <a:close/>
                </a:path>
              </a:pathLst>
            </a:custGeom>
            <a:solidFill>
              <a:srgbClr val="FFE5D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7" name="Freeform 35"/>
            <p:cNvSpPr>
              <a:spLocks/>
            </p:cNvSpPr>
            <p:nvPr/>
          </p:nvSpPr>
          <p:spPr bwMode="auto">
            <a:xfrm>
              <a:off x="1834" y="2234"/>
              <a:ext cx="29" cy="16"/>
            </a:xfrm>
            <a:custGeom>
              <a:avLst/>
              <a:gdLst>
                <a:gd name="T0" fmla="*/ 0 w 59"/>
                <a:gd name="T1" fmla="*/ 0 h 33"/>
                <a:gd name="T2" fmla="*/ 4 w 59"/>
                <a:gd name="T3" fmla="*/ 16 h 33"/>
                <a:gd name="T4" fmla="*/ 22 w 59"/>
                <a:gd name="T5" fmla="*/ 16 h 33"/>
                <a:gd name="T6" fmla="*/ 29 w 59"/>
                <a:gd name="T7" fmla="*/ 2 h 33"/>
                <a:gd name="T8" fmla="*/ 0 w 59"/>
                <a:gd name="T9" fmla="*/ 0 h 33"/>
                <a:gd name="T10" fmla="*/ 0 w 59"/>
                <a:gd name="T11" fmla="*/ 0 h 33"/>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9" h="33">
                  <a:moveTo>
                    <a:pt x="0" y="0"/>
                  </a:moveTo>
                  <a:lnTo>
                    <a:pt x="8" y="33"/>
                  </a:lnTo>
                  <a:lnTo>
                    <a:pt x="44" y="33"/>
                  </a:lnTo>
                  <a:lnTo>
                    <a:pt x="59" y="4"/>
                  </a:lnTo>
                  <a:lnTo>
                    <a:pt x="0" y="0"/>
                  </a:lnTo>
                  <a:close/>
                </a:path>
              </a:pathLst>
            </a:custGeom>
            <a:solidFill>
              <a:srgbClr val="FFE5D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8" name="Freeform 36"/>
            <p:cNvSpPr>
              <a:spLocks/>
            </p:cNvSpPr>
            <p:nvPr/>
          </p:nvSpPr>
          <p:spPr bwMode="auto">
            <a:xfrm>
              <a:off x="1905" y="2235"/>
              <a:ext cx="37" cy="28"/>
            </a:xfrm>
            <a:custGeom>
              <a:avLst/>
              <a:gdLst>
                <a:gd name="T0" fmla="*/ 0 w 74"/>
                <a:gd name="T1" fmla="*/ 0 h 55"/>
                <a:gd name="T2" fmla="*/ 0 w 74"/>
                <a:gd name="T3" fmla="*/ 28 h 55"/>
                <a:gd name="T4" fmla="*/ 37 w 74"/>
                <a:gd name="T5" fmla="*/ 0 h 55"/>
                <a:gd name="T6" fmla="*/ 0 w 74"/>
                <a:gd name="T7" fmla="*/ 0 h 55"/>
                <a:gd name="T8" fmla="*/ 0 w 74"/>
                <a:gd name="T9" fmla="*/ 0 h 5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74" h="55">
                  <a:moveTo>
                    <a:pt x="0" y="0"/>
                  </a:moveTo>
                  <a:lnTo>
                    <a:pt x="0" y="55"/>
                  </a:lnTo>
                  <a:lnTo>
                    <a:pt x="74" y="0"/>
                  </a:lnTo>
                  <a:lnTo>
                    <a:pt x="0" y="0"/>
                  </a:lnTo>
                  <a:close/>
                </a:path>
              </a:pathLst>
            </a:custGeom>
            <a:solidFill>
              <a:srgbClr val="FFE5D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9" name="Freeform 37"/>
            <p:cNvSpPr>
              <a:spLocks/>
            </p:cNvSpPr>
            <p:nvPr/>
          </p:nvSpPr>
          <p:spPr bwMode="auto">
            <a:xfrm>
              <a:off x="1913" y="1947"/>
              <a:ext cx="39" cy="32"/>
            </a:xfrm>
            <a:custGeom>
              <a:avLst/>
              <a:gdLst>
                <a:gd name="T0" fmla="*/ 0 w 78"/>
                <a:gd name="T1" fmla="*/ 11 h 65"/>
                <a:gd name="T2" fmla="*/ 12 w 78"/>
                <a:gd name="T3" fmla="*/ 32 h 65"/>
                <a:gd name="T4" fmla="*/ 30 w 78"/>
                <a:gd name="T5" fmla="*/ 32 h 65"/>
                <a:gd name="T6" fmla="*/ 39 w 78"/>
                <a:gd name="T7" fmla="*/ 11 h 65"/>
                <a:gd name="T8" fmla="*/ 20 w 78"/>
                <a:gd name="T9" fmla="*/ 11 h 65"/>
                <a:gd name="T10" fmla="*/ 10 w 78"/>
                <a:gd name="T11" fmla="*/ 0 h 65"/>
                <a:gd name="T12" fmla="*/ 0 w 78"/>
                <a:gd name="T13" fmla="*/ 11 h 65"/>
                <a:gd name="T14" fmla="*/ 0 w 78"/>
                <a:gd name="T15" fmla="*/ 11 h 6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78" h="65">
                  <a:moveTo>
                    <a:pt x="0" y="23"/>
                  </a:moveTo>
                  <a:lnTo>
                    <a:pt x="23" y="65"/>
                  </a:lnTo>
                  <a:lnTo>
                    <a:pt x="59" y="65"/>
                  </a:lnTo>
                  <a:lnTo>
                    <a:pt x="78" y="23"/>
                  </a:lnTo>
                  <a:lnTo>
                    <a:pt x="40" y="23"/>
                  </a:lnTo>
                  <a:lnTo>
                    <a:pt x="19" y="0"/>
                  </a:lnTo>
                  <a:lnTo>
                    <a:pt x="0" y="23"/>
                  </a:lnTo>
                  <a:close/>
                </a:path>
              </a:pathLst>
            </a:custGeom>
            <a:solidFill>
              <a:srgbClr val="FFE5D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0" name="Freeform 38"/>
            <p:cNvSpPr>
              <a:spLocks/>
            </p:cNvSpPr>
            <p:nvPr/>
          </p:nvSpPr>
          <p:spPr bwMode="auto">
            <a:xfrm>
              <a:off x="1772" y="2389"/>
              <a:ext cx="191" cy="337"/>
            </a:xfrm>
            <a:custGeom>
              <a:avLst/>
              <a:gdLst>
                <a:gd name="T0" fmla="*/ 0 w 382"/>
                <a:gd name="T1" fmla="*/ 5 h 675"/>
                <a:gd name="T2" fmla="*/ 112 w 382"/>
                <a:gd name="T3" fmla="*/ 115 h 675"/>
                <a:gd name="T4" fmla="*/ 124 w 382"/>
                <a:gd name="T5" fmla="*/ 150 h 675"/>
                <a:gd name="T6" fmla="*/ 116 w 382"/>
                <a:gd name="T7" fmla="*/ 184 h 675"/>
                <a:gd name="T8" fmla="*/ 73 w 382"/>
                <a:gd name="T9" fmla="*/ 229 h 675"/>
                <a:gd name="T10" fmla="*/ 60 w 382"/>
                <a:gd name="T11" fmla="*/ 277 h 675"/>
                <a:gd name="T12" fmla="*/ 120 w 382"/>
                <a:gd name="T13" fmla="*/ 313 h 675"/>
                <a:gd name="T14" fmla="*/ 148 w 382"/>
                <a:gd name="T15" fmla="*/ 337 h 675"/>
                <a:gd name="T16" fmla="*/ 145 w 382"/>
                <a:gd name="T17" fmla="*/ 291 h 675"/>
                <a:gd name="T18" fmla="*/ 168 w 382"/>
                <a:gd name="T19" fmla="*/ 279 h 675"/>
                <a:gd name="T20" fmla="*/ 191 w 382"/>
                <a:gd name="T21" fmla="*/ 229 h 675"/>
                <a:gd name="T22" fmla="*/ 191 w 382"/>
                <a:gd name="T23" fmla="*/ 202 h 675"/>
                <a:gd name="T24" fmla="*/ 182 w 382"/>
                <a:gd name="T25" fmla="*/ 187 h 675"/>
                <a:gd name="T26" fmla="*/ 176 w 382"/>
                <a:gd name="T27" fmla="*/ 135 h 675"/>
                <a:gd name="T28" fmla="*/ 143 w 382"/>
                <a:gd name="T29" fmla="*/ 79 h 675"/>
                <a:gd name="T30" fmla="*/ 95 w 382"/>
                <a:gd name="T31" fmla="*/ 53 h 675"/>
                <a:gd name="T32" fmla="*/ 45 w 382"/>
                <a:gd name="T33" fmla="*/ 23 h 675"/>
                <a:gd name="T34" fmla="*/ 11 w 382"/>
                <a:gd name="T35" fmla="*/ 0 h 675"/>
                <a:gd name="T36" fmla="*/ 0 w 382"/>
                <a:gd name="T37" fmla="*/ 5 h 675"/>
                <a:gd name="T38" fmla="*/ 0 w 382"/>
                <a:gd name="T39" fmla="*/ 5 h 675"/>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0" t="0" r="r" b="b"/>
              <a:pathLst>
                <a:path w="382" h="675">
                  <a:moveTo>
                    <a:pt x="0" y="11"/>
                  </a:moveTo>
                  <a:lnTo>
                    <a:pt x="224" y="230"/>
                  </a:lnTo>
                  <a:lnTo>
                    <a:pt x="247" y="300"/>
                  </a:lnTo>
                  <a:lnTo>
                    <a:pt x="232" y="369"/>
                  </a:lnTo>
                  <a:lnTo>
                    <a:pt x="146" y="458"/>
                  </a:lnTo>
                  <a:lnTo>
                    <a:pt x="120" y="555"/>
                  </a:lnTo>
                  <a:lnTo>
                    <a:pt x="239" y="627"/>
                  </a:lnTo>
                  <a:lnTo>
                    <a:pt x="296" y="675"/>
                  </a:lnTo>
                  <a:lnTo>
                    <a:pt x="289" y="582"/>
                  </a:lnTo>
                  <a:lnTo>
                    <a:pt x="336" y="559"/>
                  </a:lnTo>
                  <a:lnTo>
                    <a:pt x="382" y="458"/>
                  </a:lnTo>
                  <a:lnTo>
                    <a:pt x="382" y="405"/>
                  </a:lnTo>
                  <a:lnTo>
                    <a:pt x="363" y="374"/>
                  </a:lnTo>
                  <a:lnTo>
                    <a:pt x="352" y="270"/>
                  </a:lnTo>
                  <a:lnTo>
                    <a:pt x="285" y="158"/>
                  </a:lnTo>
                  <a:lnTo>
                    <a:pt x="190" y="106"/>
                  </a:lnTo>
                  <a:lnTo>
                    <a:pt x="89" y="46"/>
                  </a:lnTo>
                  <a:lnTo>
                    <a:pt x="21" y="0"/>
                  </a:lnTo>
                  <a:lnTo>
                    <a:pt x="0" y="11"/>
                  </a:lnTo>
                  <a:close/>
                </a:path>
              </a:pathLst>
            </a:custGeom>
            <a:solidFill>
              <a:srgbClr val="FFE5D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1" name="Freeform 39"/>
            <p:cNvSpPr>
              <a:spLocks/>
            </p:cNvSpPr>
            <p:nvPr/>
          </p:nvSpPr>
          <p:spPr bwMode="auto">
            <a:xfrm>
              <a:off x="1584" y="2718"/>
              <a:ext cx="316" cy="540"/>
            </a:xfrm>
            <a:custGeom>
              <a:avLst/>
              <a:gdLst>
                <a:gd name="T0" fmla="*/ 239 w 633"/>
                <a:gd name="T1" fmla="*/ 0 h 1079"/>
                <a:gd name="T2" fmla="*/ 204 w 633"/>
                <a:gd name="T3" fmla="*/ 77 h 1079"/>
                <a:gd name="T4" fmla="*/ 93 w 633"/>
                <a:gd name="T5" fmla="*/ 233 h 1079"/>
                <a:gd name="T6" fmla="*/ 27 w 633"/>
                <a:gd name="T7" fmla="*/ 386 h 1079"/>
                <a:gd name="T8" fmla="*/ 0 w 633"/>
                <a:gd name="T9" fmla="*/ 524 h 1079"/>
                <a:gd name="T10" fmla="*/ 14 w 633"/>
                <a:gd name="T11" fmla="*/ 540 h 1079"/>
                <a:gd name="T12" fmla="*/ 82 w 633"/>
                <a:gd name="T13" fmla="*/ 426 h 1079"/>
                <a:gd name="T14" fmla="*/ 188 w 633"/>
                <a:gd name="T15" fmla="*/ 352 h 1079"/>
                <a:gd name="T16" fmla="*/ 235 w 633"/>
                <a:gd name="T17" fmla="*/ 270 h 1079"/>
                <a:gd name="T18" fmla="*/ 316 w 633"/>
                <a:gd name="T19" fmla="*/ 68 h 1079"/>
                <a:gd name="T20" fmla="*/ 288 w 633"/>
                <a:gd name="T21" fmla="*/ 34 h 1079"/>
                <a:gd name="T22" fmla="*/ 256 w 633"/>
                <a:gd name="T23" fmla="*/ 7 h 1079"/>
                <a:gd name="T24" fmla="*/ 239 w 633"/>
                <a:gd name="T25" fmla="*/ 0 h 1079"/>
                <a:gd name="T26" fmla="*/ 239 w 633"/>
                <a:gd name="T27" fmla="*/ 0 h 1079"/>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633" h="1079">
                  <a:moveTo>
                    <a:pt x="479" y="0"/>
                  </a:moveTo>
                  <a:lnTo>
                    <a:pt x="409" y="154"/>
                  </a:lnTo>
                  <a:lnTo>
                    <a:pt x="187" y="465"/>
                  </a:lnTo>
                  <a:lnTo>
                    <a:pt x="55" y="771"/>
                  </a:lnTo>
                  <a:lnTo>
                    <a:pt x="0" y="1047"/>
                  </a:lnTo>
                  <a:lnTo>
                    <a:pt x="29" y="1079"/>
                  </a:lnTo>
                  <a:lnTo>
                    <a:pt x="164" y="851"/>
                  </a:lnTo>
                  <a:lnTo>
                    <a:pt x="377" y="703"/>
                  </a:lnTo>
                  <a:lnTo>
                    <a:pt x="470" y="539"/>
                  </a:lnTo>
                  <a:lnTo>
                    <a:pt x="633" y="135"/>
                  </a:lnTo>
                  <a:lnTo>
                    <a:pt x="576" y="68"/>
                  </a:lnTo>
                  <a:lnTo>
                    <a:pt x="512" y="13"/>
                  </a:lnTo>
                  <a:lnTo>
                    <a:pt x="479" y="0"/>
                  </a:lnTo>
                  <a:close/>
                </a:path>
              </a:pathLst>
            </a:custGeom>
            <a:solidFill>
              <a:srgbClr val="FFE5D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2" name="Freeform 40"/>
            <p:cNvSpPr>
              <a:spLocks/>
            </p:cNvSpPr>
            <p:nvPr/>
          </p:nvSpPr>
          <p:spPr bwMode="auto">
            <a:xfrm>
              <a:off x="2259" y="3538"/>
              <a:ext cx="29" cy="20"/>
            </a:xfrm>
            <a:custGeom>
              <a:avLst/>
              <a:gdLst>
                <a:gd name="T0" fmla="*/ 0 w 59"/>
                <a:gd name="T1" fmla="*/ 5 h 42"/>
                <a:gd name="T2" fmla="*/ 7 w 59"/>
                <a:gd name="T3" fmla="*/ 20 h 42"/>
                <a:gd name="T4" fmla="*/ 25 w 59"/>
                <a:gd name="T5" fmla="*/ 20 h 42"/>
                <a:gd name="T6" fmla="*/ 29 w 59"/>
                <a:gd name="T7" fmla="*/ 9 h 42"/>
                <a:gd name="T8" fmla="*/ 18 w 59"/>
                <a:gd name="T9" fmla="*/ 0 h 42"/>
                <a:gd name="T10" fmla="*/ 0 w 59"/>
                <a:gd name="T11" fmla="*/ 5 h 42"/>
                <a:gd name="T12" fmla="*/ 0 w 59"/>
                <a:gd name="T13" fmla="*/ 5 h 4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59" h="42">
                  <a:moveTo>
                    <a:pt x="0" y="10"/>
                  </a:moveTo>
                  <a:lnTo>
                    <a:pt x="14" y="42"/>
                  </a:lnTo>
                  <a:lnTo>
                    <a:pt x="50" y="42"/>
                  </a:lnTo>
                  <a:lnTo>
                    <a:pt x="59" y="19"/>
                  </a:lnTo>
                  <a:lnTo>
                    <a:pt x="36" y="0"/>
                  </a:lnTo>
                  <a:lnTo>
                    <a:pt x="0" y="10"/>
                  </a:lnTo>
                  <a:close/>
                </a:path>
              </a:pathLst>
            </a:custGeom>
            <a:solidFill>
              <a:srgbClr val="FFE5D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3" name="Freeform 41"/>
            <p:cNvSpPr>
              <a:spLocks/>
            </p:cNvSpPr>
            <p:nvPr/>
          </p:nvSpPr>
          <p:spPr bwMode="auto">
            <a:xfrm>
              <a:off x="2338" y="3500"/>
              <a:ext cx="41" cy="21"/>
            </a:xfrm>
            <a:custGeom>
              <a:avLst/>
              <a:gdLst>
                <a:gd name="T0" fmla="*/ 0 w 84"/>
                <a:gd name="T1" fmla="*/ 5 h 42"/>
                <a:gd name="T2" fmla="*/ 0 w 84"/>
                <a:gd name="T3" fmla="*/ 21 h 42"/>
                <a:gd name="T4" fmla="*/ 22 w 84"/>
                <a:gd name="T5" fmla="*/ 16 h 42"/>
                <a:gd name="T6" fmla="*/ 41 w 84"/>
                <a:gd name="T7" fmla="*/ 0 h 42"/>
                <a:gd name="T8" fmla="*/ 0 w 84"/>
                <a:gd name="T9" fmla="*/ 5 h 42"/>
                <a:gd name="T10" fmla="*/ 0 w 84"/>
                <a:gd name="T11" fmla="*/ 5 h 4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84" h="42">
                  <a:moveTo>
                    <a:pt x="0" y="9"/>
                  </a:moveTo>
                  <a:lnTo>
                    <a:pt x="0" y="42"/>
                  </a:lnTo>
                  <a:lnTo>
                    <a:pt x="46" y="32"/>
                  </a:lnTo>
                  <a:lnTo>
                    <a:pt x="84" y="0"/>
                  </a:lnTo>
                  <a:lnTo>
                    <a:pt x="0" y="9"/>
                  </a:lnTo>
                  <a:close/>
                </a:path>
              </a:pathLst>
            </a:custGeom>
            <a:solidFill>
              <a:srgbClr val="FFE5D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4" name="Freeform 42"/>
            <p:cNvSpPr>
              <a:spLocks/>
            </p:cNvSpPr>
            <p:nvPr/>
          </p:nvSpPr>
          <p:spPr bwMode="auto">
            <a:xfrm>
              <a:off x="2449" y="3426"/>
              <a:ext cx="107" cy="39"/>
            </a:xfrm>
            <a:custGeom>
              <a:avLst/>
              <a:gdLst>
                <a:gd name="T0" fmla="*/ 0 w 214"/>
                <a:gd name="T1" fmla="*/ 39 h 78"/>
                <a:gd name="T2" fmla="*/ 28 w 214"/>
                <a:gd name="T3" fmla="*/ 18 h 78"/>
                <a:gd name="T4" fmla="*/ 79 w 214"/>
                <a:gd name="T5" fmla="*/ 0 h 78"/>
                <a:gd name="T6" fmla="*/ 107 w 214"/>
                <a:gd name="T7" fmla="*/ 4 h 78"/>
                <a:gd name="T8" fmla="*/ 93 w 214"/>
                <a:gd name="T9" fmla="*/ 23 h 78"/>
                <a:gd name="T10" fmla="*/ 74 w 214"/>
                <a:gd name="T11" fmla="*/ 23 h 78"/>
                <a:gd name="T12" fmla="*/ 58 w 214"/>
                <a:gd name="T13" fmla="*/ 34 h 78"/>
                <a:gd name="T14" fmla="*/ 0 w 214"/>
                <a:gd name="T15" fmla="*/ 39 h 78"/>
                <a:gd name="T16" fmla="*/ 0 w 214"/>
                <a:gd name="T17" fmla="*/ 39 h 7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214" h="78">
                  <a:moveTo>
                    <a:pt x="0" y="78"/>
                  </a:moveTo>
                  <a:lnTo>
                    <a:pt x="55" y="36"/>
                  </a:lnTo>
                  <a:lnTo>
                    <a:pt x="157" y="0"/>
                  </a:lnTo>
                  <a:lnTo>
                    <a:pt x="214" y="7"/>
                  </a:lnTo>
                  <a:lnTo>
                    <a:pt x="186" y="45"/>
                  </a:lnTo>
                  <a:lnTo>
                    <a:pt x="148" y="45"/>
                  </a:lnTo>
                  <a:lnTo>
                    <a:pt x="116" y="68"/>
                  </a:lnTo>
                  <a:lnTo>
                    <a:pt x="0" y="78"/>
                  </a:lnTo>
                  <a:close/>
                </a:path>
              </a:pathLst>
            </a:custGeom>
            <a:solidFill>
              <a:srgbClr val="FFE5D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5" name="Freeform 43"/>
            <p:cNvSpPr>
              <a:spLocks/>
            </p:cNvSpPr>
            <p:nvPr/>
          </p:nvSpPr>
          <p:spPr bwMode="auto">
            <a:xfrm>
              <a:off x="2344" y="3496"/>
              <a:ext cx="182" cy="79"/>
            </a:xfrm>
            <a:custGeom>
              <a:avLst/>
              <a:gdLst>
                <a:gd name="T0" fmla="*/ 0 w 364"/>
                <a:gd name="T1" fmla="*/ 61 h 158"/>
                <a:gd name="T2" fmla="*/ 31 w 364"/>
                <a:gd name="T3" fmla="*/ 49 h 158"/>
                <a:gd name="T4" fmla="*/ 54 w 364"/>
                <a:gd name="T5" fmla="*/ 57 h 158"/>
                <a:gd name="T6" fmla="*/ 75 w 364"/>
                <a:gd name="T7" fmla="*/ 49 h 158"/>
                <a:gd name="T8" fmla="*/ 89 w 364"/>
                <a:gd name="T9" fmla="*/ 21 h 158"/>
                <a:gd name="T10" fmla="*/ 142 w 364"/>
                <a:gd name="T11" fmla="*/ 2 h 158"/>
                <a:gd name="T12" fmla="*/ 182 w 364"/>
                <a:gd name="T13" fmla="*/ 0 h 158"/>
                <a:gd name="T14" fmla="*/ 182 w 364"/>
                <a:gd name="T15" fmla="*/ 20 h 158"/>
                <a:gd name="T16" fmla="*/ 152 w 364"/>
                <a:gd name="T17" fmla="*/ 17 h 158"/>
                <a:gd name="T18" fmla="*/ 105 w 364"/>
                <a:gd name="T19" fmla="*/ 57 h 158"/>
                <a:gd name="T20" fmla="*/ 47 w 364"/>
                <a:gd name="T21" fmla="*/ 77 h 158"/>
                <a:gd name="T22" fmla="*/ 19 w 364"/>
                <a:gd name="T23" fmla="*/ 79 h 158"/>
                <a:gd name="T24" fmla="*/ 0 w 364"/>
                <a:gd name="T25" fmla="*/ 61 h 158"/>
                <a:gd name="T26" fmla="*/ 0 w 364"/>
                <a:gd name="T27" fmla="*/ 61 h 158"/>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364" h="158">
                  <a:moveTo>
                    <a:pt x="0" y="122"/>
                  </a:moveTo>
                  <a:lnTo>
                    <a:pt x="61" y="97"/>
                  </a:lnTo>
                  <a:lnTo>
                    <a:pt x="107" y="113"/>
                  </a:lnTo>
                  <a:lnTo>
                    <a:pt x="149" y="97"/>
                  </a:lnTo>
                  <a:lnTo>
                    <a:pt x="177" y="42"/>
                  </a:lnTo>
                  <a:lnTo>
                    <a:pt x="284" y="4"/>
                  </a:lnTo>
                  <a:lnTo>
                    <a:pt x="364" y="0"/>
                  </a:lnTo>
                  <a:lnTo>
                    <a:pt x="364" y="39"/>
                  </a:lnTo>
                  <a:lnTo>
                    <a:pt x="303" y="33"/>
                  </a:lnTo>
                  <a:lnTo>
                    <a:pt x="210" y="113"/>
                  </a:lnTo>
                  <a:lnTo>
                    <a:pt x="94" y="154"/>
                  </a:lnTo>
                  <a:lnTo>
                    <a:pt x="38" y="158"/>
                  </a:lnTo>
                  <a:lnTo>
                    <a:pt x="0" y="122"/>
                  </a:lnTo>
                  <a:close/>
                </a:path>
              </a:pathLst>
            </a:custGeom>
            <a:solidFill>
              <a:srgbClr val="FFE5D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6" name="Freeform 44"/>
            <p:cNvSpPr>
              <a:spLocks/>
            </p:cNvSpPr>
            <p:nvPr/>
          </p:nvSpPr>
          <p:spPr bwMode="auto">
            <a:xfrm>
              <a:off x="2542" y="3472"/>
              <a:ext cx="63" cy="33"/>
            </a:xfrm>
            <a:custGeom>
              <a:avLst/>
              <a:gdLst>
                <a:gd name="T0" fmla="*/ 0 w 125"/>
                <a:gd name="T1" fmla="*/ 33 h 66"/>
                <a:gd name="T2" fmla="*/ 63 w 125"/>
                <a:gd name="T3" fmla="*/ 17 h 66"/>
                <a:gd name="T4" fmla="*/ 42 w 125"/>
                <a:gd name="T5" fmla="*/ 0 h 66"/>
                <a:gd name="T6" fmla="*/ 7 w 125"/>
                <a:gd name="T7" fmla="*/ 3 h 66"/>
                <a:gd name="T8" fmla="*/ 0 w 125"/>
                <a:gd name="T9" fmla="*/ 33 h 66"/>
                <a:gd name="T10" fmla="*/ 0 w 125"/>
                <a:gd name="T11" fmla="*/ 33 h 6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5" h="66">
                  <a:moveTo>
                    <a:pt x="0" y="66"/>
                  </a:moveTo>
                  <a:lnTo>
                    <a:pt x="125" y="34"/>
                  </a:lnTo>
                  <a:lnTo>
                    <a:pt x="84" y="0"/>
                  </a:lnTo>
                  <a:lnTo>
                    <a:pt x="13" y="6"/>
                  </a:lnTo>
                  <a:lnTo>
                    <a:pt x="0" y="66"/>
                  </a:lnTo>
                  <a:close/>
                </a:path>
              </a:pathLst>
            </a:custGeom>
            <a:solidFill>
              <a:srgbClr val="FFE5D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7" name="Freeform 45"/>
            <p:cNvSpPr>
              <a:spLocks/>
            </p:cNvSpPr>
            <p:nvPr/>
          </p:nvSpPr>
          <p:spPr bwMode="auto">
            <a:xfrm>
              <a:off x="2502" y="3540"/>
              <a:ext cx="106" cy="49"/>
            </a:xfrm>
            <a:custGeom>
              <a:avLst/>
              <a:gdLst>
                <a:gd name="T0" fmla="*/ 0 w 211"/>
                <a:gd name="T1" fmla="*/ 30 h 97"/>
                <a:gd name="T2" fmla="*/ 26 w 211"/>
                <a:gd name="T3" fmla="*/ 34 h 97"/>
                <a:gd name="T4" fmla="*/ 50 w 211"/>
                <a:gd name="T5" fmla="*/ 28 h 97"/>
                <a:gd name="T6" fmla="*/ 75 w 211"/>
                <a:gd name="T7" fmla="*/ 0 h 97"/>
                <a:gd name="T8" fmla="*/ 106 w 211"/>
                <a:gd name="T9" fmla="*/ 0 h 97"/>
                <a:gd name="T10" fmla="*/ 75 w 211"/>
                <a:gd name="T11" fmla="*/ 32 h 97"/>
                <a:gd name="T12" fmla="*/ 35 w 211"/>
                <a:gd name="T13" fmla="*/ 49 h 97"/>
                <a:gd name="T14" fmla="*/ 13 w 211"/>
                <a:gd name="T15" fmla="*/ 46 h 97"/>
                <a:gd name="T16" fmla="*/ 0 w 211"/>
                <a:gd name="T17" fmla="*/ 30 h 97"/>
                <a:gd name="T18" fmla="*/ 0 w 211"/>
                <a:gd name="T19" fmla="*/ 30 h 9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11" h="97">
                  <a:moveTo>
                    <a:pt x="0" y="59"/>
                  </a:moveTo>
                  <a:lnTo>
                    <a:pt x="51" y="68"/>
                  </a:lnTo>
                  <a:lnTo>
                    <a:pt x="99" y="55"/>
                  </a:lnTo>
                  <a:lnTo>
                    <a:pt x="150" y="0"/>
                  </a:lnTo>
                  <a:lnTo>
                    <a:pt x="211" y="0"/>
                  </a:lnTo>
                  <a:lnTo>
                    <a:pt x="150" y="64"/>
                  </a:lnTo>
                  <a:lnTo>
                    <a:pt x="70" y="97"/>
                  </a:lnTo>
                  <a:lnTo>
                    <a:pt x="25" y="91"/>
                  </a:lnTo>
                  <a:lnTo>
                    <a:pt x="0" y="59"/>
                  </a:lnTo>
                  <a:close/>
                </a:path>
              </a:pathLst>
            </a:custGeom>
            <a:solidFill>
              <a:srgbClr val="FFE5D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8" name="Freeform 46"/>
            <p:cNvSpPr>
              <a:spLocks/>
            </p:cNvSpPr>
            <p:nvPr/>
          </p:nvSpPr>
          <p:spPr bwMode="auto">
            <a:xfrm>
              <a:off x="2635" y="3419"/>
              <a:ext cx="184" cy="142"/>
            </a:xfrm>
            <a:custGeom>
              <a:avLst/>
              <a:gdLst>
                <a:gd name="T0" fmla="*/ 0 w 367"/>
                <a:gd name="T1" fmla="*/ 130 h 285"/>
                <a:gd name="T2" fmla="*/ 7 w 367"/>
                <a:gd name="T3" fmla="*/ 114 h 285"/>
                <a:gd name="T4" fmla="*/ 33 w 367"/>
                <a:gd name="T5" fmla="*/ 114 h 285"/>
                <a:gd name="T6" fmla="*/ 47 w 367"/>
                <a:gd name="T7" fmla="*/ 83 h 285"/>
                <a:gd name="T8" fmla="*/ 89 w 367"/>
                <a:gd name="T9" fmla="*/ 72 h 285"/>
                <a:gd name="T10" fmla="*/ 79 w 367"/>
                <a:gd name="T11" fmla="*/ 23 h 285"/>
                <a:gd name="T12" fmla="*/ 150 w 367"/>
                <a:gd name="T13" fmla="*/ 0 h 285"/>
                <a:gd name="T14" fmla="*/ 184 w 367"/>
                <a:gd name="T15" fmla="*/ 11 h 285"/>
                <a:gd name="T16" fmla="*/ 182 w 367"/>
                <a:gd name="T17" fmla="*/ 35 h 285"/>
                <a:gd name="T18" fmla="*/ 103 w 367"/>
                <a:gd name="T19" fmla="*/ 83 h 285"/>
                <a:gd name="T20" fmla="*/ 91 w 367"/>
                <a:gd name="T21" fmla="*/ 118 h 285"/>
                <a:gd name="T22" fmla="*/ 47 w 367"/>
                <a:gd name="T23" fmla="*/ 134 h 285"/>
                <a:gd name="T24" fmla="*/ 31 w 367"/>
                <a:gd name="T25" fmla="*/ 130 h 285"/>
                <a:gd name="T26" fmla="*/ 10 w 367"/>
                <a:gd name="T27" fmla="*/ 142 h 285"/>
                <a:gd name="T28" fmla="*/ 0 w 367"/>
                <a:gd name="T29" fmla="*/ 130 h 285"/>
                <a:gd name="T30" fmla="*/ 0 w 367"/>
                <a:gd name="T31" fmla="*/ 130 h 285"/>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367" h="285">
                  <a:moveTo>
                    <a:pt x="0" y="260"/>
                  </a:moveTo>
                  <a:lnTo>
                    <a:pt x="14" y="228"/>
                  </a:lnTo>
                  <a:lnTo>
                    <a:pt x="65" y="228"/>
                  </a:lnTo>
                  <a:lnTo>
                    <a:pt x="93" y="167"/>
                  </a:lnTo>
                  <a:lnTo>
                    <a:pt x="177" y="144"/>
                  </a:lnTo>
                  <a:lnTo>
                    <a:pt x="158" y="47"/>
                  </a:lnTo>
                  <a:lnTo>
                    <a:pt x="299" y="0"/>
                  </a:lnTo>
                  <a:lnTo>
                    <a:pt x="367" y="22"/>
                  </a:lnTo>
                  <a:lnTo>
                    <a:pt x="363" y="70"/>
                  </a:lnTo>
                  <a:lnTo>
                    <a:pt x="206" y="167"/>
                  </a:lnTo>
                  <a:lnTo>
                    <a:pt x="181" y="237"/>
                  </a:lnTo>
                  <a:lnTo>
                    <a:pt x="93" y="269"/>
                  </a:lnTo>
                  <a:lnTo>
                    <a:pt x="61" y="260"/>
                  </a:lnTo>
                  <a:lnTo>
                    <a:pt x="19" y="285"/>
                  </a:lnTo>
                  <a:lnTo>
                    <a:pt x="0" y="260"/>
                  </a:lnTo>
                  <a:close/>
                </a:path>
              </a:pathLst>
            </a:custGeom>
            <a:solidFill>
              <a:srgbClr val="FFE5D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9" name="Freeform 47"/>
            <p:cNvSpPr>
              <a:spLocks/>
            </p:cNvSpPr>
            <p:nvPr/>
          </p:nvSpPr>
          <p:spPr bwMode="auto">
            <a:xfrm>
              <a:off x="1730" y="2654"/>
              <a:ext cx="208" cy="157"/>
            </a:xfrm>
            <a:custGeom>
              <a:avLst/>
              <a:gdLst>
                <a:gd name="T0" fmla="*/ 11 w 417"/>
                <a:gd name="T1" fmla="*/ 51 h 316"/>
                <a:gd name="T2" fmla="*/ 0 w 417"/>
                <a:gd name="T3" fmla="*/ 31 h 316"/>
                <a:gd name="T4" fmla="*/ 24 w 417"/>
                <a:gd name="T5" fmla="*/ 0 h 316"/>
                <a:gd name="T6" fmla="*/ 48 w 417"/>
                <a:gd name="T7" fmla="*/ 0 h 316"/>
                <a:gd name="T8" fmla="*/ 83 w 417"/>
                <a:gd name="T9" fmla="*/ 7 h 316"/>
                <a:gd name="T10" fmla="*/ 145 w 417"/>
                <a:gd name="T11" fmla="*/ 37 h 316"/>
                <a:gd name="T12" fmla="*/ 185 w 417"/>
                <a:gd name="T13" fmla="*/ 72 h 316"/>
                <a:gd name="T14" fmla="*/ 208 w 417"/>
                <a:gd name="T15" fmla="*/ 106 h 316"/>
                <a:gd name="T16" fmla="*/ 187 w 417"/>
                <a:gd name="T17" fmla="*/ 157 h 316"/>
                <a:gd name="T18" fmla="*/ 168 w 417"/>
                <a:gd name="T19" fmla="*/ 127 h 316"/>
                <a:gd name="T20" fmla="*/ 149 w 417"/>
                <a:gd name="T21" fmla="*/ 101 h 316"/>
                <a:gd name="T22" fmla="*/ 102 w 417"/>
                <a:gd name="T23" fmla="*/ 69 h 316"/>
                <a:gd name="T24" fmla="*/ 45 w 417"/>
                <a:gd name="T25" fmla="*/ 45 h 316"/>
                <a:gd name="T26" fmla="*/ 11 w 417"/>
                <a:gd name="T27" fmla="*/ 51 h 316"/>
                <a:gd name="T28" fmla="*/ 11 w 417"/>
                <a:gd name="T29" fmla="*/ 51 h 31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417" h="316">
                  <a:moveTo>
                    <a:pt x="23" y="103"/>
                  </a:moveTo>
                  <a:lnTo>
                    <a:pt x="0" y="63"/>
                  </a:lnTo>
                  <a:lnTo>
                    <a:pt x="48" y="0"/>
                  </a:lnTo>
                  <a:lnTo>
                    <a:pt x="97" y="0"/>
                  </a:lnTo>
                  <a:lnTo>
                    <a:pt x="167" y="14"/>
                  </a:lnTo>
                  <a:lnTo>
                    <a:pt x="291" y="74"/>
                  </a:lnTo>
                  <a:lnTo>
                    <a:pt x="371" y="145"/>
                  </a:lnTo>
                  <a:lnTo>
                    <a:pt x="417" y="213"/>
                  </a:lnTo>
                  <a:lnTo>
                    <a:pt x="375" y="316"/>
                  </a:lnTo>
                  <a:lnTo>
                    <a:pt x="337" y="255"/>
                  </a:lnTo>
                  <a:lnTo>
                    <a:pt x="299" y="204"/>
                  </a:lnTo>
                  <a:lnTo>
                    <a:pt x="204" y="139"/>
                  </a:lnTo>
                  <a:lnTo>
                    <a:pt x="91" y="90"/>
                  </a:lnTo>
                  <a:lnTo>
                    <a:pt x="23" y="103"/>
                  </a:lnTo>
                  <a:close/>
                </a:path>
              </a:pathLst>
            </a:custGeom>
            <a:solidFill>
              <a:srgbClr val="E57F3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50" name="Freeform 48"/>
            <p:cNvSpPr>
              <a:spLocks/>
            </p:cNvSpPr>
            <p:nvPr/>
          </p:nvSpPr>
          <p:spPr bwMode="auto">
            <a:xfrm>
              <a:off x="2512" y="3451"/>
              <a:ext cx="33" cy="57"/>
            </a:xfrm>
            <a:custGeom>
              <a:avLst/>
              <a:gdLst>
                <a:gd name="T0" fmla="*/ 0 w 67"/>
                <a:gd name="T1" fmla="*/ 12 h 114"/>
                <a:gd name="T2" fmla="*/ 20 w 67"/>
                <a:gd name="T3" fmla="*/ 38 h 114"/>
                <a:gd name="T4" fmla="*/ 19 w 67"/>
                <a:gd name="T5" fmla="*/ 57 h 114"/>
                <a:gd name="T6" fmla="*/ 33 w 67"/>
                <a:gd name="T7" fmla="*/ 41 h 114"/>
                <a:gd name="T8" fmla="*/ 32 w 67"/>
                <a:gd name="T9" fmla="*/ 11 h 114"/>
                <a:gd name="T10" fmla="*/ 23 w 67"/>
                <a:gd name="T11" fmla="*/ 0 h 114"/>
                <a:gd name="T12" fmla="*/ 6 w 67"/>
                <a:gd name="T13" fmla="*/ 1 h 114"/>
                <a:gd name="T14" fmla="*/ 0 w 67"/>
                <a:gd name="T15" fmla="*/ 12 h 114"/>
                <a:gd name="T16" fmla="*/ 0 w 67"/>
                <a:gd name="T17" fmla="*/ 12 h 11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67" h="114">
                  <a:moveTo>
                    <a:pt x="0" y="23"/>
                  </a:moveTo>
                  <a:lnTo>
                    <a:pt x="40" y="76"/>
                  </a:lnTo>
                  <a:lnTo>
                    <a:pt x="38" y="114"/>
                  </a:lnTo>
                  <a:lnTo>
                    <a:pt x="67" y="82"/>
                  </a:lnTo>
                  <a:lnTo>
                    <a:pt x="65" y="21"/>
                  </a:lnTo>
                  <a:lnTo>
                    <a:pt x="46" y="0"/>
                  </a:lnTo>
                  <a:lnTo>
                    <a:pt x="12" y="2"/>
                  </a:lnTo>
                  <a:lnTo>
                    <a:pt x="0" y="23"/>
                  </a:lnTo>
                  <a:close/>
                </a:path>
              </a:pathLst>
            </a:custGeom>
            <a:solidFill>
              <a:srgbClr val="FFA64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51" name="Freeform 49"/>
            <p:cNvSpPr>
              <a:spLocks/>
            </p:cNvSpPr>
            <p:nvPr/>
          </p:nvSpPr>
          <p:spPr bwMode="auto">
            <a:xfrm>
              <a:off x="2223" y="2399"/>
              <a:ext cx="9" cy="167"/>
            </a:xfrm>
            <a:custGeom>
              <a:avLst/>
              <a:gdLst>
                <a:gd name="T0" fmla="*/ 0 w 17"/>
                <a:gd name="T1" fmla="*/ 24 h 334"/>
                <a:gd name="T2" fmla="*/ 0 w 17"/>
                <a:gd name="T3" fmla="*/ 129 h 334"/>
                <a:gd name="T4" fmla="*/ 0 w 17"/>
                <a:gd name="T5" fmla="*/ 167 h 334"/>
                <a:gd name="T6" fmla="*/ 7 w 17"/>
                <a:gd name="T7" fmla="*/ 122 h 334"/>
                <a:gd name="T8" fmla="*/ 9 w 17"/>
                <a:gd name="T9" fmla="*/ 0 h 334"/>
                <a:gd name="T10" fmla="*/ 0 w 17"/>
                <a:gd name="T11" fmla="*/ 24 h 334"/>
                <a:gd name="T12" fmla="*/ 0 w 17"/>
                <a:gd name="T13" fmla="*/ 24 h 33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 h="334">
                  <a:moveTo>
                    <a:pt x="0" y="47"/>
                  </a:moveTo>
                  <a:lnTo>
                    <a:pt x="0" y="258"/>
                  </a:lnTo>
                  <a:lnTo>
                    <a:pt x="0" y="334"/>
                  </a:lnTo>
                  <a:lnTo>
                    <a:pt x="13" y="243"/>
                  </a:lnTo>
                  <a:lnTo>
                    <a:pt x="17" y="0"/>
                  </a:lnTo>
                  <a:lnTo>
                    <a:pt x="0" y="47"/>
                  </a:lnTo>
                  <a:close/>
                </a:path>
              </a:pathLst>
            </a:custGeom>
            <a:solidFill>
              <a:srgbClr val="FFF2C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52" name="Freeform 50"/>
            <p:cNvSpPr>
              <a:spLocks/>
            </p:cNvSpPr>
            <p:nvPr/>
          </p:nvSpPr>
          <p:spPr bwMode="auto">
            <a:xfrm>
              <a:off x="2148" y="2761"/>
              <a:ext cx="62" cy="279"/>
            </a:xfrm>
            <a:custGeom>
              <a:avLst/>
              <a:gdLst>
                <a:gd name="T0" fmla="*/ 51 w 123"/>
                <a:gd name="T1" fmla="*/ 10 h 557"/>
                <a:gd name="T2" fmla="*/ 32 w 123"/>
                <a:gd name="T3" fmla="*/ 100 h 557"/>
                <a:gd name="T4" fmla="*/ 16 w 123"/>
                <a:gd name="T5" fmla="*/ 162 h 557"/>
                <a:gd name="T6" fmla="*/ 0 w 123"/>
                <a:gd name="T7" fmla="*/ 279 h 557"/>
                <a:gd name="T8" fmla="*/ 22 w 123"/>
                <a:gd name="T9" fmla="*/ 206 h 557"/>
                <a:gd name="T10" fmla="*/ 44 w 123"/>
                <a:gd name="T11" fmla="*/ 104 h 557"/>
                <a:gd name="T12" fmla="*/ 56 w 123"/>
                <a:gd name="T13" fmla="*/ 53 h 557"/>
                <a:gd name="T14" fmla="*/ 62 w 123"/>
                <a:gd name="T15" fmla="*/ 0 h 557"/>
                <a:gd name="T16" fmla="*/ 51 w 123"/>
                <a:gd name="T17" fmla="*/ 10 h 557"/>
                <a:gd name="T18" fmla="*/ 51 w 123"/>
                <a:gd name="T19" fmla="*/ 10 h 55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123" h="557">
                  <a:moveTo>
                    <a:pt x="102" y="19"/>
                  </a:moveTo>
                  <a:lnTo>
                    <a:pt x="63" y="200"/>
                  </a:lnTo>
                  <a:lnTo>
                    <a:pt x="32" y="323"/>
                  </a:lnTo>
                  <a:lnTo>
                    <a:pt x="0" y="557"/>
                  </a:lnTo>
                  <a:lnTo>
                    <a:pt x="43" y="411"/>
                  </a:lnTo>
                  <a:lnTo>
                    <a:pt x="87" y="207"/>
                  </a:lnTo>
                  <a:lnTo>
                    <a:pt x="112" y="105"/>
                  </a:lnTo>
                  <a:lnTo>
                    <a:pt x="123" y="0"/>
                  </a:lnTo>
                  <a:lnTo>
                    <a:pt x="102" y="19"/>
                  </a:lnTo>
                  <a:close/>
                </a:path>
              </a:pathLst>
            </a:custGeom>
            <a:solidFill>
              <a:srgbClr val="FFF2C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53" name="Freeform 51"/>
            <p:cNvSpPr>
              <a:spLocks/>
            </p:cNvSpPr>
            <p:nvPr/>
          </p:nvSpPr>
          <p:spPr bwMode="auto">
            <a:xfrm>
              <a:off x="1919" y="3185"/>
              <a:ext cx="153" cy="98"/>
            </a:xfrm>
            <a:custGeom>
              <a:avLst/>
              <a:gdLst>
                <a:gd name="T0" fmla="*/ 0 w 306"/>
                <a:gd name="T1" fmla="*/ 0 h 196"/>
                <a:gd name="T2" fmla="*/ 48 w 306"/>
                <a:gd name="T3" fmla="*/ 62 h 196"/>
                <a:gd name="T4" fmla="*/ 82 w 306"/>
                <a:gd name="T5" fmla="*/ 78 h 196"/>
                <a:gd name="T6" fmla="*/ 114 w 306"/>
                <a:gd name="T7" fmla="*/ 68 h 196"/>
                <a:gd name="T8" fmla="*/ 153 w 306"/>
                <a:gd name="T9" fmla="*/ 46 h 196"/>
                <a:gd name="T10" fmla="*/ 140 w 306"/>
                <a:gd name="T11" fmla="*/ 74 h 196"/>
                <a:gd name="T12" fmla="*/ 109 w 306"/>
                <a:gd name="T13" fmla="*/ 96 h 196"/>
                <a:gd name="T14" fmla="*/ 70 w 306"/>
                <a:gd name="T15" fmla="*/ 98 h 196"/>
                <a:gd name="T16" fmla="*/ 40 w 306"/>
                <a:gd name="T17" fmla="*/ 78 h 196"/>
                <a:gd name="T18" fmla="*/ 16 w 306"/>
                <a:gd name="T19" fmla="*/ 52 h 196"/>
                <a:gd name="T20" fmla="*/ 3 w 306"/>
                <a:gd name="T21" fmla="*/ 22 h 196"/>
                <a:gd name="T22" fmla="*/ 0 w 306"/>
                <a:gd name="T23" fmla="*/ 0 h 196"/>
                <a:gd name="T24" fmla="*/ 0 w 306"/>
                <a:gd name="T25" fmla="*/ 0 h 19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306" h="196">
                  <a:moveTo>
                    <a:pt x="0" y="0"/>
                  </a:moveTo>
                  <a:lnTo>
                    <a:pt x="96" y="123"/>
                  </a:lnTo>
                  <a:lnTo>
                    <a:pt x="163" y="156"/>
                  </a:lnTo>
                  <a:lnTo>
                    <a:pt x="228" y="135"/>
                  </a:lnTo>
                  <a:lnTo>
                    <a:pt x="306" y="91"/>
                  </a:lnTo>
                  <a:lnTo>
                    <a:pt x="279" y="148"/>
                  </a:lnTo>
                  <a:lnTo>
                    <a:pt x="218" y="192"/>
                  </a:lnTo>
                  <a:lnTo>
                    <a:pt x="140" y="196"/>
                  </a:lnTo>
                  <a:lnTo>
                    <a:pt x="79" y="156"/>
                  </a:lnTo>
                  <a:lnTo>
                    <a:pt x="32" y="104"/>
                  </a:lnTo>
                  <a:lnTo>
                    <a:pt x="5" y="44"/>
                  </a:lnTo>
                  <a:lnTo>
                    <a:pt x="0" y="0"/>
                  </a:lnTo>
                  <a:close/>
                </a:path>
              </a:pathLst>
            </a:custGeom>
            <a:solidFill>
              <a:srgbClr val="FFF2C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54" name="Freeform 52"/>
            <p:cNvSpPr>
              <a:spLocks/>
            </p:cNvSpPr>
            <p:nvPr/>
          </p:nvSpPr>
          <p:spPr bwMode="auto">
            <a:xfrm>
              <a:off x="1725" y="2251"/>
              <a:ext cx="80" cy="97"/>
            </a:xfrm>
            <a:custGeom>
              <a:avLst/>
              <a:gdLst>
                <a:gd name="T0" fmla="*/ 38 w 159"/>
                <a:gd name="T1" fmla="*/ 0 h 194"/>
                <a:gd name="T2" fmla="*/ 66 w 159"/>
                <a:gd name="T3" fmla="*/ 73 h 194"/>
                <a:gd name="T4" fmla="*/ 80 w 159"/>
                <a:gd name="T5" fmla="*/ 97 h 194"/>
                <a:gd name="T6" fmla="*/ 36 w 159"/>
                <a:gd name="T7" fmla="*/ 83 h 194"/>
                <a:gd name="T8" fmla="*/ 0 w 159"/>
                <a:gd name="T9" fmla="*/ 53 h 194"/>
                <a:gd name="T10" fmla="*/ 6 w 159"/>
                <a:gd name="T11" fmla="*/ 7 h 194"/>
                <a:gd name="T12" fmla="*/ 38 w 159"/>
                <a:gd name="T13" fmla="*/ 0 h 194"/>
                <a:gd name="T14" fmla="*/ 38 w 159"/>
                <a:gd name="T15" fmla="*/ 0 h 194"/>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59" h="194">
                  <a:moveTo>
                    <a:pt x="76" y="0"/>
                  </a:moveTo>
                  <a:lnTo>
                    <a:pt x="131" y="145"/>
                  </a:lnTo>
                  <a:lnTo>
                    <a:pt x="159" y="194"/>
                  </a:lnTo>
                  <a:lnTo>
                    <a:pt x="72" y="166"/>
                  </a:lnTo>
                  <a:lnTo>
                    <a:pt x="0" y="105"/>
                  </a:lnTo>
                  <a:lnTo>
                    <a:pt x="11" y="14"/>
                  </a:lnTo>
                  <a:lnTo>
                    <a:pt x="76" y="0"/>
                  </a:lnTo>
                  <a:close/>
                </a:path>
              </a:pathLst>
            </a:custGeom>
            <a:solidFill>
              <a:srgbClr val="FFD6C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55" name="Freeform 53"/>
            <p:cNvSpPr>
              <a:spLocks/>
            </p:cNvSpPr>
            <p:nvPr/>
          </p:nvSpPr>
          <p:spPr bwMode="auto">
            <a:xfrm>
              <a:off x="1831" y="1663"/>
              <a:ext cx="59" cy="49"/>
            </a:xfrm>
            <a:custGeom>
              <a:avLst/>
              <a:gdLst>
                <a:gd name="T0" fmla="*/ 0 w 118"/>
                <a:gd name="T1" fmla="*/ 43 h 97"/>
                <a:gd name="T2" fmla="*/ 37 w 118"/>
                <a:gd name="T3" fmla="*/ 29 h 97"/>
                <a:gd name="T4" fmla="*/ 59 w 118"/>
                <a:gd name="T5" fmla="*/ 0 h 97"/>
                <a:gd name="T6" fmla="*/ 52 w 118"/>
                <a:gd name="T7" fmla="*/ 39 h 97"/>
                <a:gd name="T8" fmla="*/ 27 w 118"/>
                <a:gd name="T9" fmla="*/ 49 h 97"/>
                <a:gd name="T10" fmla="*/ 0 w 118"/>
                <a:gd name="T11" fmla="*/ 43 h 97"/>
                <a:gd name="T12" fmla="*/ 0 w 118"/>
                <a:gd name="T13" fmla="*/ 43 h 97"/>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18" h="97">
                  <a:moveTo>
                    <a:pt x="0" y="85"/>
                  </a:moveTo>
                  <a:lnTo>
                    <a:pt x="74" y="57"/>
                  </a:lnTo>
                  <a:lnTo>
                    <a:pt x="118" y="0"/>
                  </a:lnTo>
                  <a:lnTo>
                    <a:pt x="104" y="78"/>
                  </a:lnTo>
                  <a:lnTo>
                    <a:pt x="53" y="97"/>
                  </a:lnTo>
                  <a:lnTo>
                    <a:pt x="0" y="85"/>
                  </a:lnTo>
                  <a:close/>
                </a:path>
              </a:pathLst>
            </a:custGeom>
            <a:solidFill>
              <a:srgbClr val="FFF2C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56" name="Freeform 54"/>
            <p:cNvSpPr>
              <a:spLocks/>
            </p:cNvSpPr>
            <p:nvPr/>
          </p:nvSpPr>
          <p:spPr bwMode="auto">
            <a:xfrm>
              <a:off x="1679" y="1819"/>
              <a:ext cx="242" cy="190"/>
            </a:xfrm>
            <a:custGeom>
              <a:avLst/>
              <a:gdLst>
                <a:gd name="T0" fmla="*/ 181 w 485"/>
                <a:gd name="T1" fmla="*/ 0 h 381"/>
                <a:gd name="T2" fmla="*/ 242 w 485"/>
                <a:gd name="T3" fmla="*/ 56 h 381"/>
                <a:gd name="T4" fmla="*/ 224 w 485"/>
                <a:gd name="T5" fmla="*/ 84 h 381"/>
                <a:gd name="T6" fmla="*/ 188 w 485"/>
                <a:gd name="T7" fmla="*/ 86 h 381"/>
                <a:gd name="T8" fmla="*/ 164 w 485"/>
                <a:gd name="T9" fmla="*/ 70 h 381"/>
                <a:gd name="T10" fmla="*/ 164 w 485"/>
                <a:gd name="T11" fmla="*/ 97 h 381"/>
                <a:gd name="T12" fmla="*/ 102 w 485"/>
                <a:gd name="T13" fmla="*/ 100 h 381"/>
                <a:gd name="T14" fmla="*/ 114 w 485"/>
                <a:gd name="T15" fmla="*/ 130 h 381"/>
                <a:gd name="T16" fmla="*/ 117 w 485"/>
                <a:gd name="T17" fmla="*/ 182 h 381"/>
                <a:gd name="T18" fmla="*/ 86 w 485"/>
                <a:gd name="T19" fmla="*/ 190 h 381"/>
                <a:gd name="T20" fmla="*/ 30 w 485"/>
                <a:gd name="T21" fmla="*/ 185 h 381"/>
                <a:gd name="T22" fmla="*/ 10 w 485"/>
                <a:gd name="T23" fmla="*/ 158 h 381"/>
                <a:gd name="T24" fmla="*/ 0 w 485"/>
                <a:gd name="T25" fmla="*/ 122 h 381"/>
                <a:gd name="T26" fmla="*/ 26 w 485"/>
                <a:gd name="T27" fmla="*/ 135 h 381"/>
                <a:gd name="T28" fmla="*/ 26 w 485"/>
                <a:gd name="T29" fmla="*/ 114 h 381"/>
                <a:gd name="T30" fmla="*/ 41 w 485"/>
                <a:gd name="T31" fmla="*/ 92 h 381"/>
                <a:gd name="T32" fmla="*/ 70 w 485"/>
                <a:gd name="T33" fmla="*/ 112 h 381"/>
                <a:gd name="T34" fmla="*/ 63 w 485"/>
                <a:gd name="T35" fmla="*/ 79 h 381"/>
                <a:gd name="T36" fmla="*/ 96 w 485"/>
                <a:gd name="T37" fmla="*/ 81 h 381"/>
                <a:gd name="T38" fmla="*/ 100 w 485"/>
                <a:gd name="T39" fmla="*/ 48 h 381"/>
                <a:gd name="T40" fmla="*/ 143 w 485"/>
                <a:gd name="T41" fmla="*/ 48 h 381"/>
                <a:gd name="T42" fmla="*/ 155 w 485"/>
                <a:gd name="T43" fmla="*/ 10 h 381"/>
                <a:gd name="T44" fmla="*/ 181 w 485"/>
                <a:gd name="T45" fmla="*/ 15 h 381"/>
                <a:gd name="T46" fmla="*/ 181 w 485"/>
                <a:gd name="T47" fmla="*/ 0 h 381"/>
                <a:gd name="T48" fmla="*/ 181 w 485"/>
                <a:gd name="T49" fmla="*/ 0 h 381"/>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485" h="381">
                  <a:moveTo>
                    <a:pt x="362" y="0"/>
                  </a:moveTo>
                  <a:lnTo>
                    <a:pt x="485" y="113"/>
                  </a:lnTo>
                  <a:lnTo>
                    <a:pt x="449" y="168"/>
                  </a:lnTo>
                  <a:lnTo>
                    <a:pt x="377" y="173"/>
                  </a:lnTo>
                  <a:lnTo>
                    <a:pt x="328" y="141"/>
                  </a:lnTo>
                  <a:lnTo>
                    <a:pt x="328" y="194"/>
                  </a:lnTo>
                  <a:lnTo>
                    <a:pt x="204" y="200"/>
                  </a:lnTo>
                  <a:lnTo>
                    <a:pt x="229" y="261"/>
                  </a:lnTo>
                  <a:lnTo>
                    <a:pt x="234" y="365"/>
                  </a:lnTo>
                  <a:lnTo>
                    <a:pt x="172" y="381"/>
                  </a:lnTo>
                  <a:lnTo>
                    <a:pt x="61" y="371"/>
                  </a:lnTo>
                  <a:lnTo>
                    <a:pt x="21" y="316"/>
                  </a:lnTo>
                  <a:lnTo>
                    <a:pt x="0" y="244"/>
                  </a:lnTo>
                  <a:lnTo>
                    <a:pt x="52" y="270"/>
                  </a:lnTo>
                  <a:lnTo>
                    <a:pt x="52" y="229"/>
                  </a:lnTo>
                  <a:lnTo>
                    <a:pt x="82" y="185"/>
                  </a:lnTo>
                  <a:lnTo>
                    <a:pt x="141" y="225"/>
                  </a:lnTo>
                  <a:lnTo>
                    <a:pt x="126" y="158"/>
                  </a:lnTo>
                  <a:lnTo>
                    <a:pt x="193" y="162"/>
                  </a:lnTo>
                  <a:lnTo>
                    <a:pt x="200" y="97"/>
                  </a:lnTo>
                  <a:lnTo>
                    <a:pt x="286" y="97"/>
                  </a:lnTo>
                  <a:lnTo>
                    <a:pt x="310" y="21"/>
                  </a:lnTo>
                  <a:lnTo>
                    <a:pt x="362" y="31"/>
                  </a:lnTo>
                  <a:lnTo>
                    <a:pt x="362" y="0"/>
                  </a:lnTo>
                  <a:close/>
                </a:path>
              </a:pathLst>
            </a:custGeom>
            <a:solidFill>
              <a:srgbClr val="FFF2C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57" name="Freeform 55"/>
            <p:cNvSpPr>
              <a:spLocks/>
            </p:cNvSpPr>
            <p:nvPr/>
          </p:nvSpPr>
          <p:spPr bwMode="auto">
            <a:xfrm>
              <a:off x="1631" y="2158"/>
              <a:ext cx="56" cy="62"/>
            </a:xfrm>
            <a:custGeom>
              <a:avLst/>
              <a:gdLst>
                <a:gd name="T0" fmla="*/ 38 w 113"/>
                <a:gd name="T1" fmla="*/ 0 h 126"/>
                <a:gd name="T2" fmla="*/ 0 w 113"/>
                <a:gd name="T3" fmla="*/ 25 h 126"/>
                <a:gd name="T4" fmla="*/ 0 w 113"/>
                <a:gd name="T5" fmla="*/ 62 h 126"/>
                <a:gd name="T6" fmla="*/ 16 w 113"/>
                <a:gd name="T7" fmla="*/ 59 h 126"/>
                <a:gd name="T8" fmla="*/ 37 w 113"/>
                <a:gd name="T9" fmla="*/ 50 h 126"/>
                <a:gd name="T10" fmla="*/ 55 w 113"/>
                <a:gd name="T11" fmla="*/ 25 h 126"/>
                <a:gd name="T12" fmla="*/ 56 w 113"/>
                <a:gd name="T13" fmla="*/ 1 h 126"/>
                <a:gd name="T14" fmla="*/ 38 w 113"/>
                <a:gd name="T15" fmla="*/ 0 h 126"/>
                <a:gd name="T16" fmla="*/ 38 w 113"/>
                <a:gd name="T17" fmla="*/ 0 h 12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13" h="126">
                  <a:moveTo>
                    <a:pt x="76" y="0"/>
                  </a:moveTo>
                  <a:lnTo>
                    <a:pt x="0" y="50"/>
                  </a:lnTo>
                  <a:lnTo>
                    <a:pt x="0" y="126"/>
                  </a:lnTo>
                  <a:lnTo>
                    <a:pt x="33" y="120"/>
                  </a:lnTo>
                  <a:lnTo>
                    <a:pt x="75" y="101"/>
                  </a:lnTo>
                  <a:lnTo>
                    <a:pt x="111" y="50"/>
                  </a:lnTo>
                  <a:lnTo>
                    <a:pt x="113" y="2"/>
                  </a:lnTo>
                  <a:lnTo>
                    <a:pt x="76" y="0"/>
                  </a:lnTo>
                  <a:close/>
                </a:path>
              </a:pathLst>
            </a:custGeom>
            <a:solidFill>
              <a:srgbClr val="CCCCC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58" name="Freeform 56"/>
            <p:cNvSpPr>
              <a:spLocks/>
            </p:cNvSpPr>
            <p:nvPr/>
          </p:nvSpPr>
          <p:spPr bwMode="auto">
            <a:xfrm>
              <a:off x="1826" y="1990"/>
              <a:ext cx="69" cy="71"/>
            </a:xfrm>
            <a:custGeom>
              <a:avLst/>
              <a:gdLst>
                <a:gd name="T0" fmla="*/ 35 w 139"/>
                <a:gd name="T1" fmla="*/ 6 h 140"/>
                <a:gd name="T2" fmla="*/ 11 w 139"/>
                <a:gd name="T3" fmla="*/ 25 h 140"/>
                <a:gd name="T4" fmla="*/ 0 w 139"/>
                <a:gd name="T5" fmla="*/ 71 h 140"/>
                <a:gd name="T6" fmla="*/ 13 w 139"/>
                <a:gd name="T7" fmla="*/ 71 h 140"/>
                <a:gd name="T8" fmla="*/ 27 w 139"/>
                <a:gd name="T9" fmla="*/ 64 h 140"/>
                <a:gd name="T10" fmla="*/ 38 w 139"/>
                <a:gd name="T11" fmla="*/ 56 h 140"/>
                <a:gd name="T12" fmla="*/ 68 w 139"/>
                <a:gd name="T13" fmla="*/ 25 h 140"/>
                <a:gd name="T14" fmla="*/ 69 w 139"/>
                <a:gd name="T15" fmla="*/ 0 h 140"/>
                <a:gd name="T16" fmla="*/ 35 w 139"/>
                <a:gd name="T17" fmla="*/ 6 h 140"/>
                <a:gd name="T18" fmla="*/ 35 w 139"/>
                <a:gd name="T19" fmla="*/ 6 h 14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139" h="140">
                  <a:moveTo>
                    <a:pt x="71" y="11"/>
                  </a:moveTo>
                  <a:lnTo>
                    <a:pt x="23" y="49"/>
                  </a:lnTo>
                  <a:lnTo>
                    <a:pt x="0" y="140"/>
                  </a:lnTo>
                  <a:lnTo>
                    <a:pt x="27" y="140"/>
                  </a:lnTo>
                  <a:lnTo>
                    <a:pt x="55" y="127"/>
                  </a:lnTo>
                  <a:lnTo>
                    <a:pt x="76" y="110"/>
                  </a:lnTo>
                  <a:lnTo>
                    <a:pt x="137" y="49"/>
                  </a:lnTo>
                  <a:lnTo>
                    <a:pt x="139" y="0"/>
                  </a:lnTo>
                  <a:lnTo>
                    <a:pt x="71" y="11"/>
                  </a:lnTo>
                  <a:close/>
                </a:path>
              </a:pathLst>
            </a:custGeom>
            <a:solidFill>
              <a:srgbClr val="CCCCC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59" name="Freeform 57"/>
            <p:cNvSpPr>
              <a:spLocks/>
            </p:cNvSpPr>
            <p:nvPr/>
          </p:nvSpPr>
          <p:spPr bwMode="auto">
            <a:xfrm>
              <a:off x="1664" y="2161"/>
              <a:ext cx="12" cy="10"/>
            </a:xfrm>
            <a:custGeom>
              <a:avLst/>
              <a:gdLst>
                <a:gd name="T0" fmla="*/ 0 w 23"/>
                <a:gd name="T1" fmla="*/ 10 h 19"/>
                <a:gd name="T2" fmla="*/ 12 w 23"/>
                <a:gd name="T3" fmla="*/ 10 h 19"/>
                <a:gd name="T4" fmla="*/ 11 w 23"/>
                <a:gd name="T5" fmla="*/ 0 h 19"/>
                <a:gd name="T6" fmla="*/ 1 w 23"/>
                <a:gd name="T7" fmla="*/ 3 h 19"/>
                <a:gd name="T8" fmla="*/ 0 w 23"/>
                <a:gd name="T9" fmla="*/ 10 h 19"/>
                <a:gd name="T10" fmla="*/ 0 w 23"/>
                <a:gd name="T11" fmla="*/ 10 h 1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3" h="19">
                  <a:moveTo>
                    <a:pt x="0" y="19"/>
                  </a:moveTo>
                  <a:lnTo>
                    <a:pt x="23" y="19"/>
                  </a:lnTo>
                  <a:lnTo>
                    <a:pt x="21" y="0"/>
                  </a:lnTo>
                  <a:lnTo>
                    <a:pt x="2" y="5"/>
                  </a:lnTo>
                  <a:lnTo>
                    <a:pt x="0" y="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60" name="Freeform 58"/>
            <p:cNvSpPr>
              <a:spLocks/>
            </p:cNvSpPr>
            <p:nvPr/>
          </p:nvSpPr>
          <p:spPr bwMode="auto">
            <a:xfrm>
              <a:off x="1857" y="2004"/>
              <a:ext cx="15" cy="16"/>
            </a:xfrm>
            <a:custGeom>
              <a:avLst/>
              <a:gdLst>
                <a:gd name="T0" fmla="*/ 0 w 30"/>
                <a:gd name="T1" fmla="*/ 0 h 33"/>
                <a:gd name="T2" fmla="*/ 9 w 30"/>
                <a:gd name="T3" fmla="*/ 16 h 33"/>
                <a:gd name="T4" fmla="*/ 15 w 30"/>
                <a:gd name="T5" fmla="*/ 3 h 33"/>
                <a:gd name="T6" fmla="*/ 0 w 30"/>
                <a:gd name="T7" fmla="*/ 0 h 33"/>
                <a:gd name="T8" fmla="*/ 0 w 30"/>
                <a:gd name="T9" fmla="*/ 0 h 3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0" h="33">
                  <a:moveTo>
                    <a:pt x="0" y="0"/>
                  </a:moveTo>
                  <a:lnTo>
                    <a:pt x="17" y="33"/>
                  </a:lnTo>
                  <a:lnTo>
                    <a:pt x="30" y="6"/>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61" name="Freeform 59"/>
            <p:cNvSpPr>
              <a:spLocks/>
            </p:cNvSpPr>
            <p:nvPr/>
          </p:nvSpPr>
          <p:spPr bwMode="auto">
            <a:xfrm>
              <a:off x="1839" y="2016"/>
              <a:ext cx="37" cy="35"/>
            </a:xfrm>
            <a:custGeom>
              <a:avLst/>
              <a:gdLst>
                <a:gd name="T0" fmla="*/ 9 w 74"/>
                <a:gd name="T1" fmla="*/ 0 h 70"/>
                <a:gd name="T2" fmla="*/ 0 w 74"/>
                <a:gd name="T3" fmla="*/ 23 h 70"/>
                <a:gd name="T4" fmla="*/ 7 w 74"/>
                <a:gd name="T5" fmla="*/ 35 h 70"/>
                <a:gd name="T6" fmla="*/ 26 w 74"/>
                <a:gd name="T7" fmla="*/ 29 h 70"/>
                <a:gd name="T8" fmla="*/ 37 w 74"/>
                <a:gd name="T9" fmla="*/ 15 h 70"/>
                <a:gd name="T10" fmla="*/ 9 w 74"/>
                <a:gd name="T11" fmla="*/ 0 h 70"/>
                <a:gd name="T12" fmla="*/ 9 w 74"/>
                <a:gd name="T13" fmla="*/ 0 h 7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74" h="70">
                  <a:moveTo>
                    <a:pt x="17" y="0"/>
                  </a:moveTo>
                  <a:lnTo>
                    <a:pt x="0" y="46"/>
                  </a:lnTo>
                  <a:lnTo>
                    <a:pt x="13" y="70"/>
                  </a:lnTo>
                  <a:lnTo>
                    <a:pt x="51" y="57"/>
                  </a:lnTo>
                  <a:lnTo>
                    <a:pt x="74" y="30"/>
                  </a:lnTo>
                  <a:lnTo>
                    <a:pt x="17"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62" name="Freeform 60"/>
            <p:cNvSpPr>
              <a:spLocks/>
            </p:cNvSpPr>
            <p:nvPr/>
          </p:nvSpPr>
          <p:spPr bwMode="auto">
            <a:xfrm>
              <a:off x="1641" y="2178"/>
              <a:ext cx="40" cy="34"/>
            </a:xfrm>
            <a:custGeom>
              <a:avLst/>
              <a:gdLst>
                <a:gd name="T0" fmla="*/ 12 w 80"/>
                <a:gd name="T1" fmla="*/ 0 h 66"/>
                <a:gd name="T2" fmla="*/ 0 w 80"/>
                <a:gd name="T3" fmla="*/ 24 h 66"/>
                <a:gd name="T4" fmla="*/ 8 w 80"/>
                <a:gd name="T5" fmla="*/ 34 h 66"/>
                <a:gd name="T6" fmla="*/ 35 w 80"/>
                <a:gd name="T7" fmla="*/ 23 h 66"/>
                <a:gd name="T8" fmla="*/ 40 w 80"/>
                <a:gd name="T9" fmla="*/ 8 h 66"/>
                <a:gd name="T10" fmla="*/ 12 w 80"/>
                <a:gd name="T11" fmla="*/ 0 h 66"/>
                <a:gd name="T12" fmla="*/ 12 w 80"/>
                <a:gd name="T13" fmla="*/ 0 h 6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80" h="66">
                  <a:moveTo>
                    <a:pt x="23" y="0"/>
                  </a:moveTo>
                  <a:lnTo>
                    <a:pt x="0" y="47"/>
                  </a:lnTo>
                  <a:lnTo>
                    <a:pt x="16" y="66"/>
                  </a:lnTo>
                  <a:lnTo>
                    <a:pt x="69" y="44"/>
                  </a:lnTo>
                  <a:lnTo>
                    <a:pt x="80" y="15"/>
                  </a:lnTo>
                  <a:lnTo>
                    <a:pt x="2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63" name="Freeform 61"/>
            <p:cNvSpPr>
              <a:spLocks/>
            </p:cNvSpPr>
            <p:nvPr/>
          </p:nvSpPr>
          <p:spPr bwMode="auto">
            <a:xfrm>
              <a:off x="1853" y="2247"/>
              <a:ext cx="112" cy="89"/>
            </a:xfrm>
            <a:custGeom>
              <a:avLst/>
              <a:gdLst>
                <a:gd name="T0" fmla="*/ 0 w 225"/>
                <a:gd name="T1" fmla="*/ 89 h 178"/>
                <a:gd name="T2" fmla="*/ 35 w 225"/>
                <a:gd name="T3" fmla="*/ 89 h 178"/>
                <a:gd name="T4" fmla="*/ 55 w 225"/>
                <a:gd name="T5" fmla="*/ 83 h 178"/>
                <a:gd name="T6" fmla="*/ 80 w 225"/>
                <a:gd name="T7" fmla="*/ 59 h 178"/>
                <a:gd name="T8" fmla="*/ 101 w 225"/>
                <a:gd name="T9" fmla="*/ 27 h 178"/>
                <a:gd name="T10" fmla="*/ 112 w 225"/>
                <a:gd name="T11" fmla="*/ 0 h 178"/>
                <a:gd name="T12" fmla="*/ 70 w 225"/>
                <a:gd name="T13" fmla="*/ 35 h 178"/>
                <a:gd name="T14" fmla="*/ 43 w 225"/>
                <a:gd name="T15" fmla="*/ 62 h 178"/>
                <a:gd name="T16" fmla="*/ 0 w 225"/>
                <a:gd name="T17" fmla="*/ 89 h 178"/>
                <a:gd name="T18" fmla="*/ 0 w 225"/>
                <a:gd name="T19" fmla="*/ 89 h 17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25" h="178">
                  <a:moveTo>
                    <a:pt x="0" y="178"/>
                  </a:moveTo>
                  <a:lnTo>
                    <a:pt x="71" y="177"/>
                  </a:lnTo>
                  <a:lnTo>
                    <a:pt x="111" y="165"/>
                  </a:lnTo>
                  <a:lnTo>
                    <a:pt x="160" y="118"/>
                  </a:lnTo>
                  <a:lnTo>
                    <a:pt x="202" y="53"/>
                  </a:lnTo>
                  <a:lnTo>
                    <a:pt x="225" y="0"/>
                  </a:lnTo>
                  <a:lnTo>
                    <a:pt x="141" y="70"/>
                  </a:lnTo>
                  <a:lnTo>
                    <a:pt x="86" y="123"/>
                  </a:lnTo>
                  <a:lnTo>
                    <a:pt x="0" y="178"/>
                  </a:lnTo>
                  <a:close/>
                </a:path>
              </a:pathLst>
            </a:custGeom>
            <a:solidFill>
              <a:srgbClr val="FF262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64" name="Freeform 62"/>
            <p:cNvSpPr>
              <a:spLocks/>
            </p:cNvSpPr>
            <p:nvPr/>
          </p:nvSpPr>
          <p:spPr bwMode="auto">
            <a:xfrm>
              <a:off x="1581" y="2379"/>
              <a:ext cx="89" cy="70"/>
            </a:xfrm>
            <a:custGeom>
              <a:avLst/>
              <a:gdLst>
                <a:gd name="T0" fmla="*/ 11 w 178"/>
                <a:gd name="T1" fmla="*/ 0 h 141"/>
                <a:gd name="T2" fmla="*/ 0 w 178"/>
                <a:gd name="T3" fmla="*/ 23 h 141"/>
                <a:gd name="T4" fmla="*/ 24 w 178"/>
                <a:gd name="T5" fmla="*/ 67 h 141"/>
                <a:gd name="T6" fmla="*/ 74 w 178"/>
                <a:gd name="T7" fmla="*/ 70 h 141"/>
                <a:gd name="T8" fmla="*/ 89 w 178"/>
                <a:gd name="T9" fmla="*/ 57 h 141"/>
                <a:gd name="T10" fmla="*/ 85 w 178"/>
                <a:gd name="T11" fmla="*/ 42 h 141"/>
                <a:gd name="T12" fmla="*/ 48 w 178"/>
                <a:gd name="T13" fmla="*/ 43 h 141"/>
                <a:gd name="T14" fmla="*/ 20 w 178"/>
                <a:gd name="T15" fmla="*/ 21 h 141"/>
                <a:gd name="T16" fmla="*/ 11 w 178"/>
                <a:gd name="T17" fmla="*/ 0 h 141"/>
                <a:gd name="T18" fmla="*/ 11 w 178"/>
                <a:gd name="T19" fmla="*/ 0 h 14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178" h="141">
                  <a:moveTo>
                    <a:pt x="22" y="0"/>
                  </a:moveTo>
                  <a:lnTo>
                    <a:pt x="0" y="46"/>
                  </a:lnTo>
                  <a:lnTo>
                    <a:pt x="47" y="135"/>
                  </a:lnTo>
                  <a:lnTo>
                    <a:pt x="148" y="141"/>
                  </a:lnTo>
                  <a:lnTo>
                    <a:pt x="178" y="114"/>
                  </a:lnTo>
                  <a:lnTo>
                    <a:pt x="169" y="84"/>
                  </a:lnTo>
                  <a:lnTo>
                    <a:pt x="95" y="87"/>
                  </a:lnTo>
                  <a:lnTo>
                    <a:pt x="40" y="42"/>
                  </a:lnTo>
                  <a:lnTo>
                    <a:pt x="22" y="0"/>
                  </a:lnTo>
                  <a:close/>
                </a:path>
              </a:pathLst>
            </a:custGeom>
            <a:solidFill>
              <a:srgbClr val="FFA64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65" name="Freeform 63"/>
            <p:cNvSpPr>
              <a:spLocks/>
            </p:cNvSpPr>
            <p:nvPr/>
          </p:nvSpPr>
          <p:spPr bwMode="auto">
            <a:xfrm>
              <a:off x="2108" y="2035"/>
              <a:ext cx="38" cy="66"/>
            </a:xfrm>
            <a:custGeom>
              <a:avLst/>
              <a:gdLst>
                <a:gd name="T0" fmla="*/ 1 w 76"/>
                <a:gd name="T1" fmla="*/ 0 h 131"/>
                <a:gd name="T2" fmla="*/ 0 w 76"/>
                <a:gd name="T3" fmla="*/ 20 h 131"/>
                <a:gd name="T4" fmla="*/ 28 w 76"/>
                <a:gd name="T5" fmla="*/ 66 h 131"/>
                <a:gd name="T6" fmla="*/ 38 w 76"/>
                <a:gd name="T7" fmla="*/ 44 h 131"/>
                <a:gd name="T8" fmla="*/ 36 w 76"/>
                <a:gd name="T9" fmla="*/ 27 h 131"/>
                <a:gd name="T10" fmla="*/ 27 w 76"/>
                <a:gd name="T11" fmla="*/ 8 h 131"/>
                <a:gd name="T12" fmla="*/ 6 w 76"/>
                <a:gd name="T13" fmla="*/ 0 h 131"/>
                <a:gd name="T14" fmla="*/ 1 w 76"/>
                <a:gd name="T15" fmla="*/ 0 h 131"/>
                <a:gd name="T16" fmla="*/ 1 w 76"/>
                <a:gd name="T17" fmla="*/ 0 h 13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76" h="131">
                  <a:moveTo>
                    <a:pt x="2" y="0"/>
                  </a:moveTo>
                  <a:lnTo>
                    <a:pt x="0" y="40"/>
                  </a:lnTo>
                  <a:lnTo>
                    <a:pt x="55" y="131"/>
                  </a:lnTo>
                  <a:lnTo>
                    <a:pt x="76" y="87"/>
                  </a:lnTo>
                  <a:lnTo>
                    <a:pt x="72" y="53"/>
                  </a:lnTo>
                  <a:lnTo>
                    <a:pt x="53" y="15"/>
                  </a:lnTo>
                  <a:lnTo>
                    <a:pt x="11" y="0"/>
                  </a:lnTo>
                  <a:lnTo>
                    <a:pt x="2" y="0"/>
                  </a:lnTo>
                  <a:close/>
                </a:path>
              </a:pathLst>
            </a:custGeom>
            <a:solidFill>
              <a:srgbClr val="FFA64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66" name="Freeform 64"/>
            <p:cNvSpPr>
              <a:spLocks/>
            </p:cNvSpPr>
            <p:nvPr/>
          </p:nvSpPr>
          <p:spPr bwMode="auto">
            <a:xfrm>
              <a:off x="1590" y="2390"/>
              <a:ext cx="68" cy="54"/>
            </a:xfrm>
            <a:custGeom>
              <a:avLst/>
              <a:gdLst>
                <a:gd name="T0" fmla="*/ 0 w 135"/>
                <a:gd name="T1" fmla="*/ 0 h 106"/>
                <a:gd name="T2" fmla="*/ 2 w 135"/>
                <a:gd name="T3" fmla="*/ 29 h 106"/>
                <a:gd name="T4" fmla="*/ 33 w 135"/>
                <a:gd name="T5" fmla="*/ 54 h 106"/>
                <a:gd name="T6" fmla="*/ 65 w 135"/>
                <a:gd name="T7" fmla="*/ 53 h 106"/>
                <a:gd name="T8" fmla="*/ 68 w 135"/>
                <a:gd name="T9" fmla="*/ 36 h 106"/>
                <a:gd name="T10" fmla="*/ 36 w 135"/>
                <a:gd name="T11" fmla="*/ 35 h 106"/>
                <a:gd name="T12" fmla="*/ 0 w 135"/>
                <a:gd name="T13" fmla="*/ 0 h 106"/>
                <a:gd name="T14" fmla="*/ 0 w 135"/>
                <a:gd name="T15" fmla="*/ 0 h 106"/>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35" h="106">
                  <a:moveTo>
                    <a:pt x="0" y="0"/>
                  </a:moveTo>
                  <a:lnTo>
                    <a:pt x="3" y="57"/>
                  </a:lnTo>
                  <a:lnTo>
                    <a:pt x="66" y="106"/>
                  </a:lnTo>
                  <a:lnTo>
                    <a:pt x="129" y="104"/>
                  </a:lnTo>
                  <a:lnTo>
                    <a:pt x="135" y="70"/>
                  </a:lnTo>
                  <a:lnTo>
                    <a:pt x="72" y="68"/>
                  </a:lnTo>
                  <a:lnTo>
                    <a:pt x="0" y="0"/>
                  </a:lnTo>
                  <a:close/>
                </a:path>
              </a:pathLst>
            </a:custGeom>
            <a:solidFill>
              <a:srgbClr val="FFCC7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67" name="Freeform 65"/>
            <p:cNvSpPr>
              <a:spLocks/>
            </p:cNvSpPr>
            <p:nvPr/>
          </p:nvSpPr>
          <p:spPr bwMode="auto">
            <a:xfrm>
              <a:off x="2115" y="2041"/>
              <a:ext cx="30" cy="46"/>
            </a:xfrm>
            <a:custGeom>
              <a:avLst/>
              <a:gdLst>
                <a:gd name="T0" fmla="*/ 11 w 59"/>
                <a:gd name="T1" fmla="*/ 0 h 93"/>
                <a:gd name="T2" fmla="*/ 0 w 59"/>
                <a:gd name="T3" fmla="*/ 7 h 93"/>
                <a:gd name="T4" fmla="*/ 17 w 59"/>
                <a:gd name="T5" fmla="*/ 46 h 93"/>
                <a:gd name="T6" fmla="*/ 30 w 59"/>
                <a:gd name="T7" fmla="*/ 29 h 93"/>
                <a:gd name="T8" fmla="*/ 23 w 59"/>
                <a:gd name="T9" fmla="*/ 10 h 93"/>
                <a:gd name="T10" fmla="*/ 11 w 59"/>
                <a:gd name="T11" fmla="*/ 0 h 93"/>
                <a:gd name="T12" fmla="*/ 11 w 59"/>
                <a:gd name="T13" fmla="*/ 0 h 9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59" h="93">
                  <a:moveTo>
                    <a:pt x="21" y="0"/>
                  </a:moveTo>
                  <a:lnTo>
                    <a:pt x="0" y="14"/>
                  </a:lnTo>
                  <a:lnTo>
                    <a:pt x="33" y="93"/>
                  </a:lnTo>
                  <a:lnTo>
                    <a:pt x="59" y="59"/>
                  </a:lnTo>
                  <a:lnTo>
                    <a:pt x="46" y="21"/>
                  </a:lnTo>
                  <a:lnTo>
                    <a:pt x="21" y="0"/>
                  </a:lnTo>
                  <a:close/>
                </a:path>
              </a:pathLst>
            </a:custGeom>
            <a:solidFill>
              <a:srgbClr val="FFCC7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68" name="Freeform 66"/>
            <p:cNvSpPr>
              <a:spLocks/>
            </p:cNvSpPr>
            <p:nvPr/>
          </p:nvSpPr>
          <p:spPr bwMode="auto">
            <a:xfrm>
              <a:off x="1600" y="2408"/>
              <a:ext cx="45" cy="34"/>
            </a:xfrm>
            <a:custGeom>
              <a:avLst/>
              <a:gdLst>
                <a:gd name="T0" fmla="*/ 0 w 89"/>
                <a:gd name="T1" fmla="*/ 0 h 66"/>
                <a:gd name="T2" fmla="*/ 0 w 89"/>
                <a:gd name="T3" fmla="*/ 19 h 66"/>
                <a:gd name="T4" fmla="*/ 23 w 89"/>
                <a:gd name="T5" fmla="*/ 34 h 66"/>
                <a:gd name="T6" fmla="*/ 45 w 89"/>
                <a:gd name="T7" fmla="*/ 33 h 66"/>
                <a:gd name="T8" fmla="*/ 45 w 89"/>
                <a:gd name="T9" fmla="*/ 21 h 66"/>
                <a:gd name="T10" fmla="*/ 0 w 89"/>
                <a:gd name="T11" fmla="*/ 0 h 66"/>
                <a:gd name="T12" fmla="*/ 0 w 89"/>
                <a:gd name="T13" fmla="*/ 0 h 6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89" h="66">
                  <a:moveTo>
                    <a:pt x="0" y="0"/>
                  </a:moveTo>
                  <a:lnTo>
                    <a:pt x="0" y="36"/>
                  </a:lnTo>
                  <a:lnTo>
                    <a:pt x="45" y="66"/>
                  </a:lnTo>
                  <a:lnTo>
                    <a:pt x="89" y="65"/>
                  </a:lnTo>
                  <a:lnTo>
                    <a:pt x="89" y="40"/>
                  </a:lnTo>
                  <a:lnTo>
                    <a:pt x="0" y="0"/>
                  </a:lnTo>
                  <a:close/>
                </a:path>
              </a:pathLst>
            </a:custGeom>
            <a:solidFill>
              <a:srgbClr val="FFF2C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69" name="Freeform 67"/>
            <p:cNvSpPr>
              <a:spLocks/>
            </p:cNvSpPr>
            <p:nvPr/>
          </p:nvSpPr>
          <p:spPr bwMode="auto">
            <a:xfrm>
              <a:off x="2125" y="2041"/>
              <a:ext cx="20" cy="30"/>
            </a:xfrm>
            <a:custGeom>
              <a:avLst/>
              <a:gdLst>
                <a:gd name="T0" fmla="*/ 0 w 40"/>
                <a:gd name="T1" fmla="*/ 0 h 61"/>
                <a:gd name="T2" fmla="*/ 0 w 40"/>
                <a:gd name="T3" fmla="*/ 23 h 61"/>
                <a:gd name="T4" fmla="*/ 11 w 40"/>
                <a:gd name="T5" fmla="*/ 30 h 61"/>
                <a:gd name="T6" fmla="*/ 20 w 40"/>
                <a:gd name="T7" fmla="*/ 25 h 61"/>
                <a:gd name="T8" fmla="*/ 12 w 40"/>
                <a:gd name="T9" fmla="*/ 5 h 61"/>
                <a:gd name="T10" fmla="*/ 0 w 40"/>
                <a:gd name="T11" fmla="*/ 0 h 61"/>
                <a:gd name="T12" fmla="*/ 0 w 40"/>
                <a:gd name="T13" fmla="*/ 0 h 61"/>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0" h="61">
                  <a:moveTo>
                    <a:pt x="0" y="0"/>
                  </a:moveTo>
                  <a:lnTo>
                    <a:pt x="0" y="46"/>
                  </a:lnTo>
                  <a:lnTo>
                    <a:pt x="21" y="61"/>
                  </a:lnTo>
                  <a:lnTo>
                    <a:pt x="40" y="50"/>
                  </a:lnTo>
                  <a:lnTo>
                    <a:pt x="23" y="10"/>
                  </a:lnTo>
                  <a:lnTo>
                    <a:pt x="0" y="0"/>
                  </a:lnTo>
                  <a:close/>
                </a:path>
              </a:pathLst>
            </a:custGeom>
            <a:solidFill>
              <a:srgbClr val="FFF2C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0" name="Freeform 68"/>
            <p:cNvSpPr>
              <a:spLocks/>
            </p:cNvSpPr>
            <p:nvPr/>
          </p:nvSpPr>
          <p:spPr bwMode="auto">
            <a:xfrm>
              <a:off x="1812" y="1985"/>
              <a:ext cx="91" cy="84"/>
            </a:xfrm>
            <a:custGeom>
              <a:avLst/>
              <a:gdLst>
                <a:gd name="T0" fmla="*/ 91 w 182"/>
                <a:gd name="T1" fmla="*/ 0 h 169"/>
                <a:gd name="T2" fmla="*/ 46 w 182"/>
                <a:gd name="T3" fmla="*/ 5 h 169"/>
                <a:gd name="T4" fmla="*/ 15 w 182"/>
                <a:gd name="T5" fmla="*/ 23 h 169"/>
                <a:gd name="T6" fmla="*/ 0 w 182"/>
                <a:gd name="T7" fmla="*/ 50 h 169"/>
                <a:gd name="T8" fmla="*/ 2 w 182"/>
                <a:gd name="T9" fmla="*/ 83 h 169"/>
                <a:gd name="T10" fmla="*/ 25 w 182"/>
                <a:gd name="T11" fmla="*/ 84 h 169"/>
                <a:gd name="T12" fmla="*/ 38 w 182"/>
                <a:gd name="T13" fmla="*/ 71 h 169"/>
                <a:gd name="T14" fmla="*/ 21 w 182"/>
                <a:gd name="T15" fmla="*/ 76 h 169"/>
                <a:gd name="T16" fmla="*/ 18 w 182"/>
                <a:gd name="T17" fmla="*/ 57 h 169"/>
                <a:gd name="T18" fmla="*/ 27 w 182"/>
                <a:gd name="T19" fmla="*/ 27 h 169"/>
                <a:gd name="T20" fmla="*/ 50 w 182"/>
                <a:gd name="T21" fmla="*/ 9 h 169"/>
                <a:gd name="T22" fmla="*/ 91 w 182"/>
                <a:gd name="T23" fmla="*/ 0 h 169"/>
                <a:gd name="T24" fmla="*/ 91 w 182"/>
                <a:gd name="T25" fmla="*/ 0 h 169"/>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82" h="169">
                  <a:moveTo>
                    <a:pt x="182" y="0"/>
                  </a:moveTo>
                  <a:lnTo>
                    <a:pt x="91" y="10"/>
                  </a:lnTo>
                  <a:lnTo>
                    <a:pt x="30" y="46"/>
                  </a:lnTo>
                  <a:lnTo>
                    <a:pt x="0" y="101"/>
                  </a:lnTo>
                  <a:lnTo>
                    <a:pt x="3" y="167"/>
                  </a:lnTo>
                  <a:lnTo>
                    <a:pt x="49" y="169"/>
                  </a:lnTo>
                  <a:lnTo>
                    <a:pt x="76" y="143"/>
                  </a:lnTo>
                  <a:lnTo>
                    <a:pt x="41" y="152"/>
                  </a:lnTo>
                  <a:lnTo>
                    <a:pt x="36" y="114"/>
                  </a:lnTo>
                  <a:lnTo>
                    <a:pt x="53" y="55"/>
                  </a:lnTo>
                  <a:lnTo>
                    <a:pt x="100" y="19"/>
                  </a:lnTo>
                  <a:lnTo>
                    <a:pt x="182" y="0"/>
                  </a:lnTo>
                  <a:close/>
                </a:path>
              </a:pathLst>
            </a:custGeom>
            <a:solidFill>
              <a:srgbClr val="FFB5A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1" name="Freeform 69"/>
            <p:cNvSpPr>
              <a:spLocks/>
            </p:cNvSpPr>
            <p:nvPr/>
          </p:nvSpPr>
          <p:spPr bwMode="auto">
            <a:xfrm>
              <a:off x="1373" y="2378"/>
              <a:ext cx="364" cy="457"/>
            </a:xfrm>
            <a:custGeom>
              <a:avLst/>
              <a:gdLst>
                <a:gd name="T0" fmla="*/ 0 w 728"/>
                <a:gd name="T1" fmla="*/ 39 h 914"/>
                <a:gd name="T2" fmla="*/ 21 w 728"/>
                <a:gd name="T3" fmla="*/ 147 h 914"/>
                <a:gd name="T4" fmla="*/ 139 w 728"/>
                <a:gd name="T5" fmla="*/ 344 h 914"/>
                <a:gd name="T6" fmla="*/ 221 w 728"/>
                <a:gd name="T7" fmla="*/ 457 h 914"/>
                <a:gd name="T8" fmla="*/ 183 w 728"/>
                <a:gd name="T9" fmla="*/ 298 h 914"/>
                <a:gd name="T10" fmla="*/ 237 w 728"/>
                <a:gd name="T11" fmla="*/ 301 h 914"/>
                <a:gd name="T12" fmla="*/ 237 w 728"/>
                <a:gd name="T13" fmla="*/ 183 h 914"/>
                <a:gd name="T14" fmla="*/ 304 w 728"/>
                <a:gd name="T15" fmla="*/ 380 h 914"/>
                <a:gd name="T16" fmla="*/ 339 w 728"/>
                <a:gd name="T17" fmla="*/ 293 h 914"/>
                <a:gd name="T18" fmla="*/ 364 w 728"/>
                <a:gd name="T19" fmla="*/ 151 h 914"/>
                <a:gd name="T20" fmla="*/ 326 w 728"/>
                <a:gd name="T21" fmla="*/ 95 h 914"/>
                <a:gd name="T22" fmla="*/ 239 w 728"/>
                <a:gd name="T23" fmla="*/ 95 h 914"/>
                <a:gd name="T24" fmla="*/ 198 w 728"/>
                <a:gd name="T25" fmla="*/ 52 h 914"/>
                <a:gd name="T26" fmla="*/ 178 w 728"/>
                <a:gd name="T27" fmla="*/ 0 h 914"/>
                <a:gd name="T28" fmla="*/ 113 w 728"/>
                <a:gd name="T29" fmla="*/ 14 h 914"/>
                <a:gd name="T30" fmla="*/ 80 w 728"/>
                <a:gd name="T31" fmla="*/ 14 h 914"/>
                <a:gd name="T32" fmla="*/ 134 w 728"/>
                <a:gd name="T33" fmla="*/ 111 h 914"/>
                <a:gd name="T34" fmla="*/ 157 w 728"/>
                <a:gd name="T35" fmla="*/ 213 h 914"/>
                <a:gd name="T36" fmla="*/ 55 w 728"/>
                <a:gd name="T37" fmla="*/ 103 h 914"/>
                <a:gd name="T38" fmla="*/ 0 w 728"/>
                <a:gd name="T39" fmla="*/ 39 h 914"/>
                <a:gd name="T40" fmla="*/ 0 w 728"/>
                <a:gd name="T41" fmla="*/ 39 h 914"/>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0" t="0" r="r" b="b"/>
              <a:pathLst>
                <a:path w="728" h="914">
                  <a:moveTo>
                    <a:pt x="0" y="78"/>
                  </a:moveTo>
                  <a:lnTo>
                    <a:pt x="42" y="293"/>
                  </a:lnTo>
                  <a:lnTo>
                    <a:pt x="278" y="688"/>
                  </a:lnTo>
                  <a:lnTo>
                    <a:pt x="441" y="914"/>
                  </a:lnTo>
                  <a:lnTo>
                    <a:pt x="365" y="595"/>
                  </a:lnTo>
                  <a:lnTo>
                    <a:pt x="474" y="601"/>
                  </a:lnTo>
                  <a:lnTo>
                    <a:pt x="474" y="365"/>
                  </a:lnTo>
                  <a:lnTo>
                    <a:pt x="607" y="760"/>
                  </a:lnTo>
                  <a:lnTo>
                    <a:pt x="677" y="586"/>
                  </a:lnTo>
                  <a:lnTo>
                    <a:pt x="728" y="302"/>
                  </a:lnTo>
                  <a:lnTo>
                    <a:pt x="652" y="190"/>
                  </a:lnTo>
                  <a:lnTo>
                    <a:pt x="477" y="190"/>
                  </a:lnTo>
                  <a:lnTo>
                    <a:pt x="396" y="103"/>
                  </a:lnTo>
                  <a:lnTo>
                    <a:pt x="356" y="0"/>
                  </a:lnTo>
                  <a:lnTo>
                    <a:pt x="226" y="27"/>
                  </a:lnTo>
                  <a:lnTo>
                    <a:pt x="160" y="27"/>
                  </a:lnTo>
                  <a:lnTo>
                    <a:pt x="268" y="221"/>
                  </a:lnTo>
                  <a:lnTo>
                    <a:pt x="314" y="426"/>
                  </a:lnTo>
                  <a:lnTo>
                    <a:pt x="109" y="205"/>
                  </a:lnTo>
                  <a:lnTo>
                    <a:pt x="0" y="78"/>
                  </a:lnTo>
                  <a:close/>
                </a:path>
              </a:pathLst>
            </a:custGeom>
            <a:solidFill>
              <a:srgbClr val="A33DA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2" name="Freeform 70"/>
            <p:cNvSpPr>
              <a:spLocks/>
            </p:cNvSpPr>
            <p:nvPr/>
          </p:nvSpPr>
          <p:spPr bwMode="auto">
            <a:xfrm>
              <a:off x="1365" y="2709"/>
              <a:ext cx="162" cy="244"/>
            </a:xfrm>
            <a:custGeom>
              <a:avLst/>
              <a:gdLst>
                <a:gd name="T0" fmla="*/ 0 w 323"/>
                <a:gd name="T1" fmla="*/ 0 h 488"/>
                <a:gd name="T2" fmla="*/ 98 w 323"/>
                <a:gd name="T3" fmla="*/ 83 h 488"/>
                <a:gd name="T4" fmla="*/ 157 w 323"/>
                <a:gd name="T5" fmla="*/ 203 h 488"/>
                <a:gd name="T6" fmla="*/ 162 w 323"/>
                <a:gd name="T7" fmla="*/ 244 h 488"/>
                <a:gd name="T8" fmla="*/ 134 w 323"/>
                <a:gd name="T9" fmla="*/ 240 h 488"/>
                <a:gd name="T10" fmla="*/ 116 w 323"/>
                <a:gd name="T11" fmla="*/ 180 h 488"/>
                <a:gd name="T12" fmla="*/ 52 w 323"/>
                <a:gd name="T13" fmla="*/ 124 h 488"/>
                <a:gd name="T14" fmla="*/ 0 w 323"/>
                <a:gd name="T15" fmla="*/ 0 h 488"/>
                <a:gd name="T16" fmla="*/ 0 w 323"/>
                <a:gd name="T17" fmla="*/ 0 h 48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23" h="488">
                  <a:moveTo>
                    <a:pt x="0" y="0"/>
                  </a:moveTo>
                  <a:lnTo>
                    <a:pt x="196" y="165"/>
                  </a:lnTo>
                  <a:lnTo>
                    <a:pt x="314" y="406"/>
                  </a:lnTo>
                  <a:lnTo>
                    <a:pt x="323" y="488"/>
                  </a:lnTo>
                  <a:lnTo>
                    <a:pt x="268" y="479"/>
                  </a:lnTo>
                  <a:lnTo>
                    <a:pt x="232" y="359"/>
                  </a:lnTo>
                  <a:lnTo>
                    <a:pt x="103" y="247"/>
                  </a:lnTo>
                  <a:lnTo>
                    <a:pt x="0" y="0"/>
                  </a:lnTo>
                  <a:close/>
                </a:path>
              </a:pathLst>
            </a:custGeom>
            <a:solidFill>
              <a:srgbClr val="A33DA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3" name="Freeform 71"/>
            <p:cNvSpPr>
              <a:spLocks/>
            </p:cNvSpPr>
            <p:nvPr/>
          </p:nvSpPr>
          <p:spPr bwMode="auto">
            <a:xfrm>
              <a:off x="1355" y="2866"/>
              <a:ext cx="79" cy="89"/>
            </a:xfrm>
            <a:custGeom>
              <a:avLst/>
              <a:gdLst>
                <a:gd name="T0" fmla="*/ 0 w 158"/>
                <a:gd name="T1" fmla="*/ 0 h 179"/>
                <a:gd name="T2" fmla="*/ 79 w 158"/>
                <a:gd name="T3" fmla="*/ 89 h 179"/>
                <a:gd name="T4" fmla="*/ 17 w 158"/>
                <a:gd name="T5" fmla="*/ 64 h 179"/>
                <a:gd name="T6" fmla="*/ 0 w 158"/>
                <a:gd name="T7" fmla="*/ 30 h 179"/>
                <a:gd name="T8" fmla="*/ 0 w 158"/>
                <a:gd name="T9" fmla="*/ 0 h 179"/>
                <a:gd name="T10" fmla="*/ 0 w 158"/>
                <a:gd name="T11" fmla="*/ 0 h 17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58" h="179">
                  <a:moveTo>
                    <a:pt x="0" y="0"/>
                  </a:moveTo>
                  <a:lnTo>
                    <a:pt x="158" y="179"/>
                  </a:lnTo>
                  <a:lnTo>
                    <a:pt x="34" y="129"/>
                  </a:lnTo>
                  <a:lnTo>
                    <a:pt x="0" y="61"/>
                  </a:lnTo>
                  <a:lnTo>
                    <a:pt x="0" y="0"/>
                  </a:lnTo>
                  <a:close/>
                </a:path>
              </a:pathLst>
            </a:custGeom>
            <a:solidFill>
              <a:srgbClr val="A33DA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4" name="Freeform 72"/>
            <p:cNvSpPr>
              <a:spLocks/>
            </p:cNvSpPr>
            <p:nvPr/>
          </p:nvSpPr>
          <p:spPr bwMode="auto">
            <a:xfrm>
              <a:off x="1345" y="2976"/>
              <a:ext cx="126" cy="69"/>
            </a:xfrm>
            <a:custGeom>
              <a:avLst/>
              <a:gdLst>
                <a:gd name="T0" fmla="*/ 0 w 251"/>
                <a:gd name="T1" fmla="*/ 3 h 138"/>
                <a:gd name="T2" fmla="*/ 38 w 251"/>
                <a:gd name="T3" fmla="*/ 31 h 138"/>
                <a:gd name="T4" fmla="*/ 38 w 251"/>
                <a:gd name="T5" fmla="*/ 69 h 138"/>
                <a:gd name="T6" fmla="*/ 62 w 251"/>
                <a:gd name="T7" fmla="*/ 69 h 138"/>
                <a:gd name="T8" fmla="*/ 126 w 251"/>
                <a:gd name="T9" fmla="*/ 26 h 138"/>
                <a:gd name="T10" fmla="*/ 67 w 251"/>
                <a:gd name="T11" fmla="*/ 0 h 138"/>
                <a:gd name="T12" fmla="*/ 0 w 251"/>
                <a:gd name="T13" fmla="*/ 3 h 138"/>
                <a:gd name="T14" fmla="*/ 0 w 251"/>
                <a:gd name="T15" fmla="*/ 3 h 138"/>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51" h="138">
                  <a:moveTo>
                    <a:pt x="0" y="5"/>
                  </a:moveTo>
                  <a:lnTo>
                    <a:pt x="76" y="62"/>
                  </a:lnTo>
                  <a:lnTo>
                    <a:pt x="76" y="138"/>
                  </a:lnTo>
                  <a:lnTo>
                    <a:pt x="124" y="138"/>
                  </a:lnTo>
                  <a:lnTo>
                    <a:pt x="251" y="51"/>
                  </a:lnTo>
                  <a:lnTo>
                    <a:pt x="133" y="0"/>
                  </a:lnTo>
                  <a:lnTo>
                    <a:pt x="0" y="5"/>
                  </a:lnTo>
                  <a:close/>
                </a:path>
              </a:pathLst>
            </a:custGeom>
            <a:solidFill>
              <a:srgbClr val="A33DA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5" name="Freeform 73"/>
            <p:cNvSpPr>
              <a:spLocks/>
            </p:cNvSpPr>
            <p:nvPr/>
          </p:nvSpPr>
          <p:spPr bwMode="auto">
            <a:xfrm>
              <a:off x="1904" y="2917"/>
              <a:ext cx="203" cy="326"/>
            </a:xfrm>
            <a:custGeom>
              <a:avLst/>
              <a:gdLst>
                <a:gd name="T0" fmla="*/ 10 w 405"/>
                <a:gd name="T1" fmla="*/ 0 h 652"/>
                <a:gd name="T2" fmla="*/ 0 w 405"/>
                <a:gd name="T3" fmla="*/ 90 h 652"/>
                <a:gd name="T4" fmla="*/ 31 w 405"/>
                <a:gd name="T5" fmla="*/ 231 h 652"/>
                <a:gd name="T6" fmla="*/ 100 w 405"/>
                <a:gd name="T7" fmla="*/ 326 h 652"/>
                <a:gd name="T8" fmla="*/ 146 w 405"/>
                <a:gd name="T9" fmla="*/ 290 h 652"/>
                <a:gd name="T10" fmla="*/ 203 w 405"/>
                <a:gd name="T11" fmla="*/ 144 h 652"/>
                <a:gd name="T12" fmla="*/ 156 w 405"/>
                <a:gd name="T13" fmla="*/ 172 h 652"/>
                <a:gd name="T14" fmla="*/ 85 w 405"/>
                <a:gd name="T15" fmla="*/ 95 h 652"/>
                <a:gd name="T16" fmla="*/ 10 w 405"/>
                <a:gd name="T17" fmla="*/ 0 h 652"/>
                <a:gd name="T18" fmla="*/ 10 w 405"/>
                <a:gd name="T19" fmla="*/ 0 h 65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405" h="652">
                  <a:moveTo>
                    <a:pt x="19" y="0"/>
                  </a:moveTo>
                  <a:lnTo>
                    <a:pt x="0" y="180"/>
                  </a:lnTo>
                  <a:lnTo>
                    <a:pt x="61" y="462"/>
                  </a:lnTo>
                  <a:lnTo>
                    <a:pt x="200" y="652"/>
                  </a:lnTo>
                  <a:lnTo>
                    <a:pt x="291" y="580"/>
                  </a:lnTo>
                  <a:lnTo>
                    <a:pt x="405" y="287"/>
                  </a:lnTo>
                  <a:lnTo>
                    <a:pt x="312" y="344"/>
                  </a:lnTo>
                  <a:lnTo>
                    <a:pt x="169" y="190"/>
                  </a:lnTo>
                  <a:lnTo>
                    <a:pt x="19" y="0"/>
                  </a:lnTo>
                  <a:close/>
                </a:path>
              </a:pathLst>
            </a:custGeom>
            <a:solidFill>
              <a:srgbClr val="A33DA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6" name="Freeform 74"/>
            <p:cNvSpPr>
              <a:spLocks/>
            </p:cNvSpPr>
            <p:nvPr/>
          </p:nvSpPr>
          <p:spPr bwMode="auto">
            <a:xfrm>
              <a:off x="1827" y="2345"/>
              <a:ext cx="897" cy="1070"/>
            </a:xfrm>
            <a:custGeom>
              <a:avLst/>
              <a:gdLst>
                <a:gd name="T0" fmla="*/ 44 w 1793"/>
                <a:gd name="T1" fmla="*/ 773 h 2140"/>
                <a:gd name="T2" fmla="*/ 0 w 1793"/>
                <a:gd name="T3" fmla="*/ 913 h 2140"/>
                <a:gd name="T4" fmla="*/ 85 w 1793"/>
                <a:gd name="T5" fmla="*/ 1016 h 2140"/>
                <a:gd name="T6" fmla="*/ 123 w 1793"/>
                <a:gd name="T7" fmla="*/ 1070 h 2140"/>
                <a:gd name="T8" fmla="*/ 285 w 1793"/>
                <a:gd name="T9" fmla="*/ 1067 h 2140"/>
                <a:gd name="T10" fmla="*/ 428 w 1793"/>
                <a:gd name="T11" fmla="*/ 834 h 2140"/>
                <a:gd name="T12" fmla="*/ 597 w 1793"/>
                <a:gd name="T13" fmla="*/ 631 h 2140"/>
                <a:gd name="T14" fmla="*/ 564 w 1793"/>
                <a:gd name="T15" fmla="*/ 759 h 2140"/>
                <a:gd name="T16" fmla="*/ 464 w 1793"/>
                <a:gd name="T17" fmla="*/ 913 h 2140"/>
                <a:gd name="T18" fmla="*/ 382 w 1793"/>
                <a:gd name="T19" fmla="*/ 1049 h 2140"/>
                <a:gd name="T20" fmla="*/ 439 w 1793"/>
                <a:gd name="T21" fmla="*/ 1004 h 2140"/>
                <a:gd name="T22" fmla="*/ 502 w 1793"/>
                <a:gd name="T23" fmla="*/ 903 h 2140"/>
                <a:gd name="T24" fmla="*/ 635 w 1793"/>
                <a:gd name="T25" fmla="*/ 762 h 2140"/>
                <a:gd name="T26" fmla="*/ 767 w 1793"/>
                <a:gd name="T27" fmla="*/ 521 h 2140"/>
                <a:gd name="T28" fmla="*/ 897 w 1793"/>
                <a:gd name="T29" fmla="*/ 115 h 2140"/>
                <a:gd name="T30" fmla="*/ 777 w 1793"/>
                <a:gd name="T31" fmla="*/ 51 h 2140"/>
                <a:gd name="T32" fmla="*/ 575 w 1793"/>
                <a:gd name="T33" fmla="*/ 3 h 2140"/>
                <a:gd name="T34" fmla="*/ 505 w 1793"/>
                <a:gd name="T35" fmla="*/ 0 h 2140"/>
                <a:gd name="T36" fmla="*/ 461 w 1793"/>
                <a:gd name="T37" fmla="*/ 432 h 2140"/>
                <a:gd name="T38" fmla="*/ 384 w 1793"/>
                <a:gd name="T39" fmla="*/ 613 h 2140"/>
                <a:gd name="T40" fmla="*/ 323 w 1793"/>
                <a:gd name="T41" fmla="*/ 775 h 2140"/>
                <a:gd name="T42" fmla="*/ 274 w 1793"/>
                <a:gd name="T43" fmla="*/ 891 h 2140"/>
                <a:gd name="T44" fmla="*/ 220 w 1793"/>
                <a:gd name="T45" fmla="*/ 951 h 2140"/>
                <a:gd name="T46" fmla="*/ 144 w 1793"/>
                <a:gd name="T47" fmla="*/ 954 h 2140"/>
                <a:gd name="T48" fmla="*/ 77 w 1793"/>
                <a:gd name="T49" fmla="*/ 891 h 2140"/>
                <a:gd name="T50" fmla="*/ 44 w 1793"/>
                <a:gd name="T51" fmla="*/ 773 h 2140"/>
                <a:gd name="T52" fmla="*/ 44 w 1793"/>
                <a:gd name="T53" fmla="*/ 773 h 2140"/>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0" t="0" r="r" b="b"/>
              <a:pathLst>
                <a:path w="1793" h="2140">
                  <a:moveTo>
                    <a:pt x="88" y="1545"/>
                  </a:moveTo>
                  <a:lnTo>
                    <a:pt x="0" y="1826"/>
                  </a:lnTo>
                  <a:lnTo>
                    <a:pt x="169" y="2032"/>
                  </a:lnTo>
                  <a:lnTo>
                    <a:pt x="245" y="2140"/>
                  </a:lnTo>
                  <a:lnTo>
                    <a:pt x="569" y="2134"/>
                  </a:lnTo>
                  <a:lnTo>
                    <a:pt x="856" y="1667"/>
                  </a:lnTo>
                  <a:lnTo>
                    <a:pt x="1194" y="1262"/>
                  </a:lnTo>
                  <a:lnTo>
                    <a:pt x="1128" y="1518"/>
                  </a:lnTo>
                  <a:lnTo>
                    <a:pt x="928" y="1826"/>
                  </a:lnTo>
                  <a:lnTo>
                    <a:pt x="763" y="2098"/>
                  </a:lnTo>
                  <a:lnTo>
                    <a:pt x="877" y="2007"/>
                  </a:lnTo>
                  <a:lnTo>
                    <a:pt x="1004" y="1805"/>
                  </a:lnTo>
                  <a:lnTo>
                    <a:pt x="1270" y="1524"/>
                  </a:lnTo>
                  <a:lnTo>
                    <a:pt x="1533" y="1041"/>
                  </a:lnTo>
                  <a:lnTo>
                    <a:pt x="1793" y="230"/>
                  </a:lnTo>
                  <a:lnTo>
                    <a:pt x="1554" y="102"/>
                  </a:lnTo>
                  <a:lnTo>
                    <a:pt x="1149" y="5"/>
                  </a:lnTo>
                  <a:lnTo>
                    <a:pt x="1010" y="0"/>
                  </a:lnTo>
                  <a:lnTo>
                    <a:pt x="922" y="863"/>
                  </a:lnTo>
                  <a:lnTo>
                    <a:pt x="768" y="1226"/>
                  </a:lnTo>
                  <a:lnTo>
                    <a:pt x="645" y="1549"/>
                  </a:lnTo>
                  <a:lnTo>
                    <a:pt x="548" y="1781"/>
                  </a:lnTo>
                  <a:lnTo>
                    <a:pt x="439" y="1902"/>
                  </a:lnTo>
                  <a:lnTo>
                    <a:pt x="287" y="1908"/>
                  </a:lnTo>
                  <a:lnTo>
                    <a:pt x="154" y="1781"/>
                  </a:lnTo>
                  <a:lnTo>
                    <a:pt x="88" y="1545"/>
                  </a:lnTo>
                  <a:close/>
                </a:path>
              </a:pathLst>
            </a:custGeom>
            <a:solidFill>
              <a:srgbClr val="A33DA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7" name="Freeform 75"/>
            <p:cNvSpPr>
              <a:spLocks/>
            </p:cNvSpPr>
            <p:nvPr/>
          </p:nvSpPr>
          <p:spPr bwMode="auto">
            <a:xfrm>
              <a:off x="2693" y="2604"/>
              <a:ext cx="393" cy="613"/>
            </a:xfrm>
            <a:custGeom>
              <a:avLst/>
              <a:gdLst>
                <a:gd name="T0" fmla="*/ 85 w 786"/>
                <a:gd name="T1" fmla="*/ 0 h 1226"/>
                <a:gd name="T2" fmla="*/ 0 w 786"/>
                <a:gd name="T3" fmla="*/ 121 h 1226"/>
                <a:gd name="T4" fmla="*/ 0 w 786"/>
                <a:gd name="T5" fmla="*/ 331 h 1226"/>
                <a:gd name="T6" fmla="*/ 62 w 786"/>
                <a:gd name="T7" fmla="*/ 228 h 1226"/>
                <a:gd name="T8" fmla="*/ 31 w 786"/>
                <a:gd name="T9" fmla="*/ 351 h 1226"/>
                <a:gd name="T10" fmla="*/ 132 w 786"/>
                <a:gd name="T11" fmla="*/ 446 h 1226"/>
                <a:gd name="T12" fmla="*/ 244 w 786"/>
                <a:gd name="T13" fmla="*/ 518 h 1226"/>
                <a:gd name="T14" fmla="*/ 44 w 786"/>
                <a:gd name="T15" fmla="*/ 444 h 1226"/>
                <a:gd name="T16" fmla="*/ 121 w 786"/>
                <a:gd name="T17" fmla="*/ 572 h 1226"/>
                <a:gd name="T18" fmla="*/ 144 w 786"/>
                <a:gd name="T19" fmla="*/ 613 h 1226"/>
                <a:gd name="T20" fmla="*/ 280 w 786"/>
                <a:gd name="T21" fmla="*/ 523 h 1226"/>
                <a:gd name="T22" fmla="*/ 342 w 786"/>
                <a:gd name="T23" fmla="*/ 500 h 1226"/>
                <a:gd name="T24" fmla="*/ 267 w 786"/>
                <a:gd name="T25" fmla="*/ 587 h 1226"/>
                <a:gd name="T26" fmla="*/ 393 w 786"/>
                <a:gd name="T27" fmla="*/ 510 h 1226"/>
                <a:gd name="T28" fmla="*/ 375 w 786"/>
                <a:gd name="T29" fmla="*/ 471 h 1226"/>
                <a:gd name="T30" fmla="*/ 308 w 786"/>
                <a:gd name="T31" fmla="*/ 400 h 1226"/>
                <a:gd name="T32" fmla="*/ 259 w 786"/>
                <a:gd name="T33" fmla="*/ 275 h 1226"/>
                <a:gd name="T34" fmla="*/ 191 w 786"/>
                <a:gd name="T35" fmla="*/ 240 h 1226"/>
                <a:gd name="T36" fmla="*/ 195 w 786"/>
                <a:gd name="T37" fmla="*/ 172 h 1226"/>
                <a:gd name="T38" fmla="*/ 90 w 786"/>
                <a:gd name="T39" fmla="*/ 221 h 1226"/>
                <a:gd name="T40" fmla="*/ 95 w 786"/>
                <a:gd name="T41" fmla="*/ 89 h 1226"/>
                <a:gd name="T42" fmla="*/ 85 w 786"/>
                <a:gd name="T43" fmla="*/ 0 h 1226"/>
                <a:gd name="T44" fmla="*/ 85 w 786"/>
                <a:gd name="T45" fmla="*/ 0 h 122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786" h="1226">
                  <a:moveTo>
                    <a:pt x="169" y="0"/>
                  </a:moveTo>
                  <a:lnTo>
                    <a:pt x="0" y="241"/>
                  </a:lnTo>
                  <a:lnTo>
                    <a:pt x="0" y="661"/>
                  </a:lnTo>
                  <a:lnTo>
                    <a:pt x="124" y="456"/>
                  </a:lnTo>
                  <a:lnTo>
                    <a:pt x="61" y="701"/>
                  </a:lnTo>
                  <a:lnTo>
                    <a:pt x="263" y="891"/>
                  </a:lnTo>
                  <a:lnTo>
                    <a:pt x="487" y="1035"/>
                  </a:lnTo>
                  <a:lnTo>
                    <a:pt x="88" y="887"/>
                  </a:lnTo>
                  <a:lnTo>
                    <a:pt x="242" y="1144"/>
                  </a:lnTo>
                  <a:lnTo>
                    <a:pt x="287" y="1226"/>
                  </a:lnTo>
                  <a:lnTo>
                    <a:pt x="559" y="1045"/>
                  </a:lnTo>
                  <a:lnTo>
                    <a:pt x="683" y="999"/>
                  </a:lnTo>
                  <a:lnTo>
                    <a:pt x="533" y="1174"/>
                  </a:lnTo>
                  <a:lnTo>
                    <a:pt x="786" y="1020"/>
                  </a:lnTo>
                  <a:lnTo>
                    <a:pt x="749" y="942"/>
                  </a:lnTo>
                  <a:lnTo>
                    <a:pt x="616" y="800"/>
                  </a:lnTo>
                  <a:lnTo>
                    <a:pt x="517" y="549"/>
                  </a:lnTo>
                  <a:lnTo>
                    <a:pt x="381" y="480"/>
                  </a:lnTo>
                  <a:lnTo>
                    <a:pt x="390" y="344"/>
                  </a:lnTo>
                  <a:lnTo>
                    <a:pt x="179" y="441"/>
                  </a:lnTo>
                  <a:lnTo>
                    <a:pt x="190" y="178"/>
                  </a:lnTo>
                  <a:lnTo>
                    <a:pt x="169" y="0"/>
                  </a:lnTo>
                  <a:close/>
                </a:path>
              </a:pathLst>
            </a:custGeom>
            <a:solidFill>
              <a:srgbClr val="A33DA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8" name="Freeform 76"/>
            <p:cNvSpPr>
              <a:spLocks/>
            </p:cNvSpPr>
            <p:nvPr/>
          </p:nvSpPr>
          <p:spPr bwMode="auto">
            <a:xfrm>
              <a:off x="1751" y="2656"/>
              <a:ext cx="180" cy="142"/>
            </a:xfrm>
            <a:custGeom>
              <a:avLst/>
              <a:gdLst>
                <a:gd name="T0" fmla="*/ 31 w 359"/>
                <a:gd name="T1" fmla="*/ 0 h 285"/>
                <a:gd name="T2" fmla="*/ 0 w 359"/>
                <a:gd name="T3" fmla="*/ 44 h 285"/>
                <a:gd name="T4" fmla="*/ 21 w 359"/>
                <a:gd name="T5" fmla="*/ 44 h 285"/>
                <a:gd name="T6" fmla="*/ 70 w 359"/>
                <a:gd name="T7" fmla="*/ 64 h 285"/>
                <a:gd name="T8" fmla="*/ 112 w 359"/>
                <a:gd name="T9" fmla="*/ 88 h 285"/>
                <a:gd name="T10" fmla="*/ 137 w 359"/>
                <a:gd name="T11" fmla="*/ 107 h 285"/>
                <a:gd name="T12" fmla="*/ 152 w 359"/>
                <a:gd name="T13" fmla="*/ 127 h 285"/>
                <a:gd name="T14" fmla="*/ 164 w 359"/>
                <a:gd name="T15" fmla="*/ 142 h 285"/>
                <a:gd name="T16" fmla="*/ 180 w 359"/>
                <a:gd name="T17" fmla="*/ 92 h 285"/>
                <a:gd name="T18" fmla="*/ 160 w 359"/>
                <a:gd name="T19" fmla="*/ 64 h 285"/>
                <a:gd name="T20" fmla="*/ 114 w 359"/>
                <a:gd name="T21" fmla="*/ 27 h 285"/>
                <a:gd name="T22" fmla="*/ 61 w 359"/>
                <a:gd name="T23" fmla="*/ 4 h 285"/>
                <a:gd name="T24" fmla="*/ 31 w 359"/>
                <a:gd name="T25" fmla="*/ 0 h 285"/>
                <a:gd name="T26" fmla="*/ 31 w 359"/>
                <a:gd name="T27" fmla="*/ 0 h 285"/>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359" h="285">
                  <a:moveTo>
                    <a:pt x="61" y="0"/>
                  </a:moveTo>
                  <a:lnTo>
                    <a:pt x="0" y="88"/>
                  </a:lnTo>
                  <a:lnTo>
                    <a:pt x="42" y="88"/>
                  </a:lnTo>
                  <a:lnTo>
                    <a:pt x="139" y="128"/>
                  </a:lnTo>
                  <a:lnTo>
                    <a:pt x="224" y="177"/>
                  </a:lnTo>
                  <a:lnTo>
                    <a:pt x="274" y="215"/>
                  </a:lnTo>
                  <a:lnTo>
                    <a:pt x="304" y="255"/>
                  </a:lnTo>
                  <a:lnTo>
                    <a:pt x="327" y="285"/>
                  </a:lnTo>
                  <a:lnTo>
                    <a:pt x="359" y="185"/>
                  </a:lnTo>
                  <a:lnTo>
                    <a:pt x="319" y="128"/>
                  </a:lnTo>
                  <a:lnTo>
                    <a:pt x="228" y="55"/>
                  </a:lnTo>
                  <a:lnTo>
                    <a:pt x="122" y="8"/>
                  </a:lnTo>
                  <a:lnTo>
                    <a:pt x="61" y="0"/>
                  </a:lnTo>
                  <a:close/>
                </a:path>
              </a:pathLst>
            </a:custGeom>
            <a:solidFill>
              <a:srgbClr val="FFA64D"/>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9" name="Freeform 77"/>
            <p:cNvSpPr>
              <a:spLocks/>
            </p:cNvSpPr>
            <p:nvPr/>
          </p:nvSpPr>
          <p:spPr bwMode="auto">
            <a:xfrm>
              <a:off x="1784" y="2658"/>
              <a:ext cx="134" cy="124"/>
            </a:xfrm>
            <a:custGeom>
              <a:avLst/>
              <a:gdLst>
                <a:gd name="T0" fmla="*/ 23 w 268"/>
                <a:gd name="T1" fmla="*/ 0 h 247"/>
                <a:gd name="T2" fmla="*/ 0 w 268"/>
                <a:gd name="T3" fmla="*/ 45 h 247"/>
                <a:gd name="T4" fmla="*/ 45 w 268"/>
                <a:gd name="T5" fmla="*/ 63 h 247"/>
                <a:gd name="T6" fmla="*/ 84 w 268"/>
                <a:gd name="T7" fmla="*/ 90 h 247"/>
                <a:gd name="T8" fmla="*/ 103 w 268"/>
                <a:gd name="T9" fmla="*/ 104 h 247"/>
                <a:gd name="T10" fmla="*/ 117 w 268"/>
                <a:gd name="T11" fmla="*/ 124 h 247"/>
                <a:gd name="T12" fmla="*/ 134 w 268"/>
                <a:gd name="T13" fmla="*/ 75 h 247"/>
                <a:gd name="T14" fmla="*/ 122 w 268"/>
                <a:gd name="T15" fmla="*/ 56 h 247"/>
                <a:gd name="T16" fmla="*/ 86 w 268"/>
                <a:gd name="T17" fmla="*/ 28 h 247"/>
                <a:gd name="T18" fmla="*/ 23 w 268"/>
                <a:gd name="T19" fmla="*/ 0 h 247"/>
                <a:gd name="T20" fmla="*/ 23 w 268"/>
                <a:gd name="T21" fmla="*/ 0 h 247"/>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268" h="247">
                  <a:moveTo>
                    <a:pt x="45" y="0"/>
                  </a:moveTo>
                  <a:lnTo>
                    <a:pt x="0" y="89"/>
                  </a:lnTo>
                  <a:lnTo>
                    <a:pt x="89" y="125"/>
                  </a:lnTo>
                  <a:lnTo>
                    <a:pt x="167" y="179"/>
                  </a:lnTo>
                  <a:lnTo>
                    <a:pt x="205" y="207"/>
                  </a:lnTo>
                  <a:lnTo>
                    <a:pt x="233" y="247"/>
                  </a:lnTo>
                  <a:lnTo>
                    <a:pt x="268" y="150"/>
                  </a:lnTo>
                  <a:lnTo>
                    <a:pt x="243" y="112"/>
                  </a:lnTo>
                  <a:lnTo>
                    <a:pt x="171" y="55"/>
                  </a:lnTo>
                  <a:lnTo>
                    <a:pt x="45" y="0"/>
                  </a:lnTo>
                  <a:close/>
                </a:path>
              </a:pathLst>
            </a:custGeom>
            <a:solidFill>
              <a:srgbClr val="FFCC7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0" name="Freeform 78"/>
            <p:cNvSpPr>
              <a:spLocks/>
            </p:cNvSpPr>
            <p:nvPr/>
          </p:nvSpPr>
          <p:spPr bwMode="auto">
            <a:xfrm>
              <a:off x="1810" y="2668"/>
              <a:ext cx="95" cy="97"/>
            </a:xfrm>
            <a:custGeom>
              <a:avLst/>
              <a:gdLst>
                <a:gd name="T0" fmla="*/ 22 w 190"/>
                <a:gd name="T1" fmla="*/ 0 h 194"/>
                <a:gd name="T2" fmla="*/ 0 w 190"/>
                <a:gd name="T3" fmla="*/ 49 h 194"/>
                <a:gd name="T4" fmla="*/ 38 w 190"/>
                <a:gd name="T5" fmla="*/ 64 h 194"/>
                <a:gd name="T6" fmla="*/ 79 w 190"/>
                <a:gd name="T7" fmla="*/ 97 h 194"/>
                <a:gd name="T8" fmla="*/ 95 w 190"/>
                <a:gd name="T9" fmla="*/ 52 h 194"/>
                <a:gd name="T10" fmla="*/ 71 w 190"/>
                <a:gd name="T11" fmla="*/ 27 h 194"/>
                <a:gd name="T12" fmla="*/ 22 w 190"/>
                <a:gd name="T13" fmla="*/ 0 h 194"/>
                <a:gd name="T14" fmla="*/ 22 w 190"/>
                <a:gd name="T15" fmla="*/ 0 h 194"/>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90" h="194">
                  <a:moveTo>
                    <a:pt x="44" y="0"/>
                  </a:moveTo>
                  <a:lnTo>
                    <a:pt x="0" y="97"/>
                  </a:lnTo>
                  <a:lnTo>
                    <a:pt x="76" y="127"/>
                  </a:lnTo>
                  <a:lnTo>
                    <a:pt x="158" y="194"/>
                  </a:lnTo>
                  <a:lnTo>
                    <a:pt x="190" y="103"/>
                  </a:lnTo>
                  <a:lnTo>
                    <a:pt x="142" y="53"/>
                  </a:lnTo>
                  <a:lnTo>
                    <a:pt x="44" y="0"/>
                  </a:lnTo>
                  <a:close/>
                </a:path>
              </a:pathLst>
            </a:custGeom>
            <a:solidFill>
              <a:srgbClr val="FFF2C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1" name="Freeform 79"/>
            <p:cNvSpPr>
              <a:spLocks/>
            </p:cNvSpPr>
            <p:nvPr/>
          </p:nvSpPr>
          <p:spPr bwMode="auto">
            <a:xfrm>
              <a:off x="2518" y="3451"/>
              <a:ext cx="23" cy="27"/>
            </a:xfrm>
            <a:custGeom>
              <a:avLst/>
              <a:gdLst>
                <a:gd name="T0" fmla="*/ 0 w 46"/>
                <a:gd name="T1" fmla="*/ 13 h 53"/>
                <a:gd name="T2" fmla="*/ 19 w 46"/>
                <a:gd name="T3" fmla="*/ 27 h 53"/>
                <a:gd name="T4" fmla="*/ 23 w 46"/>
                <a:gd name="T5" fmla="*/ 16 h 53"/>
                <a:gd name="T6" fmla="*/ 18 w 46"/>
                <a:gd name="T7" fmla="*/ 0 h 53"/>
                <a:gd name="T8" fmla="*/ 4 w 46"/>
                <a:gd name="T9" fmla="*/ 2 h 53"/>
                <a:gd name="T10" fmla="*/ 0 w 46"/>
                <a:gd name="T11" fmla="*/ 13 h 53"/>
                <a:gd name="T12" fmla="*/ 0 w 46"/>
                <a:gd name="T13" fmla="*/ 13 h 5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6" h="53">
                  <a:moveTo>
                    <a:pt x="0" y="25"/>
                  </a:moveTo>
                  <a:lnTo>
                    <a:pt x="38" y="53"/>
                  </a:lnTo>
                  <a:lnTo>
                    <a:pt x="46" y="32"/>
                  </a:lnTo>
                  <a:lnTo>
                    <a:pt x="35" y="0"/>
                  </a:lnTo>
                  <a:lnTo>
                    <a:pt x="8" y="4"/>
                  </a:lnTo>
                  <a:lnTo>
                    <a:pt x="0" y="25"/>
                  </a:lnTo>
                  <a:close/>
                </a:path>
              </a:pathLst>
            </a:custGeom>
            <a:solidFill>
              <a:srgbClr val="FFCC7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2" name="Freeform 80"/>
            <p:cNvSpPr>
              <a:spLocks/>
            </p:cNvSpPr>
            <p:nvPr/>
          </p:nvSpPr>
          <p:spPr bwMode="auto">
            <a:xfrm>
              <a:off x="2518" y="3454"/>
              <a:ext cx="23" cy="13"/>
            </a:xfrm>
            <a:custGeom>
              <a:avLst/>
              <a:gdLst>
                <a:gd name="T0" fmla="*/ 0 w 46"/>
                <a:gd name="T1" fmla="*/ 7 h 26"/>
                <a:gd name="T2" fmla="*/ 17 w 46"/>
                <a:gd name="T3" fmla="*/ 13 h 26"/>
                <a:gd name="T4" fmla="*/ 23 w 46"/>
                <a:gd name="T5" fmla="*/ 6 h 26"/>
                <a:gd name="T6" fmla="*/ 17 w 46"/>
                <a:gd name="T7" fmla="*/ 0 h 26"/>
                <a:gd name="T8" fmla="*/ 6 w 46"/>
                <a:gd name="T9" fmla="*/ 0 h 26"/>
                <a:gd name="T10" fmla="*/ 0 w 46"/>
                <a:gd name="T11" fmla="*/ 7 h 26"/>
                <a:gd name="T12" fmla="*/ 0 w 46"/>
                <a:gd name="T13" fmla="*/ 7 h 2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6" h="26">
                  <a:moveTo>
                    <a:pt x="0" y="13"/>
                  </a:moveTo>
                  <a:lnTo>
                    <a:pt x="33" y="26"/>
                  </a:lnTo>
                  <a:lnTo>
                    <a:pt x="46" y="11"/>
                  </a:lnTo>
                  <a:lnTo>
                    <a:pt x="33" y="0"/>
                  </a:lnTo>
                  <a:lnTo>
                    <a:pt x="12" y="0"/>
                  </a:lnTo>
                  <a:lnTo>
                    <a:pt x="0" y="13"/>
                  </a:lnTo>
                  <a:close/>
                </a:path>
              </a:pathLst>
            </a:custGeom>
            <a:solidFill>
              <a:srgbClr val="FFF2C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3" name="Freeform 81"/>
            <p:cNvSpPr>
              <a:spLocks/>
            </p:cNvSpPr>
            <p:nvPr/>
          </p:nvSpPr>
          <p:spPr bwMode="auto">
            <a:xfrm>
              <a:off x="1782" y="1930"/>
              <a:ext cx="125" cy="85"/>
            </a:xfrm>
            <a:custGeom>
              <a:avLst/>
              <a:gdLst>
                <a:gd name="T0" fmla="*/ 0 w 249"/>
                <a:gd name="T1" fmla="*/ 85 h 169"/>
                <a:gd name="T2" fmla="*/ 2 w 249"/>
                <a:gd name="T3" fmla="*/ 64 h 169"/>
                <a:gd name="T4" fmla="*/ 18 w 249"/>
                <a:gd name="T5" fmla="*/ 51 h 169"/>
                <a:gd name="T6" fmla="*/ 53 w 249"/>
                <a:gd name="T7" fmla="*/ 16 h 169"/>
                <a:gd name="T8" fmla="*/ 83 w 249"/>
                <a:gd name="T9" fmla="*/ 0 h 169"/>
                <a:gd name="T10" fmla="*/ 125 w 249"/>
                <a:gd name="T11" fmla="*/ 1 h 169"/>
                <a:gd name="T12" fmla="*/ 98 w 249"/>
                <a:gd name="T13" fmla="*/ 16 h 169"/>
                <a:gd name="T14" fmla="*/ 68 w 249"/>
                <a:gd name="T15" fmla="*/ 26 h 169"/>
                <a:gd name="T16" fmla="*/ 35 w 249"/>
                <a:gd name="T17" fmla="*/ 51 h 169"/>
                <a:gd name="T18" fmla="*/ 15 w 249"/>
                <a:gd name="T19" fmla="*/ 78 h 169"/>
                <a:gd name="T20" fmla="*/ 0 w 249"/>
                <a:gd name="T21" fmla="*/ 85 h 169"/>
                <a:gd name="T22" fmla="*/ 0 w 249"/>
                <a:gd name="T23" fmla="*/ 85 h 16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249" h="169">
                  <a:moveTo>
                    <a:pt x="0" y="169"/>
                  </a:moveTo>
                  <a:lnTo>
                    <a:pt x="4" y="127"/>
                  </a:lnTo>
                  <a:lnTo>
                    <a:pt x="36" y="102"/>
                  </a:lnTo>
                  <a:lnTo>
                    <a:pt x="106" y="32"/>
                  </a:lnTo>
                  <a:lnTo>
                    <a:pt x="165" y="0"/>
                  </a:lnTo>
                  <a:lnTo>
                    <a:pt x="249" y="2"/>
                  </a:lnTo>
                  <a:lnTo>
                    <a:pt x="196" y="32"/>
                  </a:lnTo>
                  <a:lnTo>
                    <a:pt x="135" y="51"/>
                  </a:lnTo>
                  <a:lnTo>
                    <a:pt x="70" y="101"/>
                  </a:lnTo>
                  <a:lnTo>
                    <a:pt x="30" y="156"/>
                  </a:lnTo>
                  <a:lnTo>
                    <a:pt x="0" y="16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4" name="Freeform 82"/>
            <p:cNvSpPr>
              <a:spLocks/>
            </p:cNvSpPr>
            <p:nvPr/>
          </p:nvSpPr>
          <p:spPr bwMode="auto">
            <a:xfrm>
              <a:off x="1542" y="2136"/>
              <a:ext cx="77" cy="69"/>
            </a:xfrm>
            <a:custGeom>
              <a:avLst/>
              <a:gdLst>
                <a:gd name="T0" fmla="*/ 77 w 154"/>
                <a:gd name="T1" fmla="*/ 0 h 139"/>
                <a:gd name="T2" fmla="*/ 50 w 154"/>
                <a:gd name="T3" fmla="*/ 5 h 139"/>
                <a:gd name="T4" fmla="*/ 0 w 154"/>
                <a:gd name="T5" fmla="*/ 47 h 139"/>
                <a:gd name="T6" fmla="*/ 4 w 154"/>
                <a:gd name="T7" fmla="*/ 67 h 139"/>
                <a:gd name="T8" fmla="*/ 15 w 154"/>
                <a:gd name="T9" fmla="*/ 69 h 139"/>
                <a:gd name="T10" fmla="*/ 22 w 154"/>
                <a:gd name="T11" fmla="*/ 47 h 139"/>
                <a:gd name="T12" fmla="*/ 56 w 154"/>
                <a:gd name="T13" fmla="*/ 15 h 139"/>
                <a:gd name="T14" fmla="*/ 77 w 154"/>
                <a:gd name="T15" fmla="*/ 0 h 139"/>
                <a:gd name="T16" fmla="*/ 77 w 154"/>
                <a:gd name="T17" fmla="*/ 0 h 13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54" h="139">
                  <a:moveTo>
                    <a:pt x="154" y="0"/>
                  </a:moveTo>
                  <a:lnTo>
                    <a:pt x="99" y="10"/>
                  </a:lnTo>
                  <a:lnTo>
                    <a:pt x="0" y="94"/>
                  </a:lnTo>
                  <a:lnTo>
                    <a:pt x="7" y="135"/>
                  </a:lnTo>
                  <a:lnTo>
                    <a:pt x="30" y="139"/>
                  </a:lnTo>
                  <a:lnTo>
                    <a:pt x="43" y="95"/>
                  </a:lnTo>
                  <a:lnTo>
                    <a:pt x="112" y="31"/>
                  </a:lnTo>
                  <a:lnTo>
                    <a:pt x="154"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5" name="Freeform 83"/>
            <p:cNvSpPr>
              <a:spLocks/>
            </p:cNvSpPr>
            <p:nvPr/>
          </p:nvSpPr>
          <p:spPr bwMode="auto">
            <a:xfrm>
              <a:off x="1819" y="1985"/>
              <a:ext cx="86" cy="82"/>
            </a:xfrm>
            <a:custGeom>
              <a:avLst/>
              <a:gdLst>
                <a:gd name="T0" fmla="*/ 85 w 171"/>
                <a:gd name="T1" fmla="*/ 0 h 166"/>
                <a:gd name="T2" fmla="*/ 40 w 171"/>
                <a:gd name="T3" fmla="*/ 5 h 166"/>
                <a:gd name="T4" fmla="*/ 15 w 171"/>
                <a:gd name="T5" fmla="*/ 24 h 166"/>
                <a:gd name="T6" fmla="*/ 0 w 171"/>
                <a:gd name="T7" fmla="*/ 71 h 166"/>
                <a:gd name="T8" fmla="*/ 0 w 171"/>
                <a:gd name="T9" fmla="*/ 82 h 166"/>
                <a:gd name="T10" fmla="*/ 20 w 171"/>
                <a:gd name="T11" fmla="*/ 79 h 166"/>
                <a:gd name="T12" fmla="*/ 27 w 171"/>
                <a:gd name="T13" fmla="*/ 73 h 166"/>
                <a:gd name="T14" fmla="*/ 15 w 171"/>
                <a:gd name="T15" fmla="*/ 71 h 166"/>
                <a:gd name="T16" fmla="*/ 16 w 171"/>
                <a:gd name="T17" fmla="*/ 44 h 166"/>
                <a:gd name="T18" fmla="*/ 24 w 171"/>
                <a:gd name="T19" fmla="*/ 30 h 166"/>
                <a:gd name="T20" fmla="*/ 42 w 171"/>
                <a:gd name="T21" fmla="*/ 20 h 166"/>
                <a:gd name="T22" fmla="*/ 66 w 171"/>
                <a:gd name="T23" fmla="*/ 16 h 166"/>
                <a:gd name="T24" fmla="*/ 76 w 171"/>
                <a:gd name="T25" fmla="*/ 36 h 166"/>
                <a:gd name="T26" fmla="*/ 79 w 171"/>
                <a:gd name="T27" fmla="*/ 22 h 166"/>
                <a:gd name="T28" fmla="*/ 86 w 171"/>
                <a:gd name="T29" fmla="*/ 16 h 166"/>
                <a:gd name="T30" fmla="*/ 85 w 171"/>
                <a:gd name="T31" fmla="*/ 0 h 166"/>
                <a:gd name="T32" fmla="*/ 85 w 171"/>
                <a:gd name="T33" fmla="*/ 0 h 16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71" h="166">
                  <a:moveTo>
                    <a:pt x="169" y="0"/>
                  </a:moveTo>
                  <a:lnTo>
                    <a:pt x="80" y="10"/>
                  </a:lnTo>
                  <a:lnTo>
                    <a:pt x="30" y="48"/>
                  </a:lnTo>
                  <a:lnTo>
                    <a:pt x="0" y="143"/>
                  </a:lnTo>
                  <a:lnTo>
                    <a:pt x="0" y="166"/>
                  </a:lnTo>
                  <a:lnTo>
                    <a:pt x="40" y="160"/>
                  </a:lnTo>
                  <a:lnTo>
                    <a:pt x="53" y="148"/>
                  </a:lnTo>
                  <a:lnTo>
                    <a:pt x="30" y="143"/>
                  </a:lnTo>
                  <a:lnTo>
                    <a:pt x="32" y="90"/>
                  </a:lnTo>
                  <a:lnTo>
                    <a:pt x="47" y="61"/>
                  </a:lnTo>
                  <a:lnTo>
                    <a:pt x="84" y="40"/>
                  </a:lnTo>
                  <a:lnTo>
                    <a:pt x="131" y="32"/>
                  </a:lnTo>
                  <a:lnTo>
                    <a:pt x="152" y="72"/>
                  </a:lnTo>
                  <a:lnTo>
                    <a:pt x="158" y="44"/>
                  </a:lnTo>
                  <a:lnTo>
                    <a:pt x="171" y="32"/>
                  </a:lnTo>
                  <a:lnTo>
                    <a:pt x="169"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6" name="Freeform 84"/>
            <p:cNvSpPr>
              <a:spLocks/>
            </p:cNvSpPr>
            <p:nvPr/>
          </p:nvSpPr>
          <p:spPr bwMode="auto">
            <a:xfrm>
              <a:off x="1819" y="1989"/>
              <a:ext cx="42" cy="44"/>
            </a:xfrm>
            <a:custGeom>
              <a:avLst/>
              <a:gdLst>
                <a:gd name="T0" fmla="*/ 0 w 84"/>
                <a:gd name="T1" fmla="*/ 44 h 87"/>
                <a:gd name="T2" fmla="*/ 10 w 84"/>
                <a:gd name="T3" fmla="*/ 25 h 87"/>
                <a:gd name="T4" fmla="*/ 42 w 84"/>
                <a:gd name="T5" fmla="*/ 0 h 87"/>
                <a:gd name="T6" fmla="*/ 31 w 84"/>
                <a:gd name="T7" fmla="*/ 5 h 87"/>
                <a:gd name="T8" fmla="*/ 9 w 84"/>
                <a:gd name="T9" fmla="*/ 19 h 87"/>
                <a:gd name="T10" fmla="*/ 0 w 84"/>
                <a:gd name="T11" fmla="*/ 44 h 87"/>
                <a:gd name="T12" fmla="*/ 0 w 84"/>
                <a:gd name="T13" fmla="*/ 44 h 87"/>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84" h="87">
                  <a:moveTo>
                    <a:pt x="0" y="87"/>
                  </a:moveTo>
                  <a:lnTo>
                    <a:pt x="19" y="49"/>
                  </a:lnTo>
                  <a:lnTo>
                    <a:pt x="84" y="0"/>
                  </a:lnTo>
                  <a:lnTo>
                    <a:pt x="61" y="9"/>
                  </a:lnTo>
                  <a:lnTo>
                    <a:pt x="17" y="38"/>
                  </a:lnTo>
                  <a:lnTo>
                    <a:pt x="0" y="8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 name="Freeform 85"/>
            <p:cNvSpPr>
              <a:spLocks/>
            </p:cNvSpPr>
            <p:nvPr/>
          </p:nvSpPr>
          <p:spPr bwMode="auto">
            <a:xfrm>
              <a:off x="1842" y="1996"/>
              <a:ext cx="53" cy="55"/>
            </a:xfrm>
            <a:custGeom>
              <a:avLst/>
              <a:gdLst>
                <a:gd name="T0" fmla="*/ 0 w 106"/>
                <a:gd name="T1" fmla="*/ 16 h 110"/>
                <a:gd name="T2" fmla="*/ 10 w 106"/>
                <a:gd name="T3" fmla="*/ 28 h 110"/>
                <a:gd name="T4" fmla="*/ 32 w 106"/>
                <a:gd name="T5" fmla="*/ 34 h 110"/>
                <a:gd name="T6" fmla="*/ 17 w 106"/>
                <a:gd name="T7" fmla="*/ 55 h 110"/>
                <a:gd name="T8" fmla="*/ 37 w 106"/>
                <a:gd name="T9" fmla="*/ 42 h 110"/>
                <a:gd name="T10" fmla="*/ 53 w 106"/>
                <a:gd name="T11" fmla="*/ 25 h 110"/>
                <a:gd name="T12" fmla="*/ 50 w 106"/>
                <a:gd name="T13" fmla="*/ 15 h 110"/>
                <a:gd name="T14" fmla="*/ 41 w 106"/>
                <a:gd name="T15" fmla="*/ 17 h 110"/>
                <a:gd name="T16" fmla="*/ 43 w 106"/>
                <a:gd name="T17" fmla="*/ 0 h 110"/>
                <a:gd name="T18" fmla="*/ 14 w 106"/>
                <a:gd name="T19" fmla="*/ 3 h 110"/>
                <a:gd name="T20" fmla="*/ 15 w 106"/>
                <a:gd name="T21" fmla="*/ 10 h 110"/>
                <a:gd name="T22" fmla="*/ 27 w 106"/>
                <a:gd name="T23" fmla="*/ 13 h 110"/>
                <a:gd name="T24" fmla="*/ 23 w 106"/>
                <a:gd name="T25" fmla="*/ 18 h 110"/>
                <a:gd name="T26" fmla="*/ 14 w 106"/>
                <a:gd name="T27" fmla="*/ 18 h 110"/>
                <a:gd name="T28" fmla="*/ 8 w 106"/>
                <a:gd name="T29" fmla="*/ 10 h 110"/>
                <a:gd name="T30" fmla="*/ 0 w 106"/>
                <a:gd name="T31" fmla="*/ 16 h 110"/>
                <a:gd name="T32" fmla="*/ 0 w 106"/>
                <a:gd name="T33" fmla="*/ 16 h 110"/>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06" h="110">
                  <a:moveTo>
                    <a:pt x="0" y="32"/>
                  </a:moveTo>
                  <a:lnTo>
                    <a:pt x="19" y="55"/>
                  </a:lnTo>
                  <a:lnTo>
                    <a:pt x="64" y="68"/>
                  </a:lnTo>
                  <a:lnTo>
                    <a:pt x="34" y="110"/>
                  </a:lnTo>
                  <a:lnTo>
                    <a:pt x="74" y="84"/>
                  </a:lnTo>
                  <a:lnTo>
                    <a:pt x="106" y="49"/>
                  </a:lnTo>
                  <a:lnTo>
                    <a:pt x="100" y="30"/>
                  </a:lnTo>
                  <a:lnTo>
                    <a:pt x="81" y="34"/>
                  </a:lnTo>
                  <a:lnTo>
                    <a:pt x="85" y="0"/>
                  </a:lnTo>
                  <a:lnTo>
                    <a:pt x="28" y="6"/>
                  </a:lnTo>
                  <a:lnTo>
                    <a:pt x="30" y="19"/>
                  </a:lnTo>
                  <a:lnTo>
                    <a:pt x="53" y="25"/>
                  </a:lnTo>
                  <a:lnTo>
                    <a:pt x="45" y="36"/>
                  </a:lnTo>
                  <a:lnTo>
                    <a:pt x="28" y="36"/>
                  </a:lnTo>
                  <a:lnTo>
                    <a:pt x="15" y="19"/>
                  </a:lnTo>
                  <a:lnTo>
                    <a:pt x="0" y="3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8" name="Freeform 86"/>
            <p:cNvSpPr>
              <a:spLocks/>
            </p:cNvSpPr>
            <p:nvPr/>
          </p:nvSpPr>
          <p:spPr bwMode="auto">
            <a:xfrm>
              <a:off x="1613" y="2152"/>
              <a:ext cx="88" cy="77"/>
            </a:xfrm>
            <a:custGeom>
              <a:avLst/>
              <a:gdLst>
                <a:gd name="T0" fmla="*/ 88 w 175"/>
                <a:gd name="T1" fmla="*/ 1 h 154"/>
                <a:gd name="T2" fmla="*/ 41 w 175"/>
                <a:gd name="T3" fmla="*/ 0 h 154"/>
                <a:gd name="T4" fmla="*/ 42 w 175"/>
                <a:gd name="T5" fmla="*/ 12 h 154"/>
                <a:gd name="T6" fmla="*/ 20 w 175"/>
                <a:gd name="T7" fmla="*/ 26 h 154"/>
                <a:gd name="T8" fmla="*/ 0 w 175"/>
                <a:gd name="T9" fmla="*/ 54 h 154"/>
                <a:gd name="T10" fmla="*/ 0 w 175"/>
                <a:gd name="T11" fmla="*/ 76 h 154"/>
                <a:gd name="T12" fmla="*/ 35 w 175"/>
                <a:gd name="T13" fmla="*/ 77 h 154"/>
                <a:gd name="T14" fmla="*/ 39 w 175"/>
                <a:gd name="T15" fmla="*/ 66 h 154"/>
                <a:gd name="T16" fmla="*/ 24 w 175"/>
                <a:gd name="T17" fmla="*/ 60 h 154"/>
                <a:gd name="T18" fmla="*/ 23 w 175"/>
                <a:gd name="T19" fmla="*/ 36 h 154"/>
                <a:gd name="T20" fmla="*/ 56 w 175"/>
                <a:gd name="T21" fmla="*/ 12 h 154"/>
                <a:gd name="T22" fmla="*/ 79 w 175"/>
                <a:gd name="T23" fmla="*/ 20 h 154"/>
                <a:gd name="T24" fmla="*/ 88 w 175"/>
                <a:gd name="T25" fmla="*/ 1 h 154"/>
                <a:gd name="T26" fmla="*/ 88 w 175"/>
                <a:gd name="T27" fmla="*/ 1 h 154"/>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175" h="154">
                  <a:moveTo>
                    <a:pt x="175" y="2"/>
                  </a:moveTo>
                  <a:lnTo>
                    <a:pt x="82" y="0"/>
                  </a:lnTo>
                  <a:lnTo>
                    <a:pt x="84" y="23"/>
                  </a:lnTo>
                  <a:lnTo>
                    <a:pt x="40" y="51"/>
                  </a:lnTo>
                  <a:lnTo>
                    <a:pt x="0" y="108"/>
                  </a:lnTo>
                  <a:lnTo>
                    <a:pt x="0" y="152"/>
                  </a:lnTo>
                  <a:lnTo>
                    <a:pt x="69" y="154"/>
                  </a:lnTo>
                  <a:lnTo>
                    <a:pt x="78" y="131"/>
                  </a:lnTo>
                  <a:lnTo>
                    <a:pt x="48" y="119"/>
                  </a:lnTo>
                  <a:lnTo>
                    <a:pt x="46" y="72"/>
                  </a:lnTo>
                  <a:lnTo>
                    <a:pt x="112" y="23"/>
                  </a:lnTo>
                  <a:lnTo>
                    <a:pt x="158" y="40"/>
                  </a:lnTo>
                  <a:lnTo>
                    <a:pt x="175" y="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9" name="Freeform 87"/>
            <p:cNvSpPr>
              <a:spLocks/>
            </p:cNvSpPr>
            <p:nvPr/>
          </p:nvSpPr>
          <p:spPr bwMode="auto">
            <a:xfrm>
              <a:off x="1647" y="2162"/>
              <a:ext cx="50" cy="48"/>
            </a:xfrm>
            <a:custGeom>
              <a:avLst/>
              <a:gdLst>
                <a:gd name="T0" fmla="*/ 0 w 99"/>
                <a:gd name="T1" fmla="*/ 15 h 95"/>
                <a:gd name="T2" fmla="*/ 12 w 99"/>
                <a:gd name="T3" fmla="*/ 29 h 95"/>
                <a:gd name="T4" fmla="*/ 29 w 99"/>
                <a:gd name="T5" fmla="*/ 29 h 95"/>
                <a:gd name="T6" fmla="*/ 17 w 99"/>
                <a:gd name="T7" fmla="*/ 48 h 95"/>
                <a:gd name="T8" fmla="*/ 33 w 99"/>
                <a:gd name="T9" fmla="*/ 39 h 95"/>
                <a:gd name="T10" fmla="*/ 50 w 99"/>
                <a:gd name="T11" fmla="*/ 18 h 95"/>
                <a:gd name="T12" fmla="*/ 43 w 99"/>
                <a:gd name="T13" fmla="*/ 6 h 95"/>
                <a:gd name="T14" fmla="*/ 29 w 99"/>
                <a:gd name="T15" fmla="*/ 0 h 95"/>
                <a:gd name="T16" fmla="*/ 29 w 99"/>
                <a:gd name="T17" fmla="*/ 14 h 95"/>
                <a:gd name="T18" fmla="*/ 19 w 99"/>
                <a:gd name="T19" fmla="*/ 14 h 95"/>
                <a:gd name="T20" fmla="*/ 19 w 99"/>
                <a:gd name="T21" fmla="*/ 0 h 95"/>
                <a:gd name="T22" fmla="*/ 0 w 99"/>
                <a:gd name="T23" fmla="*/ 15 h 95"/>
                <a:gd name="T24" fmla="*/ 0 w 99"/>
                <a:gd name="T25" fmla="*/ 15 h 9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99" h="95">
                  <a:moveTo>
                    <a:pt x="0" y="30"/>
                  </a:moveTo>
                  <a:lnTo>
                    <a:pt x="24" y="57"/>
                  </a:lnTo>
                  <a:lnTo>
                    <a:pt x="57" y="57"/>
                  </a:lnTo>
                  <a:lnTo>
                    <a:pt x="34" y="95"/>
                  </a:lnTo>
                  <a:lnTo>
                    <a:pt x="66" y="78"/>
                  </a:lnTo>
                  <a:lnTo>
                    <a:pt x="99" y="36"/>
                  </a:lnTo>
                  <a:lnTo>
                    <a:pt x="85" y="11"/>
                  </a:lnTo>
                  <a:lnTo>
                    <a:pt x="57" y="0"/>
                  </a:lnTo>
                  <a:lnTo>
                    <a:pt x="57" y="28"/>
                  </a:lnTo>
                  <a:lnTo>
                    <a:pt x="38" y="28"/>
                  </a:lnTo>
                  <a:lnTo>
                    <a:pt x="38" y="0"/>
                  </a:lnTo>
                  <a:lnTo>
                    <a:pt x="0" y="3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90" name="Freeform 88"/>
            <p:cNvSpPr>
              <a:spLocks/>
            </p:cNvSpPr>
            <p:nvPr/>
          </p:nvSpPr>
          <p:spPr bwMode="auto">
            <a:xfrm>
              <a:off x="1694" y="2133"/>
              <a:ext cx="180" cy="166"/>
            </a:xfrm>
            <a:custGeom>
              <a:avLst/>
              <a:gdLst>
                <a:gd name="T0" fmla="*/ 0 w 359"/>
                <a:gd name="T1" fmla="*/ 0 h 332"/>
                <a:gd name="T2" fmla="*/ 41 w 359"/>
                <a:gd name="T3" fmla="*/ 7 h 332"/>
                <a:gd name="T4" fmla="*/ 55 w 359"/>
                <a:gd name="T5" fmla="*/ 19 h 332"/>
                <a:gd name="T6" fmla="*/ 100 w 359"/>
                <a:gd name="T7" fmla="*/ 90 h 332"/>
                <a:gd name="T8" fmla="*/ 112 w 359"/>
                <a:gd name="T9" fmla="*/ 127 h 332"/>
                <a:gd name="T10" fmla="*/ 144 w 359"/>
                <a:gd name="T11" fmla="*/ 141 h 332"/>
                <a:gd name="T12" fmla="*/ 170 w 359"/>
                <a:gd name="T13" fmla="*/ 128 h 332"/>
                <a:gd name="T14" fmla="*/ 180 w 359"/>
                <a:gd name="T15" fmla="*/ 148 h 332"/>
                <a:gd name="T16" fmla="*/ 168 w 359"/>
                <a:gd name="T17" fmla="*/ 157 h 332"/>
                <a:gd name="T18" fmla="*/ 133 w 359"/>
                <a:gd name="T19" fmla="*/ 153 h 332"/>
                <a:gd name="T20" fmla="*/ 107 w 359"/>
                <a:gd name="T21" fmla="*/ 166 h 332"/>
                <a:gd name="T22" fmla="*/ 92 w 359"/>
                <a:gd name="T23" fmla="*/ 148 h 332"/>
                <a:gd name="T24" fmla="*/ 82 w 359"/>
                <a:gd name="T25" fmla="*/ 105 h 332"/>
                <a:gd name="T26" fmla="*/ 61 w 359"/>
                <a:gd name="T27" fmla="*/ 58 h 332"/>
                <a:gd name="T28" fmla="*/ 36 w 359"/>
                <a:gd name="T29" fmla="*/ 27 h 332"/>
                <a:gd name="T30" fmla="*/ 0 w 359"/>
                <a:gd name="T31" fmla="*/ 0 h 332"/>
                <a:gd name="T32" fmla="*/ 0 w 359"/>
                <a:gd name="T33" fmla="*/ 0 h 33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359" h="332">
                  <a:moveTo>
                    <a:pt x="0" y="0"/>
                  </a:moveTo>
                  <a:lnTo>
                    <a:pt x="82" y="13"/>
                  </a:lnTo>
                  <a:lnTo>
                    <a:pt x="110" y="38"/>
                  </a:lnTo>
                  <a:lnTo>
                    <a:pt x="200" y="180"/>
                  </a:lnTo>
                  <a:lnTo>
                    <a:pt x="224" y="253"/>
                  </a:lnTo>
                  <a:lnTo>
                    <a:pt x="287" y="281"/>
                  </a:lnTo>
                  <a:lnTo>
                    <a:pt x="340" y="256"/>
                  </a:lnTo>
                  <a:lnTo>
                    <a:pt x="359" y="296"/>
                  </a:lnTo>
                  <a:lnTo>
                    <a:pt x="335" y="313"/>
                  </a:lnTo>
                  <a:lnTo>
                    <a:pt x="266" y="306"/>
                  </a:lnTo>
                  <a:lnTo>
                    <a:pt x="213" y="332"/>
                  </a:lnTo>
                  <a:lnTo>
                    <a:pt x="184" y="296"/>
                  </a:lnTo>
                  <a:lnTo>
                    <a:pt x="163" y="209"/>
                  </a:lnTo>
                  <a:lnTo>
                    <a:pt x="122" y="116"/>
                  </a:lnTo>
                  <a:lnTo>
                    <a:pt x="72" y="53"/>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91" name="Freeform 89"/>
            <p:cNvSpPr>
              <a:spLocks/>
            </p:cNvSpPr>
            <p:nvPr/>
          </p:nvSpPr>
          <p:spPr bwMode="auto">
            <a:xfrm>
              <a:off x="1608" y="2178"/>
              <a:ext cx="13" cy="31"/>
            </a:xfrm>
            <a:custGeom>
              <a:avLst/>
              <a:gdLst>
                <a:gd name="T0" fmla="*/ 0 w 24"/>
                <a:gd name="T1" fmla="*/ 31 h 63"/>
                <a:gd name="T2" fmla="*/ 0 w 24"/>
                <a:gd name="T3" fmla="*/ 10 h 63"/>
                <a:gd name="T4" fmla="*/ 7 w 24"/>
                <a:gd name="T5" fmla="*/ 0 h 63"/>
                <a:gd name="T6" fmla="*/ 13 w 24"/>
                <a:gd name="T7" fmla="*/ 9 h 63"/>
                <a:gd name="T8" fmla="*/ 0 w 24"/>
                <a:gd name="T9" fmla="*/ 31 h 63"/>
                <a:gd name="T10" fmla="*/ 0 w 24"/>
                <a:gd name="T11" fmla="*/ 31 h 63"/>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4" h="63">
                  <a:moveTo>
                    <a:pt x="0" y="63"/>
                  </a:moveTo>
                  <a:lnTo>
                    <a:pt x="0" y="21"/>
                  </a:lnTo>
                  <a:lnTo>
                    <a:pt x="13" y="0"/>
                  </a:lnTo>
                  <a:lnTo>
                    <a:pt x="24" y="19"/>
                  </a:lnTo>
                  <a:lnTo>
                    <a:pt x="0" y="6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92" name="Freeform 90"/>
            <p:cNvSpPr>
              <a:spLocks/>
            </p:cNvSpPr>
            <p:nvPr/>
          </p:nvSpPr>
          <p:spPr bwMode="auto">
            <a:xfrm>
              <a:off x="1699" y="2149"/>
              <a:ext cx="13" cy="26"/>
            </a:xfrm>
            <a:custGeom>
              <a:avLst/>
              <a:gdLst>
                <a:gd name="T0" fmla="*/ 0 w 27"/>
                <a:gd name="T1" fmla="*/ 0 h 51"/>
                <a:gd name="T2" fmla="*/ 9 w 27"/>
                <a:gd name="T3" fmla="*/ 26 h 51"/>
                <a:gd name="T4" fmla="*/ 13 w 27"/>
                <a:gd name="T5" fmla="*/ 1 h 51"/>
                <a:gd name="T6" fmla="*/ 0 w 27"/>
                <a:gd name="T7" fmla="*/ 0 h 51"/>
                <a:gd name="T8" fmla="*/ 0 w 27"/>
                <a:gd name="T9" fmla="*/ 0 h 5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7" h="51">
                  <a:moveTo>
                    <a:pt x="0" y="0"/>
                  </a:moveTo>
                  <a:lnTo>
                    <a:pt x="19" y="51"/>
                  </a:lnTo>
                  <a:lnTo>
                    <a:pt x="27" y="2"/>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93" name="Freeform 91"/>
            <p:cNvSpPr>
              <a:spLocks/>
            </p:cNvSpPr>
            <p:nvPr/>
          </p:nvSpPr>
          <p:spPr bwMode="auto">
            <a:xfrm>
              <a:off x="1978" y="2206"/>
              <a:ext cx="16" cy="22"/>
            </a:xfrm>
            <a:custGeom>
              <a:avLst/>
              <a:gdLst>
                <a:gd name="T0" fmla="*/ 5 w 33"/>
                <a:gd name="T1" fmla="*/ 8 h 44"/>
                <a:gd name="T2" fmla="*/ 0 w 33"/>
                <a:gd name="T3" fmla="*/ 22 h 44"/>
                <a:gd name="T4" fmla="*/ 16 w 33"/>
                <a:gd name="T5" fmla="*/ 17 h 44"/>
                <a:gd name="T6" fmla="*/ 16 w 33"/>
                <a:gd name="T7" fmla="*/ 0 h 44"/>
                <a:gd name="T8" fmla="*/ 5 w 33"/>
                <a:gd name="T9" fmla="*/ 8 h 44"/>
                <a:gd name="T10" fmla="*/ 5 w 33"/>
                <a:gd name="T11" fmla="*/ 8 h 44"/>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33" h="44">
                  <a:moveTo>
                    <a:pt x="10" y="15"/>
                  </a:moveTo>
                  <a:lnTo>
                    <a:pt x="0" y="44"/>
                  </a:lnTo>
                  <a:lnTo>
                    <a:pt x="33" y="34"/>
                  </a:lnTo>
                  <a:lnTo>
                    <a:pt x="33" y="0"/>
                  </a:lnTo>
                  <a:lnTo>
                    <a:pt x="10" y="1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94" name="Freeform 92"/>
            <p:cNvSpPr>
              <a:spLocks/>
            </p:cNvSpPr>
            <p:nvPr/>
          </p:nvSpPr>
          <p:spPr bwMode="auto">
            <a:xfrm>
              <a:off x="1840" y="2235"/>
              <a:ext cx="132" cy="105"/>
            </a:xfrm>
            <a:custGeom>
              <a:avLst/>
              <a:gdLst>
                <a:gd name="T0" fmla="*/ 132 w 262"/>
                <a:gd name="T1" fmla="*/ 0 h 209"/>
                <a:gd name="T2" fmla="*/ 112 w 262"/>
                <a:gd name="T3" fmla="*/ 18 h 209"/>
                <a:gd name="T4" fmla="*/ 78 w 262"/>
                <a:gd name="T5" fmla="*/ 43 h 209"/>
                <a:gd name="T6" fmla="*/ 52 w 262"/>
                <a:gd name="T7" fmla="*/ 68 h 209"/>
                <a:gd name="T8" fmla="*/ 31 w 262"/>
                <a:gd name="T9" fmla="*/ 82 h 209"/>
                <a:gd name="T10" fmla="*/ 0 w 262"/>
                <a:gd name="T11" fmla="*/ 105 h 209"/>
                <a:gd name="T12" fmla="*/ 18 w 262"/>
                <a:gd name="T13" fmla="*/ 105 h 209"/>
                <a:gd name="T14" fmla="*/ 48 w 262"/>
                <a:gd name="T15" fmla="*/ 105 h 209"/>
                <a:gd name="T16" fmla="*/ 70 w 262"/>
                <a:gd name="T17" fmla="*/ 92 h 209"/>
                <a:gd name="T18" fmla="*/ 36 w 262"/>
                <a:gd name="T19" fmla="*/ 93 h 209"/>
                <a:gd name="T20" fmla="*/ 62 w 262"/>
                <a:gd name="T21" fmla="*/ 80 h 209"/>
                <a:gd name="T22" fmla="*/ 85 w 262"/>
                <a:gd name="T23" fmla="*/ 54 h 209"/>
                <a:gd name="T24" fmla="*/ 109 w 262"/>
                <a:gd name="T25" fmla="*/ 39 h 209"/>
                <a:gd name="T26" fmla="*/ 88 w 262"/>
                <a:gd name="T27" fmla="*/ 73 h 209"/>
                <a:gd name="T28" fmla="*/ 113 w 262"/>
                <a:gd name="T29" fmla="*/ 46 h 209"/>
                <a:gd name="T30" fmla="*/ 132 w 262"/>
                <a:gd name="T31" fmla="*/ 0 h 209"/>
                <a:gd name="T32" fmla="*/ 132 w 262"/>
                <a:gd name="T33" fmla="*/ 0 h 209"/>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262" h="209">
                  <a:moveTo>
                    <a:pt x="262" y="0"/>
                  </a:moveTo>
                  <a:lnTo>
                    <a:pt x="222" y="36"/>
                  </a:lnTo>
                  <a:lnTo>
                    <a:pt x="154" y="86"/>
                  </a:lnTo>
                  <a:lnTo>
                    <a:pt x="104" y="135"/>
                  </a:lnTo>
                  <a:lnTo>
                    <a:pt x="62" y="163"/>
                  </a:lnTo>
                  <a:lnTo>
                    <a:pt x="0" y="209"/>
                  </a:lnTo>
                  <a:lnTo>
                    <a:pt x="36" y="209"/>
                  </a:lnTo>
                  <a:lnTo>
                    <a:pt x="95" y="209"/>
                  </a:lnTo>
                  <a:lnTo>
                    <a:pt x="139" y="184"/>
                  </a:lnTo>
                  <a:lnTo>
                    <a:pt x="72" y="186"/>
                  </a:lnTo>
                  <a:lnTo>
                    <a:pt x="123" y="160"/>
                  </a:lnTo>
                  <a:lnTo>
                    <a:pt x="169" y="108"/>
                  </a:lnTo>
                  <a:lnTo>
                    <a:pt x="216" y="78"/>
                  </a:lnTo>
                  <a:lnTo>
                    <a:pt x="175" y="146"/>
                  </a:lnTo>
                  <a:lnTo>
                    <a:pt x="224" y="91"/>
                  </a:lnTo>
                  <a:lnTo>
                    <a:pt x="262"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95" name="Freeform 93"/>
            <p:cNvSpPr>
              <a:spLocks/>
            </p:cNvSpPr>
            <p:nvPr/>
          </p:nvSpPr>
          <p:spPr bwMode="auto">
            <a:xfrm>
              <a:off x="1866" y="2175"/>
              <a:ext cx="44" cy="39"/>
            </a:xfrm>
            <a:custGeom>
              <a:avLst/>
              <a:gdLst>
                <a:gd name="T0" fmla="*/ 0 w 88"/>
                <a:gd name="T1" fmla="*/ 16 h 78"/>
                <a:gd name="T2" fmla="*/ 32 w 88"/>
                <a:gd name="T3" fmla="*/ 16 h 78"/>
                <a:gd name="T4" fmla="*/ 40 w 88"/>
                <a:gd name="T5" fmla="*/ 39 h 78"/>
                <a:gd name="T6" fmla="*/ 44 w 88"/>
                <a:gd name="T7" fmla="*/ 32 h 78"/>
                <a:gd name="T8" fmla="*/ 34 w 88"/>
                <a:gd name="T9" fmla="*/ 4 h 78"/>
                <a:gd name="T10" fmla="*/ 14 w 88"/>
                <a:gd name="T11" fmla="*/ 0 h 78"/>
                <a:gd name="T12" fmla="*/ 0 w 88"/>
                <a:gd name="T13" fmla="*/ 16 h 78"/>
                <a:gd name="T14" fmla="*/ 0 w 88"/>
                <a:gd name="T15" fmla="*/ 16 h 78"/>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88" h="78">
                  <a:moveTo>
                    <a:pt x="0" y="31"/>
                  </a:moveTo>
                  <a:lnTo>
                    <a:pt x="63" y="31"/>
                  </a:lnTo>
                  <a:lnTo>
                    <a:pt x="80" y="78"/>
                  </a:lnTo>
                  <a:lnTo>
                    <a:pt x="88" y="63"/>
                  </a:lnTo>
                  <a:lnTo>
                    <a:pt x="67" y="8"/>
                  </a:lnTo>
                  <a:lnTo>
                    <a:pt x="27" y="0"/>
                  </a:lnTo>
                  <a:lnTo>
                    <a:pt x="0" y="3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96" name="Freeform 94"/>
            <p:cNvSpPr>
              <a:spLocks/>
            </p:cNvSpPr>
            <p:nvPr/>
          </p:nvSpPr>
          <p:spPr bwMode="auto">
            <a:xfrm>
              <a:off x="1901" y="2140"/>
              <a:ext cx="138" cy="76"/>
            </a:xfrm>
            <a:custGeom>
              <a:avLst/>
              <a:gdLst>
                <a:gd name="T0" fmla="*/ 7 w 276"/>
                <a:gd name="T1" fmla="*/ 23 h 152"/>
                <a:gd name="T2" fmla="*/ 43 w 276"/>
                <a:gd name="T3" fmla="*/ 37 h 152"/>
                <a:gd name="T4" fmla="*/ 80 w 276"/>
                <a:gd name="T5" fmla="*/ 38 h 152"/>
                <a:gd name="T6" fmla="*/ 138 w 276"/>
                <a:gd name="T7" fmla="*/ 76 h 152"/>
                <a:gd name="T8" fmla="*/ 100 w 276"/>
                <a:gd name="T9" fmla="*/ 34 h 152"/>
                <a:gd name="T10" fmla="*/ 60 w 276"/>
                <a:gd name="T11" fmla="*/ 29 h 152"/>
                <a:gd name="T12" fmla="*/ 0 w 276"/>
                <a:gd name="T13" fmla="*/ 0 h 152"/>
                <a:gd name="T14" fmla="*/ 7 w 276"/>
                <a:gd name="T15" fmla="*/ 23 h 152"/>
                <a:gd name="T16" fmla="*/ 7 w 276"/>
                <a:gd name="T17" fmla="*/ 23 h 15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276" h="152">
                  <a:moveTo>
                    <a:pt x="14" y="46"/>
                  </a:moveTo>
                  <a:lnTo>
                    <a:pt x="86" y="74"/>
                  </a:lnTo>
                  <a:lnTo>
                    <a:pt x="160" y="76"/>
                  </a:lnTo>
                  <a:lnTo>
                    <a:pt x="276" y="152"/>
                  </a:lnTo>
                  <a:lnTo>
                    <a:pt x="200" y="68"/>
                  </a:lnTo>
                  <a:lnTo>
                    <a:pt x="120" y="57"/>
                  </a:lnTo>
                  <a:lnTo>
                    <a:pt x="0" y="0"/>
                  </a:lnTo>
                  <a:lnTo>
                    <a:pt x="14" y="4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97" name="Freeform 95"/>
            <p:cNvSpPr>
              <a:spLocks/>
            </p:cNvSpPr>
            <p:nvPr/>
          </p:nvSpPr>
          <p:spPr bwMode="auto">
            <a:xfrm>
              <a:off x="1802" y="2312"/>
              <a:ext cx="31" cy="38"/>
            </a:xfrm>
            <a:custGeom>
              <a:avLst/>
              <a:gdLst>
                <a:gd name="T0" fmla="*/ 0 w 60"/>
                <a:gd name="T1" fmla="*/ 0 h 76"/>
                <a:gd name="T2" fmla="*/ 9 w 60"/>
                <a:gd name="T3" fmla="*/ 38 h 76"/>
                <a:gd name="T4" fmla="*/ 31 w 60"/>
                <a:gd name="T5" fmla="*/ 38 h 76"/>
                <a:gd name="T6" fmla="*/ 0 w 60"/>
                <a:gd name="T7" fmla="*/ 0 h 76"/>
                <a:gd name="T8" fmla="*/ 0 w 60"/>
                <a:gd name="T9" fmla="*/ 0 h 7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0" h="76">
                  <a:moveTo>
                    <a:pt x="0" y="0"/>
                  </a:moveTo>
                  <a:lnTo>
                    <a:pt x="17" y="76"/>
                  </a:lnTo>
                  <a:lnTo>
                    <a:pt x="60" y="76"/>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98" name="Freeform 96"/>
            <p:cNvSpPr>
              <a:spLocks/>
            </p:cNvSpPr>
            <p:nvPr/>
          </p:nvSpPr>
          <p:spPr bwMode="auto">
            <a:xfrm>
              <a:off x="1622" y="1554"/>
              <a:ext cx="186" cy="264"/>
            </a:xfrm>
            <a:custGeom>
              <a:avLst/>
              <a:gdLst>
                <a:gd name="T0" fmla="*/ 0 w 373"/>
                <a:gd name="T1" fmla="*/ 3 h 529"/>
                <a:gd name="T2" fmla="*/ 33 w 373"/>
                <a:gd name="T3" fmla="*/ 43 h 529"/>
                <a:gd name="T4" fmla="*/ 63 w 373"/>
                <a:gd name="T5" fmla="*/ 135 h 529"/>
                <a:gd name="T6" fmla="*/ 70 w 373"/>
                <a:gd name="T7" fmla="*/ 105 h 529"/>
                <a:gd name="T8" fmla="*/ 78 w 373"/>
                <a:gd name="T9" fmla="*/ 145 h 529"/>
                <a:gd name="T10" fmla="*/ 105 w 373"/>
                <a:gd name="T11" fmla="*/ 198 h 529"/>
                <a:gd name="T12" fmla="*/ 153 w 373"/>
                <a:gd name="T13" fmla="*/ 233 h 529"/>
                <a:gd name="T14" fmla="*/ 172 w 373"/>
                <a:gd name="T15" fmla="*/ 264 h 529"/>
                <a:gd name="T16" fmla="*/ 161 w 373"/>
                <a:gd name="T17" fmla="*/ 219 h 529"/>
                <a:gd name="T18" fmla="*/ 131 w 373"/>
                <a:gd name="T19" fmla="*/ 179 h 529"/>
                <a:gd name="T20" fmla="*/ 186 w 373"/>
                <a:gd name="T21" fmla="*/ 185 h 529"/>
                <a:gd name="T22" fmla="*/ 152 w 373"/>
                <a:gd name="T23" fmla="*/ 145 h 529"/>
                <a:gd name="T24" fmla="*/ 124 w 373"/>
                <a:gd name="T25" fmla="*/ 108 h 529"/>
                <a:gd name="T26" fmla="*/ 168 w 373"/>
                <a:gd name="T27" fmla="*/ 127 h 529"/>
                <a:gd name="T28" fmla="*/ 152 w 373"/>
                <a:gd name="T29" fmla="*/ 93 h 529"/>
                <a:gd name="T30" fmla="*/ 163 w 373"/>
                <a:gd name="T31" fmla="*/ 61 h 529"/>
                <a:gd name="T32" fmla="*/ 145 w 373"/>
                <a:gd name="T33" fmla="*/ 59 h 529"/>
                <a:gd name="T34" fmla="*/ 143 w 373"/>
                <a:gd name="T35" fmla="*/ 35 h 529"/>
                <a:gd name="T36" fmla="*/ 116 w 373"/>
                <a:gd name="T37" fmla="*/ 35 h 529"/>
                <a:gd name="T38" fmla="*/ 108 w 373"/>
                <a:gd name="T39" fmla="*/ 6 h 529"/>
                <a:gd name="T40" fmla="*/ 95 w 373"/>
                <a:gd name="T41" fmla="*/ 35 h 529"/>
                <a:gd name="T42" fmla="*/ 86 w 373"/>
                <a:gd name="T43" fmla="*/ 0 h 529"/>
                <a:gd name="T44" fmla="*/ 76 w 373"/>
                <a:gd name="T45" fmla="*/ 35 h 529"/>
                <a:gd name="T46" fmla="*/ 55 w 373"/>
                <a:gd name="T47" fmla="*/ 11 h 529"/>
                <a:gd name="T48" fmla="*/ 39 w 373"/>
                <a:gd name="T49" fmla="*/ 16 h 529"/>
                <a:gd name="T50" fmla="*/ 0 w 373"/>
                <a:gd name="T51" fmla="*/ 3 h 529"/>
                <a:gd name="T52" fmla="*/ 0 w 373"/>
                <a:gd name="T53" fmla="*/ 3 h 529"/>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0" t="0" r="r" b="b"/>
              <a:pathLst>
                <a:path w="373" h="529">
                  <a:moveTo>
                    <a:pt x="0" y="6"/>
                  </a:moveTo>
                  <a:lnTo>
                    <a:pt x="67" y="86"/>
                  </a:lnTo>
                  <a:lnTo>
                    <a:pt x="126" y="270"/>
                  </a:lnTo>
                  <a:lnTo>
                    <a:pt x="141" y="211"/>
                  </a:lnTo>
                  <a:lnTo>
                    <a:pt x="156" y="291"/>
                  </a:lnTo>
                  <a:lnTo>
                    <a:pt x="211" y="397"/>
                  </a:lnTo>
                  <a:lnTo>
                    <a:pt x="307" y="466"/>
                  </a:lnTo>
                  <a:lnTo>
                    <a:pt x="345" y="529"/>
                  </a:lnTo>
                  <a:lnTo>
                    <a:pt x="322" y="439"/>
                  </a:lnTo>
                  <a:lnTo>
                    <a:pt x="263" y="359"/>
                  </a:lnTo>
                  <a:lnTo>
                    <a:pt x="373" y="371"/>
                  </a:lnTo>
                  <a:lnTo>
                    <a:pt x="305" y="291"/>
                  </a:lnTo>
                  <a:lnTo>
                    <a:pt x="248" y="217"/>
                  </a:lnTo>
                  <a:lnTo>
                    <a:pt x="337" y="255"/>
                  </a:lnTo>
                  <a:lnTo>
                    <a:pt x="305" y="186"/>
                  </a:lnTo>
                  <a:lnTo>
                    <a:pt x="327" y="122"/>
                  </a:lnTo>
                  <a:lnTo>
                    <a:pt x="291" y="118"/>
                  </a:lnTo>
                  <a:lnTo>
                    <a:pt x="286" y="70"/>
                  </a:lnTo>
                  <a:lnTo>
                    <a:pt x="232" y="70"/>
                  </a:lnTo>
                  <a:lnTo>
                    <a:pt x="217" y="13"/>
                  </a:lnTo>
                  <a:lnTo>
                    <a:pt x="191" y="70"/>
                  </a:lnTo>
                  <a:lnTo>
                    <a:pt x="173" y="0"/>
                  </a:lnTo>
                  <a:lnTo>
                    <a:pt x="152" y="70"/>
                  </a:lnTo>
                  <a:lnTo>
                    <a:pt x="111" y="23"/>
                  </a:lnTo>
                  <a:lnTo>
                    <a:pt x="78" y="32"/>
                  </a:lnTo>
                  <a:lnTo>
                    <a:pt x="0" y="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99" name="Freeform 97"/>
            <p:cNvSpPr>
              <a:spLocks/>
            </p:cNvSpPr>
            <p:nvPr/>
          </p:nvSpPr>
          <p:spPr bwMode="auto">
            <a:xfrm>
              <a:off x="1548" y="1452"/>
              <a:ext cx="550" cy="546"/>
            </a:xfrm>
            <a:custGeom>
              <a:avLst/>
              <a:gdLst>
                <a:gd name="T0" fmla="*/ 107 w 1101"/>
                <a:gd name="T1" fmla="*/ 85 h 1091"/>
                <a:gd name="T2" fmla="*/ 145 w 1101"/>
                <a:gd name="T3" fmla="*/ 88 h 1091"/>
                <a:gd name="T4" fmla="*/ 181 w 1101"/>
                <a:gd name="T5" fmla="*/ 94 h 1091"/>
                <a:gd name="T6" fmla="*/ 219 w 1101"/>
                <a:gd name="T7" fmla="*/ 115 h 1091"/>
                <a:gd name="T8" fmla="*/ 240 w 1101"/>
                <a:gd name="T9" fmla="*/ 145 h 1091"/>
                <a:gd name="T10" fmla="*/ 279 w 1101"/>
                <a:gd name="T11" fmla="*/ 160 h 1091"/>
                <a:gd name="T12" fmla="*/ 295 w 1101"/>
                <a:gd name="T13" fmla="*/ 152 h 1091"/>
                <a:gd name="T14" fmla="*/ 314 w 1101"/>
                <a:gd name="T15" fmla="*/ 169 h 1091"/>
                <a:gd name="T16" fmla="*/ 284 w 1101"/>
                <a:gd name="T17" fmla="*/ 229 h 1091"/>
                <a:gd name="T18" fmla="*/ 334 w 1101"/>
                <a:gd name="T19" fmla="*/ 183 h 1091"/>
                <a:gd name="T20" fmla="*/ 306 w 1101"/>
                <a:gd name="T21" fmla="*/ 103 h 1091"/>
                <a:gd name="T22" fmla="*/ 319 w 1101"/>
                <a:gd name="T23" fmla="*/ 102 h 1091"/>
                <a:gd name="T24" fmla="*/ 362 w 1101"/>
                <a:gd name="T25" fmla="*/ 205 h 1091"/>
                <a:gd name="T26" fmla="*/ 381 w 1101"/>
                <a:gd name="T27" fmla="*/ 221 h 1091"/>
                <a:gd name="T28" fmla="*/ 352 w 1101"/>
                <a:gd name="T29" fmla="*/ 281 h 1091"/>
                <a:gd name="T30" fmla="*/ 328 w 1101"/>
                <a:gd name="T31" fmla="*/ 272 h 1091"/>
                <a:gd name="T32" fmla="*/ 288 w 1101"/>
                <a:gd name="T33" fmla="*/ 300 h 1091"/>
                <a:gd name="T34" fmla="*/ 333 w 1101"/>
                <a:gd name="T35" fmla="*/ 380 h 1091"/>
                <a:gd name="T36" fmla="*/ 337 w 1101"/>
                <a:gd name="T37" fmla="*/ 364 h 1091"/>
                <a:gd name="T38" fmla="*/ 352 w 1101"/>
                <a:gd name="T39" fmla="*/ 345 h 1091"/>
                <a:gd name="T40" fmla="*/ 356 w 1101"/>
                <a:gd name="T41" fmla="*/ 311 h 1091"/>
                <a:gd name="T42" fmla="*/ 354 w 1101"/>
                <a:gd name="T43" fmla="*/ 322 h 1091"/>
                <a:gd name="T44" fmla="*/ 439 w 1101"/>
                <a:gd name="T45" fmla="*/ 382 h 1091"/>
                <a:gd name="T46" fmla="*/ 444 w 1101"/>
                <a:gd name="T47" fmla="*/ 404 h 1091"/>
                <a:gd name="T48" fmla="*/ 442 w 1101"/>
                <a:gd name="T49" fmla="*/ 422 h 1091"/>
                <a:gd name="T50" fmla="*/ 449 w 1101"/>
                <a:gd name="T51" fmla="*/ 448 h 1091"/>
                <a:gd name="T52" fmla="*/ 449 w 1101"/>
                <a:gd name="T53" fmla="*/ 462 h 1091"/>
                <a:gd name="T54" fmla="*/ 491 w 1101"/>
                <a:gd name="T55" fmla="*/ 474 h 1091"/>
                <a:gd name="T56" fmla="*/ 496 w 1101"/>
                <a:gd name="T57" fmla="*/ 414 h 1091"/>
                <a:gd name="T58" fmla="*/ 503 w 1101"/>
                <a:gd name="T59" fmla="*/ 387 h 1091"/>
                <a:gd name="T60" fmla="*/ 472 w 1101"/>
                <a:gd name="T61" fmla="*/ 340 h 1091"/>
                <a:gd name="T62" fmla="*/ 533 w 1101"/>
                <a:gd name="T63" fmla="*/ 414 h 1091"/>
                <a:gd name="T64" fmla="*/ 545 w 1101"/>
                <a:gd name="T65" fmla="*/ 501 h 1091"/>
                <a:gd name="T66" fmla="*/ 547 w 1101"/>
                <a:gd name="T67" fmla="*/ 546 h 1091"/>
                <a:gd name="T68" fmla="*/ 546 w 1101"/>
                <a:gd name="T69" fmla="*/ 452 h 1091"/>
                <a:gd name="T70" fmla="*/ 499 w 1101"/>
                <a:gd name="T71" fmla="*/ 336 h 1091"/>
                <a:gd name="T72" fmla="*/ 451 w 1101"/>
                <a:gd name="T73" fmla="*/ 256 h 1091"/>
                <a:gd name="T74" fmla="*/ 414 w 1101"/>
                <a:gd name="T75" fmla="*/ 200 h 1091"/>
                <a:gd name="T76" fmla="*/ 301 w 1101"/>
                <a:gd name="T77" fmla="*/ 41 h 1091"/>
                <a:gd name="T78" fmla="*/ 195 w 1101"/>
                <a:gd name="T79" fmla="*/ 2 h 1091"/>
                <a:gd name="T80" fmla="*/ 128 w 1101"/>
                <a:gd name="T81" fmla="*/ 21 h 1091"/>
                <a:gd name="T82" fmla="*/ 86 w 1101"/>
                <a:gd name="T83" fmla="*/ 50 h 1091"/>
                <a:gd name="T84" fmla="*/ 17 w 1101"/>
                <a:gd name="T85" fmla="*/ 31 h 1091"/>
                <a:gd name="T86" fmla="*/ 37 w 1101"/>
                <a:gd name="T87" fmla="*/ 73 h 1091"/>
                <a:gd name="T88" fmla="*/ 58 w 1101"/>
                <a:gd name="T89" fmla="*/ 76 h 1091"/>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0" t="0" r="r" b="b"/>
              <a:pathLst>
                <a:path w="1101" h="1091">
                  <a:moveTo>
                    <a:pt x="116" y="152"/>
                  </a:moveTo>
                  <a:lnTo>
                    <a:pt x="215" y="169"/>
                  </a:lnTo>
                  <a:lnTo>
                    <a:pt x="274" y="131"/>
                  </a:lnTo>
                  <a:lnTo>
                    <a:pt x="291" y="175"/>
                  </a:lnTo>
                  <a:lnTo>
                    <a:pt x="337" y="157"/>
                  </a:lnTo>
                  <a:lnTo>
                    <a:pt x="363" y="188"/>
                  </a:lnTo>
                  <a:lnTo>
                    <a:pt x="434" y="135"/>
                  </a:lnTo>
                  <a:lnTo>
                    <a:pt x="439" y="230"/>
                  </a:lnTo>
                  <a:lnTo>
                    <a:pt x="481" y="232"/>
                  </a:lnTo>
                  <a:lnTo>
                    <a:pt x="481" y="289"/>
                  </a:lnTo>
                  <a:lnTo>
                    <a:pt x="508" y="348"/>
                  </a:lnTo>
                  <a:lnTo>
                    <a:pt x="559" y="319"/>
                  </a:lnTo>
                  <a:lnTo>
                    <a:pt x="569" y="237"/>
                  </a:lnTo>
                  <a:lnTo>
                    <a:pt x="591" y="304"/>
                  </a:lnTo>
                  <a:lnTo>
                    <a:pt x="591" y="363"/>
                  </a:lnTo>
                  <a:lnTo>
                    <a:pt x="629" y="338"/>
                  </a:lnTo>
                  <a:lnTo>
                    <a:pt x="629" y="393"/>
                  </a:lnTo>
                  <a:lnTo>
                    <a:pt x="569" y="458"/>
                  </a:lnTo>
                  <a:lnTo>
                    <a:pt x="639" y="431"/>
                  </a:lnTo>
                  <a:lnTo>
                    <a:pt x="669" y="365"/>
                  </a:lnTo>
                  <a:lnTo>
                    <a:pt x="660" y="285"/>
                  </a:lnTo>
                  <a:lnTo>
                    <a:pt x="612" y="205"/>
                  </a:lnTo>
                  <a:lnTo>
                    <a:pt x="555" y="142"/>
                  </a:lnTo>
                  <a:lnTo>
                    <a:pt x="639" y="203"/>
                  </a:lnTo>
                  <a:lnTo>
                    <a:pt x="725" y="327"/>
                  </a:lnTo>
                  <a:lnTo>
                    <a:pt x="725" y="410"/>
                  </a:lnTo>
                  <a:lnTo>
                    <a:pt x="707" y="467"/>
                  </a:lnTo>
                  <a:lnTo>
                    <a:pt x="763" y="441"/>
                  </a:lnTo>
                  <a:lnTo>
                    <a:pt x="763" y="515"/>
                  </a:lnTo>
                  <a:lnTo>
                    <a:pt x="704" y="562"/>
                  </a:lnTo>
                  <a:lnTo>
                    <a:pt x="696" y="517"/>
                  </a:lnTo>
                  <a:lnTo>
                    <a:pt x="656" y="543"/>
                  </a:lnTo>
                  <a:lnTo>
                    <a:pt x="544" y="574"/>
                  </a:lnTo>
                  <a:lnTo>
                    <a:pt x="576" y="600"/>
                  </a:lnTo>
                  <a:lnTo>
                    <a:pt x="618" y="657"/>
                  </a:lnTo>
                  <a:lnTo>
                    <a:pt x="666" y="760"/>
                  </a:lnTo>
                  <a:lnTo>
                    <a:pt x="740" y="823"/>
                  </a:lnTo>
                  <a:lnTo>
                    <a:pt x="675" y="728"/>
                  </a:lnTo>
                  <a:lnTo>
                    <a:pt x="648" y="652"/>
                  </a:lnTo>
                  <a:lnTo>
                    <a:pt x="704" y="690"/>
                  </a:lnTo>
                  <a:lnTo>
                    <a:pt x="666" y="610"/>
                  </a:lnTo>
                  <a:lnTo>
                    <a:pt x="713" y="621"/>
                  </a:lnTo>
                  <a:lnTo>
                    <a:pt x="782" y="636"/>
                  </a:lnTo>
                  <a:lnTo>
                    <a:pt x="709" y="644"/>
                  </a:lnTo>
                  <a:lnTo>
                    <a:pt x="772" y="718"/>
                  </a:lnTo>
                  <a:lnTo>
                    <a:pt x="879" y="764"/>
                  </a:lnTo>
                  <a:lnTo>
                    <a:pt x="962" y="764"/>
                  </a:lnTo>
                  <a:lnTo>
                    <a:pt x="888" y="808"/>
                  </a:lnTo>
                  <a:lnTo>
                    <a:pt x="802" y="808"/>
                  </a:lnTo>
                  <a:lnTo>
                    <a:pt x="884" y="844"/>
                  </a:lnTo>
                  <a:lnTo>
                    <a:pt x="977" y="865"/>
                  </a:lnTo>
                  <a:lnTo>
                    <a:pt x="899" y="895"/>
                  </a:lnTo>
                  <a:lnTo>
                    <a:pt x="787" y="868"/>
                  </a:lnTo>
                  <a:lnTo>
                    <a:pt x="899" y="924"/>
                  </a:lnTo>
                  <a:lnTo>
                    <a:pt x="1015" y="1058"/>
                  </a:lnTo>
                  <a:lnTo>
                    <a:pt x="983" y="948"/>
                  </a:lnTo>
                  <a:lnTo>
                    <a:pt x="1021" y="916"/>
                  </a:lnTo>
                  <a:lnTo>
                    <a:pt x="993" y="827"/>
                  </a:lnTo>
                  <a:lnTo>
                    <a:pt x="1010" y="823"/>
                  </a:lnTo>
                  <a:lnTo>
                    <a:pt x="1006" y="773"/>
                  </a:lnTo>
                  <a:lnTo>
                    <a:pt x="941" y="716"/>
                  </a:lnTo>
                  <a:lnTo>
                    <a:pt x="945" y="680"/>
                  </a:lnTo>
                  <a:lnTo>
                    <a:pt x="993" y="701"/>
                  </a:lnTo>
                  <a:lnTo>
                    <a:pt x="1067" y="828"/>
                  </a:lnTo>
                  <a:lnTo>
                    <a:pt x="1080" y="924"/>
                  </a:lnTo>
                  <a:lnTo>
                    <a:pt x="1090" y="1001"/>
                  </a:lnTo>
                  <a:lnTo>
                    <a:pt x="1074" y="1079"/>
                  </a:lnTo>
                  <a:lnTo>
                    <a:pt x="1095" y="1091"/>
                  </a:lnTo>
                  <a:lnTo>
                    <a:pt x="1101" y="1007"/>
                  </a:lnTo>
                  <a:lnTo>
                    <a:pt x="1093" y="903"/>
                  </a:lnTo>
                  <a:lnTo>
                    <a:pt x="1072" y="817"/>
                  </a:lnTo>
                  <a:lnTo>
                    <a:pt x="998" y="671"/>
                  </a:lnTo>
                  <a:lnTo>
                    <a:pt x="953" y="652"/>
                  </a:lnTo>
                  <a:lnTo>
                    <a:pt x="903" y="511"/>
                  </a:lnTo>
                  <a:lnTo>
                    <a:pt x="879" y="420"/>
                  </a:lnTo>
                  <a:lnTo>
                    <a:pt x="829" y="399"/>
                  </a:lnTo>
                  <a:lnTo>
                    <a:pt x="776" y="258"/>
                  </a:lnTo>
                  <a:lnTo>
                    <a:pt x="603" y="81"/>
                  </a:lnTo>
                  <a:lnTo>
                    <a:pt x="523" y="81"/>
                  </a:lnTo>
                  <a:lnTo>
                    <a:pt x="390" y="4"/>
                  </a:lnTo>
                  <a:lnTo>
                    <a:pt x="270" y="0"/>
                  </a:lnTo>
                  <a:lnTo>
                    <a:pt x="257" y="42"/>
                  </a:lnTo>
                  <a:lnTo>
                    <a:pt x="202" y="36"/>
                  </a:lnTo>
                  <a:lnTo>
                    <a:pt x="173" y="99"/>
                  </a:lnTo>
                  <a:lnTo>
                    <a:pt x="99" y="45"/>
                  </a:lnTo>
                  <a:lnTo>
                    <a:pt x="34" y="61"/>
                  </a:lnTo>
                  <a:lnTo>
                    <a:pt x="0" y="131"/>
                  </a:lnTo>
                  <a:lnTo>
                    <a:pt x="74" y="146"/>
                  </a:lnTo>
                  <a:lnTo>
                    <a:pt x="126" y="182"/>
                  </a:lnTo>
                  <a:lnTo>
                    <a:pt x="116" y="15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0" name="Freeform 98"/>
            <p:cNvSpPr>
              <a:spLocks/>
            </p:cNvSpPr>
            <p:nvPr/>
          </p:nvSpPr>
          <p:spPr bwMode="auto">
            <a:xfrm>
              <a:off x="2073" y="1990"/>
              <a:ext cx="74" cy="122"/>
            </a:xfrm>
            <a:custGeom>
              <a:avLst/>
              <a:gdLst>
                <a:gd name="T0" fmla="*/ 1 w 148"/>
                <a:gd name="T1" fmla="*/ 13 h 243"/>
                <a:gd name="T2" fmla="*/ 0 w 148"/>
                <a:gd name="T3" fmla="*/ 39 h 243"/>
                <a:gd name="T4" fmla="*/ 8 w 148"/>
                <a:gd name="T5" fmla="*/ 39 h 243"/>
                <a:gd name="T6" fmla="*/ 11 w 148"/>
                <a:gd name="T7" fmla="*/ 24 h 243"/>
                <a:gd name="T8" fmla="*/ 32 w 148"/>
                <a:gd name="T9" fmla="*/ 37 h 243"/>
                <a:gd name="T10" fmla="*/ 27 w 148"/>
                <a:gd name="T11" fmla="*/ 63 h 243"/>
                <a:gd name="T12" fmla="*/ 42 w 148"/>
                <a:gd name="T13" fmla="*/ 89 h 243"/>
                <a:gd name="T14" fmla="*/ 53 w 148"/>
                <a:gd name="T15" fmla="*/ 122 h 243"/>
                <a:gd name="T16" fmla="*/ 69 w 148"/>
                <a:gd name="T17" fmla="*/ 113 h 243"/>
                <a:gd name="T18" fmla="*/ 74 w 148"/>
                <a:gd name="T19" fmla="*/ 87 h 243"/>
                <a:gd name="T20" fmla="*/ 64 w 148"/>
                <a:gd name="T21" fmla="*/ 103 h 243"/>
                <a:gd name="T22" fmla="*/ 56 w 148"/>
                <a:gd name="T23" fmla="*/ 82 h 243"/>
                <a:gd name="T24" fmla="*/ 38 w 148"/>
                <a:gd name="T25" fmla="*/ 56 h 243"/>
                <a:gd name="T26" fmla="*/ 38 w 148"/>
                <a:gd name="T27" fmla="*/ 48 h 243"/>
                <a:gd name="T28" fmla="*/ 49 w 148"/>
                <a:gd name="T29" fmla="*/ 48 h 243"/>
                <a:gd name="T30" fmla="*/ 40 w 148"/>
                <a:gd name="T31" fmla="*/ 26 h 243"/>
                <a:gd name="T32" fmla="*/ 22 w 148"/>
                <a:gd name="T33" fmla="*/ 5 h 243"/>
                <a:gd name="T34" fmla="*/ 13 w 148"/>
                <a:gd name="T35" fmla="*/ 0 h 243"/>
                <a:gd name="T36" fmla="*/ 1 w 148"/>
                <a:gd name="T37" fmla="*/ 13 h 243"/>
                <a:gd name="T38" fmla="*/ 1 w 148"/>
                <a:gd name="T39" fmla="*/ 13 h 243"/>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0" t="0" r="r" b="b"/>
              <a:pathLst>
                <a:path w="148" h="243">
                  <a:moveTo>
                    <a:pt x="1" y="26"/>
                  </a:moveTo>
                  <a:lnTo>
                    <a:pt x="0" y="78"/>
                  </a:lnTo>
                  <a:lnTo>
                    <a:pt x="15" y="78"/>
                  </a:lnTo>
                  <a:lnTo>
                    <a:pt x="22" y="47"/>
                  </a:lnTo>
                  <a:lnTo>
                    <a:pt x="64" y="74"/>
                  </a:lnTo>
                  <a:lnTo>
                    <a:pt x="53" y="125"/>
                  </a:lnTo>
                  <a:lnTo>
                    <a:pt x="83" y="178"/>
                  </a:lnTo>
                  <a:lnTo>
                    <a:pt x="106" y="243"/>
                  </a:lnTo>
                  <a:lnTo>
                    <a:pt x="138" y="226"/>
                  </a:lnTo>
                  <a:lnTo>
                    <a:pt x="148" y="173"/>
                  </a:lnTo>
                  <a:lnTo>
                    <a:pt x="127" y="205"/>
                  </a:lnTo>
                  <a:lnTo>
                    <a:pt x="112" y="163"/>
                  </a:lnTo>
                  <a:lnTo>
                    <a:pt x="76" y="112"/>
                  </a:lnTo>
                  <a:lnTo>
                    <a:pt x="76" y="95"/>
                  </a:lnTo>
                  <a:lnTo>
                    <a:pt x="97" y="95"/>
                  </a:lnTo>
                  <a:lnTo>
                    <a:pt x="79" y="51"/>
                  </a:lnTo>
                  <a:lnTo>
                    <a:pt x="43" y="9"/>
                  </a:lnTo>
                  <a:lnTo>
                    <a:pt x="26" y="0"/>
                  </a:lnTo>
                  <a:lnTo>
                    <a:pt x="1" y="2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1" name="Freeform 99"/>
            <p:cNvSpPr>
              <a:spLocks/>
            </p:cNvSpPr>
            <p:nvPr/>
          </p:nvSpPr>
          <p:spPr bwMode="auto">
            <a:xfrm>
              <a:off x="2119" y="2035"/>
              <a:ext cx="28" cy="43"/>
            </a:xfrm>
            <a:custGeom>
              <a:avLst/>
              <a:gdLst>
                <a:gd name="T0" fmla="*/ 0 w 57"/>
                <a:gd name="T1" fmla="*/ 0 h 85"/>
                <a:gd name="T2" fmla="*/ 15 w 57"/>
                <a:gd name="T3" fmla="*/ 12 h 85"/>
                <a:gd name="T4" fmla="*/ 28 w 57"/>
                <a:gd name="T5" fmla="*/ 43 h 85"/>
                <a:gd name="T6" fmla="*/ 28 w 57"/>
                <a:gd name="T7" fmla="*/ 29 h 85"/>
                <a:gd name="T8" fmla="*/ 21 w 57"/>
                <a:gd name="T9" fmla="*/ 9 h 85"/>
                <a:gd name="T10" fmla="*/ 0 w 57"/>
                <a:gd name="T11" fmla="*/ 0 h 85"/>
                <a:gd name="T12" fmla="*/ 0 w 57"/>
                <a:gd name="T13" fmla="*/ 0 h 8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57" h="85">
                  <a:moveTo>
                    <a:pt x="0" y="0"/>
                  </a:moveTo>
                  <a:lnTo>
                    <a:pt x="30" y="23"/>
                  </a:lnTo>
                  <a:lnTo>
                    <a:pt x="57" y="85"/>
                  </a:lnTo>
                  <a:lnTo>
                    <a:pt x="57" y="57"/>
                  </a:lnTo>
                  <a:lnTo>
                    <a:pt x="42" y="17"/>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2" name="Freeform 100"/>
            <p:cNvSpPr>
              <a:spLocks/>
            </p:cNvSpPr>
            <p:nvPr/>
          </p:nvSpPr>
          <p:spPr bwMode="auto">
            <a:xfrm>
              <a:off x="2073" y="2043"/>
              <a:ext cx="40" cy="30"/>
            </a:xfrm>
            <a:custGeom>
              <a:avLst/>
              <a:gdLst>
                <a:gd name="T0" fmla="*/ 0 w 79"/>
                <a:gd name="T1" fmla="*/ 0 h 61"/>
                <a:gd name="T2" fmla="*/ 0 w 79"/>
                <a:gd name="T3" fmla="*/ 17 h 61"/>
                <a:gd name="T4" fmla="*/ 16 w 79"/>
                <a:gd name="T5" fmla="*/ 30 h 61"/>
                <a:gd name="T6" fmla="*/ 40 w 79"/>
                <a:gd name="T7" fmla="*/ 26 h 61"/>
                <a:gd name="T8" fmla="*/ 37 w 79"/>
                <a:gd name="T9" fmla="*/ 17 h 61"/>
                <a:gd name="T10" fmla="*/ 19 w 79"/>
                <a:gd name="T11" fmla="*/ 17 h 61"/>
                <a:gd name="T12" fmla="*/ 6 w 79"/>
                <a:gd name="T13" fmla="*/ 8 h 61"/>
                <a:gd name="T14" fmla="*/ 0 w 79"/>
                <a:gd name="T15" fmla="*/ 0 h 61"/>
                <a:gd name="T16" fmla="*/ 0 w 79"/>
                <a:gd name="T17" fmla="*/ 0 h 6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79" h="61">
                  <a:moveTo>
                    <a:pt x="0" y="0"/>
                  </a:moveTo>
                  <a:lnTo>
                    <a:pt x="0" y="34"/>
                  </a:lnTo>
                  <a:lnTo>
                    <a:pt x="32" y="61"/>
                  </a:lnTo>
                  <a:lnTo>
                    <a:pt x="79" y="53"/>
                  </a:lnTo>
                  <a:lnTo>
                    <a:pt x="74" y="34"/>
                  </a:lnTo>
                  <a:lnTo>
                    <a:pt x="38" y="34"/>
                  </a:lnTo>
                  <a:lnTo>
                    <a:pt x="11" y="17"/>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 name="Freeform 101"/>
            <p:cNvSpPr>
              <a:spLocks/>
            </p:cNvSpPr>
            <p:nvPr/>
          </p:nvSpPr>
          <p:spPr bwMode="auto">
            <a:xfrm>
              <a:off x="1557" y="1545"/>
              <a:ext cx="114" cy="132"/>
            </a:xfrm>
            <a:custGeom>
              <a:avLst/>
              <a:gdLst>
                <a:gd name="T0" fmla="*/ 0 w 228"/>
                <a:gd name="T1" fmla="*/ 0 h 264"/>
                <a:gd name="T2" fmla="*/ 44 w 228"/>
                <a:gd name="T3" fmla="*/ 39 h 264"/>
                <a:gd name="T4" fmla="*/ 0 w 228"/>
                <a:gd name="T5" fmla="*/ 42 h 264"/>
                <a:gd name="T6" fmla="*/ 61 w 228"/>
                <a:gd name="T7" fmla="*/ 73 h 264"/>
                <a:gd name="T8" fmla="*/ 114 w 228"/>
                <a:gd name="T9" fmla="*/ 132 h 264"/>
                <a:gd name="T10" fmla="*/ 87 w 228"/>
                <a:gd name="T11" fmla="*/ 64 h 264"/>
                <a:gd name="T12" fmla="*/ 51 w 228"/>
                <a:gd name="T13" fmla="*/ 19 h 264"/>
                <a:gd name="T14" fmla="*/ 0 w 228"/>
                <a:gd name="T15" fmla="*/ 0 h 264"/>
                <a:gd name="T16" fmla="*/ 0 w 228"/>
                <a:gd name="T17" fmla="*/ 0 h 26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228" h="264">
                  <a:moveTo>
                    <a:pt x="0" y="0"/>
                  </a:moveTo>
                  <a:lnTo>
                    <a:pt x="88" y="78"/>
                  </a:lnTo>
                  <a:lnTo>
                    <a:pt x="0" y="84"/>
                  </a:lnTo>
                  <a:lnTo>
                    <a:pt x="122" y="146"/>
                  </a:lnTo>
                  <a:lnTo>
                    <a:pt x="228" y="264"/>
                  </a:lnTo>
                  <a:lnTo>
                    <a:pt x="173" y="127"/>
                  </a:lnTo>
                  <a:lnTo>
                    <a:pt x="101" y="38"/>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4" name="Freeform 102"/>
            <p:cNvSpPr>
              <a:spLocks/>
            </p:cNvSpPr>
            <p:nvPr/>
          </p:nvSpPr>
          <p:spPr bwMode="auto">
            <a:xfrm>
              <a:off x="1452" y="1620"/>
              <a:ext cx="327" cy="424"/>
            </a:xfrm>
            <a:custGeom>
              <a:avLst/>
              <a:gdLst>
                <a:gd name="T0" fmla="*/ 298 w 654"/>
                <a:gd name="T1" fmla="*/ 138 h 850"/>
                <a:gd name="T2" fmla="*/ 246 w 654"/>
                <a:gd name="T3" fmla="*/ 114 h 850"/>
                <a:gd name="T4" fmla="*/ 208 w 654"/>
                <a:gd name="T5" fmla="*/ 58 h 850"/>
                <a:gd name="T6" fmla="*/ 168 w 654"/>
                <a:gd name="T7" fmla="*/ 17 h 850"/>
                <a:gd name="T8" fmla="*/ 80 w 654"/>
                <a:gd name="T9" fmla="*/ 0 h 850"/>
                <a:gd name="T10" fmla="*/ 122 w 654"/>
                <a:gd name="T11" fmla="*/ 40 h 850"/>
                <a:gd name="T12" fmla="*/ 67 w 654"/>
                <a:gd name="T13" fmla="*/ 39 h 850"/>
                <a:gd name="T14" fmla="*/ 0 w 654"/>
                <a:gd name="T15" fmla="*/ 51 h 850"/>
                <a:gd name="T16" fmla="*/ 16 w 654"/>
                <a:gd name="T17" fmla="*/ 91 h 850"/>
                <a:gd name="T18" fmla="*/ 69 w 654"/>
                <a:gd name="T19" fmla="*/ 71 h 850"/>
                <a:gd name="T20" fmla="*/ 14 w 654"/>
                <a:gd name="T21" fmla="*/ 146 h 850"/>
                <a:gd name="T22" fmla="*/ 15 w 654"/>
                <a:gd name="T23" fmla="*/ 228 h 850"/>
                <a:gd name="T24" fmla="*/ 53 w 654"/>
                <a:gd name="T25" fmla="*/ 194 h 850"/>
                <a:gd name="T26" fmla="*/ 72 w 654"/>
                <a:gd name="T27" fmla="*/ 149 h 850"/>
                <a:gd name="T28" fmla="*/ 105 w 654"/>
                <a:gd name="T29" fmla="*/ 122 h 850"/>
                <a:gd name="T30" fmla="*/ 87 w 654"/>
                <a:gd name="T31" fmla="*/ 185 h 850"/>
                <a:gd name="T32" fmla="*/ 127 w 654"/>
                <a:gd name="T33" fmla="*/ 156 h 850"/>
                <a:gd name="T34" fmla="*/ 114 w 654"/>
                <a:gd name="T35" fmla="*/ 219 h 850"/>
                <a:gd name="T36" fmla="*/ 116 w 654"/>
                <a:gd name="T37" fmla="*/ 258 h 850"/>
                <a:gd name="T38" fmla="*/ 78 w 654"/>
                <a:gd name="T39" fmla="*/ 212 h 850"/>
                <a:gd name="T40" fmla="*/ 65 w 654"/>
                <a:gd name="T41" fmla="*/ 274 h 850"/>
                <a:gd name="T42" fmla="*/ 48 w 654"/>
                <a:gd name="T43" fmla="*/ 382 h 850"/>
                <a:gd name="T44" fmla="*/ 83 w 654"/>
                <a:gd name="T45" fmla="*/ 424 h 850"/>
                <a:gd name="T46" fmla="*/ 78 w 654"/>
                <a:gd name="T47" fmla="*/ 361 h 850"/>
                <a:gd name="T48" fmla="*/ 103 w 654"/>
                <a:gd name="T49" fmla="*/ 417 h 850"/>
                <a:gd name="T50" fmla="*/ 103 w 654"/>
                <a:gd name="T51" fmla="*/ 330 h 850"/>
                <a:gd name="T52" fmla="*/ 126 w 654"/>
                <a:gd name="T53" fmla="*/ 280 h 850"/>
                <a:gd name="T54" fmla="*/ 140 w 654"/>
                <a:gd name="T55" fmla="*/ 330 h 850"/>
                <a:gd name="T56" fmla="*/ 167 w 654"/>
                <a:gd name="T57" fmla="*/ 371 h 850"/>
                <a:gd name="T58" fmla="*/ 155 w 654"/>
                <a:gd name="T59" fmla="*/ 308 h 850"/>
                <a:gd name="T60" fmla="*/ 176 w 654"/>
                <a:gd name="T61" fmla="*/ 319 h 850"/>
                <a:gd name="T62" fmla="*/ 156 w 654"/>
                <a:gd name="T63" fmla="*/ 269 h 850"/>
                <a:gd name="T64" fmla="*/ 168 w 654"/>
                <a:gd name="T65" fmla="*/ 214 h 850"/>
                <a:gd name="T66" fmla="*/ 197 w 654"/>
                <a:gd name="T67" fmla="*/ 263 h 850"/>
                <a:gd name="T68" fmla="*/ 240 w 654"/>
                <a:gd name="T69" fmla="*/ 308 h 850"/>
                <a:gd name="T70" fmla="*/ 202 w 654"/>
                <a:gd name="T71" fmla="*/ 239 h 850"/>
                <a:gd name="T72" fmla="*/ 169 w 654"/>
                <a:gd name="T73" fmla="*/ 171 h 850"/>
                <a:gd name="T74" fmla="*/ 207 w 654"/>
                <a:gd name="T75" fmla="*/ 200 h 850"/>
                <a:gd name="T76" fmla="*/ 231 w 654"/>
                <a:gd name="T77" fmla="*/ 232 h 850"/>
                <a:gd name="T78" fmla="*/ 257 w 654"/>
                <a:gd name="T79" fmla="*/ 257 h 850"/>
                <a:gd name="T80" fmla="*/ 249 w 654"/>
                <a:gd name="T81" fmla="*/ 219 h 850"/>
                <a:gd name="T82" fmla="*/ 280 w 654"/>
                <a:gd name="T83" fmla="*/ 251 h 850"/>
                <a:gd name="T84" fmla="*/ 314 w 654"/>
                <a:gd name="T85" fmla="*/ 273 h 850"/>
                <a:gd name="T86" fmla="*/ 275 w 654"/>
                <a:gd name="T87" fmla="*/ 227 h 850"/>
                <a:gd name="T88" fmla="*/ 240 w 654"/>
                <a:gd name="T89" fmla="*/ 160 h 850"/>
                <a:gd name="T90" fmla="*/ 188 w 654"/>
                <a:gd name="T91" fmla="*/ 103 h 850"/>
                <a:gd name="T92" fmla="*/ 240 w 654"/>
                <a:gd name="T93" fmla="*/ 125 h 850"/>
                <a:gd name="T94" fmla="*/ 266 w 654"/>
                <a:gd name="T95" fmla="*/ 172 h 850"/>
                <a:gd name="T96" fmla="*/ 284 w 654"/>
                <a:gd name="T97" fmla="*/ 185 h 850"/>
                <a:gd name="T98" fmla="*/ 284 w 654"/>
                <a:gd name="T99" fmla="*/ 154 h 850"/>
                <a:gd name="T100" fmla="*/ 327 w 654"/>
                <a:gd name="T101" fmla="*/ 165 h 850"/>
                <a:gd name="T102" fmla="*/ 298 w 654"/>
                <a:gd name="T103" fmla="*/ 138 h 850"/>
                <a:gd name="T104" fmla="*/ 298 w 654"/>
                <a:gd name="T105" fmla="*/ 138 h 850"/>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0" t="0" r="r" b="b"/>
              <a:pathLst>
                <a:path w="654" h="850">
                  <a:moveTo>
                    <a:pt x="595" y="276"/>
                  </a:moveTo>
                  <a:lnTo>
                    <a:pt x="492" y="228"/>
                  </a:lnTo>
                  <a:lnTo>
                    <a:pt x="416" y="116"/>
                  </a:lnTo>
                  <a:lnTo>
                    <a:pt x="335" y="34"/>
                  </a:lnTo>
                  <a:lnTo>
                    <a:pt x="160" y="0"/>
                  </a:lnTo>
                  <a:lnTo>
                    <a:pt x="243" y="80"/>
                  </a:lnTo>
                  <a:lnTo>
                    <a:pt x="133" y="78"/>
                  </a:lnTo>
                  <a:lnTo>
                    <a:pt x="0" y="103"/>
                  </a:lnTo>
                  <a:lnTo>
                    <a:pt x="32" y="183"/>
                  </a:lnTo>
                  <a:lnTo>
                    <a:pt x="137" y="143"/>
                  </a:lnTo>
                  <a:lnTo>
                    <a:pt x="27" y="293"/>
                  </a:lnTo>
                  <a:lnTo>
                    <a:pt x="29" y="458"/>
                  </a:lnTo>
                  <a:lnTo>
                    <a:pt x="105" y="388"/>
                  </a:lnTo>
                  <a:lnTo>
                    <a:pt x="143" y="299"/>
                  </a:lnTo>
                  <a:lnTo>
                    <a:pt x="209" y="244"/>
                  </a:lnTo>
                  <a:lnTo>
                    <a:pt x="173" y="371"/>
                  </a:lnTo>
                  <a:lnTo>
                    <a:pt x="253" y="312"/>
                  </a:lnTo>
                  <a:lnTo>
                    <a:pt x="228" y="439"/>
                  </a:lnTo>
                  <a:lnTo>
                    <a:pt x="232" y="517"/>
                  </a:lnTo>
                  <a:lnTo>
                    <a:pt x="156" y="424"/>
                  </a:lnTo>
                  <a:lnTo>
                    <a:pt x="129" y="550"/>
                  </a:lnTo>
                  <a:lnTo>
                    <a:pt x="95" y="766"/>
                  </a:lnTo>
                  <a:lnTo>
                    <a:pt x="165" y="850"/>
                  </a:lnTo>
                  <a:lnTo>
                    <a:pt x="156" y="723"/>
                  </a:lnTo>
                  <a:lnTo>
                    <a:pt x="205" y="835"/>
                  </a:lnTo>
                  <a:lnTo>
                    <a:pt x="205" y="662"/>
                  </a:lnTo>
                  <a:lnTo>
                    <a:pt x="251" y="561"/>
                  </a:lnTo>
                  <a:lnTo>
                    <a:pt x="280" y="662"/>
                  </a:lnTo>
                  <a:lnTo>
                    <a:pt x="333" y="743"/>
                  </a:lnTo>
                  <a:lnTo>
                    <a:pt x="310" y="618"/>
                  </a:lnTo>
                  <a:lnTo>
                    <a:pt x="352" y="639"/>
                  </a:lnTo>
                  <a:lnTo>
                    <a:pt x="312" y="540"/>
                  </a:lnTo>
                  <a:lnTo>
                    <a:pt x="335" y="430"/>
                  </a:lnTo>
                  <a:lnTo>
                    <a:pt x="394" y="527"/>
                  </a:lnTo>
                  <a:lnTo>
                    <a:pt x="479" y="618"/>
                  </a:lnTo>
                  <a:lnTo>
                    <a:pt x="403" y="479"/>
                  </a:lnTo>
                  <a:lnTo>
                    <a:pt x="338" y="342"/>
                  </a:lnTo>
                  <a:lnTo>
                    <a:pt x="413" y="401"/>
                  </a:lnTo>
                  <a:lnTo>
                    <a:pt x="462" y="466"/>
                  </a:lnTo>
                  <a:lnTo>
                    <a:pt x="513" y="515"/>
                  </a:lnTo>
                  <a:lnTo>
                    <a:pt x="498" y="439"/>
                  </a:lnTo>
                  <a:lnTo>
                    <a:pt x="559" y="504"/>
                  </a:lnTo>
                  <a:lnTo>
                    <a:pt x="627" y="548"/>
                  </a:lnTo>
                  <a:lnTo>
                    <a:pt x="550" y="456"/>
                  </a:lnTo>
                  <a:lnTo>
                    <a:pt x="479" y="320"/>
                  </a:lnTo>
                  <a:lnTo>
                    <a:pt x="375" y="207"/>
                  </a:lnTo>
                  <a:lnTo>
                    <a:pt x="479" y="251"/>
                  </a:lnTo>
                  <a:lnTo>
                    <a:pt x="531" y="344"/>
                  </a:lnTo>
                  <a:lnTo>
                    <a:pt x="567" y="371"/>
                  </a:lnTo>
                  <a:lnTo>
                    <a:pt x="567" y="308"/>
                  </a:lnTo>
                  <a:lnTo>
                    <a:pt x="654" y="331"/>
                  </a:lnTo>
                  <a:lnTo>
                    <a:pt x="595" y="27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5" name="Freeform 103"/>
            <p:cNvSpPr>
              <a:spLocks/>
            </p:cNvSpPr>
            <p:nvPr/>
          </p:nvSpPr>
          <p:spPr bwMode="auto">
            <a:xfrm>
              <a:off x="1754" y="1880"/>
              <a:ext cx="145" cy="100"/>
            </a:xfrm>
            <a:custGeom>
              <a:avLst/>
              <a:gdLst>
                <a:gd name="T0" fmla="*/ 79 w 291"/>
                <a:gd name="T1" fmla="*/ 0 h 200"/>
                <a:gd name="T2" fmla="*/ 109 w 291"/>
                <a:gd name="T3" fmla="*/ 46 h 200"/>
                <a:gd name="T4" fmla="*/ 83 w 291"/>
                <a:gd name="T5" fmla="*/ 49 h 200"/>
                <a:gd name="T6" fmla="*/ 31 w 291"/>
                <a:gd name="T7" fmla="*/ 36 h 200"/>
                <a:gd name="T8" fmla="*/ 72 w 291"/>
                <a:gd name="T9" fmla="*/ 62 h 200"/>
                <a:gd name="T10" fmla="*/ 34 w 291"/>
                <a:gd name="T11" fmla="*/ 64 h 200"/>
                <a:gd name="T12" fmla="*/ 34 w 291"/>
                <a:gd name="T13" fmla="*/ 87 h 200"/>
                <a:gd name="T14" fmla="*/ 0 w 291"/>
                <a:gd name="T15" fmla="*/ 89 h 200"/>
                <a:gd name="T16" fmla="*/ 49 w 291"/>
                <a:gd name="T17" fmla="*/ 100 h 200"/>
                <a:gd name="T18" fmla="*/ 49 w 291"/>
                <a:gd name="T19" fmla="*/ 85 h 200"/>
                <a:gd name="T20" fmla="*/ 90 w 291"/>
                <a:gd name="T21" fmla="*/ 73 h 200"/>
                <a:gd name="T22" fmla="*/ 120 w 291"/>
                <a:gd name="T23" fmla="*/ 53 h 200"/>
                <a:gd name="T24" fmla="*/ 117 w 291"/>
                <a:gd name="T25" fmla="*/ 32 h 200"/>
                <a:gd name="T26" fmla="*/ 145 w 291"/>
                <a:gd name="T27" fmla="*/ 20 h 200"/>
                <a:gd name="T28" fmla="*/ 123 w 291"/>
                <a:gd name="T29" fmla="*/ 7 h 200"/>
                <a:gd name="T30" fmla="*/ 114 w 291"/>
                <a:gd name="T31" fmla="*/ 25 h 200"/>
                <a:gd name="T32" fmla="*/ 79 w 291"/>
                <a:gd name="T33" fmla="*/ 0 h 200"/>
                <a:gd name="T34" fmla="*/ 79 w 291"/>
                <a:gd name="T35" fmla="*/ 0 h 200"/>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0" t="0" r="r" b="b"/>
              <a:pathLst>
                <a:path w="291" h="200">
                  <a:moveTo>
                    <a:pt x="159" y="0"/>
                  </a:moveTo>
                  <a:lnTo>
                    <a:pt x="218" y="91"/>
                  </a:lnTo>
                  <a:lnTo>
                    <a:pt x="167" y="97"/>
                  </a:lnTo>
                  <a:lnTo>
                    <a:pt x="62" y="72"/>
                  </a:lnTo>
                  <a:lnTo>
                    <a:pt x="144" y="124"/>
                  </a:lnTo>
                  <a:lnTo>
                    <a:pt x="68" y="127"/>
                  </a:lnTo>
                  <a:lnTo>
                    <a:pt x="68" y="173"/>
                  </a:lnTo>
                  <a:lnTo>
                    <a:pt x="0" y="177"/>
                  </a:lnTo>
                  <a:lnTo>
                    <a:pt x="99" y="200"/>
                  </a:lnTo>
                  <a:lnTo>
                    <a:pt x="99" y="169"/>
                  </a:lnTo>
                  <a:lnTo>
                    <a:pt x="180" y="146"/>
                  </a:lnTo>
                  <a:lnTo>
                    <a:pt x="241" y="105"/>
                  </a:lnTo>
                  <a:lnTo>
                    <a:pt x="235" y="63"/>
                  </a:lnTo>
                  <a:lnTo>
                    <a:pt x="291" y="40"/>
                  </a:lnTo>
                  <a:lnTo>
                    <a:pt x="247" y="13"/>
                  </a:lnTo>
                  <a:lnTo>
                    <a:pt x="228" y="50"/>
                  </a:lnTo>
                  <a:lnTo>
                    <a:pt x="159"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6" name="Freeform 104"/>
            <p:cNvSpPr>
              <a:spLocks/>
            </p:cNvSpPr>
            <p:nvPr/>
          </p:nvSpPr>
          <p:spPr bwMode="auto">
            <a:xfrm>
              <a:off x="1644" y="1962"/>
              <a:ext cx="130" cy="86"/>
            </a:xfrm>
            <a:custGeom>
              <a:avLst/>
              <a:gdLst>
                <a:gd name="T0" fmla="*/ 130 w 261"/>
                <a:gd name="T1" fmla="*/ 46 h 173"/>
                <a:gd name="T2" fmla="*/ 101 w 261"/>
                <a:gd name="T3" fmla="*/ 25 h 173"/>
                <a:gd name="T4" fmla="*/ 64 w 261"/>
                <a:gd name="T5" fmla="*/ 0 h 173"/>
                <a:gd name="T6" fmla="*/ 105 w 261"/>
                <a:gd name="T7" fmla="*/ 57 h 173"/>
                <a:gd name="T8" fmla="*/ 60 w 261"/>
                <a:gd name="T9" fmla="*/ 52 h 173"/>
                <a:gd name="T10" fmla="*/ 82 w 261"/>
                <a:gd name="T11" fmla="*/ 73 h 173"/>
                <a:gd name="T12" fmla="*/ 44 w 261"/>
                <a:gd name="T13" fmla="*/ 73 h 173"/>
                <a:gd name="T14" fmla="*/ 0 w 261"/>
                <a:gd name="T15" fmla="*/ 58 h 173"/>
                <a:gd name="T16" fmla="*/ 47 w 261"/>
                <a:gd name="T17" fmla="*/ 86 h 173"/>
                <a:gd name="T18" fmla="*/ 104 w 261"/>
                <a:gd name="T19" fmla="*/ 84 h 173"/>
                <a:gd name="T20" fmla="*/ 104 w 261"/>
                <a:gd name="T21" fmla="*/ 69 h 173"/>
                <a:gd name="T22" fmla="*/ 130 w 261"/>
                <a:gd name="T23" fmla="*/ 46 h 173"/>
                <a:gd name="T24" fmla="*/ 130 w 261"/>
                <a:gd name="T25" fmla="*/ 46 h 17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261" h="173">
                  <a:moveTo>
                    <a:pt x="261" y="93"/>
                  </a:moveTo>
                  <a:lnTo>
                    <a:pt x="202" y="51"/>
                  </a:lnTo>
                  <a:lnTo>
                    <a:pt x="129" y="0"/>
                  </a:lnTo>
                  <a:lnTo>
                    <a:pt x="211" y="114"/>
                  </a:lnTo>
                  <a:lnTo>
                    <a:pt x="120" y="104"/>
                  </a:lnTo>
                  <a:lnTo>
                    <a:pt x="164" y="146"/>
                  </a:lnTo>
                  <a:lnTo>
                    <a:pt x="88" y="146"/>
                  </a:lnTo>
                  <a:lnTo>
                    <a:pt x="0" y="116"/>
                  </a:lnTo>
                  <a:lnTo>
                    <a:pt x="95" y="173"/>
                  </a:lnTo>
                  <a:lnTo>
                    <a:pt x="209" y="169"/>
                  </a:lnTo>
                  <a:lnTo>
                    <a:pt x="209" y="138"/>
                  </a:lnTo>
                  <a:lnTo>
                    <a:pt x="261" y="9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7" name="Freeform 105"/>
            <p:cNvSpPr>
              <a:spLocks/>
            </p:cNvSpPr>
            <p:nvPr/>
          </p:nvSpPr>
          <p:spPr bwMode="auto">
            <a:xfrm>
              <a:off x="1582" y="2033"/>
              <a:ext cx="103" cy="84"/>
            </a:xfrm>
            <a:custGeom>
              <a:avLst/>
              <a:gdLst>
                <a:gd name="T0" fmla="*/ 103 w 207"/>
                <a:gd name="T1" fmla="*/ 28 h 167"/>
                <a:gd name="T2" fmla="*/ 43 w 207"/>
                <a:gd name="T3" fmla="*/ 16 h 167"/>
                <a:gd name="T4" fmla="*/ 6 w 207"/>
                <a:gd name="T5" fmla="*/ 0 h 167"/>
                <a:gd name="T6" fmla="*/ 41 w 207"/>
                <a:gd name="T7" fmla="*/ 53 h 167"/>
                <a:gd name="T8" fmla="*/ 0 w 207"/>
                <a:gd name="T9" fmla="*/ 48 h 167"/>
                <a:gd name="T10" fmla="*/ 25 w 207"/>
                <a:gd name="T11" fmla="*/ 73 h 167"/>
                <a:gd name="T12" fmla="*/ 64 w 207"/>
                <a:gd name="T13" fmla="*/ 84 h 167"/>
                <a:gd name="T14" fmla="*/ 52 w 207"/>
                <a:gd name="T15" fmla="*/ 62 h 167"/>
                <a:gd name="T16" fmla="*/ 68 w 207"/>
                <a:gd name="T17" fmla="*/ 61 h 167"/>
                <a:gd name="T18" fmla="*/ 52 w 207"/>
                <a:gd name="T19" fmla="*/ 30 h 167"/>
                <a:gd name="T20" fmla="*/ 103 w 207"/>
                <a:gd name="T21" fmla="*/ 28 h 167"/>
                <a:gd name="T22" fmla="*/ 103 w 207"/>
                <a:gd name="T23" fmla="*/ 28 h 16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207" h="167">
                  <a:moveTo>
                    <a:pt x="207" y="55"/>
                  </a:moveTo>
                  <a:lnTo>
                    <a:pt x="87" y="32"/>
                  </a:lnTo>
                  <a:lnTo>
                    <a:pt x="13" y="0"/>
                  </a:lnTo>
                  <a:lnTo>
                    <a:pt x="83" y="105"/>
                  </a:lnTo>
                  <a:lnTo>
                    <a:pt x="0" y="95"/>
                  </a:lnTo>
                  <a:lnTo>
                    <a:pt x="51" y="146"/>
                  </a:lnTo>
                  <a:lnTo>
                    <a:pt x="129" y="167"/>
                  </a:lnTo>
                  <a:lnTo>
                    <a:pt x="104" y="124"/>
                  </a:lnTo>
                  <a:lnTo>
                    <a:pt x="136" y="122"/>
                  </a:lnTo>
                  <a:lnTo>
                    <a:pt x="104" y="59"/>
                  </a:lnTo>
                  <a:lnTo>
                    <a:pt x="207" y="5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8" name="Freeform 106"/>
            <p:cNvSpPr>
              <a:spLocks/>
            </p:cNvSpPr>
            <p:nvPr/>
          </p:nvSpPr>
          <p:spPr bwMode="auto">
            <a:xfrm>
              <a:off x="1238" y="1525"/>
              <a:ext cx="396" cy="847"/>
            </a:xfrm>
            <a:custGeom>
              <a:avLst/>
              <a:gdLst>
                <a:gd name="T0" fmla="*/ 302 w 793"/>
                <a:gd name="T1" fmla="*/ 55 h 1696"/>
                <a:gd name="T2" fmla="*/ 212 w 793"/>
                <a:gd name="T3" fmla="*/ 63 h 1696"/>
                <a:gd name="T4" fmla="*/ 171 w 793"/>
                <a:gd name="T5" fmla="*/ 110 h 1696"/>
                <a:gd name="T6" fmla="*/ 212 w 793"/>
                <a:gd name="T7" fmla="*/ 116 h 1696"/>
                <a:gd name="T8" fmla="*/ 177 w 793"/>
                <a:gd name="T9" fmla="*/ 153 h 1696"/>
                <a:gd name="T10" fmla="*/ 180 w 793"/>
                <a:gd name="T11" fmla="*/ 199 h 1696"/>
                <a:gd name="T12" fmla="*/ 219 w 793"/>
                <a:gd name="T13" fmla="*/ 196 h 1696"/>
                <a:gd name="T14" fmla="*/ 200 w 793"/>
                <a:gd name="T15" fmla="*/ 256 h 1696"/>
                <a:gd name="T16" fmla="*/ 151 w 793"/>
                <a:gd name="T17" fmla="*/ 216 h 1696"/>
                <a:gd name="T18" fmla="*/ 122 w 793"/>
                <a:gd name="T19" fmla="*/ 184 h 1696"/>
                <a:gd name="T20" fmla="*/ 153 w 793"/>
                <a:gd name="T21" fmla="*/ 247 h 1696"/>
                <a:gd name="T22" fmla="*/ 186 w 793"/>
                <a:gd name="T23" fmla="*/ 301 h 1696"/>
                <a:gd name="T24" fmla="*/ 140 w 793"/>
                <a:gd name="T25" fmla="*/ 299 h 1696"/>
                <a:gd name="T26" fmla="*/ 164 w 793"/>
                <a:gd name="T27" fmla="*/ 354 h 1696"/>
                <a:gd name="T28" fmla="*/ 221 w 793"/>
                <a:gd name="T29" fmla="*/ 358 h 1696"/>
                <a:gd name="T30" fmla="*/ 204 w 793"/>
                <a:gd name="T31" fmla="*/ 313 h 1696"/>
                <a:gd name="T32" fmla="*/ 236 w 793"/>
                <a:gd name="T33" fmla="*/ 332 h 1696"/>
                <a:gd name="T34" fmla="*/ 255 w 793"/>
                <a:gd name="T35" fmla="*/ 386 h 1696"/>
                <a:gd name="T36" fmla="*/ 257 w 793"/>
                <a:gd name="T37" fmla="*/ 468 h 1696"/>
                <a:gd name="T38" fmla="*/ 259 w 793"/>
                <a:gd name="T39" fmla="*/ 528 h 1696"/>
                <a:gd name="T40" fmla="*/ 310 w 793"/>
                <a:gd name="T41" fmla="*/ 605 h 1696"/>
                <a:gd name="T42" fmla="*/ 350 w 793"/>
                <a:gd name="T43" fmla="*/ 632 h 1696"/>
                <a:gd name="T44" fmla="*/ 302 w 793"/>
                <a:gd name="T45" fmla="*/ 632 h 1696"/>
                <a:gd name="T46" fmla="*/ 314 w 793"/>
                <a:gd name="T47" fmla="*/ 683 h 1696"/>
                <a:gd name="T48" fmla="*/ 293 w 793"/>
                <a:gd name="T49" fmla="*/ 683 h 1696"/>
                <a:gd name="T50" fmla="*/ 334 w 793"/>
                <a:gd name="T51" fmla="*/ 767 h 1696"/>
                <a:gd name="T52" fmla="*/ 396 w 793"/>
                <a:gd name="T53" fmla="*/ 847 h 1696"/>
                <a:gd name="T54" fmla="*/ 361 w 793"/>
                <a:gd name="T55" fmla="*/ 822 h 1696"/>
                <a:gd name="T56" fmla="*/ 324 w 793"/>
                <a:gd name="T57" fmla="*/ 767 h 1696"/>
                <a:gd name="T58" fmla="*/ 278 w 793"/>
                <a:gd name="T59" fmla="*/ 669 h 1696"/>
                <a:gd name="T60" fmla="*/ 249 w 793"/>
                <a:gd name="T61" fmla="*/ 667 h 1696"/>
                <a:gd name="T62" fmla="*/ 225 w 793"/>
                <a:gd name="T63" fmla="*/ 616 h 1696"/>
                <a:gd name="T64" fmla="*/ 255 w 793"/>
                <a:gd name="T65" fmla="*/ 630 h 1696"/>
                <a:gd name="T66" fmla="*/ 245 w 793"/>
                <a:gd name="T67" fmla="*/ 481 h 1696"/>
                <a:gd name="T68" fmla="*/ 221 w 793"/>
                <a:gd name="T69" fmla="*/ 534 h 1696"/>
                <a:gd name="T70" fmla="*/ 232 w 793"/>
                <a:gd name="T71" fmla="*/ 463 h 1696"/>
                <a:gd name="T72" fmla="*/ 180 w 793"/>
                <a:gd name="T73" fmla="*/ 386 h 1696"/>
                <a:gd name="T74" fmla="*/ 71 w 793"/>
                <a:gd name="T75" fmla="*/ 378 h 1696"/>
                <a:gd name="T76" fmla="*/ 10 w 793"/>
                <a:gd name="T77" fmla="*/ 337 h 1696"/>
                <a:gd name="T78" fmla="*/ 0 w 793"/>
                <a:gd name="T79" fmla="*/ 262 h 1696"/>
                <a:gd name="T80" fmla="*/ 24 w 793"/>
                <a:gd name="T81" fmla="*/ 229 h 1696"/>
                <a:gd name="T82" fmla="*/ 71 w 793"/>
                <a:gd name="T83" fmla="*/ 131 h 1696"/>
                <a:gd name="T84" fmla="*/ 102 w 793"/>
                <a:gd name="T85" fmla="*/ 118 h 1696"/>
                <a:gd name="T86" fmla="*/ 114 w 793"/>
                <a:gd name="T87" fmla="*/ 72 h 1696"/>
                <a:gd name="T88" fmla="*/ 173 w 793"/>
                <a:gd name="T89" fmla="*/ 48 h 1696"/>
                <a:gd name="T90" fmla="*/ 239 w 793"/>
                <a:gd name="T91" fmla="*/ 0 h 1696"/>
                <a:gd name="T92" fmla="*/ 291 w 793"/>
                <a:gd name="T93" fmla="*/ 6 h 1696"/>
                <a:gd name="T94" fmla="*/ 291 w 793"/>
                <a:gd name="T95" fmla="*/ 37 h 1696"/>
                <a:gd name="T96" fmla="*/ 302 w 793"/>
                <a:gd name="T97" fmla="*/ 55 h 1696"/>
                <a:gd name="T98" fmla="*/ 302 w 793"/>
                <a:gd name="T99" fmla="*/ 55 h 169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0" t="0" r="r" b="b"/>
              <a:pathLst>
                <a:path w="793" h="1696">
                  <a:moveTo>
                    <a:pt x="605" y="110"/>
                  </a:moveTo>
                  <a:lnTo>
                    <a:pt x="424" y="126"/>
                  </a:lnTo>
                  <a:lnTo>
                    <a:pt x="342" y="221"/>
                  </a:lnTo>
                  <a:lnTo>
                    <a:pt x="424" y="232"/>
                  </a:lnTo>
                  <a:lnTo>
                    <a:pt x="354" y="306"/>
                  </a:lnTo>
                  <a:lnTo>
                    <a:pt x="361" y="399"/>
                  </a:lnTo>
                  <a:lnTo>
                    <a:pt x="439" y="392"/>
                  </a:lnTo>
                  <a:lnTo>
                    <a:pt x="401" y="513"/>
                  </a:lnTo>
                  <a:lnTo>
                    <a:pt x="303" y="432"/>
                  </a:lnTo>
                  <a:lnTo>
                    <a:pt x="244" y="369"/>
                  </a:lnTo>
                  <a:lnTo>
                    <a:pt x="306" y="494"/>
                  </a:lnTo>
                  <a:lnTo>
                    <a:pt x="373" y="603"/>
                  </a:lnTo>
                  <a:lnTo>
                    <a:pt x="280" y="599"/>
                  </a:lnTo>
                  <a:lnTo>
                    <a:pt x="329" y="709"/>
                  </a:lnTo>
                  <a:lnTo>
                    <a:pt x="443" y="717"/>
                  </a:lnTo>
                  <a:lnTo>
                    <a:pt x="409" y="627"/>
                  </a:lnTo>
                  <a:lnTo>
                    <a:pt x="472" y="665"/>
                  </a:lnTo>
                  <a:lnTo>
                    <a:pt x="510" y="772"/>
                  </a:lnTo>
                  <a:lnTo>
                    <a:pt x="515" y="937"/>
                  </a:lnTo>
                  <a:lnTo>
                    <a:pt x="519" y="1057"/>
                  </a:lnTo>
                  <a:lnTo>
                    <a:pt x="620" y="1211"/>
                  </a:lnTo>
                  <a:lnTo>
                    <a:pt x="700" y="1266"/>
                  </a:lnTo>
                  <a:lnTo>
                    <a:pt x="605" y="1266"/>
                  </a:lnTo>
                  <a:lnTo>
                    <a:pt x="628" y="1367"/>
                  </a:lnTo>
                  <a:lnTo>
                    <a:pt x="586" y="1367"/>
                  </a:lnTo>
                  <a:lnTo>
                    <a:pt x="668" y="1536"/>
                  </a:lnTo>
                  <a:lnTo>
                    <a:pt x="793" y="1696"/>
                  </a:lnTo>
                  <a:lnTo>
                    <a:pt x="723" y="1646"/>
                  </a:lnTo>
                  <a:lnTo>
                    <a:pt x="649" y="1536"/>
                  </a:lnTo>
                  <a:lnTo>
                    <a:pt x="557" y="1340"/>
                  </a:lnTo>
                  <a:lnTo>
                    <a:pt x="498" y="1336"/>
                  </a:lnTo>
                  <a:lnTo>
                    <a:pt x="451" y="1234"/>
                  </a:lnTo>
                  <a:lnTo>
                    <a:pt x="510" y="1262"/>
                  </a:lnTo>
                  <a:lnTo>
                    <a:pt x="491" y="964"/>
                  </a:lnTo>
                  <a:lnTo>
                    <a:pt x="443" y="1070"/>
                  </a:lnTo>
                  <a:lnTo>
                    <a:pt x="464" y="928"/>
                  </a:lnTo>
                  <a:lnTo>
                    <a:pt x="361" y="772"/>
                  </a:lnTo>
                  <a:lnTo>
                    <a:pt x="143" y="757"/>
                  </a:lnTo>
                  <a:lnTo>
                    <a:pt x="21" y="675"/>
                  </a:lnTo>
                  <a:lnTo>
                    <a:pt x="0" y="525"/>
                  </a:lnTo>
                  <a:lnTo>
                    <a:pt x="48" y="458"/>
                  </a:lnTo>
                  <a:lnTo>
                    <a:pt x="143" y="262"/>
                  </a:lnTo>
                  <a:lnTo>
                    <a:pt x="204" y="236"/>
                  </a:lnTo>
                  <a:lnTo>
                    <a:pt x="228" y="145"/>
                  </a:lnTo>
                  <a:lnTo>
                    <a:pt x="346" y="97"/>
                  </a:lnTo>
                  <a:lnTo>
                    <a:pt x="479" y="0"/>
                  </a:lnTo>
                  <a:lnTo>
                    <a:pt x="582" y="12"/>
                  </a:lnTo>
                  <a:lnTo>
                    <a:pt x="582" y="74"/>
                  </a:lnTo>
                  <a:lnTo>
                    <a:pt x="605" y="11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9" name="Freeform 107"/>
            <p:cNvSpPr>
              <a:spLocks/>
            </p:cNvSpPr>
            <p:nvPr/>
          </p:nvSpPr>
          <p:spPr bwMode="auto">
            <a:xfrm>
              <a:off x="1220" y="1850"/>
              <a:ext cx="608" cy="808"/>
            </a:xfrm>
            <a:custGeom>
              <a:avLst/>
              <a:gdLst>
                <a:gd name="T0" fmla="*/ 21 w 1215"/>
                <a:gd name="T1" fmla="*/ 0 h 1618"/>
                <a:gd name="T2" fmla="*/ 8 w 1215"/>
                <a:gd name="T3" fmla="*/ 26 h 1618"/>
                <a:gd name="T4" fmla="*/ 35 w 1215"/>
                <a:gd name="T5" fmla="*/ 55 h 1618"/>
                <a:gd name="T6" fmla="*/ 0 w 1215"/>
                <a:gd name="T7" fmla="*/ 96 h 1618"/>
                <a:gd name="T8" fmla="*/ 27 w 1215"/>
                <a:gd name="T9" fmla="*/ 171 h 1618"/>
                <a:gd name="T10" fmla="*/ 80 w 1215"/>
                <a:gd name="T11" fmla="*/ 227 h 1618"/>
                <a:gd name="T12" fmla="*/ 113 w 1215"/>
                <a:gd name="T13" fmla="*/ 304 h 1618"/>
                <a:gd name="T14" fmla="*/ 233 w 1215"/>
                <a:gd name="T15" fmla="*/ 343 h 1618"/>
                <a:gd name="T16" fmla="*/ 277 w 1215"/>
                <a:gd name="T17" fmla="*/ 380 h 1618"/>
                <a:gd name="T18" fmla="*/ 331 w 1215"/>
                <a:gd name="T19" fmla="*/ 477 h 1618"/>
                <a:gd name="T20" fmla="*/ 418 w 1215"/>
                <a:gd name="T21" fmla="*/ 538 h 1618"/>
                <a:gd name="T22" fmla="*/ 508 w 1215"/>
                <a:gd name="T23" fmla="*/ 616 h 1618"/>
                <a:gd name="T24" fmla="*/ 587 w 1215"/>
                <a:gd name="T25" fmla="*/ 697 h 1618"/>
                <a:gd name="T26" fmla="*/ 589 w 1215"/>
                <a:gd name="T27" fmla="*/ 732 h 1618"/>
                <a:gd name="T28" fmla="*/ 555 w 1215"/>
                <a:gd name="T29" fmla="*/ 808 h 1618"/>
                <a:gd name="T30" fmla="*/ 571 w 1215"/>
                <a:gd name="T31" fmla="*/ 808 h 1618"/>
                <a:gd name="T32" fmla="*/ 608 w 1215"/>
                <a:gd name="T33" fmla="*/ 728 h 1618"/>
                <a:gd name="T34" fmla="*/ 602 w 1215"/>
                <a:gd name="T35" fmla="*/ 671 h 1618"/>
                <a:gd name="T36" fmla="*/ 561 w 1215"/>
                <a:gd name="T37" fmla="*/ 632 h 1618"/>
                <a:gd name="T38" fmla="*/ 451 w 1215"/>
                <a:gd name="T39" fmla="*/ 540 h 1618"/>
                <a:gd name="T40" fmla="*/ 337 w 1215"/>
                <a:gd name="T41" fmla="*/ 468 h 1618"/>
                <a:gd name="T42" fmla="*/ 272 w 1215"/>
                <a:gd name="T43" fmla="*/ 354 h 1618"/>
                <a:gd name="T44" fmla="*/ 272 w 1215"/>
                <a:gd name="T45" fmla="*/ 333 h 1618"/>
                <a:gd name="T46" fmla="*/ 235 w 1215"/>
                <a:gd name="T47" fmla="*/ 278 h 1618"/>
                <a:gd name="T48" fmla="*/ 218 w 1215"/>
                <a:gd name="T49" fmla="*/ 219 h 1618"/>
                <a:gd name="T50" fmla="*/ 202 w 1215"/>
                <a:gd name="T51" fmla="*/ 266 h 1618"/>
                <a:gd name="T52" fmla="*/ 200 w 1215"/>
                <a:gd name="T53" fmla="*/ 302 h 1618"/>
                <a:gd name="T54" fmla="*/ 178 w 1215"/>
                <a:gd name="T55" fmla="*/ 239 h 1618"/>
                <a:gd name="T56" fmla="*/ 133 w 1215"/>
                <a:gd name="T57" fmla="*/ 236 h 1618"/>
                <a:gd name="T58" fmla="*/ 169 w 1215"/>
                <a:gd name="T59" fmla="*/ 198 h 1618"/>
                <a:gd name="T60" fmla="*/ 133 w 1215"/>
                <a:gd name="T61" fmla="*/ 171 h 1618"/>
                <a:gd name="T62" fmla="*/ 196 w 1215"/>
                <a:gd name="T63" fmla="*/ 160 h 1618"/>
                <a:gd name="T64" fmla="*/ 188 w 1215"/>
                <a:gd name="T65" fmla="*/ 199 h 1618"/>
                <a:gd name="T66" fmla="*/ 226 w 1215"/>
                <a:gd name="T67" fmla="*/ 199 h 1618"/>
                <a:gd name="T68" fmla="*/ 231 w 1215"/>
                <a:gd name="T69" fmla="*/ 155 h 1618"/>
                <a:gd name="T70" fmla="*/ 187 w 1215"/>
                <a:gd name="T71" fmla="*/ 90 h 1618"/>
                <a:gd name="T72" fmla="*/ 96 w 1215"/>
                <a:gd name="T73" fmla="*/ 92 h 1618"/>
                <a:gd name="T74" fmla="*/ 21 w 1215"/>
                <a:gd name="T75" fmla="*/ 0 h 1618"/>
                <a:gd name="T76" fmla="*/ 21 w 1215"/>
                <a:gd name="T77" fmla="*/ 0 h 1618"/>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0" t="0" r="r" b="b"/>
              <a:pathLst>
                <a:path w="1215" h="1618">
                  <a:moveTo>
                    <a:pt x="42" y="0"/>
                  </a:moveTo>
                  <a:lnTo>
                    <a:pt x="15" y="52"/>
                  </a:lnTo>
                  <a:lnTo>
                    <a:pt x="70" y="111"/>
                  </a:lnTo>
                  <a:lnTo>
                    <a:pt x="0" y="192"/>
                  </a:lnTo>
                  <a:lnTo>
                    <a:pt x="53" y="342"/>
                  </a:lnTo>
                  <a:lnTo>
                    <a:pt x="160" y="455"/>
                  </a:lnTo>
                  <a:lnTo>
                    <a:pt x="226" y="609"/>
                  </a:lnTo>
                  <a:lnTo>
                    <a:pt x="466" y="686"/>
                  </a:lnTo>
                  <a:lnTo>
                    <a:pt x="553" y="761"/>
                  </a:lnTo>
                  <a:lnTo>
                    <a:pt x="662" y="956"/>
                  </a:lnTo>
                  <a:lnTo>
                    <a:pt x="835" y="1078"/>
                  </a:lnTo>
                  <a:lnTo>
                    <a:pt x="1015" y="1234"/>
                  </a:lnTo>
                  <a:lnTo>
                    <a:pt x="1173" y="1395"/>
                  </a:lnTo>
                  <a:lnTo>
                    <a:pt x="1177" y="1466"/>
                  </a:lnTo>
                  <a:lnTo>
                    <a:pt x="1110" y="1618"/>
                  </a:lnTo>
                  <a:lnTo>
                    <a:pt x="1141" y="1618"/>
                  </a:lnTo>
                  <a:lnTo>
                    <a:pt x="1215" y="1458"/>
                  </a:lnTo>
                  <a:lnTo>
                    <a:pt x="1204" y="1344"/>
                  </a:lnTo>
                  <a:lnTo>
                    <a:pt x="1122" y="1266"/>
                  </a:lnTo>
                  <a:lnTo>
                    <a:pt x="901" y="1082"/>
                  </a:lnTo>
                  <a:lnTo>
                    <a:pt x="673" y="937"/>
                  </a:lnTo>
                  <a:lnTo>
                    <a:pt x="544" y="709"/>
                  </a:lnTo>
                  <a:lnTo>
                    <a:pt x="544" y="667"/>
                  </a:lnTo>
                  <a:lnTo>
                    <a:pt x="470" y="557"/>
                  </a:lnTo>
                  <a:lnTo>
                    <a:pt x="435" y="439"/>
                  </a:lnTo>
                  <a:lnTo>
                    <a:pt x="403" y="532"/>
                  </a:lnTo>
                  <a:lnTo>
                    <a:pt x="399" y="605"/>
                  </a:lnTo>
                  <a:lnTo>
                    <a:pt x="356" y="479"/>
                  </a:lnTo>
                  <a:lnTo>
                    <a:pt x="266" y="472"/>
                  </a:lnTo>
                  <a:lnTo>
                    <a:pt x="337" y="396"/>
                  </a:lnTo>
                  <a:lnTo>
                    <a:pt x="266" y="342"/>
                  </a:lnTo>
                  <a:lnTo>
                    <a:pt x="392" y="321"/>
                  </a:lnTo>
                  <a:lnTo>
                    <a:pt x="376" y="399"/>
                  </a:lnTo>
                  <a:lnTo>
                    <a:pt x="451" y="399"/>
                  </a:lnTo>
                  <a:lnTo>
                    <a:pt x="462" y="310"/>
                  </a:lnTo>
                  <a:lnTo>
                    <a:pt x="373" y="181"/>
                  </a:lnTo>
                  <a:lnTo>
                    <a:pt x="192" y="185"/>
                  </a:lnTo>
                  <a:lnTo>
                    <a:pt x="42"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10" name="Freeform 108"/>
            <p:cNvSpPr>
              <a:spLocks/>
            </p:cNvSpPr>
            <p:nvPr/>
          </p:nvSpPr>
          <p:spPr bwMode="auto">
            <a:xfrm>
              <a:off x="1529" y="2158"/>
              <a:ext cx="598" cy="600"/>
            </a:xfrm>
            <a:custGeom>
              <a:avLst/>
              <a:gdLst>
                <a:gd name="T0" fmla="*/ 0 w 1196"/>
                <a:gd name="T1" fmla="*/ 50 h 1201"/>
                <a:gd name="T2" fmla="*/ 30 w 1196"/>
                <a:gd name="T3" fmla="*/ 55 h 1201"/>
                <a:gd name="T4" fmla="*/ 73 w 1196"/>
                <a:gd name="T5" fmla="*/ 102 h 1201"/>
                <a:gd name="T6" fmla="*/ 98 w 1196"/>
                <a:gd name="T7" fmla="*/ 139 h 1201"/>
                <a:gd name="T8" fmla="*/ 167 w 1196"/>
                <a:gd name="T9" fmla="*/ 178 h 1201"/>
                <a:gd name="T10" fmla="*/ 239 w 1196"/>
                <a:gd name="T11" fmla="*/ 196 h 1201"/>
                <a:gd name="T12" fmla="*/ 381 w 1196"/>
                <a:gd name="T13" fmla="*/ 284 h 1201"/>
                <a:gd name="T14" fmla="*/ 418 w 1196"/>
                <a:gd name="T15" fmla="*/ 332 h 1201"/>
                <a:gd name="T16" fmla="*/ 429 w 1196"/>
                <a:gd name="T17" fmla="*/ 378 h 1201"/>
                <a:gd name="T18" fmla="*/ 416 w 1196"/>
                <a:gd name="T19" fmla="*/ 307 h 1201"/>
                <a:gd name="T20" fmla="*/ 441 w 1196"/>
                <a:gd name="T21" fmla="*/ 332 h 1201"/>
                <a:gd name="T22" fmla="*/ 453 w 1196"/>
                <a:gd name="T23" fmla="*/ 389 h 1201"/>
                <a:gd name="T24" fmla="*/ 436 w 1196"/>
                <a:gd name="T25" fmla="*/ 476 h 1201"/>
                <a:gd name="T26" fmla="*/ 397 w 1196"/>
                <a:gd name="T27" fmla="*/ 574 h 1201"/>
                <a:gd name="T28" fmla="*/ 397 w 1196"/>
                <a:gd name="T29" fmla="*/ 600 h 1201"/>
                <a:gd name="T30" fmla="*/ 445 w 1196"/>
                <a:gd name="T31" fmla="*/ 478 h 1201"/>
                <a:gd name="T32" fmla="*/ 465 w 1196"/>
                <a:gd name="T33" fmla="*/ 371 h 1201"/>
                <a:gd name="T34" fmla="*/ 484 w 1196"/>
                <a:gd name="T35" fmla="*/ 327 h 1201"/>
                <a:gd name="T36" fmla="*/ 436 w 1196"/>
                <a:gd name="T37" fmla="*/ 280 h 1201"/>
                <a:gd name="T38" fmla="*/ 486 w 1196"/>
                <a:gd name="T39" fmla="*/ 249 h 1201"/>
                <a:gd name="T40" fmla="*/ 528 w 1196"/>
                <a:gd name="T41" fmla="*/ 215 h 1201"/>
                <a:gd name="T42" fmla="*/ 581 w 1196"/>
                <a:gd name="T43" fmla="*/ 96 h 1201"/>
                <a:gd name="T44" fmla="*/ 598 w 1196"/>
                <a:gd name="T45" fmla="*/ 0 h 1201"/>
                <a:gd name="T46" fmla="*/ 574 w 1196"/>
                <a:gd name="T47" fmla="*/ 102 h 1201"/>
                <a:gd name="T48" fmla="*/ 522 w 1196"/>
                <a:gd name="T49" fmla="*/ 207 h 1201"/>
                <a:gd name="T50" fmla="*/ 434 w 1196"/>
                <a:gd name="T51" fmla="*/ 274 h 1201"/>
                <a:gd name="T52" fmla="*/ 377 w 1196"/>
                <a:gd name="T53" fmla="*/ 272 h 1201"/>
                <a:gd name="T54" fmla="*/ 314 w 1196"/>
                <a:gd name="T55" fmla="*/ 223 h 1201"/>
                <a:gd name="T56" fmla="*/ 241 w 1196"/>
                <a:gd name="T57" fmla="*/ 186 h 1201"/>
                <a:gd name="T58" fmla="*/ 165 w 1196"/>
                <a:gd name="T59" fmla="*/ 159 h 1201"/>
                <a:gd name="T60" fmla="*/ 96 w 1196"/>
                <a:gd name="T61" fmla="*/ 121 h 1201"/>
                <a:gd name="T62" fmla="*/ 58 w 1196"/>
                <a:gd name="T63" fmla="*/ 66 h 1201"/>
                <a:gd name="T64" fmla="*/ 29 w 1196"/>
                <a:gd name="T65" fmla="*/ 44 h 1201"/>
                <a:gd name="T66" fmla="*/ 8 w 1196"/>
                <a:gd name="T67" fmla="*/ 39 h 1201"/>
                <a:gd name="T68" fmla="*/ 0 w 1196"/>
                <a:gd name="T69" fmla="*/ 50 h 1201"/>
                <a:gd name="T70" fmla="*/ 0 w 1196"/>
                <a:gd name="T71" fmla="*/ 50 h 1201"/>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1196" h="1201">
                  <a:moveTo>
                    <a:pt x="0" y="101"/>
                  </a:moveTo>
                  <a:lnTo>
                    <a:pt x="59" y="110"/>
                  </a:lnTo>
                  <a:lnTo>
                    <a:pt x="145" y="204"/>
                  </a:lnTo>
                  <a:lnTo>
                    <a:pt x="196" y="278"/>
                  </a:lnTo>
                  <a:lnTo>
                    <a:pt x="333" y="356"/>
                  </a:lnTo>
                  <a:lnTo>
                    <a:pt x="477" y="392"/>
                  </a:lnTo>
                  <a:lnTo>
                    <a:pt x="761" y="568"/>
                  </a:lnTo>
                  <a:lnTo>
                    <a:pt x="835" y="665"/>
                  </a:lnTo>
                  <a:lnTo>
                    <a:pt x="858" y="757"/>
                  </a:lnTo>
                  <a:lnTo>
                    <a:pt x="831" y="614"/>
                  </a:lnTo>
                  <a:lnTo>
                    <a:pt x="882" y="665"/>
                  </a:lnTo>
                  <a:lnTo>
                    <a:pt x="905" y="779"/>
                  </a:lnTo>
                  <a:lnTo>
                    <a:pt x="871" y="952"/>
                  </a:lnTo>
                  <a:lnTo>
                    <a:pt x="793" y="1148"/>
                  </a:lnTo>
                  <a:lnTo>
                    <a:pt x="793" y="1201"/>
                  </a:lnTo>
                  <a:lnTo>
                    <a:pt x="890" y="956"/>
                  </a:lnTo>
                  <a:lnTo>
                    <a:pt x="930" y="743"/>
                  </a:lnTo>
                  <a:lnTo>
                    <a:pt x="968" y="654"/>
                  </a:lnTo>
                  <a:lnTo>
                    <a:pt x="871" y="561"/>
                  </a:lnTo>
                  <a:lnTo>
                    <a:pt x="972" y="498"/>
                  </a:lnTo>
                  <a:lnTo>
                    <a:pt x="1055" y="430"/>
                  </a:lnTo>
                  <a:lnTo>
                    <a:pt x="1162" y="192"/>
                  </a:lnTo>
                  <a:lnTo>
                    <a:pt x="1196" y="0"/>
                  </a:lnTo>
                  <a:lnTo>
                    <a:pt x="1148" y="204"/>
                  </a:lnTo>
                  <a:lnTo>
                    <a:pt x="1044" y="415"/>
                  </a:lnTo>
                  <a:lnTo>
                    <a:pt x="867" y="548"/>
                  </a:lnTo>
                  <a:lnTo>
                    <a:pt x="753" y="544"/>
                  </a:lnTo>
                  <a:lnTo>
                    <a:pt x="628" y="447"/>
                  </a:lnTo>
                  <a:lnTo>
                    <a:pt x="481" y="373"/>
                  </a:lnTo>
                  <a:lnTo>
                    <a:pt x="329" y="318"/>
                  </a:lnTo>
                  <a:lnTo>
                    <a:pt x="192" y="242"/>
                  </a:lnTo>
                  <a:lnTo>
                    <a:pt x="116" y="133"/>
                  </a:lnTo>
                  <a:lnTo>
                    <a:pt x="57" y="89"/>
                  </a:lnTo>
                  <a:lnTo>
                    <a:pt x="15" y="78"/>
                  </a:lnTo>
                  <a:lnTo>
                    <a:pt x="0" y="10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11" name="Freeform 109"/>
            <p:cNvSpPr>
              <a:spLocks/>
            </p:cNvSpPr>
            <p:nvPr/>
          </p:nvSpPr>
          <p:spPr bwMode="auto">
            <a:xfrm>
              <a:off x="2049" y="2496"/>
              <a:ext cx="39" cy="92"/>
            </a:xfrm>
            <a:custGeom>
              <a:avLst/>
              <a:gdLst>
                <a:gd name="T0" fmla="*/ 0 w 78"/>
                <a:gd name="T1" fmla="*/ 0 h 184"/>
                <a:gd name="T2" fmla="*/ 27 w 78"/>
                <a:gd name="T3" fmla="*/ 0 h 184"/>
                <a:gd name="T4" fmla="*/ 39 w 78"/>
                <a:gd name="T5" fmla="*/ 36 h 184"/>
                <a:gd name="T6" fmla="*/ 39 w 78"/>
                <a:gd name="T7" fmla="*/ 92 h 184"/>
                <a:gd name="T8" fmla="*/ 14 w 78"/>
                <a:gd name="T9" fmla="*/ 55 h 184"/>
                <a:gd name="T10" fmla="*/ 14 w 78"/>
                <a:gd name="T11" fmla="*/ 24 h 184"/>
                <a:gd name="T12" fmla="*/ 0 w 78"/>
                <a:gd name="T13" fmla="*/ 0 h 184"/>
                <a:gd name="T14" fmla="*/ 0 w 78"/>
                <a:gd name="T15" fmla="*/ 0 h 184"/>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78" h="184">
                  <a:moveTo>
                    <a:pt x="0" y="0"/>
                  </a:moveTo>
                  <a:lnTo>
                    <a:pt x="53" y="0"/>
                  </a:lnTo>
                  <a:lnTo>
                    <a:pt x="78" y="72"/>
                  </a:lnTo>
                  <a:lnTo>
                    <a:pt x="78" y="184"/>
                  </a:lnTo>
                  <a:lnTo>
                    <a:pt x="27" y="110"/>
                  </a:lnTo>
                  <a:lnTo>
                    <a:pt x="27" y="47"/>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12" name="Freeform 110"/>
            <p:cNvSpPr>
              <a:spLocks/>
            </p:cNvSpPr>
            <p:nvPr/>
          </p:nvSpPr>
          <p:spPr bwMode="auto">
            <a:xfrm>
              <a:off x="2217" y="2265"/>
              <a:ext cx="15" cy="181"/>
            </a:xfrm>
            <a:custGeom>
              <a:avLst/>
              <a:gdLst>
                <a:gd name="T0" fmla="*/ 6 w 30"/>
                <a:gd name="T1" fmla="*/ 26 h 361"/>
                <a:gd name="T2" fmla="*/ 8 w 30"/>
                <a:gd name="T3" fmla="*/ 79 h 361"/>
                <a:gd name="T4" fmla="*/ 8 w 30"/>
                <a:gd name="T5" fmla="*/ 181 h 361"/>
                <a:gd name="T6" fmla="*/ 15 w 30"/>
                <a:gd name="T7" fmla="*/ 159 h 361"/>
                <a:gd name="T8" fmla="*/ 15 w 30"/>
                <a:gd name="T9" fmla="*/ 79 h 361"/>
                <a:gd name="T10" fmla="*/ 15 w 30"/>
                <a:gd name="T11" fmla="*/ 26 h 361"/>
                <a:gd name="T12" fmla="*/ 0 w 30"/>
                <a:gd name="T13" fmla="*/ 0 h 361"/>
                <a:gd name="T14" fmla="*/ 6 w 30"/>
                <a:gd name="T15" fmla="*/ 26 h 361"/>
                <a:gd name="T16" fmla="*/ 6 w 30"/>
                <a:gd name="T17" fmla="*/ 26 h 36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0" h="361">
                  <a:moveTo>
                    <a:pt x="11" y="51"/>
                  </a:moveTo>
                  <a:lnTo>
                    <a:pt x="15" y="158"/>
                  </a:lnTo>
                  <a:lnTo>
                    <a:pt x="15" y="361"/>
                  </a:lnTo>
                  <a:lnTo>
                    <a:pt x="30" y="317"/>
                  </a:lnTo>
                  <a:lnTo>
                    <a:pt x="30" y="158"/>
                  </a:lnTo>
                  <a:lnTo>
                    <a:pt x="30" y="51"/>
                  </a:lnTo>
                  <a:lnTo>
                    <a:pt x="0" y="0"/>
                  </a:lnTo>
                  <a:lnTo>
                    <a:pt x="11" y="5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13" name="Freeform 111"/>
            <p:cNvSpPr>
              <a:spLocks/>
            </p:cNvSpPr>
            <p:nvPr/>
          </p:nvSpPr>
          <p:spPr bwMode="auto">
            <a:xfrm>
              <a:off x="2174" y="2504"/>
              <a:ext cx="56" cy="376"/>
            </a:xfrm>
            <a:custGeom>
              <a:avLst/>
              <a:gdLst>
                <a:gd name="T0" fmla="*/ 51 w 112"/>
                <a:gd name="T1" fmla="*/ 0 h 751"/>
                <a:gd name="T2" fmla="*/ 39 w 112"/>
                <a:gd name="T3" fmla="*/ 84 h 751"/>
                <a:gd name="T4" fmla="*/ 27 w 112"/>
                <a:gd name="T5" fmla="*/ 172 h 751"/>
                <a:gd name="T6" fmla="*/ 23 w 112"/>
                <a:gd name="T7" fmla="*/ 268 h 751"/>
                <a:gd name="T8" fmla="*/ 0 w 112"/>
                <a:gd name="T9" fmla="*/ 376 h 751"/>
                <a:gd name="T10" fmla="*/ 17 w 112"/>
                <a:gd name="T11" fmla="*/ 313 h 751"/>
                <a:gd name="T12" fmla="*/ 29 w 112"/>
                <a:gd name="T13" fmla="*/ 274 h 751"/>
                <a:gd name="T14" fmla="*/ 29 w 112"/>
                <a:gd name="T15" fmla="*/ 315 h 751"/>
                <a:gd name="T16" fmla="*/ 34 w 112"/>
                <a:gd name="T17" fmla="*/ 283 h 751"/>
                <a:gd name="T18" fmla="*/ 37 w 112"/>
                <a:gd name="T19" fmla="*/ 221 h 751"/>
                <a:gd name="T20" fmla="*/ 37 w 112"/>
                <a:gd name="T21" fmla="*/ 180 h 751"/>
                <a:gd name="T22" fmla="*/ 43 w 112"/>
                <a:gd name="T23" fmla="*/ 117 h 751"/>
                <a:gd name="T24" fmla="*/ 56 w 112"/>
                <a:gd name="T25" fmla="*/ 23 h 751"/>
                <a:gd name="T26" fmla="*/ 51 w 112"/>
                <a:gd name="T27" fmla="*/ 0 h 751"/>
                <a:gd name="T28" fmla="*/ 51 w 112"/>
                <a:gd name="T29" fmla="*/ 0 h 751"/>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112" h="751">
                  <a:moveTo>
                    <a:pt x="101" y="0"/>
                  </a:moveTo>
                  <a:lnTo>
                    <a:pt x="78" y="167"/>
                  </a:lnTo>
                  <a:lnTo>
                    <a:pt x="53" y="344"/>
                  </a:lnTo>
                  <a:lnTo>
                    <a:pt x="46" y="536"/>
                  </a:lnTo>
                  <a:lnTo>
                    <a:pt x="0" y="751"/>
                  </a:lnTo>
                  <a:lnTo>
                    <a:pt x="34" y="625"/>
                  </a:lnTo>
                  <a:lnTo>
                    <a:pt x="57" y="547"/>
                  </a:lnTo>
                  <a:lnTo>
                    <a:pt x="57" y="629"/>
                  </a:lnTo>
                  <a:lnTo>
                    <a:pt x="67" y="566"/>
                  </a:lnTo>
                  <a:lnTo>
                    <a:pt x="74" y="441"/>
                  </a:lnTo>
                  <a:lnTo>
                    <a:pt x="74" y="359"/>
                  </a:lnTo>
                  <a:lnTo>
                    <a:pt x="86" y="234"/>
                  </a:lnTo>
                  <a:lnTo>
                    <a:pt x="112" y="46"/>
                  </a:lnTo>
                  <a:lnTo>
                    <a:pt x="101"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14" name="Freeform 112"/>
            <p:cNvSpPr>
              <a:spLocks/>
            </p:cNvSpPr>
            <p:nvPr/>
          </p:nvSpPr>
          <p:spPr bwMode="auto">
            <a:xfrm>
              <a:off x="1591" y="2353"/>
              <a:ext cx="92" cy="80"/>
            </a:xfrm>
            <a:custGeom>
              <a:avLst/>
              <a:gdLst>
                <a:gd name="T0" fmla="*/ 0 w 184"/>
                <a:gd name="T1" fmla="*/ 0 h 159"/>
                <a:gd name="T2" fmla="*/ 0 w 184"/>
                <a:gd name="T3" fmla="*/ 43 h 159"/>
                <a:gd name="T4" fmla="*/ 25 w 184"/>
                <a:gd name="T5" fmla="*/ 76 h 159"/>
                <a:gd name="T6" fmla="*/ 52 w 184"/>
                <a:gd name="T7" fmla="*/ 80 h 159"/>
                <a:gd name="T8" fmla="*/ 92 w 184"/>
                <a:gd name="T9" fmla="*/ 61 h 159"/>
                <a:gd name="T10" fmla="*/ 74 w 184"/>
                <a:gd name="T11" fmla="*/ 55 h 159"/>
                <a:gd name="T12" fmla="*/ 43 w 184"/>
                <a:gd name="T13" fmla="*/ 65 h 159"/>
                <a:gd name="T14" fmla="*/ 17 w 184"/>
                <a:gd name="T15" fmla="*/ 47 h 159"/>
                <a:gd name="T16" fmla="*/ 11 w 184"/>
                <a:gd name="T17" fmla="*/ 26 h 159"/>
                <a:gd name="T18" fmla="*/ 19 w 184"/>
                <a:gd name="T19" fmla="*/ 6 h 159"/>
                <a:gd name="T20" fmla="*/ 0 w 184"/>
                <a:gd name="T21" fmla="*/ 0 h 159"/>
                <a:gd name="T22" fmla="*/ 0 w 184"/>
                <a:gd name="T23" fmla="*/ 0 h 1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184" h="159">
                  <a:moveTo>
                    <a:pt x="0" y="0"/>
                  </a:moveTo>
                  <a:lnTo>
                    <a:pt x="0" y="85"/>
                  </a:lnTo>
                  <a:lnTo>
                    <a:pt x="49" y="152"/>
                  </a:lnTo>
                  <a:lnTo>
                    <a:pt x="104" y="159"/>
                  </a:lnTo>
                  <a:lnTo>
                    <a:pt x="184" y="121"/>
                  </a:lnTo>
                  <a:lnTo>
                    <a:pt x="148" y="110"/>
                  </a:lnTo>
                  <a:lnTo>
                    <a:pt x="85" y="129"/>
                  </a:lnTo>
                  <a:lnTo>
                    <a:pt x="34" y="93"/>
                  </a:lnTo>
                  <a:lnTo>
                    <a:pt x="22" y="51"/>
                  </a:lnTo>
                  <a:lnTo>
                    <a:pt x="38" y="11"/>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15" name="Freeform 113"/>
            <p:cNvSpPr>
              <a:spLocks/>
            </p:cNvSpPr>
            <p:nvPr/>
          </p:nvSpPr>
          <p:spPr bwMode="auto">
            <a:xfrm>
              <a:off x="1568" y="2342"/>
              <a:ext cx="133" cy="121"/>
            </a:xfrm>
            <a:custGeom>
              <a:avLst/>
              <a:gdLst>
                <a:gd name="T0" fmla="*/ 8 w 266"/>
                <a:gd name="T1" fmla="*/ 0 h 241"/>
                <a:gd name="T2" fmla="*/ 0 w 266"/>
                <a:gd name="T3" fmla="*/ 37 h 241"/>
                <a:gd name="T4" fmla="*/ 14 w 266"/>
                <a:gd name="T5" fmla="*/ 88 h 241"/>
                <a:gd name="T6" fmla="*/ 52 w 266"/>
                <a:gd name="T7" fmla="*/ 121 h 241"/>
                <a:gd name="T8" fmla="*/ 100 w 266"/>
                <a:gd name="T9" fmla="*/ 115 h 241"/>
                <a:gd name="T10" fmla="*/ 133 w 266"/>
                <a:gd name="T11" fmla="*/ 88 h 241"/>
                <a:gd name="T12" fmla="*/ 118 w 266"/>
                <a:gd name="T13" fmla="*/ 82 h 241"/>
                <a:gd name="T14" fmla="*/ 96 w 266"/>
                <a:gd name="T15" fmla="*/ 104 h 241"/>
                <a:gd name="T16" fmla="*/ 57 w 266"/>
                <a:gd name="T17" fmla="*/ 108 h 241"/>
                <a:gd name="T18" fmla="*/ 23 w 266"/>
                <a:gd name="T19" fmla="*/ 84 h 241"/>
                <a:gd name="T20" fmla="*/ 12 w 266"/>
                <a:gd name="T21" fmla="*/ 47 h 241"/>
                <a:gd name="T22" fmla="*/ 14 w 266"/>
                <a:gd name="T23" fmla="*/ 29 h 241"/>
                <a:gd name="T24" fmla="*/ 34 w 266"/>
                <a:gd name="T25" fmla="*/ 25 h 241"/>
                <a:gd name="T26" fmla="*/ 34 w 266"/>
                <a:gd name="T27" fmla="*/ 12 h 241"/>
                <a:gd name="T28" fmla="*/ 8 w 266"/>
                <a:gd name="T29" fmla="*/ 0 h 241"/>
                <a:gd name="T30" fmla="*/ 8 w 266"/>
                <a:gd name="T31" fmla="*/ 0 h 241"/>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266" h="241">
                  <a:moveTo>
                    <a:pt x="15" y="0"/>
                  </a:moveTo>
                  <a:lnTo>
                    <a:pt x="0" y="74"/>
                  </a:lnTo>
                  <a:lnTo>
                    <a:pt x="27" y="175"/>
                  </a:lnTo>
                  <a:lnTo>
                    <a:pt x="103" y="241"/>
                  </a:lnTo>
                  <a:lnTo>
                    <a:pt x="200" y="230"/>
                  </a:lnTo>
                  <a:lnTo>
                    <a:pt x="266" y="175"/>
                  </a:lnTo>
                  <a:lnTo>
                    <a:pt x="236" y="163"/>
                  </a:lnTo>
                  <a:lnTo>
                    <a:pt x="192" y="207"/>
                  </a:lnTo>
                  <a:lnTo>
                    <a:pt x="114" y="215"/>
                  </a:lnTo>
                  <a:lnTo>
                    <a:pt x="46" y="167"/>
                  </a:lnTo>
                  <a:lnTo>
                    <a:pt x="23" y="93"/>
                  </a:lnTo>
                  <a:lnTo>
                    <a:pt x="27" y="57"/>
                  </a:lnTo>
                  <a:lnTo>
                    <a:pt x="67" y="49"/>
                  </a:lnTo>
                  <a:lnTo>
                    <a:pt x="67" y="23"/>
                  </a:lnTo>
                  <a:lnTo>
                    <a:pt x="15"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16" name="Freeform 114"/>
            <p:cNvSpPr>
              <a:spLocks/>
            </p:cNvSpPr>
            <p:nvPr/>
          </p:nvSpPr>
          <p:spPr bwMode="auto">
            <a:xfrm>
              <a:off x="2127" y="2112"/>
              <a:ext cx="227" cy="815"/>
            </a:xfrm>
            <a:custGeom>
              <a:avLst/>
              <a:gdLst>
                <a:gd name="T0" fmla="*/ 0 w 454"/>
                <a:gd name="T1" fmla="*/ 0 h 1631"/>
                <a:gd name="T2" fmla="*/ 14 w 454"/>
                <a:gd name="T3" fmla="*/ 80 h 1631"/>
                <a:gd name="T4" fmla="*/ 69 w 454"/>
                <a:gd name="T5" fmla="*/ 90 h 1631"/>
                <a:gd name="T6" fmla="*/ 146 w 454"/>
                <a:gd name="T7" fmla="*/ 164 h 1631"/>
                <a:gd name="T8" fmla="*/ 171 w 454"/>
                <a:gd name="T9" fmla="*/ 200 h 1631"/>
                <a:gd name="T10" fmla="*/ 227 w 454"/>
                <a:gd name="T11" fmla="*/ 215 h 1631"/>
                <a:gd name="T12" fmla="*/ 173 w 454"/>
                <a:gd name="T13" fmla="*/ 221 h 1631"/>
                <a:gd name="T14" fmla="*/ 171 w 454"/>
                <a:gd name="T15" fmla="*/ 365 h 1631"/>
                <a:gd name="T16" fmla="*/ 142 w 454"/>
                <a:gd name="T17" fmla="*/ 642 h 1631"/>
                <a:gd name="T18" fmla="*/ 92 w 454"/>
                <a:gd name="T19" fmla="*/ 762 h 1631"/>
                <a:gd name="T20" fmla="*/ 54 w 454"/>
                <a:gd name="T21" fmla="*/ 815 h 1631"/>
                <a:gd name="T22" fmla="*/ 59 w 454"/>
                <a:gd name="T23" fmla="*/ 786 h 1631"/>
                <a:gd name="T24" fmla="*/ 100 w 454"/>
                <a:gd name="T25" fmla="*/ 707 h 1631"/>
                <a:gd name="T26" fmla="*/ 133 w 454"/>
                <a:gd name="T27" fmla="*/ 594 h 1631"/>
                <a:gd name="T28" fmla="*/ 155 w 454"/>
                <a:gd name="T29" fmla="*/ 361 h 1631"/>
                <a:gd name="T30" fmla="*/ 153 w 454"/>
                <a:gd name="T31" fmla="*/ 225 h 1631"/>
                <a:gd name="T32" fmla="*/ 128 w 454"/>
                <a:gd name="T33" fmla="*/ 200 h 1631"/>
                <a:gd name="T34" fmla="*/ 50 w 454"/>
                <a:gd name="T35" fmla="*/ 141 h 1631"/>
                <a:gd name="T36" fmla="*/ 4 w 454"/>
                <a:gd name="T37" fmla="*/ 82 h 1631"/>
                <a:gd name="T38" fmla="*/ 0 w 454"/>
                <a:gd name="T39" fmla="*/ 55 h 1631"/>
                <a:gd name="T40" fmla="*/ 0 w 454"/>
                <a:gd name="T41" fmla="*/ 0 h 1631"/>
                <a:gd name="T42" fmla="*/ 0 w 454"/>
                <a:gd name="T43" fmla="*/ 0 h 1631"/>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0" t="0" r="r" b="b"/>
              <a:pathLst>
                <a:path w="454" h="1631">
                  <a:moveTo>
                    <a:pt x="0" y="0"/>
                  </a:moveTo>
                  <a:lnTo>
                    <a:pt x="27" y="161"/>
                  </a:lnTo>
                  <a:lnTo>
                    <a:pt x="137" y="180"/>
                  </a:lnTo>
                  <a:lnTo>
                    <a:pt x="291" y="329"/>
                  </a:lnTo>
                  <a:lnTo>
                    <a:pt x="342" y="401"/>
                  </a:lnTo>
                  <a:lnTo>
                    <a:pt x="454" y="431"/>
                  </a:lnTo>
                  <a:lnTo>
                    <a:pt x="346" y="443"/>
                  </a:lnTo>
                  <a:lnTo>
                    <a:pt x="342" y="730"/>
                  </a:lnTo>
                  <a:lnTo>
                    <a:pt x="283" y="1285"/>
                  </a:lnTo>
                  <a:lnTo>
                    <a:pt x="184" y="1524"/>
                  </a:lnTo>
                  <a:lnTo>
                    <a:pt x="107" y="1631"/>
                  </a:lnTo>
                  <a:lnTo>
                    <a:pt x="118" y="1572"/>
                  </a:lnTo>
                  <a:lnTo>
                    <a:pt x="200" y="1414"/>
                  </a:lnTo>
                  <a:lnTo>
                    <a:pt x="266" y="1188"/>
                  </a:lnTo>
                  <a:lnTo>
                    <a:pt x="310" y="722"/>
                  </a:lnTo>
                  <a:lnTo>
                    <a:pt x="306" y="450"/>
                  </a:lnTo>
                  <a:lnTo>
                    <a:pt x="255" y="401"/>
                  </a:lnTo>
                  <a:lnTo>
                    <a:pt x="99" y="283"/>
                  </a:lnTo>
                  <a:lnTo>
                    <a:pt x="8" y="165"/>
                  </a:lnTo>
                  <a:lnTo>
                    <a:pt x="0" y="11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17" name="Freeform 115"/>
            <p:cNvSpPr>
              <a:spLocks/>
            </p:cNvSpPr>
            <p:nvPr/>
          </p:nvSpPr>
          <p:spPr bwMode="auto">
            <a:xfrm>
              <a:off x="1748" y="2691"/>
              <a:ext cx="169" cy="125"/>
            </a:xfrm>
            <a:custGeom>
              <a:avLst/>
              <a:gdLst>
                <a:gd name="T0" fmla="*/ 0 w 339"/>
                <a:gd name="T1" fmla="*/ 0 h 251"/>
                <a:gd name="T2" fmla="*/ 31 w 339"/>
                <a:gd name="T3" fmla="*/ 6 h 251"/>
                <a:gd name="T4" fmla="*/ 101 w 339"/>
                <a:gd name="T5" fmla="*/ 37 h 251"/>
                <a:gd name="T6" fmla="*/ 144 w 339"/>
                <a:gd name="T7" fmla="*/ 73 h 251"/>
                <a:gd name="T8" fmla="*/ 169 w 339"/>
                <a:gd name="T9" fmla="*/ 105 h 251"/>
                <a:gd name="T10" fmla="*/ 169 w 339"/>
                <a:gd name="T11" fmla="*/ 122 h 251"/>
                <a:gd name="T12" fmla="*/ 157 w 339"/>
                <a:gd name="T13" fmla="*/ 125 h 251"/>
                <a:gd name="T14" fmla="*/ 157 w 339"/>
                <a:gd name="T15" fmla="*/ 105 h 251"/>
                <a:gd name="T16" fmla="*/ 132 w 339"/>
                <a:gd name="T17" fmla="*/ 71 h 251"/>
                <a:gd name="T18" fmla="*/ 85 w 339"/>
                <a:gd name="T19" fmla="*/ 37 h 251"/>
                <a:gd name="T20" fmla="*/ 25 w 339"/>
                <a:gd name="T21" fmla="*/ 12 h 251"/>
                <a:gd name="T22" fmla="*/ 2 w 339"/>
                <a:gd name="T23" fmla="*/ 12 h 251"/>
                <a:gd name="T24" fmla="*/ 0 w 339"/>
                <a:gd name="T25" fmla="*/ 0 h 251"/>
                <a:gd name="T26" fmla="*/ 0 w 339"/>
                <a:gd name="T27" fmla="*/ 0 h 251"/>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339" h="251">
                  <a:moveTo>
                    <a:pt x="0" y="0"/>
                  </a:moveTo>
                  <a:lnTo>
                    <a:pt x="63" y="12"/>
                  </a:lnTo>
                  <a:lnTo>
                    <a:pt x="202" y="75"/>
                  </a:lnTo>
                  <a:lnTo>
                    <a:pt x="289" y="147"/>
                  </a:lnTo>
                  <a:lnTo>
                    <a:pt x="339" y="210"/>
                  </a:lnTo>
                  <a:lnTo>
                    <a:pt x="339" y="244"/>
                  </a:lnTo>
                  <a:lnTo>
                    <a:pt x="314" y="251"/>
                  </a:lnTo>
                  <a:lnTo>
                    <a:pt x="314" y="210"/>
                  </a:lnTo>
                  <a:lnTo>
                    <a:pt x="265" y="143"/>
                  </a:lnTo>
                  <a:lnTo>
                    <a:pt x="171" y="75"/>
                  </a:lnTo>
                  <a:lnTo>
                    <a:pt x="50" y="25"/>
                  </a:lnTo>
                  <a:lnTo>
                    <a:pt x="4" y="25"/>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18" name="Freeform 116"/>
            <p:cNvSpPr>
              <a:spLocks/>
            </p:cNvSpPr>
            <p:nvPr/>
          </p:nvSpPr>
          <p:spPr bwMode="auto">
            <a:xfrm>
              <a:off x="1727" y="2651"/>
              <a:ext cx="218" cy="150"/>
            </a:xfrm>
            <a:custGeom>
              <a:avLst/>
              <a:gdLst>
                <a:gd name="T0" fmla="*/ 15 w 436"/>
                <a:gd name="T1" fmla="*/ 56 h 300"/>
                <a:gd name="T2" fmla="*/ 9 w 436"/>
                <a:gd name="T3" fmla="*/ 42 h 300"/>
                <a:gd name="T4" fmla="*/ 9 w 436"/>
                <a:gd name="T5" fmla="*/ 31 h 300"/>
                <a:gd name="T6" fmla="*/ 37 w 436"/>
                <a:gd name="T7" fmla="*/ 4 h 300"/>
                <a:gd name="T8" fmla="*/ 78 w 436"/>
                <a:gd name="T9" fmla="*/ 11 h 300"/>
                <a:gd name="T10" fmla="*/ 145 w 436"/>
                <a:gd name="T11" fmla="*/ 44 h 300"/>
                <a:gd name="T12" fmla="*/ 185 w 436"/>
                <a:gd name="T13" fmla="*/ 77 h 300"/>
                <a:gd name="T14" fmla="*/ 206 w 436"/>
                <a:gd name="T15" fmla="*/ 108 h 300"/>
                <a:gd name="T16" fmla="*/ 197 w 436"/>
                <a:gd name="T17" fmla="*/ 150 h 300"/>
                <a:gd name="T18" fmla="*/ 218 w 436"/>
                <a:gd name="T19" fmla="*/ 117 h 300"/>
                <a:gd name="T20" fmla="*/ 208 w 436"/>
                <a:gd name="T21" fmla="*/ 90 h 300"/>
                <a:gd name="T22" fmla="*/ 176 w 436"/>
                <a:gd name="T23" fmla="*/ 54 h 300"/>
                <a:gd name="T24" fmla="*/ 128 w 436"/>
                <a:gd name="T25" fmla="*/ 23 h 300"/>
                <a:gd name="T26" fmla="*/ 86 w 436"/>
                <a:gd name="T27" fmla="*/ 4 h 300"/>
                <a:gd name="T28" fmla="*/ 51 w 436"/>
                <a:gd name="T29" fmla="*/ 0 h 300"/>
                <a:gd name="T30" fmla="*/ 23 w 436"/>
                <a:gd name="T31" fmla="*/ 2 h 300"/>
                <a:gd name="T32" fmla="*/ 0 w 436"/>
                <a:gd name="T33" fmla="*/ 31 h 300"/>
                <a:gd name="T34" fmla="*/ 15 w 436"/>
                <a:gd name="T35" fmla="*/ 56 h 300"/>
                <a:gd name="T36" fmla="*/ 15 w 436"/>
                <a:gd name="T37" fmla="*/ 56 h 300"/>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436" h="300">
                  <a:moveTo>
                    <a:pt x="29" y="112"/>
                  </a:moveTo>
                  <a:lnTo>
                    <a:pt x="18" y="83"/>
                  </a:lnTo>
                  <a:lnTo>
                    <a:pt x="18" y="62"/>
                  </a:lnTo>
                  <a:lnTo>
                    <a:pt x="73" y="7"/>
                  </a:lnTo>
                  <a:lnTo>
                    <a:pt x="156" y="21"/>
                  </a:lnTo>
                  <a:lnTo>
                    <a:pt x="289" y="87"/>
                  </a:lnTo>
                  <a:lnTo>
                    <a:pt x="369" y="154"/>
                  </a:lnTo>
                  <a:lnTo>
                    <a:pt x="411" y="216"/>
                  </a:lnTo>
                  <a:lnTo>
                    <a:pt x="394" y="300"/>
                  </a:lnTo>
                  <a:lnTo>
                    <a:pt x="436" y="233"/>
                  </a:lnTo>
                  <a:lnTo>
                    <a:pt x="415" y="180"/>
                  </a:lnTo>
                  <a:lnTo>
                    <a:pt x="352" y="108"/>
                  </a:lnTo>
                  <a:lnTo>
                    <a:pt x="255" y="45"/>
                  </a:lnTo>
                  <a:lnTo>
                    <a:pt x="172" y="7"/>
                  </a:lnTo>
                  <a:lnTo>
                    <a:pt x="101" y="0"/>
                  </a:lnTo>
                  <a:lnTo>
                    <a:pt x="46" y="3"/>
                  </a:lnTo>
                  <a:lnTo>
                    <a:pt x="0" y="62"/>
                  </a:lnTo>
                  <a:lnTo>
                    <a:pt x="29" y="11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19" name="Freeform 117"/>
            <p:cNvSpPr>
              <a:spLocks/>
            </p:cNvSpPr>
            <p:nvPr/>
          </p:nvSpPr>
          <p:spPr bwMode="auto">
            <a:xfrm>
              <a:off x="1353" y="2696"/>
              <a:ext cx="410" cy="518"/>
            </a:xfrm>
            <a:custGeom>
              <a:avLst/>
              <a:gdLst>
                <a:gd name="T0" fmla="*/ 393 w 822"/>
                <a:gd name="T1" fmla="*/ 0 h 1036"/>
                <a:gd name="T2" fmla="*/ 199 w 822"/>
                <a:gd name="T3" fmla="*/ 271 h 1036"/>
                <a:gd name="T4" fmla="*/ 76 w 822"/>
                <a:gd name="T5" fmla="*/ 348 h 1036"/>
                <a:gd name="T6" fmla="*/ 0 w 822"/>
                <a:gd name="T7" fmla="*/ 472 h 1036"/>
                <a:gd name="T8" fmla="*/ 5 w 822"/>
                <a:gd name="T9" fmla="*/ 518 h 1036"/>
                <a:gd name="T10" fmla="*/ 36 w 822"/>
                <a:gd name="T11" fmla="*/ 434 h 1036"/>
                <a:gd name="T12" fmla="*/ 101 w 822"/>
                <a:gd name="T13" fmla="*/ 353 h 1036"/>
                <a:gd name="T14" fmla="*/ 209 w 822"/>
                <a:gd name="T15" fmla="*/ 289 h 1036"/>
                <a:gd name="T16" fmla="*/ 313 w 822"/>
                <a:gd name="T17" fmla="*/ 132 h 1036"/>
                <a:gd name="T18" fmla="*/ 410 w 822"/>
                <a:gd name="T19" fmla="*/ 3 h 1036"/>
                <a:gd name="T20" fmla="*/ 393 w 822"/>
                <a:gd name="T21" fmla="*/ 0 h 1036"/>
                <a:gd name="T22" fmla="*/ 393 w 822"/>
                <a:gd name="T23" fmla="*/ 0 h 10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822" h="1036">
                  <a:moveTo>
                    <a:pt x="787" y="0"/>
                  </a:moveTo>
                  <a:lnTo>
                    <a:pt x="398" y="542"/>
                  </a:lnTo>
                  <a:lnTo>
                    <a:pt x="152" y="696"/>
                  </a:lnTo>
                  <a:lnTo>
                    <a:pt x="0" y="943"/>
                  </a:lnTo>
                  <a:lnTo>
                    <a:pt x="10" y="1036"/>
                  </a:lnTo>
                  <a:lnTo>
                    <a:pt x="73" y="867"/>
                  </a:lnTo>
                  <a:lnTo>
                    <a:pt x="202" y="705"/>
                  </a:lnTo>
                  <a:lnTo>
                    <a:pt x="419" y="578"/>
                  </a:lnTo>
                  <a:lnTo>
                    <a:pt x="628" y="264"/>
                  </a:lnTo>
                  <a:lnTo>
                    <a:pt x="822" y="6"/>
                  </a:lnTo>
                  <a:lnTo>
                    <a:pt x="787"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20" name="Freeform 118"/>
            <p:cNvSpPr>
              <a:spLocks/>
            </p:cNvSpPr>
            <p:nvPr/>
          </p:nvSpPr>
          <p:spPr bwMode="auto">
            <a:xfrm>
              <a:off x="1530" y="2791"/>
              <a:ext cx="382" cy="664"/>
            </a:xfrm>
            <a:custGeom>
              <a:avLst/>
              <a:gdLst>
                <a:gd name="T0" fmla="*/ 375 w 762"/>
                <a:gd name="T1" fmla="*/ 0 h 1327"/>
                <a:gd name="T2" fmla="*/ 333 w 762"/>
                <a:gd name="T3" fmla="*/ 121 h 1327"/>
                <a:gd name="T4" fmla="*/ 267 w 762"/>
                <a:gd name="T5" fmla="*/ 316 h 1327"/>
                <a:gd name="T6" fmla="*/ 169 w 762"/>
                <a:gd name="T7" fmla="*/ 475 h 1327"/>
                <a:gd name="T8" fmla="*/ 80 w 762"/>
                <a:gd name="T9" fmla="*/ 580 h 1327"/>
                <a:gd name="T10" fmla="*/ 51 w 762"/>
                <a:gd name="T11" fmla="*/ 647 h 1327"/>
                <a:gd name="T12" fmla="*/ 0 w 762"/>
                <a:gd name="T13" fmla="*/ 657 h 1327"/>
                <a:gd name="T14" fmla="*/ 47 w 762"/>
                <a:gd name="T15" fmla="*/ 664 h 1327"/>
                <a:gd name="T16" fmla="*/ 78 w 762"/>
                <a:gd name="T17" fmla="*/ 645 h 1327"/>
                <a:gd name="T18" fmla="*/ 108 w 762"/>
                <a:gd name="T19" fmla="*/ 586 h 1327"/>
                <a:gd name="T20" fmla="*/ 185 w 762"/>
                <a:gd name="T21" fmla="*/ 492 h 1327"/>
                <a:gd name="T22" fmla="*/ 262 w 762"/>
                <a:gd name="T23" fmla="*/ 362 h 1327"/>
                <a:gd name="T24" fmla="*/ 298 w 762"/>
                <a:gd name="T25" fmla="*/ 262 h 1327"/>
                <a:gd name="T26" fmla="*/ 382 w 762"/>
                <a:gd name="T27" fmla="*/ 13 h 1327"/>
                <a:gd name="T28" fmla="*/ 375 w 762"/>
                <a:gd name="T29" fmla="*/ 0 h 1327"/>
                <a:gd name="T30" fmla="*/ 375 w 762"/>
                <a:gd name="T31" fmla="*/ 0 h 1327"/>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762" h="1327">
                  <a:moveTo>
                    <a:pt x="749" y="0"/>
                  </a:moveTo>
                  <a:lnTo>
                    <a:pt x="665" y="241"/>
                  </a:lnTo>
                  <a:lnTo>
                    <a:pt x="532" y="631"/>
                  </a:lnTo>
                  <a:lnTo>
                    <a:pt x="338" y="950"/>
                  </a:lnTo>
                  <a:lnTo>
                    <a:pt x="160" y="1159"/>
                  </a:lnTo>
                  <a:lnTo>
                    <a:pt x="101" y="1293"/>
                  </a:lnTo>
                  <a:lnTo>
                    <a:pt x="0" y="1313"/>
                  </a:lnTo>
                  <a:lnTo>
                    <a:pt x="93" y="1327"/>
                  </a:lnTo>
                  <a:lnTo>
                    <a:pt x="156" y="1289"/>
                  </a:lnTo>
                  <a:lnTo>
                    <a:pt x="215" y="1171"/>
                  </a:lnTo>
                  <a:lnTo>
                    <a:pt x="369" y="983"/>
                  </a:lnTo>
                  <a:lnTo>
                    <a:pt x="523" y="724"/>
                  </a:lnTo>
                  <a:lnTo>
                    <a:pt x="595" y="523"/>
                  </a:lnTo>
                  <a:lnTo>
                    <a:pt x="762" y="25"/>
                  </a:lnTo>
                  <a:lnTo>
                    <a:pt x="749"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21" name="Freeform 119"/>
            <p:cNvSpPr>
              <a:spLocks/>
            </p:cNvSpPr>
            <p:nvPr/>
          </p:nvSpPr>
          <p:spPr bwMode="auto">
            <a:xfrm>
              <a:off x="1292" y="2908"/>
              <a:ext cx="218" cy="542"/>
            </a:xfrm>
            <a:custGeom>
              <a:avLst/>
              <a:gdLst>
                <a:gd name="T0" fmla="*/ 122 w 435"/>
                <a:gd name="T1" fmla="*/ 169 h 1083"/>
                <a:gd name="T2" fmla="*/ 68 w 435"/>
                <a:gd name="T3" fmla="*/ 169 h 1083"/>
                <a:gd name="T4" fmla="*/ 28 w 435"/>
                <a:gd name="T5" fmla="*/ 214 h 1083"/>
                <a:gd name="T6" fmla="*/ 30 w 435"/>
                <a:gd name="T7" fmla="*/ 298 h 1083"/>
                <a:gd name="T8" fmla="*/ 50 w 435"/>
                <a:gd name="T9" fmla="*/ 352 h 1083"/>
                <a:gd name="T10" fmla="*/ 105 w 435"/>
                <a:gd name="T11" fmla="*/ 397 h 1083"/>
                <a:gd name="T12" fmla="*/ 115 w 435"/>
                <a:gd name="T13" fmla="*/ 437 h 1083"/>
                <a:gd name="T14" fmla="*/ 92 w 435"/>
                <a:gd name="T15" fmla="*/ 425 h 1083"/>
                <a:gd name="T16" fmla="*/ 109 w 435"/>
                <a:gd name="T17" fmla="*/ 472 h 1083"/>
                <a:gd name="T18" fmla="*/ 164 w 435"/>
                <a:gd name="T19" fmla="*/ 524 h 1083"/>
                <a:gd name="T20" fmla="*/ 218 w 435"/>
                <a:gd name="T21" fmla="*/ 542 h 1083"/>
                <a:gd name="T22" fmla="*/ 141 w 435"/>
                <a:gd name="T23" fmla="*/ 526 h 1083"/>
                <a:gd name="T24" fmla="*/ 78 w 435"/>
                <a:gd name="T25" fmla="*/ 463 h 1083"/>
                <a:gd name="T26" fmla="*/ 80 w 435"/>
                <a:gd name="T27" fmla="*/ 521 h 1083"/>
                <a:gd name="T28" fmla="*/ 61 w 435"/>
                <a:gd name="T29" fmla="*/ 521 h 1083"/>
                <a:gd name="T30" fmla="*/ 61 w 435"/>
                <a:gd name="T31" fmla="*/ 397 h 1083"/>
                <a:gd name="T32" fmla="*/ 21 w 435"/>
                <a:gd name="T33" fmla="*/ 331 h 1083"/>
                <a:gd name="T34" fmla="*/ 15 w 435"/>
                <a:gd name="T35" fmla="*/ 281 h 1083"/>
                <a:gd name="T36" fmla="*/ 13 w 435"/>
                <a:gd name="T37" fmla="*/ 224 h 1083"/>
                <a:gd name="T38" fmla="*/ 0 w 435"/>
                <a:gd name="T39" fmla="*/ 211 h 1083"/>
                <a:gd name="T40" fmla="*/ 15 w 435"/>
                <a:gd name="T41" fmla="*/ 111 h 1083"/>
                <a:gd name="T42" fmla="*/ 5 w 435"/>
                <a:gd name="T43" fmla="*/ 25 h 1083"/>
                <a:gd name="T44" fmla="*/ 38 w 435"/>
                <a:gd name="T45" fmla="*/ 0 h 1083"/>
                <a:gd name="T46" fmla="*/ 68 w 435"/>
                <a:gd name="T47" fmla="*/ 33 h 1083"/>
                <a:gd name="T48" fmla="*/ 109 w 435"/>
                <a:gd name="T49" fmla="*/ 56 h 1083"/>
                <a:gd name="T50" fmla="*/ 59 w 435"/>
                <a:gd name="T51" fmla="*/ 54 h 1083"/>
                <a:gd name="T52" fmla="*/ 26 w 435"/>
                <a:gd name="T53" fmla="*/ 38 h 1083"/>
                <a:gd name="T54" fmla="*/ 45 w 435"/>
                <a:gd name="T55" fmla="*/ 103 h 1083"/>
                <a:gd name="T56" fmla="*/ 40 w 435"/>
                <a:gd name="T57" fmla="*/ 151 h 1083"/>
                <a:gd name="T58" fmla="*/ 95 w 435"/>
                <a:gd name="T59" fmla="*/ 151 h 1083"/>
                <a:gd name="T60" fmla="*/ 139 w 435"/>
                <a:gd name="T61" fmla="*/ 157 h 1083"/>
                <a:gd name="T62" fmla="*/ 122 w 435"/>
                <a:gd name="T63" fmla="*/ 169 h 1083"/>
                <a:gd name="T64" fmla="*/ 122 w 435"/>
                <a:gd name="T65" fmla="*/ 169 h 108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435" h="1083">
                  <a:moveTo>
                    <a:pt x="243" y="338"/>
                  </a:moveTo>
                  <a:lnTo>
                    <a:pt x="135" y="338"/>
                  </a:lnTo>
                  <a:lnTo>
                    <a:pt x="55" y="427"/>
                  </a:lnTo>
                  <a:lnTo>
                    <a:pt x="59" y="595"/>
                  </a:lnTo>
                  <a:lnTo>
                    <a:pt x="100" y="703"/>
                  </a:lnTo>
                  <a:lnTo>
                    <a:pt x="209" y="794"/>
                  </a:lnTo>
                  <a:lnTo>
                    <a:pt x="230" y="874"/>
                  </a:lnTo>
                  <a:lnTo>
                    <a:pt x="184" y="849"/>
                  </a:lnTo>
                  <a:lnTo>
                    <a:pt x="218" y="943"/>
                  </a:lnTo>
                  <a:lnTo>
                    <a:pt x="327" y="1047"/>
                  </a:lnTo>
                  <a:lnTo>
                    <a:pt x="435" y="1083"/>
                  </a:lnTo>
                  <a:lnTo>
                    <a:pt x="281" y="1051"/>
                  </a:lnTo>
                  <a:lnTo>
                    <a:pt x="156" y="925"/>
                  </a:lnTo>
                  <a:lnTo>
                    <a:pt x="159" y="1041"/>
                  </a:lnTo>
                  <a:lnTo>
                    <a:pt x="121" y="1041"/>
                  </a:lnTo>
                  <a:lnTo>
                    <a:pt x="121" y="794"/>
                  </a:lnTo>
                  <a:lnTo>
                    <a:pt x="41" y="661"/>
                  </a:lnTo>
                  <a:lnTo>
                    <a:pt x="30" y="561"/>
                  </a:lnTo>
                  <a:lnTo>
                    <a:pt x="26" y="448"/>
                  </a:lnTo>
                  <a:lnTo>
                    <a:pt x="0" y="422"/>
                  </a:lnTo>
                  <a:lnTo>
                    <a:pt x="30" y="222"/>
                  </a:lnTo>
                  <a:lnTo>
                    <a:pt x="9" y="49"/>
                  </a:lnTo>
                  <a:lnTo>
                    <a:pt x="76" y="0"/>
                  </a:lnTo>
                  <a:lnTo>
                    <a:pt x="135" y="66"/>
                  </a:lnTo>
                  <a:lnTo>
                    <a:pt x="218" y="112"/>
                  </a:lnTo>
                  <a:lnTo>
                    <a:pt x="117" y="108"/>
                  </a:lnTo>
                  <a:lnTo>
                    <a:pt x="51" y="76"/>
                  </a:lnTo>
                  <a:lnTo>
                    <a:pt x="89" y="205"/>
                  </a:lnTo>
                  <a:lnTo>
                    <a:pt x="79" y="302"/>
                  </a:lnTo>
                  <a:lnTo>
                    <a:pt x="190" y="302"/>
                  </a:lnTo>
                  <a:lnTo>
                    <a:pt x="277" y="313"/>
                  </a:lnTo>
                  <a:lnTo>
                    <a:pt x="243" y="33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22" name="Freeform 120"/>
            <p:cNvSpPr>
              <a:spLocks/>
            </p:cNvSpPr>
            <p:nvPr/>
          </p:nvSpPr>
          <p:spPr bwMode="auto">
            <a:xfrm>
              <a:off x="1443" y="2975"/>
              <a:ext cx="111" cy="24"/>
            </a:xfrm>
            <a:custGeom>
              <a:avLst/>
              <a:gdLst>
                <a:gd name="T0" fmla="*/ 0 w 222"/>
                <a:gd name="T1" fmla="*/ 0 h 47"/>
                <a:gd name="T2" fmla="*/ 111 w 222"/>
                <a:gd name="T3" fmla="*/ 3 h 47"/>
                <a:gd name="T4" fmla="*/ 73 w 222"/>
                <a:gd name="T5" fmla="*/ 24 h 47"/>
                <a:gd name="T6" fmla="*/ 0 w 222"/>
                <a:gd name="T7" fmla="*/ 0 h 47"/>
                <a:gd name="T8" fmla="*/ 0 w 222"/>
                <a:gd name="T9" fmla="*/ 0 h 4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2" h="47">
                  <a:moveTo>
                    <a:pt x="0" y="0"/>
                  </a:moveTo>
                  <a:lnTo>
                    <a:pt x="222" y="6"/>
                  </a:lnTo>
                  <a:lnTo>
                    <a:pt x="146" y="47"/>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23" name="Freeform 121"/>
            <p:cNvSpPr>
              <a:spLocks/>
            </p:cNvSpPr>
            <p:nvPr/>
          </p:nvSpPr>
          <p:spPr bwMode="auto">
            <a:xfrm>
              <a:off x="1298" y="2308"/>
              <a:ext cx="301" cy="672"/>
            </a:xfrm>
            <a:custGeom>
              <a:avLst/>
              <a:gdLst>
                <a:gd name="T0" fmla="*/ 244 w 601"/>
                <a:gd name="T1" fmla="*/ 0 h 1344"/>
                <a:gd name="T2" fmla="*/ 172 w 601"/>
                <a:gd name="T3" fmla="*/ 34 h 1344"/>
                <a:gd name="T4" fmla="*/ 93 w 601"/>
                <a:gd name="T5" fmla="*/ 58 h 1344"/>
                <a:gd name="T6" fmla="*/ 65 w 601"/>
                <a:gd name="T7" fmla="*/ 53 h 1344"/>
                <a:gd name="T8" fmla="*/ 38 w 601"/>
                <a:gd name="T9" fmla="*/ 70 h 1344"/>
                <a:gd name="T10" fmla="*/ 3 w 601"/>
                <a:gd name="T11" fmla="*/ 146 h 1344"/>
                <a:gd name="T12" fmla="*/ 17 w 601"/>
                <a:gd name="T13" fmla="*/ 272 h 1344"/>
                <a:gd name="T14" fmla="*/ 0 w 601"/>
                <a:gd name="T15" fmla="*/ 363 h 1344"/>
                <a:gd name="T16" fmla="*/ 29 w 601"/>
                <a:gd name="T17" fmla="*/ 439 h 1344"/>
                <a:gd name="T18" fmla="*/ 33 w 601"/>
                <a:gd name="T19" fmla="*/ 539 h 1344"/>
                <a:gd name="T20" fmla="*/ 19 w 601"/>
                <a:gd name="T21" fmla="*/ 620 h 1344"/>
                <a:gd name="T22" fmla="*/ 46 w 601"/>
                <a:gd name="T23" fmla="*/ 630 h 1344"/>
                <a:gd name="T24" fmla="*/ 46 w 601"/>
                <a:gd name="T25" fmla="*/ 575 h 1344"/>
                <a:gd name="T26" fmla="*/ 49 w 601"/>
                <a:gd name="T27" fmla="*/ 515 h 1344"/>
                <a:gd name="T28" fmla="*/ 89 w 601"/>
                <a:gd name="T29" fmla="*/ 575 h 1344"/>
                <a:gd name="T30" fmla="*/ 115 w 601"/>
                <a:gd name="T31" fmla="*/ 617 h 1344"/>
                <a:gd name="T32" fmla="*/ 177 w 601"/>
                <a:gd name="T33" fmla="*/ 646 h 1344"/>
                <a:gd name="T34" fmla="*/ 160 w 601"/>
                <a:gd name="T35" fmla="*/ 594 h 1344"/>
                <a:gd name="T36" fmla="*/ 108 w 601"/>
                <a:gd name="T37" fmla="*/ 556 h 1344"/>
                <a:gd name="T38" fmla="*/ 60 w 601"/>
                <a:gd name="T39" fmla="*/ 432 h 1344"/>
                <a:gd name="T40" fmla="*/ 46 w 601"/>
                <a:gd name="T41" fmla="*/ 372 h 1344"/>
                <a:gd name="T42" fmla="*/ 139 w 601"/>
                <a:gd name="T43" fmla="*/ 422 h 1344"/>
                <a:gd name="T44" fmla="*/ 103 w 601"/>
                <a:gd name="T45" fmla="*/ 380 h 1344"/>
                <a:gd name="T46" fmla="*/ 52 w 601"/>
                <a:gd name="T47" fmla="*/ 332 h 1344"/>
                <a:gd name="T48" fmla="*/ 65 w 601"/>
                <a:gd name="T49" fmla="*/ 291 h 1344"/>
                <a:gd name="T50" fmla="*/ 41 w 601"/>
                <a:gd name="T51" fmla="*/ 225 h 1344"/>
                <a:gd name="T52" fmla="*/ 91 w 601"/>
                <a:gd name="T53" fmla="*/ 287 h 1344"/>
                <a:gd name="T54" fmla="*/ 169 w 601"/>
                <a:gd name="T55" fmla="*/ 443 h 1344"/>
                <a:gd name="T56" fmla="*/ 241 w 601"/>
                <a:gd name="T57" fmla="*/ 594 h 1344"/>
                <a:gd name="T58" fmla="*/ 255 w 601"/>
                <a:gd name="T59" fmla="*/ 672 h 1344"/>
                <a:gd name="T60" fmla="*/ 301 w 601"/>
                <a:gd name="T61" fmla="*/ 606 h 1344"/>
                <a:gd name="T62" fmla="*/ 284 w 601"/>
                <a:gd name="T63" fmla="*/ 556 h 1344"/>
                <a:gd name="T64" fmla="*/ 174 w 601"/>
                <a:gd name="T65" fmla="*/ 410 h 1344"/>
                <a:gd name="T66" fmla="*/ 112 w 601"/>
                <a:gd name="T67" fmla="*/ 303 h 1344"/>
                <a:gd name="T68" fmla="*/ 70 w 601"/>
                <a:gd name="T69" fmla="*/ 187 h 1344"/>
                <a:gd name="T70" fmla="*/ 33 w 601"/>
                <a:gd name="T71" fmla="*/ 138 h 1344"/>
                <a:gd name="T72" fmla="*/ 60 w 601"/>
                <a:gd name="T73" fmla="*/ 79 h 1344"/>
                <a:gd name="T74" fmla="*/ 106 w 601"/>
                <a:gd name="T75" fmla="*/ 110 h 1344"/>
                <a:gd name="T76" fmla="*/ 193 w 601"/>
                <a:gd name="T77" fmla="*/ 212 h 1344"/>
                <a:gd name="T78" fmla="*/ 141 w 601"/>
                <a:gd name="T79" fmla="*/ 124 h 1344"/>
                <a:gd name="T80" fmla="*/ 112 w 601"/>
                <a:gd name="T81" fmla="*/ 81 h 1344"/>
                <a:gd name="T82" fmla="*/ 182 w 601"/>
                <a:gd name="T83" fmla="*/ 58 h 1344"/>
                <a:gd name="T84" fmla="*/ 255 w 601"/>
                <a:gd name="T85" fmla="*/ 18 h 1344"/>
                <a:gd name="T86" fmla="*/ 244 w 601"/>
                <a:gd name="T87" fmla="*/ 0 h 1344"/>
                <a:gd name="T88" fmla="*/ 244 w 601"/>
                <a:gd name="T89" fmla="*/ 0 h 1344"/>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0" t="0" r="r" b="b"/>
              <a:pathLst>
                <a:path w="601" h="1344">
                  <a:moveTo>
                    <a:pt x="487" y="0"/>
                  </a:moveTo>
                  <a:lnTo>
                    <a:pt x="344" y="67"/>
                  </a:lnTo>
                  <a:lnTo>
                    <a:pt x="186" y="115"/>
                  </a:lnTo>
                  <a:lnTo>
                    <a:pt x="129" y="105"/>
                  </a:lnTo>
                  <a:lnTo>
                    <a:pt x="76" y="139"/>
                  </a:lnTo>
                  <a:lnTo>
                    <a:pt x="6" y="291"/>
                  </a:lnTo>
                  <a:lnTo>
                    <a:pt x="34" y="544"/>
                  </a:lnTo>
                  <a:lnTo>
                    <a:pt x="0" y="725"/>
                  </a:lnTo>
                  <a:lnTo>
                    <a:pt x="57" y="877"/>
                  </a:lnTo>
                  <a:lnTo>
                    <a:pt x="66" y="1078"/>
                  </a:lnTo>
                  <a:lnTo>
                    <a:pt x="38" y="1240"/>
                  </a:lnTo>
                  <a:lnTo>
                    <a:pt x="91" y="1259"/>
                  </a:lnTo>
                  <a:lnTo>
                    <a:pt x="91" y="1149"/>
                  </a:lnTo>
                  <a:lnTo>
                    <a:pt x="97" y="1029"/>
                  </a:lnTo>
                  <a:lnTo>
                    <a:pt x="177" y="1149"/>
                  </a:lnTo>
                  <a:lnTo>
                    <a:pt x="230" y="1234"/>
                  </a:lnTo>
                  <a:lnTo>
                    <a:pt x="354" y="1291"/>
                  </a:lnTo>
                  <a:lnTo>
                    <a:pt x="319" y="1187"/>
                  </a:lnTo>
                  <a:lnTo>
                    <a:pt x="215" y="1111"/>
                  </a:lnTo>
                  <a:lnTo>
                    <a:pt x="120" y="863"/>
                  </a:lnTo>
                  <a:lnTo>
                    <a:pt x="91" y="744"/>
                  </a:lnTo>
                  <a:lnTo>
                    <a:pt x="278" y="844"/>
                  </a:lnTo>
                  <a:lnTo>
                    <a:pt x="205" y="759"/>
                  </a:lnTo>
                  <a:lnTo>
                    <a:pt x="104" y="664"/>
                  </a:lnTo>
                  <a:lnTo>
                    <a:pt x="129" y="582"/>
                  </a:lnTo>
                  <a:lnTo>
                    <a:pt x="82" y="449"/>
                  </a:lnTo>
                  <a:lnTo>
                    <a:pt x="182" y="573"/>
                  </a:lnTo>
                  <a:lnTo>
                    <a:pt x="338" y="886"/>
                  </a:lnTo>
                  <a:lnTo>
                    <a:pt x="481" y="1187"/>
                  </a:lnTo>
                  <a:lnTo>
                    <a:pt x="509" y="1344"/>
                  </a:lnTo>
                  <a:lnTo>
                    <a:pt x="601" y="1211"/>
                  </a:lnTo>
                  <a:lnTo>
                    <a:pt x="567" y="1111"/>
                  </a:lnTo>
                  <a:lnTo>
                    <a:pt x="348" y="820"/>
                  </a:lnTo>
                  <a:lnTo>
                    <a:pt x="224" y="605"/>
                  </a:lnTo>
                  <a:lnTo>
                    <a:pt x="139" y="373"/>
                  </a:lnTo>
                  <a:lnTo>
                    <a:pt x="66" y="276"/>
                  </a:lnTo>
                  <a:lnTo>
                    <a:pt x="120" y="158"/>
                  </a:lnTo>
                  <a:lnTo>
                    <a:pt x="211" y="219"/>
                  </a:lnTo>
                  <a:lnTo>
                    <a:pt x="386" y="424"/>
                  </a:lnTo>
                  <a:lnTo>
                    <a:pt x="281" y="248"/>
                  </a:lnTo>
                  <a:lnTo>
                    <a:pt x="224" y="162"/>
                  </a:lnTo>
                  <a:lnTo>
                    <a:pt x="363" y="115"/>
                  </a:lnTo>
                  <a:lnTo>
                    <a:pt x="509" y="35"/>
                  </a:lnTo>
                  <a:lnTo>
                    <a:pt x="487"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24" name="Freeform 122"/>
            <p:cNvSpPr>
              <a:spLocks/>
            </p:cNvSpPr>
            <p:nvPr/>
          </p:nvSpPr>
          <p:spPr bwMode="auto">
            <a:xfrm>
              <a:off x="1589" y="2711"/>
              <a:ext cx="75" cy="176"/>
            </a:xfrm>
            <a:custGeom>
              <a:avLst/>
              <a:gdLst>
                <a:gd name="T0" fmla="*/ 24 w 148"/>
                <a:gd name="T1" fmla="*/ 176 h 352"/>
                <a:gd name="T2" fmla="*/ 24 w 148"/>
                <a:gd name="T3" fmla="*/ 119 h 352"/>
                <a:gd name="T4" fmla="*/ 0 w 148"/>
                <a:gd name="T5" fmla="*/ 0 h 352"/>
                <a:gd name="T6" fmla="*/ 24 w 148"/>
                <a:gd name="T7" fmla="*/ 29 h 352"/>
                <a:gd name="T8" fmla="*/ 51 w 148"/>
                <a:gd name="T9" fmla="*/ 31 h 352"/>
                <a:gd name="T10" fmla="*/ 75 w 148"/>
                <a:gd name="T11" fmla="*/ 107 h 352"/>
                <a:gd name="T12" fmla="*/ 24 w 148"/>
                <a:gd name="T13" fmla="*/ 176 h 352"/>
                <a:gd name="T14" fmla="*/ 24 w 148"/>
                <a:gd name="T15" fmla="*/ 176 h 35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48" h="352">
                  <a:moveTo>
                    <a:pt x="47" y="352"/>
                  </a:moveTo>
                  <a:lnTo>
                    <a:pt x="47" y="238"/>
                  </a:lnTo>
                  <a:lnTo>
                    <a:pt x="0" y="0"/>
                  </a:lnTo>
                  <a:lnTo>
                    <a:pt x="47" y="57"/>
                  </a:lnTo>
                  <a:lnTo>
                    <a:pt x="101" y="61"/>
                  </a:lnTo>
                  <a:lnTo>
                    <a:pt x="148" y="213"/>
                  </a:lnTo>
                  <a:lnTo>
                    <a:pt x="47" y="35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25" name="Freeform 123"/>
            <p:cNvSpPr>
              <a:spLocks/>
            </p:cNvSpPr>
            <p:nvPr/>
          </p:nvSpPr>
          <p:spPr bwMode="auto">
            <a:xfrm>
              <a:off x="2028" y="2946"/>
              <a:ext cx="142" cy="329"/>
            </a:xfrm>
            <a:custGeom>
              <a:avLst/>
              <a:gdLst>
                <a:gd name="T0" fmla="*/ 135 w 285"/>
                <a:gd name="T1" fmla="*/ 0 h 657"/>
                <a:gd name="T2" fmla="*/ 109 w 285"/>
                <a:gd name="T3" fmla="*/ 122 h 657"/>
                <a:gd name="T4" fmla="*/ 68 w 285"/>
                <a:gd name="T5" fmla="*/ 228 h 657"/>
                <a:gd name="T6" fmla="*/ 33 w 285"/>
                <a:gd name="T7" fmla="*/ 286 h 657"/>
                <a:gd name="T8" fmla="*/ 0 w 285"/>
                <a:gd name="T9" fmla="*/ 310 h 657"/>
                <a:gd name="T10" fmla="*/ 35 w 285"/>
                <a:gd name="T11" fmla="*/ 300 h 657"/>
                <a:gd name="T12" fmla="*/ 11 w 285"/>
                <a:gd name="T13" fmla="*/ 329 h 657"/>
                <a:gd name="T14" fmla="*/ 49 w 285"/>
                <a:gd name="T15" fmla="*/ 300 h 657"/>
                <a:gd name="T16" fmla="*/ 85 w 285"/>
                <a:gd name="T17" fmla="*/ 241 h 657"/>
                <a:gd name="T18" fmla="*/ 121 w 285"/>
                <a:gd name="T19" fmla="*/ 128 h 657"/>
                <a:gd name="T20" fmla="*/ 142 w 285"/>
                <a:gd name="T21" fmla="*/ 12 h 657"/>
                <a:gd name="T22" fmla="*/ 135 w 285"/>
                <a:gd name="T23" fmla="*/ 0 h 657"/>
                <a:gd name="T24" fmla="*/ 135 w 285"/>
                <a:gd name="T25" fmla="*/ 0 h 65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285" h="657">
                  <a:moveTo>
                    <a:pt x="270" y="0"/>
                  </a:moveTo>
                  <a:lnTo>
                    <a:pt x="219" y="243"/>
                  </a:lnTo>
                  <a:lnTo>
                    <a:pt x="137" y="456"/>
                  </a:lnTo>
                  <a:lnTo>
                    <a:pt x="67" y="572"/>
                  </a:lnTo>
                  <a:lnTo>
                    <a:pt x="0" y="619"/>
                  </a:lnTo>
                  <a:lnTo>
                    <a:pt x="71" y="600"/>
                  </a:lnTo>
                  <a:lnTo>
                    <a:pt x="23" y="657"/>
                  </a:lnTo>
                  <a:lnTo>
                    <a:pt x="99" y="600"/>
                  </a:lnTo>
                  <a:lnTo>
                    <a:pt x="171" y="481"/>
                  </a:lnTo>
                  <a:lnTo>
                    <a:pt x="242" y="256"/>
                  </a:lnTo>
                  <a:lnTo>
                    <a:pt x="285" y="23"/>
                  </a:lnTo>
                  <a:lnTo>
                    <a:pt x="27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26" name="Freeform 124"/>
            <p:cNvSpPr>
              <a:spLocks/>
            </p:cNvSpPr>
            <p:nvPr/>
          </p:nvSpPr>
          <p:spPr bwMode="auto">
            <a:xfrm>
              <a:off x="1865" y="2896"/>
              <a:ext cx="100" cy="348"/>
            </a:xfrm>
            <a:custGeom>
              <a:avLst/>
              <a:gdLst>
                <a:gd name="T0" fmla="*/ 10 w 200"/>
                <a:gd name="T1" fmla="*/ 0 h 696"/>
                <a:gd name="T2" fmla="*/ 22 w 200"/>
                <a:gd name="T3" fmla="*/ 136 h 696"/>
                <a:gd name="T4" fmla="*/ 53 w 200"/>
                <a:gd name="T5" fmla="*/ 269 h 696"/>
                <a:gd name="T6" fmla="*/ 100 w 200"/>
                <a:gd name="T7" fmla="*/ 348 h 696"/>
                <a:gd name="T8" fmla="*/ 60 w 200"/>
                <a:gd name="T9" fmla="*/ 303 h 696"/>
                <a:gd name="T10" fmla="*/ 74 w 200"/>
                <a:gd name="T11" fmla="*/ 348 h 696"/>
                <a:gd name="T12" fmla="*/ 46 w 200"/>
                <a:gd name="T13" fmla="*/ 303 h 696"/>
                <a:gd name="T14" fmla="*/ 22 w 200"/>
                <a:gd name="T15" fmla="*/ 225 h 696"/>
                <a:gd name="T16" fmla="*/ 8 w 200"/>
                <a:gd name="T17" fmla="*/ 144 h 696"/>
                <a:gd name="T18" fmla="*/ 0 w 200"/>
                <a:gd name="T19" fmla="*/ 29 h 696"/>
                <a:gd name="T20" fmla="*/ 10 w 200"/>
                <a:gd name="T21" fmla="*/ 0 h 696"/>
                <a:gd name="T22" fmla="*/ 10 w 200"/>
                <a:gd name="T23" fmla="*/ 0 h 69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200" h="696">
                  <a:moveTo>
                    <a:pt x="19" y="0"/>
                  </a:moveTo>
                  <a:lnTo>
                    <a:pt x="44" y="272"/>
                  </a:lnTo>
                  <a:lnTo>
                    <a:pt x="105" y="538"/>
                  </a:lnTo>
                  <a:lnTo>
                    <a:pt x="200" y="696"/>
                  </a:lnTo>
                  <a:lnTo>
                    <a:pt x="120" y="606"/>
                  </a:lnTo>
                  <a:lnTo>
                    <a:pt x="148" y="696"/>
                  </a:lnTo>
                  <a:lnTo>
                    <a:pt x="91" y="606"/>
                  </a:lnTo>
                  <a:lnTo>
                    <a:pt x="44" y="449"/>
                  </a:lnTo>
                  <a:lnTo>
                    <a:pt x="15" y="287"/>
                  </a:lnTo>
                  <a:lnTo>
                    <a:pt x="0" y="57"/>
                  </a:lnTo>
                  <a:lnTo>
                    <a:pt x="19"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27" name="Freeform 125"/>
            <p:cNvSpPr>
              <a:spLocks/>
            </p:cNvSpPr>
            <p:nvPr/>
          </p:nvSpPr>
          <p:spPr bwMode="auto">
            <a:xfrm>
              <a:off x="1892" y="2825"/>
              <a:ext cx="271" cy="234"/>
            </a:xfrm>
            <a:custGeom>
              <a:avLst/>
              <a:gdLst>
                <a:gd name="T0" fmla="*/ 10 w 542"/>
                <a:gd name="T1" fmla="*/ 0 h 467"/>
                <a:gd name="T2" fmla="*/ 62 w 542"/>
                <a:gd name="T3" fmla="*/ 88 h 467"/>
                <a:gd name="T4" fmla="*/ 176 w 542"/>
                <a:gd name="T5" fmla="*/ 198 h 467"/>
                <a:gd name="T6" fmla="*/ 271 w 542"/>
                <a:gd name="T7" fmla="*/ 100 h 467"/>
                <a:gd name="T8" fmla="*/ 269 w 542"/>
                <a:gd name="T9" fmla="*/ 128 h 467"/>
                <a:gd name="T10" fmla="*/ 172 w 542"/>
                <a:gd name="T11" fmla="*/ 234 h 467"/>
                <a:gd name="T12" fmla="*/ 141 w 542"/>
                <a:gd name="T13" fmla="*/ 186 h 467"/>
                <a:gd name="T14" fmla="*/ 55 w 542"/>
                <a:gd name="T15" fmla="*/ 100 h 467"/>
                <a:gd name="T16" fmla="*/ 0 w 542"/>
                <a:gd name="T17" fmla="*/ 16 h 467"/>
                <a:gd name="T18" fmla="*/ 10 w 542"/>
                <a:gd name="T19" fmla="*/ 0 h 467"/>
                <a:gd name="T20" fmla="*/ 10 w 542"/>
                <a:gd name="T21" fmla="*/ 0 h 467"/>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542" h="467">
                  <a:moveTo>
                    <a:pt x="19" y="0"/>
                  </a:moveTo>
                  <a:lnTo>
                    <a:pt x="124" y="176"/>
                  </a:lnTo>
                  <a:lnTo>
                    <a:pt x="352" y="395"/>
                  </a:lnTo>
                  <a:lnTo>
                    <a:pt x="542" y="199"/>
                  </a:lnTo>
                  <a:lnTo>
                    <a:pt x="538" y="256"/>
                  </a:lnTo>
                  <a:lnTo>
                    <a:pt x="343" y="467"/>
                  </a:lnTo>
                  <a:lnTo>
                    <a:pt x="282" y="372"/>
                  </a:lnTo>
                  <a:lnTo>
                    <a:pt x="109" y="199"/>
                  </a:lnTo>
                  <a:lnTo>
                    <a:pt x="0" y="32"/>
                  </a:lnTo>
                  <a:lnTo>
                    <a:pt x="19"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28" name="Freeform 126"/>
            <p:cNvSpPr>
              <a:spLocks/>
            </p:cNvSpPr>
            <p:nvPr/>
          </p:nvSpPr>
          <p:spPr bwMode="auto">
            <a:xfrm>
              <a:off x="2308" y="3443"/>
              <a:ext cx="483" cy="163"/>
            </a:xfrm>
            <a:custGeom>
              <a:avLst/>
              <a:gdLst>
                <a:gd name="T0" fmla="*/ 252 w 966"/>
                <a:gd name="T1" fmla="*/ 0 h 325"/>
                <a:gd name="T2" fmla="*/ 230 w 966"/>
                <a:gd name="T3" fmla="*/ 6 h 325"/>
                <a:gd name="T4" fmla="*/ 211 w 966"/>
                <a:gd name="T5" fmla="*/ 4 h 325"/>
                <a:gd name="T6" fmla="*/ 200 w 966"/>
                <a:gd name="T7" fmla="*/ 14 h 325"/>
                <a:gd name="T8" fmla="*/ 138 w 966"/>
                <a:gd name="T9" fmla="*/ 25 h 325"/>
                <a:gd name="T10" fmla="*/ 65 w 966"/>
                <a:gd name="T11" fmla="*/ 75 h 325"/>
                <a:gd name="T12" fmla="*/ 0 w 966"/>
                <a:gd name="T13" fmla="*/ 103 h 325"/>
                <a:gd name="T14" fmla="*/ 0 w 966"/>
                <a:gd name="T15" fmla="*/ 124 h 325"/>
                <a:gd name="T16" fmla="*/ 35 w 966"/>
                <a:gd name="T17" fmla="*/ 142 h 325"/>
                <a:gd name="T18" fmla="*/ 65 w 966"/>
                <a:gd name="T19" fmla="*/ 142 h 325"/>
                <a:gd name="T20" fmla="*/ 41 w 966"/>
                <a:gd name="T21" fmla="*/ 129 h 325"/>
                <a:gd name="T22" fmla="*/ 17 w 966"/>
                <a:gd name="T23" fmla="*/ 108 h 325"/>
                <a:gd name="T24" fmla="*/ 27 w 966"/>
                <a:gd name="T25" fmla="*/ 97 h 325"/>
                <a:gd name="T26" fmla="*/ 73 w 966"/>
                <a:gd name="T27" fmla="*/ 84 h 325"/>
                <a:gd name="T28" fmla="*/ 138 w 966"/>
                <a:gd name="T29" fmla="*/ 37 h 325"/>
                <a:gd name="T30" fmla="*/ 203 w 966"/>
                <a:gd name="T31" fmla="*/ 25 h 325"/>
                <a:gd name="T32" fmla="*/ 224 w 966"/>
                <a:gd name="T33" fmla="*/ 46 h 325"/>
                <a:gd name="T34" fmla="*/ 222 w 966"/>
                <a:gd name="T35" fmla="*/ 30 h 325"/>
                <a:gd name="T36" fmla="*/ 210 w 966"/>
                <a:gd name="T37" fmla="*/ 16 h 325"/>
                <a:gd name="T38" fmla="*/ 216 w 966"/>
                <a:gd name="T39" fmla="*/ 12 h 325"/>
                <a:gd name="T40" fmla="*/ 228 w 966"/>
                <a:gd name="T41" fmla="*/ 12 h 325"/>
                <a:gd name="T42" fmla="*/ 233 w 966"/>
                <a:gd name="T43" fmla="*/ 24 h 325"/>
                <a:gd name="T44" fmla="*/ 236 w 966"/>
                <a:gd name="T45" fmla="*/ 47 h 325"/>
                <a:gd name="T46" fmla="*/ 226 w 966"/>
                <a:gd name="T47" fmla="*/ 57 h 325"/>
                <a:gd name="T48" fmla="*/ 217 w 966"/>
                <a:gd name="T49" fmla="*/ 77 h 325"/>
                <a:gd name="T50" fmla="*/ 185 w 966"/>
                <a:gd name="T51" fmla="*/ 82 h 325"/>
                <a:gd name="T52" fmla="*/ 126 w 966"/>
                <a:gd name="T53" fmla="*/ 117 h 325"/>
                <a:gd name="T54" fmla="*/ 94 w 966"/>
                <a:gd name="T55" fmla="*/ 133 h 325"/>
                <a:gd name="T56" fmla="*/ 139 w 966"/>
                <a:gd name="T57" fmla="*/ 124 h 325"/>
                <a:gd name="T58" fmla="*/ 162 w 966"/>
                <a:gd name="T59" fmla="*/ 120 h 325"/>
                <a:gd name="T60" fmla="*/ 174 w 966"/>
                <a:gd name="T61" fmla="*/ 148 h 325"/>
                <a:gd name="T62" fmla="*/ 209 w 966"/>
                <a:gd name="T63" fmla="*/ 163 h 325"/>
                <a:gd name="T64" fmla="*/ 250 w 966"/>
                <a:gd name="T65" fmla="*/ 159 h 325"/>
                <a:gd name="T66" fmla="*/ 309 w 966"/>
                <a:gd name="T67" fmla="*/ 142 h 325"/>
                <a:gd name="T68" fmla="*/ 400 w 966"/>
                <a:gd name="T69" fmla="*/ 133 h 325"/>
                <a:gd name="T70" fmla="*/ 441 w 966"/>
                <a:gd name="T71" fmla="*/ 99 h 325"/>
                <a:gd name="T72" fmla="*/ 459 w 966"/>
                <a:gd name="T73" fmla="*/ 72 h 325"/>
                <a:gd name="T74" fmla="*/ 483 w 966"/>
                <a:gd name="T75" fmla="*/ 54 h 325"/>
                <a:gd name="T76" fmla="*/ 460 w 966"/>
                <a:gd name="T77" fmla="*/ 57 h 325"/>
                <a:gd name="T78" fmla="*/ 419 w 966"/>
                <a:gd name="T79" fmla="*/ 103 h 325"/>
                <a:gd name="T80" fmla="*/ 367 w 966"/>
                <a:gd name="T81" fmla="*/ 122 h 325"/>
                <a:gd name="T82" fmla="*/ 315 w 966"/>
                <a:gd name="T83" fmla="*/ 124 h 325"/>
                <a:gd name="T84" fmla="*/ 309 w 966"/>
                <a:gd name="T85" fmla="*/ 111 h 325"/>
                <a:gd name="T86" fmla="*/ 267 w 966"/>
                <a:gd name="T87" fmla="*/ 140 h 325"/>
                <a:gd name="T88" fmla="*/ 236 w 966"/>
                <a:gd name="T89" fmla="*/ 150 h 325"/>
                <a:gd name="T90" fmla="*/ 207 w 966"/>
                <a:gd name="T91" fmla="*/ 153 h 325"/>
                <a:gd name="T92" fmla="*/ 185 w 966"/>
                <a:gd name="T93" fmla="*/ 143 h 325"/>
                <a:gd name="T94" fmla="*/ 170 w 966"/>
                <a:gd name="T95" fmla="*/ 118 h 325"/>
                <a:gd name="T96" fmla="*/ 198 w 966"/>
                <a:gd name="T97" fmla="*/ 108 h 325"/>
                <a:gd name="T98" fmla="*/ 230 w 966"/>
                <a:gd name="T99" fmla="*/ 83 h 325"/>
                <a:gd name="T100" fmla="*/ 283 w 966"/>
                <a:gd name="T101" fmla="*/ 71 h 325"/>
                <a:gd name="T102" fmla="*/ 305 w 966"/>
                <a:gd name="T103" fmla="*/ 60 h 325"/>
                <a:gd name="T104" fmla="*/ 274 w 966"/>
                <a:gd name="T105" fmla="*/ 66 h 325"/>
                <a:gd name="T106" fmla="*/ 234 w 966"/>
                <a:gd name="T107" fmla="*/ 71 h 325"/>
                <a:gd name="T108" fmla="*/ 241 w 966"/>
                <a:gd name="T109" fmla="*/ 48 h 325"/>
                <a:gd name="T110" fmla="*/ 241 w 966"/>
                <a:gd name="T111" fmla="*/ 22 h 325"/>
                <a:gd name="T112" fmla="*/ 241 w 966"/>
                <a:gd name="T113" fmla="*/ 14 h 325"/>
                <a:gd name="T114" fmla="*/ 252 w 966"/>
                <a:gd name="T115" fmla="*/ 0 h 325"/>
                <a:gd name="T116" fmla="*/ 252 w 966"/>
                <a:gd name="T117" fmla="*/ 0 h 325"/>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966" h="325">
                  <a:moveTo>
                    <a:pt x="504" y="0"/>
                  </a:moveTo>
                  <a:lnTo>
                    <a:pt x="460" y="11"/>
                  </a:lnTo>
                  <a:lnTo>
                    <a:pt x="422" y="8"/>
                  </a:lnTo>
                  <a:lnTo>
                    <a:pt x="399" y="28"/>
                  </a:lnTo>
                  <a:lnTo>
                    <a:pt x="276" y="49"/>
                  </a:lnTo>
                  <a:lnTo>
                    <a:pt x="129" y="150"/>
                  </a:lnTo>
                  <a:lnTo>
                    <a:pt x="0" y="205"/>
                  </a:lnTo>
                  <a:lnTo>
                    <a:pt x="0" y="247"/>
                  </a:lnTo>
                  <a:lnTo>
                    <a:pt x="69" y="283"/>
                  </a:lnTo>
                  <a:lnTo>
                    <a:pt x="129" y="283"/>
                  </a:lnTo>
                  <a:lnTo>
                    <a:pt x="82" y="258"/>
                  </a:lnTo>
                  <a:lnTo>
                    <a:pt x="33" y="215"/>
                  </a:lnTo>
                  <a:lnTo>
                    <a:pt x="53" y="194"/>
                  </a:lnTo>
                  <a:lnTo>
                    <a:pt x="145" y="167"/>
                  </a:lnTo>
                  <a:lnTo>
                    <a:pt x="276" y="74"/>
                  </a:lnTo>
                  <a:lnTo>
                    <a:pt x="405" y="49"/>
                  </a:lnTo>
                  <a:lnTo>
                    <a:pt x="447" y="91"/>
                  </a:lnTo>
                  <a:lnTo>
                    <a:pt x="443" y="59"/>
                  </a:lnTo>
                  <a:lnTo>
                    <a:pt x="420" y="32"/>
                  </a:lnTo>
                  <a:lnTo>
                    <a:pt x="432" y="23"/>
                  </a:lnTo>
                  <a:lnTo>
                    <a:pt x="455" y="23"/>
                  </a:lnTo>
                  <a:lnTo>
                    <a:pt x="466" y="47"/>
                  </a:lnTo>
                  <a:lnTo>
                    <a:pt x="472" y="93"/>
                  </a:lnTo>
                  <a:lnTo>
                    <a:pt x="451" y="114"/>
                  </a:lnTo>
                  <a:lnTo>
                    <a:pt x="434" y="154"/>
                  </a:lnTo>
                  <a:lnTo>
                    <a:pt x="369" y="163"/>
                  </a:lnTo>
                  <a:lnTo>
                    <a:pt x="251" y="234"/>
                  </a:lnTo>
                  <a:lnTo>
                    <a:pt x="187" y="266"/>
                  </a:lnTo>
                  <a:lnTo>
                    <a:pt x="278" y="247"/>
                  </a:lnTo>
                  <a:lnTo>
                    <a:pt x="323" y="239"/>
                  </a:lnTo>
                  <a:lnTo>
                    <a:pt x="348" y="296"/>
                  </a:lnTo>
                  <a:lnTo>
                    <a:pt x="417" y="325"/>
                  </a:lnTo>
                  <a:lnTo>
                    <a:pt x="500" y="317"/>
                  </a:lnTo>
                  <a:lnTo>
                    <a:pt x="618" y="283"/>
                  </a:lnTo>
                  <a:lnTo>
                    <a:pt x="799" y="266"/>
                  </a:lnTo>
                  <a:lnTo>
                    <a:pt x="881" y="198"/>
                  </a:lnTo>
                  <a:lnTo>
                    <a:pt x="917" y="144"/>
                  </a:lnTo>
                  <a:lnTo>
                    <a:pt x="966" y="108"/>
                  </a:lnTo>
                  <a:lnTo>
                    <a:pt x="919" y="114"/>
                  </a:lnTo>
                  <a:lnTo>
                    <a:pt x="837" y="205"/>
                  </a:lnTo>
                  <a:lnTo>
                    <a:pt x="734" y="243"/>
                  </a:lnTo>
                  <a:lnTo>
                    <a:pt x="630" y="247"/>
                  </a:lnTo>
                  <a:lnTo>
                    <a:pt x="618" y="222"/>
                  </a:lnTo>
                  <a:lnTo>
                    <a:pt x="534" y="279"/>
                  </a:lnTo>
                  <a:lnTo>
                    <a:pt x="472" y="300"/>
                  </a:lnTo>
                  <a:lnTo>
                    <a:pt x="413" y="306"/>
                  </a:lnTo>
                  <a:lnTo>
                    <a:pt x="369" y="285"/>
                  </a:lnTo>
                  <a:lnTo>
                    <a:pt x="339" y="236"/>
                  </a:lnTo>
                  <a:lnTo>
                    <a:pt x="396" y="215"/>
                  </a:lnTo>
                  <a:lnTo>
                    <a:pt x="460" y="165"/>
                  </a:lnTo>
                  <a:lnTo>
                    <a:pt x="565" y="141"/>
                  </a:lnTo>
                  <a:lnTo>
                    <a:pt x="609" y="120"/>
                  </a:lnTo>
                  <a:lnTo>
                    <a:pt x="548" y="131"/>
                  </a:lnTo>
                  <a:lnTo>
                    <a:pt x="468" y="141"/>
                  </a:lnTo>
                  <a:lnTo>
                    <a:pt x="481" y="95"/>
                  </a:lnTo>
                  <a:lnTo>
                    <a:pt x="481" y="44"/>
                  </a:lnTo>
                  <a:lnTo>
                    <a:pt x="481" y="27"/>
                  </a:lnTo>
                  <a:lnTo>
                    <a:pt x="504"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29" name="Freeform 127"/>
            <p:cNvSpPr>
              <a:spLocks/>
            </p:cNvSpPr>
            <p:nvPr/>
          </p:nvSpPr>
          <p:spPr bwMode="auto">
            <a:xfrm>
              <a:off x="2225" y="3389"/>
              <a:ext cx="285" cy="184"/>
            </a:xfrm>
            <a:custGeom>
              <a:avLst/>
              <a:gdLst>
                <a:gd name="T0" fmla="*/ 285 w 568"/>
                <a:gd name="T1" fmla="*/ 0 h 366"/>
                <a:gd name="T2" fmla="*/ 253 w 568"/>
                <a:gd name="T3" fmla="*/ 7 h 366"/>
                <a:gd name="T4" fmla="*/ 172 w 568"/>
                <a:gd name="T5" fmla="*/ 57 h 366"/>
                <a:gd name="T6" fmla="*/ 58 w 568"/>
                <a:gd name="T7" fmla="*/ 111 h 366"/>
                <a:gd name="T8" fmla="*/ 3 w 568"/>
                <a:gd name="T9" fmla="*/ 132 h 366"/>
                <a:gd name="T10" fmla="*/ 0 w 568"/>
                <a:gd name="T11" fmla="*/ 159 h 366"/>
                <a:gd name="T12" fmla="*/ 18 w 568"/>
                <a:gd name="T13" fmla="*/ 179 h 366"/>
                <a:gd name="T14" fmla="*/ 50 w 568"/>
                <a:gd name="T15" fmla="*/ 184 h 366"/>
                <a:gd name="T16" fmla="*/ 60 w 568"/>
                <a:gd name="T17" fmla="*/ 179 h 366"/>
                <a:gd name="T18" fmla="*/ 35 w 568"/>
                <a:gd name="T19" fmla="*/ 169 h 366"/>
                <a:gd name="T20" fmla="*/ 12 w 568"/>
                <a:gd name="T21" fmla="*/ 143 h 366"/>
                <a:gd name="T22" fmla="*/ 16 w 568"/>
                <a:gd name="T23" fmla="*/ 133 h 366"/>
                <a:gd name="T24" fmla="*/ 63 w 568"/>
                <a:gd name="T25" fmla="*/ 120 h 366"/>
                <a:gd name="T26" fmla="*/ 113 w 568"/>
                <a:gd name="T27" fmla="*/ 91 h 366"/>
                <a:gd name="T28" fmla="*/ 176 w 568"/>
                <a:gd name="T29" fmla="*/ 68 h 366"/>
                <a:gd name="T30" fmla="*/ 232 w 568"/>
                <a:gd name="T31" fmla="*/ 28 h 366"/>
                <a:gd name="T32" fmla="*/ 285 w 568"/>
                <a:gd name="T33" fmla="*/ 0 h 366"/>
                <a:gd name="T34" fmla="*/ 285 w 568"/>
                <a:gd name="T35" fmla="*/ 0 h 36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0" t="0" r="r" b="b"/>
              <a:pathLst>
                <a:path w="568" h="366">
                  <a:moveTo>
                    <a:pt x="568" y="0"/>
                  </a:moveTo>
                  <a:lnTo>
                    <a:pt x="504" y="13"/>
                  </a:lnTo>
                  <a:lnTo>
                    <a:pt x="342" y="114"/>
                  </a:lnTo>
                  <a:lnTo>
                    <a:pt x="116" y="220"/>
                  </a:lnTo>
                  <a:lnTo>
                    <a:pt x="5" y="262"/>
                  </a:lnTo>
                  <a:lnTo>
                    <a:pt x="0" y="317"/>
                  </a:lnTo>
                  <a:lnTo>
                    <a:pt x="36" y="357"/>
                  </a:lnTo>
                  <a:lnTo>
                    <a:pt x="99" y="366"/>
                  </a:lnTo>
                  <a:lnTo>
                    <a:pt x="120" y="357"/>
                  </a:lnTo>
                  <a:lnTo>
                    <a:pt x="70" y="336"/>
                  </a:lnTo>
                  <a:lnTo>
                    <a:pt x="23" y="285"/>
                  </a:lnTo>
                  <a:lnTo>
                    <a:pt x="32" y="264"/>
                  </a:lnTo>
                  <a:lnTo>
                    <a:pt x="125" y="239"/>
                  </a:lnTo>
                  <a:lnTo>
                    <a:pt x="226" y="182"/>
                  </a:lnTo>
                  <a:lnTo>
                    <a:pt x="350" y="136"/>
                  </a:lnTo>
                  <a:lnTo>
                    <a:pt x="462" y="55"/>
                  </a:lnTo>
                  <a:lnTo>
                    <a:pt x="568"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0" name="Freeform 128"/>
            <p:cNvSpPr>
              <a:spLocks/>
            </p:cNvSpPr>
            <p:nvPr/>
          </p:nvSpPr>
          <p:spPr bwMode="auto">
            <a:xfrm>
              <a:off x="2178" y="3209"/>
              <a:ext cx="975" cy="358"/>
            </a:xfrm>
            <a:custGeom>
              <a:avLst/>
              <a:gdLst>
                <a:gd name="T0" fmla="*/ 438 w 1951"/>
                <a:gd name="T1" fmla="*/ 143 h 717"/>
                <a:gd name="T2" fmla="*/ 368 w 1951"/>
                <a:gd name="T3" fmla="*/ 156 h 717"/>
                <a:gd name="T4" fmla="*/ 249 w 1951"/>
                <a:gd name="T5" fmla="*/ 155 h 717"/>
                <a:gd name="T6" fmla="*/ 203 w 1951"/>
                <a:gd name="T7" fmla="*/ 181 h 717"/>
                <a:gd name="T8" fmla="*/ 104 w 1951"/>
                <a:gd name="T9" fmla="*/ 240 h 717"/>
                <a:gd name="T10" fmla="*/ 46 w 1951"/>
                <a:gd name="T11" fmla="*/ 286 h 717"/>
                <a:gd name="T12" fmla="*/ 0 w 1951"/>
                <a:gd name="T13" fmla="*/ 316 h 717"/>
                <a:gd name="T14" fmla="*/ 0 w 1951"/>
                <a:gd name="T15" fmla="*/ 341 h 717"/>
                <a:gd name="T16" fmla="*/ 31 w 1951"/>
                <a:gd name="T17" fmla="*/ 358 h 717"/>
                <a:gd name="T18" fmla="*/ 68 w 1951"/>
                <a:gd name="T19" fmla="*/ 354 h 717"/>
                <a:gd name="T20" fmla="*/ 60 w 1951"/>
                <a:gd name="T21" fmla="*/ 341 h 717"/>
                <a:gd name="T22" fmla="*/ 38 w 1951"/>
                <a:gd name="T23" fmla="*/ 344 h 717"/>
                <a:gd name="T24" fmla="*/ 19 w 1951"/>
                <a:gd name="T25" fmla="*/ 339 h 717"/>
                <a:gd name="T26" fmla="*/ 8 w 1951"/>
                <a:gd name="T27" fmla="*/ 323 h 717"/>
                <a:gd name="T28" fmla="*/ 19 w 1951"/>
                <a:gd name="T29" fmla="*/ 312 h 717"/>
                <a:gd name="T30" fmla="*/ 53 w 1951"/>
                <a:gd name="T31" fmla="*/ 294 h 717"/>
                <a:gd name="T32" fmla="*/ 110 w 1951"/>
                <a:gd name="T33" fmla="*/ 245 h 717"/>
                <a:gd name="T34" fmla="*/ 218 w 1951"/>
                <a:gd name="T35" fmla="*/ 181 h 717"/>
                <a:gd name="T36" fmla="*/ 269 w 1951"/>
                <a:gd name="T37" fmla="*/ 165 h 717"/>
                <a:gd name="T38" fmla="*/ 374 w 1951"/>
                <a:gd name="T39" fmla="*/ 163 h 717"/>
                <a:gd name="T40" fmla="*/ 441 w 1951"/>
                <a:gd name="T41" fmla="*/ 155 h 717"/>
                <a:gd name="T42" fmla="*/ 509 w 1951"/>
                <a:gd name="T43" fmla="*/ 131 h 717"/>
                <a:gd name="T44" fmla="*/ 577 w 1951"/>
                <a:gd name="T45" fmla="*/ 121 h 717"/>
                <a:gd name="T46" fmla="*/ 656 w 1951"/>
                <a:gd name="T47" fmla="*/ 114 h 717"/>
                <a:gd name="T48" fmla="*/ 747 w 1951"/>
                <a:gd name="T49" fmla="*/ 85 h 717"/>
                <a:gd name="T50" fmla="*/ 843 w 1951"/>
                <a:gd name="T51" fmla="*/ 28 h 717"/>
                <a:gd name="T52" fmla="*/ 896 w 1951"/>
                <a:gd name="T53" fmla="*/ 23 h 717"/>
                <a:gd name="T54" fmla="*/ 975 w 1951"/>
                <a:gd name="T55" fmla="*/ 47 h 717"/>
                <a:gd name="T56" fmla="*/ 927 w 1951"/>
                <a:gd name="T57" fmla="*/ 14 h 717"/>
                <a:gd name="T58" fmla="*/ 870 w 1951"/>
                <a:gd name="T59" fmla="*/ 0 h 717"/>
                <a:gd name="T60" fmla="*/ 792 w 1951"/>
                <a:gd name="T61" fmla="*/ 38 h 717"/>
                <a:gd name="T62" fmla="*/ 718 w 1951"/>
                <a:gd name="T63" fmla="*/ 80 h 717"/>
                <a:gd name="T64" fmla="*/ 625 w 1951"/>
                <a:gd name="T65" fmla="*/ 105 h 717"/>
                <a:gd name="T66" fmla="*/ 524 w 1951"/>
                <a:gd name="T67" fmla="*/ 119 h 717"/>
                <a:gd name="T68" fmla="*/ 438 w 1951"/>
                <a:gd name="T69" fmla="*/ 143 h 717"/>
                <a:gd name="T70" fmla="*/ 438 w 1951"/>
                <a:gd name="T71" fmla="*/ 143 h 717"/>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1951" h="717">
                  <a:moveTo>
                    <a:pt x="876" y="287"/>
                  </a:moveTo>
                  <a:lnTo>
                    <a:pt x="737" y="312"/>
                  </a:lnTo>
                  <a:lnTo>
                    <a:pt x="498" y="310"/>
                  </a:lnTo>
                  <a:lnTo>
                    <a:pt x="407" y="362"/>
                  </a:lnTo>
                  <a:lnTo>
                    <a:pt x="209" y="481"/>
                  </a:lnTo>
                  <a:lnTo>
                    <a:pt x="93" y="573"/>
                  </a:lnTo>
                  <a:lnTo>
                    <a:pt x="0" y="632"/>
                  </a:lnTo>
                  <a:lnTo>
                    <a:pt x="0" y="683"/>
                  </a:lnTo>
                  <a:lnTo>
                    <a:pt x="62" y="717"/>
                  </a:lnTo>
                  <a:lnTo>
                    <a:pt x="137" y="709"/>
                  </a:lnTo>
                  <a:lnTo>
                    <a:pt x="121" y="683"/>
                  </a:lnTo>
                  <a:lnTo>
                    <a:pt x="76" y="689"/>
                  </a:lnTo>
                  <a:lnTo>
                    <a:pt x="38" y="679"/>
                  </a:lnTo>
                  <a:lnTo>
                    <a:pt x="17" y="647"/>
                  </a:lnTo>
                  <a:lnTo>
                    <a:pt x="38" y="624"/>
                  </a:lnTo>
                  <a:lnTo>
                    <a:pt x="106" y="588"/>
                  </a:lnTo>
                  <a:lnTo>
                    <a:pt x="220" y="491"/>
                  </a:lnTo>
                  <a:lnTo>
                    <a:pt x="437" y="363"/>
                  </a:lnTo>
                  <a:lnTo>
                    <a:pt x="538" y="331"/>
                  </a:lnTo>
                  <a:lnTo>
                    <a:pt x="749" y="327"/>
                  </a:lnTo>
                  <a:lnTo>
                    <a:pt x="882" y="310"/>
                  </a:lnTo>
                  <a:lnTo>
                    <a:pt x="1019" y="263"/>
                  </a:lnTo>
                  <a:lnTo>
                    <a:pt x="1154" y="242"/>
                  </a:lnTo>
                  <a:lnTo>
                    <a:pt x="1312" y="229"/>
                  </a:lnTo>
                  <a:lnTo>
                    <a:pt x="1494" y="170"/>
                  </a:lnTo>
                  <a:lnTo>
                    <a:pt x="1686" y="56"/>
                  </a:lnTo>
                  <a:lnTo>
                    <a:pt x="1793" y="46"/>
                  </a:lnTo>
                  <a:lnTo>
                    <a:pt x="1951" y="95"/>
                  </a:lnTo>
                  <a:lnTo>
                    <a:pt x="1854" y="29"/>
                  </a:lnTo>
                  <a:lnTo>
                    <a:pt x="1741" y="0"/>
                  </a:lnTo>
                  <a:lnTo>
                    <a:pt x="1584" y="76"/>
                  </a:lnTo>
                  <a:lnTo>
                    <a:pt x="1437" y="160"/>
                  </a:lnTo>
                  <a:lnTo>
                    <a:pt x="1251" y="211"/>
                  </a:lnTo>
                  <a:lnTo>
                    <a:pt x="1049" y="238"/>
                  </a:lnTo>
                  <a:lnTo>
                    <a:pt x="876" y="28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1" name="Freeform 129"/>
            <p:cNvSpPr>
              <a:spLocks/>
            </p:cNvSpPr>
            <p:nvPr/>
          </p:nvSpPr>
          <p:spPr bwMode="auto">
            <a:xfrm>
              <a:off x="2912" y="3106"/>
              <a:ext cx="324" cy="344"/>
            </a:xfrm>
            <a:custGeom>
              <a:avLst/>
              <a:gdLst>
                <a:gd name="T0" fmla="*/ 249 w 648"/>
                <a:gd name="T1" fmla="*/ 111 h 688"/>
                <a:gd name="T2" fmla="*/ 281 w 648"/>
                <a:gd name="T3" fmla="*/ 172 h 688"/>
                <a:gd name="T4" fmla="*/ 323 w 648"/>
                <a:gd name="T5" fmla="*/ 238 h 688"/>
                <a:gd name="T6" fmla="*/ 324 w 648"/>
                <a:gd name="T7" fmla="*/ 277 h 688"/>
                <a:gd name="T8" fmla="*/ 281 w 648"/>
                <a:gd name="T9" fmla="*/ 344 h 688"/>
                <a:gd name="T10" fmla="*/ 306 w 648"/>
                <a:gd name="T11" fmla="*/ 285 h 688"/>
                <a:gd name="T12" fmla="*/ 299 w 648"/>
                <a:gd name="T13" fmla="*/ 224 h 688"/>
                <a:gd name="T14" fmla="*/ 273 w 648"/>
                <a:gd name="T15" fmla="*/ 174 h 688"/>
                <a:gd name="T16" fmla="*/ 236 w 648"/>
                <a:gd name="T17" fmla="*/ 113 h 688"/>
                <a:gd name="T18" fmla="*/ 154 w 648"/>
                <a:gd name="T19" fmla="*/ 113 h 688"/>
                <a:gd name="T20" fmla="*/ 73 w 648"/>
                <a:gd name="T21" fmla="*/ 138 h 688"/>
                <a:gd name="T22" fmla="*/ 0 w 648"/>
                <a:gd name="T23" fmla="*/ 181 h 688"/>
                <a:gd name="T24" fmla="*/ 45 w 648"/>
                <a:gd name="T25" fmla="*/ 132 h 688"/>
                <a:gd name="T26" fmla="*/ 89 w 648"/>
                <a:gd name="T27" fmla="*/ 86 h 688"/>
                <a:gd name="T28" fmla="*/ 148 w 648"/>
                <a:gd name="T29" fmla="*/ 45 h 688"/>
                <a:gd name="T30" fmla="*/ 109 w 648"/>
                <a:gd name="T31" fmla="*/ 99 h 688"/>
                <a:gd name="T32" fmla="*/ 184 w 648"/>
                <a:gd name="T33" fmla="*/ 98 h 688"/>
                <a:gd name="T34" fmla="*/ 203 w 648"/>
                <a:gd name="T35" fmla="*/ 39 h 688"/>
                <a:gd name="T36" fmla="*/ 166 w 648"/>
                <a:gd name="T37" fmla="*/ 30 h 688"/>
                <a:gd name="T38" fmla="*/ 200 w 648"/>
                <a:gd name="T39" fmla="*/ 0 h 688"/>
                <a:gd name="T40" fmla="*/ 224 w 648"/>
                <a:gd name="T41" fmla="*/ 14 h 688"/>
                <a:gd name="T42" fmla="*/ 226 w 648"/>
                <a:gd name="T43" fmla="*/ 50 h 688"/>
                <a:gd name="T44" fmla="*/ 252 w 648"/>
                <a:gd name="T45" fmla="*/ 88 h 688"/>
                <a:gd name="T46" fmla="*/ 249 w 648"/>
                <a:gd name="T47" fmla="*/ 111 h 688"/>
                <a:gd name="T48" fmla="*/ 249 w 648"/>
                <a:gd name="T49" fmla="*/ 111 h 688"/>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648" h="688">
                  <a:moveTo>
                    <a:pt x="498" y="221"/>
                  </a:moveTo>
                  <a:lnTo>
                    <a:pt x="561" y="344"/>
                  </a:lnTo>
                  <a:lnTo>
                    <a:pt x="646" y="475"/>
                  </a:lnTo>
                  <a:lnTo>
                    <a:pt x="648" y="553"/>
                  </a:lnTo>
                  <a:lnTo>
                    <a:pt x="562" y="688"/>
                  </a:lnTo>
                  <a:lnTo>
                    <a:pt x="612" y="570"/>
                  </a:lnTo>
                  <a:lnTo>
                    <a:pt x="597" y="447"/>
                  </a:lnTo>
                  <a:lnTo>
                    <a:pt x="545" y="348"/>
                  </a:lnTo>
                  <a:lnTo>
                    <a:pt x="471" y="226"/>
                  </a:lnTo>
                  <a:lnTo>
                    <a:pt x="308" y="226"/>
                  </a:lnTo>
                  <a:lnTo>
                    <a:pt x="146" y="276"/>
                  </a:lnTo>
                  <a:lnTo>
                    <a:pt x="0" y="361"/>
                  </a:lnTo>
                  <a:lnTo>
                    <a:pt x="89" y="264"/>
                  </a:lnTo>
                  <a:lnTo>
                    <a:pt x="178" y="171"/>
                  </a:lnTo>
                  <a:lnTo>
                    <a:pt x="296" y="89"/>
                  </a:lnTo>
                  <a:lnTo>
                    <a:pt x="218" y="198"/>
                  </a:lnTo>
                  <a:lnTo>
                    <a:pt x="368" y="196"/>
                  </a:lnTo>
                  <a:lnTo>
                    <a:pt x="405" y="78"/>
                  </a:lnTo>
                  <a:lnTo>
                    <a:pt x="332" y="59"/>
                  </a:lnTo>
                  <a:lnTo>
                    <a:pt x="399" y="0"/>
                  </a:lnTo>
                  <a:lnTo>
                    <a:pt x="448" y="27"/>
                  </a:lnTo>
                  <a:lnTo>
                    <a:pt x="452" y="99"/>
                  </a:lnTo>
                  <a:lnTo>
                    <a:pt x="503" y="175"/>
                  </a:lnTo>
                  <a:lnTo>
                    <a:pt x="498" y="22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2" name="Freeform 130"/>
            <p:cNvSpPr>
              <a:spLocks/>
            </p:cNvSpPr>
            <p:nvPr/>
          </p:nvSpPr>
          <p:spPr bwMode="auto">
            <a:xfrm>
              <a:off x="2725" y="3469"/>
              <a:ext cx="463" cy="89"/>
            </a:xfrm>
            <a:custGeom>
              <a:avLst/>
              <a:gdLst>
                <a:gd name="T0" fmla="*/ 30 w 924"/>
                <a:gd name="T1" fmla="*/ 63 h 177"/>
                <a:gd name="T2" fmla="*/ 100 w 924"/>
                <a:gd name="T3" fmla="*/ 55 h 177"/>
                <a:gd name="T4" fmla="*/ 221 w 924"/>
                <a:gd name="T5" fmla="*/ 40 h 177"/>
                <a:gd name="T6" fmla="*/ 369 w 924"/>
                <a:gd name="T7" fmla="*/ 26 h 177"/>
                <a:gd name="T8" fmla="*/ 463 w 924"/>
                <a:gd name="T9" fmla="*/ 0 h 177"/>
                <a:gd name="T10" fmla="*/ 382 w 924"/>
                <a:gd name="T11" fmla="*/ 43 h 177"/>
                <a:gd name="T12" fmla="*/ 303 w 924"/>
                <a:gd name="T13" fmla="*/ 53 h 177"/>
                <a:gd name="T14" fmla="*/ 174 w 924"/>
                <a:gd name="T15" fmla="*/ 56 h 177"/>
                <a:gd name="T16" fmla="*/ 69 w 924"/>
                <a:gd name="T17" fmla="*/ 66 h 177"/>
                <a:gd name="T18" fmla="*/ 0 w 924"/>
                <a:gd name="T19" fmla="*/ 89 h 177"/>
                <a:gd name="T20" fmla="*/ 30 w 924"/>
                <a:gd name="T21" fmla="*/ 63 h 177"/>
                <a:gd name="T22" fmla="*/ 30 w 924"/>
                <a:gd name="T23" fmla="*/ 63 h 17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924" h="177">
                  <a:moveTo>
                    <a:pt x="59" y="126"/>
                  </a:moveTo>
                  <a:lnTo>
                    <a:pt x="200" y="109"/>
                  </a:lnTo>
                  <a:lnTo>
                    <a:pt x="441" y="80"/>
                  </a:lnTo>
                  <a:lnTo>
                    <a:pt x="736" y="52"/>
                  </a:lnTo>
                  <a:lnTo>
                    <a:pt x="924" y="0"/>
                  </a:lnTo>
                  <a:lnTo>
                    <a:pt x="762" y="86"/>
                  </a:lnTo>
                  <a:lnTo>
                    <a:pt x="605" y="105"/>
                  </a:lnTo>
                  <a:lnTo>
                    <a:pt x="348" y="112"/>
                  </a:lnTo>
                  <a:lnTo>
                    <a:pt x="137" y="131"/>
                  </a:lnTo>
                  <a:lnTo>
                    <a:pt x="0" y="177"/>
                  </a:lnTo>
                  <a:lnTo>
                    <a:pt x="59" y="12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3" name="Freeform 131"/>
            <p:cNvSpPr>
              <a:spLocks/>
            </p:cNvSpPr>
            <p:nvPr/>
          </p:nvSpPr>
          <p:spPr bwMode="auto">
            <a:xfrm>
              <a:off x="2160" y="2775"/>
              <a:ext cx="814" cy="661"/>
            </a:xfrm>
            <a:custGeom>
              <a:avLst/>
              <a:gdLst>
                <a:gd name="T0" fmla="*/ 348 w 1627"/>
                <a:gd name="T1" fmla="*/ 588 h 1321"/>
                <a:gd name="T2" fmla="*/ 348 w 1627"/>
                <a:gd name="T3" fmla="*/ 444 h 1321"/>
                <a:gd name="T4" fmla="*/ 411 w 1627"/>
                <a:gd name="T5" fmla="*/ 324 h 1321"/>
                <a:gd name="T6" fmla="*/ 460 w 1627"/>
                <a:gd name="T7" fmla="*/ 266 h 1321"/>
                <a:gd name="T8" fmla="*/ 554 w 1627"/>
                <a:gd name="T9" fmla="*/ 334 h 1321"/>
                <a:gd name="T10" fmla="*/ 595 w 1627"/>
                <a:gd name="T11" fmla="*/ 408 h 1321"/>
                <a:gd name="T12" fmla="*/ 633 w 1627"/>
                <a:gd name="T13" fmla="*/ 456 h 1321"/>
                <a:gd name="T14" fmla="*/ 646 w 1627"/>
                <a:gd name="T15" fmla="*/ 514 h 1321"/>
                <a:gd name="T16" fmla="*/ 720 w 1627"/>
                <a:gd name="T17" fmla="*/ 521 h 1321"/>
                <a:gd name="T18" fmla="*/ 768 w 1627"/>
                <a:gd name="T19" fmla="*/ 505 h 1321"/>
                <a:gd name="T20" fmla="*/ 720 w 1627"/>
                <a:gd name="T21" fmla="*/ 492 h 1321"/>
                <a:gd name="T22" fmla="*/ 761 w 1627"/>
                <a:gd name="T23" fmla="*/ 425 h 1321"/>
                <a:gd name="T24" fmla="*/ 814 w 1627"/>
                <a:gd name="T25" fmla="*/ 368 h 1321"/>
                <a:gd name="T26" fmla="*/ 737 w 1627"/>
                <a:gd name="T27" fmla="*/ 420 h 1321"/>
                <a:gd name="T28" fmla="*/ 667 w 1627"/>
                <a:gd name="T29" fmla="*/ 471 h 1321"/>
                <a:gd name="T30" fmla="*/ 641 w 1627"/>
                <a:gd name="T31" fmla="*/ 423 h 1321"/>
                <a:gd name="T32" fmla="*/ 586 w 1627"/>
                <a:gd name="T33" fmla="*/ 341 h 1321"/>
                <a:gd name="T34" fmla="*/ 540 w 1627"/>
                <a:gd name="T35" fmla="*/ 261 h 1321"/>
                <a:gd name="T36" fmla="*/ 588 w 1627"/>
                <a:gd name="T37" fmla="*/ 245 h 1321"/>
                <a:gd name="T38" fmla="*/ 512 w 1627"/>
                <a:gd name="T39" fmla="*/ 161 h 1321"/>
                <a:gd name="T40" fmla="*/ 504 w 1627"/>
                <a:gd name="T41" fmla="*/ 0 h 1321"/>
                <a:gd name="T42" fmla="*/ 432 w 1627"/>
                <a:gd name="T43" fmla="*/ 187 h 1321"/>
                <a:gd name="T44" fmla="*/ 348 w 1627"/>
                <a:gd name="T45" fmla="*/ 324 h 1321"/>
                <a:gd name="T46" fmla="*/ 216 w 1627"/>
                <a:gd name="T47" fmla="*/ 456 h 1321"/>
                <a:gd name="T48" fmla="*/ 91 w 1627"/>
                <a:gd name="T49" fmla="*/ 623 h 1321"/>
                <a:gd name="T50" fmla="*/ 0 w 1627"/>
                <a:gd name="T51" fmla="*/ 661 h 1321"/>
                <a:gd name="T52" fmla="*/ 122 w 1627"/>
                <a:gd name="T53" fmla="*/ 661 h 1321"/>
                <a:gd name="T54" fmla="*/ 202 w 1627"/>
                <a:gd name="T55" fmla="*/ 601 h 1321"/>
                <a:gd name="T56" fmla="*/ 244 w 1627"/>
                <a:gd name="T57" fmla="*/ 521 h 1321"/>
                <a:gd name="T58" fmla="*/ 304 w 1627"/>
                <a:gd name="T59" fmla="*/ 473 h 1321"/>
                <a:gd name="T60" fmla="*/ 326 w 1627"/>
                <a:gd name="T61" fmla="*/ 591 h 1321"/>
                <a:gd name="T62" fmla="*/ 348 w 1627"/>
                <a:gd name="T63" fmla="*/ 588 h 1321"/>
                <a:gd name="T64" fmla="*/ 348 w 1627"/>
                <a:gd name="T65" fmla="*/ 588 h 1321"/>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1627" h="1321">
                  <a:moveTo>
                    <a:pt x="695" y="1176"/>
                  </a:moveTo>
                  <a:lnTo>
                    <a:pt x="695" y="887"/>
                  </a:lnTo>
                  <a:lnTo>
                    <a:pt x="821" y="648"/>
                  </a:lnTo>
                  <a:lnTo>
                    <a:pt x="920" y="532"/>
                  </a:lnTo>
                  <a:lnTo>
                    <a:pt x="1108" y="667"/>
                  </a:lnTo>
                  <a:lnTo>
                    <a:pt x="1190" y="815"/>
                  </a:lnTo>
                  <a:lnTo>
                    <a:pt x="1266" y="912"/>
                  </a:lnTo>
                  <a:lnTo>
                    <a:pt x="1291" y="1028"/>
                  </a:lnTo>
                  <a:lnTo>
                    <a:pt x="1439" y="1041"/>
                  </a:lnTo>
                  <a:lnTo>
                    <a:pt x="1536" y="1009"/>
                  </a:lnTo>
                  <a:lnTo>
                    <a:pt x="1439" y="984"/>
                  </a:lnTo>
                  <a:lnTo>
                    <a:pt x="1521" y="849"/>
                  </a:lnTo>
                  <a:lnTo>
                    <a:pt x="1627" y="735"/>
                  </a:lnTo>
                  <a:lnTo>
                    <a:pt x="1473" y="840"/>
                  </a:lnTo>
                  <a:lnTo>
                    <a:pt x="1334" y="941"/>
                  </a:lnTo>
                  <a:lnTo>
                    <a:pt x="1281" y="846"/>
                  </a:lnTo>
                  <a:lnTo>
                    <a:pt x="1171" y="682"/>
                  </a:lnTo>
                  <a:lnTo>
                    <a:pt x="1080" y="522"/>
                  </a:lnTo>
                  <a:lnTo>
                    <a:pt x="1175" y="490"/>
                  </a:lnTo>
                  <a:lnTo>
                    <a:pt x="1023" y="321"/>
                  </a:lnTo>
                  <a:lnTo>
                    <a:pt x="1007" y="0"/>
                  </a:lnTo>
                  <a:lnTo>
                    <a:pt x="863" y="374"/>
                  </a:lnTo>
                  <a:lnTo>
                    <a:pt x="695" y="648"/>
                  </a:lnTo>
                  <a:lnTo>
                    <a:pt x="431" y="912"/>
                  </a:lnTo>
                  <a:lnTo>
                    <a:pt x="182" y="1245"/>
                  </a:lnTo>
                  <a:lnTo>
                    <a:pt x="0" y="1321"/>
                  </a:lnTo>
                  <a:lnTo>
                    <a:pt x="243" y="1321"/>
                  </a:lnTo>
                  <a:lnTo>
                    <a:pt x="403" y="1201"/>
                  </a:lnTo>
                  <a:lnTo>
                    <a:pt x="488" y="1041"/>
                  </a:lnTo>
                  <a:lnTo>
                    <a:pt x="608" y="946"/>
                  </a:lnTo>
                  <a:lnTo>
                    <a:pt x="652" y="1182"/>
                  </a:lnTo>
                  <a:lnTo>
                    <a:pt x="695" y="117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4" name="Freeform 132"/>
            <p:cNvSpPr>
              <a:spLocks/>
            </p:cNvSpPr>
            <p:nvPr/>
          </p:nvSpPr>
          <p:spPr bwMode="auto">
            <a:xfrm>
              <a:off x="1588" y="3186"/>
              <a:ext cx="740" cy="262"/>
            </a:xfrm>
            <a:custGeom>
              <a:avLst/>
              <a:gdLst>
                <a:gd name="T0" fmla="*/ 180 w 1479"/>
                <a:gd name="T1" fmla="*/ 0 h 524"/>
                <a:gd name="T2" fmla="*/ 221 w 1479"/>
                <a:gd name="T3" fmla="*/ 80 h 524"/>
                <a:gd name="T4" fmla="*/ 304 w 1479"/>
                <a:gd name="T5" fmla="*/ 178 h 524"/>
                <a:gd name="T6" fmla="*/ 348 w 1479"/>
                <a:gd name="T7" fmla="*/ 241 h 524"/>
                <a:gd name="T8" fmla="*/ 740 w 1479"/>
                <a:gd name="T9" fmla="*/ 241 h 524"/>
                <a:gd name="T10" fmla="*/ 704 w 1479"/>
                <a:gd name="T11" fmla="*/ 262 h 524"/>
                <a:gd name="T12" fmla="*/ 0 w 1479"/>
                <a:gd name="T13" fmla="*/ 262 h 524"/>
                <a:gd name="T14" fmla="*/ 5 w 1479"/>
                <a:gd name="T15" fmla="*/ 241 h 524"/>
                <a:gd name="T16" fmla="*/ 46 w 1479"/>
                <a:gd name="T17" fmla="*/ 178 h 524"/>
                <a:gd name="T18" fmla="*/ 91 w 1479"/>
                <a:gd name="T19" fmla="*/ 140 h 524"/>
                <a:gd name="T20" fmla="*/ 167 w 1479"/>
                <a:gd name="T21" fmla="*/ 195 h 524"/>
                <a:gd name="T22" fmla="*/ 175 w 1479"/>
                <a:gd name="T23" fmla="*/ 123 h 524"/>
                <a:gd name="T24" fmla="*/ 132 w 1479"/>
                <a:gd name="T25" fmla="*/ 70 h 524"/>
                <a:gd name="T26" fmla="*/ 180 w 1479"/>
                <a:gd name="T27" fmla="*/ 0 h 524"/>
                <a:gd name="T28" fmla="*/ 180 w 1479"/>
                <a:gd name="T29" fmla="*/ 0 h 52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1479" h="524">
                  <a:moveTo>
                    <a:pt x="359" y="0"/>
                  </a:moveTo>
                  <a:lnTo>
                    <a:pt x="441" y="159"/>
                  </a:lnTo>
                  <a:lnTo>
                    <a:pt x="608" y="355"/>
                  </a:lnTo>
                  <a:lnTo>
                    <a:pt x="696" y="481"/>
                  </a:lnTo>
                  <a:lnTo>
                    <a:pt x="1479" y="481"/>
                  </a:lnTo>
                  <a:lnTo>
                    <a:pt x="1407" y="524"/>
                  </a:lnTo>
                  <a:lnTo>
                    <a:pt x="0" y="524"/>
                  </a:lnTo>
                  <a:lnTo>
                    <a:pt x="9" y="481"/>
                  </a:lnTo>
                  <a:lnTo>
                    <a:pt x="91" y="355"/>
                  </a:lnTo>
                  <a:lnTo>
                    <a:pt x="182" y="279"/>
                  </a:lnTo>
                  <a:lnTo>
                    <a:pt x="334" y="389"/>
                  </a:lnTo>
                  <a:lnTo>
                    <a:pt x="350" y="245"/>
                  </a:lnTo>
                  <a:lnTo>
                    <a:pt x="264" y="140"/>
                  </a:lnTo>
                  <a:lnTo>
                    <a:pt x="359"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5" name="Freeform 133"/>
            <p:cNvSpPr>
              <a:spLocks/>
            </p:cNvSpPr>
            <p:nvPr/>
          </p:nvSpPr>
          <p:spPr bwMode="auto">
            <a:xfrm>
              <a:off x="2397" y="2332"/>
              <a:ext cx="723" cy="786"/>
            </a:xfrm>
            <a:custGeom>
              <a:avLst/>
              <a:gdLst>
                <a:gd name="T0" fmla="*/ 0 w 1445"/>
                <a:gd name="T1" fmla="*/ 0 h 1572"/>
                <a:gd name="T2" fmla="*/ 147 w 1445"/>
                <a:gd name="T3" fmla="*/ 15 h 1572"/>
                <a:gd name="T4" fmla="*/ 362 w 1445"/>
                <a:gd name="T5" fmla="*/ 72 h 1572"/>
                <a:gd name="T6" fmla="*/ 370 w 1445"/>
                <a:gd name="T7" fmla="*/ 121 h 1572"/>
                <a:gd name="T8" fmla="*/ 367 w 1445"/>
                <a:gd name="T9" fmla="*/ 174 h 1572"/>
                <a:gd name="T10" fmla="*/ 444 w 1445"/>
                <a:gd name="T11" fmla="*/ 277 h 1572"/>
                <a:gd name="T12" fmla="*/ 471 w 1445"/>
                <a:gd name="T13" fmla="*/ 349 h 1572"/>
                <a:gd name="T14" fmla="*/ 495 w 1445"/>
                <a:gd name="T15" fmla="*/ 376 h 1572"/>
                <a:gd name="T16" fmla="*/ 533 w 1445"/>
                <a:gd name="T17" fmla="*/ 450 h 1572"/>
                <a:gd name="T18" fmla="*/ 567 w 1445"/>
                <a:gd name="T19" fmla="*/ 486 h 1572"/>
                <a:gd name="T20" fmla="*/ 573 w 1445"/>
                <a:gd name="T21" fmla="*/ 522 h 1572"/>
                <a:gd name="T22" fmla="*/ 622 w 1445"/>
                <a:gd name="T23" fmla="*/ 630 h 1572"/>
                <a:gd name="T24" fmla="*/ 650 w 1445"/>
                <a:gd name="T25" fmla="*/ 671 h 1572"/>
                <a:gd name="T26" fmla="*/ 699 w 1445"/>
                <a:gd name="T27" fmla="*/ 724 h 1572"/>
                <a:gd name="T28" fmla="*/ 723 w 1445"/>
                <a:gd name="T29" fmla="*/ 786 h 1572"/>
                <a:gd name="T30" fmla="*/ 706 w 1445"/>
                <a:gd name="T31" fmla="*/ 786 h 1572"/>
                <a:gd name="T32" fmla="*/ 691 w 1445"/>
                <a:gd name="T33" fmla="*/ 741 h 1572"/>
                <a:gd name="T34" fmla="*/ 624 w 1445"/>
                <a:gd name="T35" fmla="*/ 668 h 1572"/>
                <a:gd name="T36" fmla="*/ 578 w 1445"/>
                <a:gd name="T37" fmla="*/ 566 h 1572"/>
                <a:gd name="T38" fmla="*/ 548 w 1445"/>
                <a:gd name="T39" fmla="*/ 512 h 1572"/>
                <a:gd name="T40" fmla="*/ 504 w 1445"/>
                <a:gd name="T41" fmla="*/ 512 h 1572"/>
                <a:gd name="T42" fmla="*/ 540 w 1445"/>
                <a:gd name="T43" fmla="*/ 486 h 1572"/>
                <a:gd name="T44" fmla="*/ 496 w 1445"/>
                <a:gd name="T45" fmla="*/ 424 h 1572"/>
                <a:gd name="T46" fmla="*/ 463 w 1445"/>
                <a:gd name="T47" fmla="*/ 382 h 1572"/>
                <a:gd name="T48" fmla="*/ 403 w 1445"/>
                <a:gd name="T49" fmla="*/ 472 h 1572"/>
                <a:gd name="T50" fmla="*/ 413 w 1445"/>
                <a:gd name="T51" fmla="*/ 376 h 1572"/>
                <a:gd name="T52" fmla="*/ 403 w 1445"/>
                <a:gd name="T53" fmla="*/ 272 h 1572"/>
                <a:gd name="T54" fmla="*/ 377 w 1445"/>
                <a:gd name="T55" fmla="*/ 239 h 1572"/>
                <a:gd name="T56" fmla="*/ 290 w 1445"/>
                <a:gd name="T57" fmla="*/ 366 h 1572"/>
                <a:gd name="T58" fmla="*/ 326 w 1445"/>
                <a:gd name="T59" fmla="*/ 239 h 1572"/>
                <a:gd name="T60" fmla="*/ 348 w 1445"/>
                <a:gd name="T61" fmla="*/ 111 h 1572"/>
                <a:gd name="T62" fmla="*/ 221 w 1445"/>
                <a:gd name="T63" fmla="*/ 56 h 1572"/>
                <a:gd name="T64" fmla="*/ 110 w 1445"/>
                <a:gd name="T65" fmla="*/ 22 h 1572"/>
                <a:gd name="T66" fmla="*/ 0 w 1445"/>
                <a:gd name="T67" fmla="*/ 0 h 1572"/>
                <a:gd name="T68" fmla="*/ 0 w 1445"/>
                <a:gd name="T69" fmla="*/ 0 h 1572"/>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1445" h="1572">
                  <a:moveTo>
                    <a:pt x="0" y="0"/>
                  </a:moveTo>
                  <a:lnTo>
                    <a:pt x="293" y="30"/>
                  </a:lnTo>
                  <a:lnTo>
                    <a:pt x="724" y="144"/>
                  </a:lnTo>
                  <a:lnTo>
                    <a:pt x="740" y="241"/>
                  </a:lnTo>
                  <a:lnTo>
                    <a:pt x="734" y="348"/>
                  </a:lnTo>
                  <a:lnTo>
                    <a:pt x="888" y="553"/>
                  </a:lnTo>
                  <a:lnTo>
                    <a:pt x="941" y="697"/>
                  </a:lnTo>
                  <a:lnTo>
                    <a:pt x="989" y="751"/>
                  </a:lnTo>
                  <a:lnTo>
                    <a:pt x="1065" y="899"/>
                  </a:lnTo>
                  <a:lnTo>
                    <a:pt x="1133" y="971"/>
                  </a:lnTo>
                  <a:lnTo>
                    <a:pt x="1146" y="1043"/>
                  </a:lnTo>
                  <a:lnTo>
                    <a:pt x="1243" y="1260"/>
                  </a:lnTo>
                  <a:lnTo>
                    <a:pt x="1300" y="1342"/>
                  </a:lnTo>
                  <a:lnTo>
                    <a:pt x="1397" y="1448"/>
                  </a:lnTo>
                  <a:lnTo>
                    <a:pt x="1445" y="1572"/>
                  </a:lnTo>
                  <a:lnTo>
                    <a:pt x="1411" y="1572"/>
                  </a:lnTo>
                  <a:lnTo>
                    <a:pt x="1382" y="1481"/>
                  </a:lnTo>
                  <a:lnTo>
                    <a:pt x="1247" y="1336"/>
                  </a:lnTo>
                  <a:lnTo>
                    <a:pt x="1156" y="1131"/>
                  </a:lnTo>
                  <a:lnTo>
                    <a:pt x="1095" y="1024"/>
                  </a:lnTo>
                  <a:lnTo>
                    <a:pt x="1008" y="1024"/>
                  </a:lnTo>
                  <a:lnTo>
                    <a:pt x="1080" y="971"/>
                  </a:lnTo>
                  <a:lnTo>
                    <a:pt x="992" y="848"/>
                  </a:lnTo>
                  <a:lnTo>
                    <a:pt x="926" y="764"/>
                  </a:lnTo>
                  <a:lnTo>
                    <a:pt x="806" y="943"/>
                  </a:lnTo>
                  <a:lnTo>
                    <a:pt x="825" y="751"/>
                  </a:lnTo>
                  <a:lnTo>
                    <a:pt x="806" y="544"/>
                  </a:lnTo>
                  <a:lnTo>
                    <a:pt x="753" y="477"/>
                  </a:lnTo>
                  <a:lnTo>
                    <a:pt x="580" y="732"/>
                  </a:lnTo>
                  <a:lnTo>
                    <a:pt x="652" y="477"/>
                  </a:lnTo>
                  <a:lnTo>
                    <a:pt x="696" y="222"/>
                  </a:lnTo>
                  <a:lnTo>
                    <a:pt x="441" y="112"/>
                  </a:lnTo>
                  <a:lnTo>
                    <a:pt x="220" y="44"/>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6" name="Freeform 134"/>
            <p:cNvSpPr>
              <a:spLocks/>
            </p:cNvSpPr>
            <p:nvPr/>
          </p:nvSpPr>
          <p:spPr bwMode="auto">
            <a:xfrm>
              <a:off x="2130" y="3044"/>
              <a:ext cx="260" cy="392"/>
            </a:xfrm>
            <a:custGeom>
              <a:avLst/>
              <a:gdLst>
                <a:gd name="T0" fmla="*/ 0 w 519"/>
                <a:gd name="T1" fmla="*/ 392 h 783"/>
                <a:gd name="T2" fmla="*/ 49 w 519"/>
                <a:gd name="T3" fmla="*/ 308 h 783"/>
                <a:gd name="T4" fmla="*/ 137 w 519"/>
                <a:gd name="T5" fmla="*/ 151 h 783"/>
                <a:gd name="T6" fmla="*/ 260 w 519"/>
                <a:gd name="T7" fmla="*/ 0 h 783"/>
                <a:gd name="T8" fmla="*/ 162 w 519"/>
                <a:gd name="T9" fmla="*/ 185 h 783"/>
                <a:gd name="T10" fmla="*/ 72 w 519"/>
                <a:gd name="T11" fmla="*/ 305 h 783"/>
                <a:gd name="T12" fmla="*/ 41 w 519"/>
                <a:gd name="T13" fmla="*/ 387 h 783"/>
                <a:gd name="T14" fmla="*/ 0 w 519"/>
                <a:gd name="T15" fmla="*/ 392 h 783"/>
                <a:gd name="T16" fmla="*/ 0 w 519"/>
                <a:gd name="T17" fmla="*/ 392 h 78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519" h="783">
                  <a:moveTo>
                    <a:pt x="0" y="783"/>
                  </a:moveTo>
                  <a:lnTo>
                    <a:pt x="97" y="615"/>
                  </a:lnTo>
                  <a:lnTo>
                    <a:pt x="273" y="302"/>
                  </a:lnTo>
                  <a:lnTo>
                    <a:pt x="519" y="0"/>
                  </a:lnTo>
                  <a:lnTo>
                    <a:pt x="323" y="370"/>
                  </a:lnTo>
                  <a:lnTo>
                    <a:pt x="144" y="610"/>
                  </a:lnTo>
                  <a:lnTo>
                    <a:pt x="81" y="773"/>
                  </a:lnTo>
                  <a:lnTo>
                    <a:pt x="0" y="78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7" name="Freeform 135"/>
            <p:cNvSpPr>
              <a:spLocks/>
            </p:cNvSpPr>
            <p:nvPr/>
          </p:nvSpPr>
          <p:spPr bwMode="auto">
            <a:xfrm>
              <a:off x="960" y="3427"/>
              <a:ext cx="522" cy="18"/>
            </a:xfrm>
            <a:custGeom>
              <a:avLst/>
              <a:gdLst>
                <a:gd name="T0" fmla="*/ 522 w 1044"/>
                <a:gd name="T1" fmla="*/ 18 h 36"/>
                <a:gd name="T2" fmla="*/ 0 w 1044"/>
                <a:gd name="T3" fmla="*/ 18 h 36"/>
                <a:gd name="T4" fmla="*/ 57 w 1044"/>
                <a:gd name="T5" fmla="*/ 0 h 36"/>
                <a:gd name="T6" fmla="*/ 480 w 1044"/>
                <a:gd name="T7" fmla="*/ 0 h 36"/>
                <a:gd name="T8" fmla="*/ 496 w 1044"/>
                <a:gd name="T9" fmla="*/ 12 h 36"/>
                <a:gd name="T10" fmla="*/ 522 w 1044"/>
                <a:gd name="T11" fmla="*/ 18 h 36"/>
                <a:gd name="T12" fmla="*/ 522 w 1044"/>
                <a:gd name="T13" fmla="*/ 18 h 3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044" h="36">
                  <a:moveTo>
                    <a:pt x="1044" y="36"/>
                  </a:moveTo>
                  <a:lnTo>
                    <a:pt x="0" y="36"/>
                  </a:lnTo>
                  <a:lnTo>
                    <a:pt x="114" y="0"/>
                  </a:lnTo>
                  <a:lnTo>
                    <a:pt x="960" y="0"/>
                  </a:lnTo>
                  <a:lnTo>
                    <a:pt x="991" y="24"/>
                  </a:lnTo>
                  <a:lnTo>
                    <a:pt x="1044" y="3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8" name="Freeform 136"/>
            <p:cNvSpPr>
              <a:spLocks/>
            </p:cNvSpPr>
            <p:nvPr/>
          </p:nvSpPr>
          <p:spPr bwMode="auto">
            <a:xfrm>
              <a:off x="2649" y="3040"/>
              <a:ext cx="58" cy="299"/>
            </a:xfrm>
            <a:custGeom>
              <a:avLst/>
              <a:gdLst>
                <a:gd name="T0" fmla="*/ 0 w 116"/>
                <a:gd name="T1" fmla="*/ 0 h 597"/>
                <a:gd name="T2" fmla="*/ 18 w 116"/>
                <a:gd name="T3" fmla="*/ 119 h 597"/>
                <a:gd name="T4" fmla="*/ 31 w 116"/>
                <a:gd name="T5" fmla="*/ 216 h 597"/>
                <a:gd name="T6" fmla="*/ 31 w 116"/>
                <a:gd name="T7" fmla="*/ 299 h 597"/>
                <a:gd name="T8" fmla="*/ 58 w 116"/>
                <a:gd name="T9" fmla="*/ 289 h 597"/>
                <a:gd name="T10" fmla="*/ 55 w 116"/>
                <a:gd name="T11" fmla="*/ 198 h 597"/>
                <a:gd name="T12" fmla="*/ 43 w 116"/>
                <a:gd name="T13" fmla="*/ 101 h 597"/>
                <a:gd name="T14" fmla="*/ 25 w 116"/>
                <a:gd name="T15" fmla="*/ 0 h 597"/>
                <a:gd name="T16" fmla="*/ 0 w 116"/>
                <a:gd name="T17" fmla="*/ 0 h 597"/>
                <a:gd name="T18" fmla="*/ 0 w 116"/>
                <a:gd name="T19" fmla="*/ 0 h 59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116" h="597">
                  <a:moveTo>
                    <a:pt x="0" y="0"/>
                  </a:moveTo>
                  <a:lnTo>
                    <a:pt x="36" y="238"/>
                  </a:lnTo>
                  <a:lnTo>
                    <a:pt x="61" y="431"/>
                  </a:lnTo>
                  <a:lnTo>
                    <a:pt x="61" y="597"/>
                  </a:lnTo>
                  <a:lnTo>
                    <a:pt x="116" y="578"/>
                  </a:lnTo>
                  <a:lnTo>
                    <a:pt x="110" y="395"/>
                  </a:lnTo>
                  <a:lnTo>
                    <a:pt x="85" y="201"/>
                  </a:lnTo>
                  <a:lnTo>
                    <a:pt x="49" y="0"/>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139" name="AutoShape 137"/>
          <p:cNvSpPr>
            <a:spLocks noChangeArrowheads="1"/>
          </p:cNvSpPr>
          <p:nvPr/>
        </p:nvSpPr>
        <p:spPr bwMode="auto">
          <a:xfrm>
            <a:off x="4267200" y="304800"/>
            <a:ext cx="4953000" cy="2514600"/>
          </a:xfrm>
          <a:prstGeom prst="cloudCallout">
            <a:avLst>
              <a:gd name="adj1" fmla="val -52597"/>
              <a:gd name="adj2" fmla="val 70579"/>
            </a:avLst>
          </a:prstGeom>
          <a:solidFill>
            <a:schemeClr val="bg1"/>
          </a:solidFill>
          <a:ln w="9525">
            <a:solidFill>
              <a:schemeClr val="tx1"/>
            </a:solidFill>
            <a:round/>
            <a:headEnd/>
            <a:tailEnd/>
          </a:ln>
          <a:effectLst>
            <a:outerShdw dist="107763" dir="2700000" algn="ctr" rotWithShape="0">
              <a:schemeClr val="tx1"/>
            </a:outerShdw>
          </a:effectLst>
        </p:spPr>
        <p:txBody>
          <a:bodyPr anchor="ctr"/>
          <a:lstStyle/>
          <a:p>
            <a:pPr algn="ctr" eaLnBrk="0" hangingPunct="0"/>
            <a:r>
              <a:rPr lang="en-US" sz="3600" dirty="0">
                <a:latin typeface="Times New Roman" pitchFamily="18" charset="0"/>
              </a:rPr>
              <a:t>What is the break-even point?</a:t>
            </a:r>
          </a:p>
        </p:txBody>
      </p:sp>
      <p:grpSp>
        <p:nvGrpSpPr>
          <p:cNvPr id="140" name="Group 139"/>
          <p:cNvGrpSpPr>
            <a:grpSpLocks/>
          </p:cNvGrpSpPr>
          <p:nvPr/>
        </p:nvGrpSpPr>
        <p:grpSpPr bwMode="auto">
          <a:xfrm>
            <a:off x="6096000" y="3581400"/>
            <a:ext cx="4191000" cy="914400"/>
            <a:chOff x="2880" y="2256"/>
            <a:chExt cx="2640" cy="576"/>
          </a:xfrm>
        </p:grpSpPr>
        <p:sp>
          <p:nvSpPr>
            <p:cNvPr id="141" name="Rectangle 140"/>
            <p:cNvSpPr>
              <a:spLocks noChangeArrowheads="1"/>
            </p:cNvSpPr>
            <p:nvPr/>
          </p:nvSpPr>
          <p:spPr bwMode="auto">
            <a:xfrm>
              <a:off x="2880" y="2256"/>
              <a:ext cx="1104" cy="576"/>
            </a:xfrm>
            <a:prstGeom prst="rect">
              <a:avLst/>
            </a:prstGeom>
            <a:solidFill>
              <a:srgbClr val="BFF3FF"/>
            </a:solidFill>
            <a:ln w="57150" cmpd="thinThick">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lgn="ctr" eaLnBrk="0" hangingPunct="0"/>
              <a:r>
                <a:rPr lang="en-US" sz="2400" b="1">
                  <a:latin typeface="Times New Roman" pitchFamily="18" charset="0"/>
                </a:rPr>
                <a:t>Revenues</a:t>
              </a:r>
            </a:p>
          </p:txBody>
        </p:sp>
        <p:sp>
          <p:nvSpPr>
            <p:cNvPr id="142" name="Rectangle 141"/>
            <p:cNvSpPr>
              <a:spLocks noChangeArrowheads="1"/>
            </p:cNvSpPr>
            <p:nvPr/>
          </p:nvSpPr>
          <p:spPr bwMode="auto">
            <a:xfrm>
              <a:off x="4416" y="2256"/>
              <a:ext cx="1104" cy="576"/>
            </a:xfrm>
            <a:prstGeom prst="rect">
              <a:avLst/>
            </a:prstGeom>
            <a:solidFill>
              <a:srgbClr val="FFFF00"/>
            </a:solidFill>
            <a:ln w="57150" cmpd="thinThick">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lgn="ctr" eaLnBrk="0" hangingPunct="0"/>
              <a:r>
                <a:rPr lang="en-US" sz="2400" b="1">
                  <a:latin typeface="Times New Roman" pitchFamily="18" charset="0"/>
                </a:rPr>
                <a:t>Costs</a:t>
              </a:r>
            </a:p>
          </p:txBody>
        </p:sp>
        <p:sp>
          <p:nvSpPr>
            <p:cNvPr id="143" name="Text Box 142"/>
            <p:cNvSpPr txBox="1">
              <a:spLocks noChangeArrowheads="1"/>
            </p:cNvSpPr>
            <p:nvPr/>
          </p:nvSpPr>
          <p:spPr bwMode="auto">
            <a:xfrm>
              <a:off x="4032" y="2371"/>
              <a:ext cx="336" cy="365"/>
            </a:xfrm>
            <a:prstGeom prst="rect">
              <a:avLst/>
            </a:prstGeom>
            <a:noFill/>
            <a:ln>
              <a:noFill/>
            </a:ln>
            <a:effectLst/>
            <a:extLst>
              <a:ext uri="{909E8E84-426E-40DD-AFC4-6F175D3DCCD1}">
                <a14:hiddenFill xmlns:a14="http://schemas.microsoft.com/office/drawing/2010/main">
                  <a:solidFill>
                    <a:srgbClr val="FFFF99"/>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a:spcBef>
                  <a:spcPct val="50000"/>
                </a:spcBef>
              </a:pPr>
              <a:r>
                <a:rPr lang="en-US" sz="3200">
                  <a:latin typeface="Times New Roman" pitchFamily="18" charset="0"/>
                </a:rPr>
                <a:t>=</a:t>
              </a:r>
            </a:p>
          </p:txBody>
        </p:sp>
      </p:grpSp>
      <p:grpSp>
        <p:nvGrpSpPr>
          <p:cNvPr id="144" name="Group 143"/>
          <p:cNvGrpSpPr>
            <a:grpSpLocks/>
          </p:cNvGrpSpPr>
          <p:nvPr/>
        </p:nvGrpSpPr>
        <p:grpSpPr bwMode="auto">
          <a:xfrm>
            <a:off x="6096000" y="4648200"/>
            <a:ext cx="4114800" cy="1054100"/>
            <a:chOff x="2879" y="2831"/>
            <a:chExt cx="2592" cy="664"/>
          </a:xfrm>
        </p:grpSpPr>
        <p:sp>
          <p:nvSpPr>
            <p:cNvPr id="145" name="Freeform 144"/>
            <p:cNvSpPr>
              <a:spLocks/>
            </p:cNvSpPr>
            <p:nvPr/>
          </p:nvSpPr>
          <p:spPr bwMode="auto">
            <a:xfrm rot="-5336795">
              <a:off x="3983" y="1727"/>
              <a:ext cx="384" cy="2592"/>
            </a:xfrm>
            <a:custGeom>
              <a:avLst/>
              <a:gdLst>
                <a:gd name="T0" fmla="*/ 133 w 1167"/>
                <a:gd name="T1" fmla="*/ 2153 h 4113"/>
                <a:gd name="T2" fmla="*/ 143 w 1167"/>
                <a:gd name="T3" fmla="*/ 2249 h 4113"/>
                <a:gd name="T4" fmla="*/ 163 w 1167"/>
                <a:gd name="T5" fmla="*/ 2341 h 4113"/>
                <a:gd name="T6" fmla="*/ 192 w 1167"/>
                <a:gd name="T7" fmla="*/ 2421 h 4113"/>
                <a:gd name="T8" fmla="*/ 230 w 1167"/>
                <a:gd name="T9" fmla="*/ 2488 h 4113"/>
                <a:gd name="T10" fmla="*/ 273 w 1167"/>
                <a:gd name="T11" fmla="*/ 2539 h 4113"/>
                <a:gd name="T12" fmla="*/ 321 w 1167"/>
                <a:gd name="T13" fmla="*/ 2574 h 4113"/>
                <a:gd name="T14" fmla="*/ 371 w 1167"/>
                <a:gd name="T15" fmla="*/ 2591 h 4113"/>
                <a:gd name="T16" fmla="*/ 363 w 1167"/>
                <a:gd name="T17" fmla="*/ 2589 h 4113"/>
                <a:gd name="T18" fmla="*/ 321 w 1167"/>
                <a:gd name="T19" fmla="*/ 2568 h 4113"/>
                <a:gd name="T20" fmla="*/ 283 w 1167"/>
                <a:gd name="T21" fmla="*/ 2531 h 4113"/>
                <a:gd name="T22" fmla="*/ 251 w 1167"/>
                <a:gd name="T23" fmla="*/ 2476 h 4113"/>
                <a:gd name="T24" fmla="*/ 228 w 1167"/>
                <a:gd name="T25" fmla="*/ 2407 h 4113"/>
                <a:gd name="T26" fmla="*/ 212 w 1167"/>
                <a:gd name="T27" fmla="*/ 2332 h 4113"/>
                <a:gd name="T28" fmla="*/ 206 w 1167"/>
                <a:gd name="T29" fmla="*/ 2252 h 4113"/>
                <a:gd name="T30" fmla="*/ 204 w 1167"/>
                <a:gd name="T31" fmla="*/ 1551 h 4113"/>
                <a:gd name="T32" fmla="*/ 193 w 1167"/>
                <a:gd name="T33" fmla="*/ 1479 h 4113"/>
                <a:gd name="T34" fmla="*/ 174 w 1167"/>
                <a:gd name="T35" fmla="*/ 1414 h 4113"/>
                <a:gd name="T36" fmla="*/ 145 w 1167"/>
                <a:gd name="T37" fmla="*/ 1359 h 4113"/>
                <a:gd name="T38" fmla="*/ 111 w 1167"/>
                <a:gd name="T39" fmla="*/ 1321 h 4113"/>
                <a:gd name="T40" fmla="*/ 72 w 1167"/>
                <a:gd name="T41" fmla="*/ 1301 h 4113"/>
                <a:gd name="T42" fmla="*/ 51 w 1167"/>
                <a:gd name="T43" fmla="*/ 1294 h 4113"/>
                <a:gd name="T44" fmla="*/ 72 w 1167"/>
                <a:gd name="T45" fmla="*/ 1291 h 4113"/>
                <a:gd name="T46" fmla="*/ 111 w 1167"/>
                <a:gd name="T47" fmla="*/ 1270 h 4113"/>
                <a:gd name="T48" fmla="*/ 145 w 1167"/>
                <a:gd name="T49" fmla="*/ 1231 h 4113"/>
                <a:gd name="T50" fmla="*/ 174 w 1167"/>
                <a:gd name="T51" fmla="*/ 1178 h 4113"/>
                <a:gd name="T52" fmla="*/ 193 w 1167"/>
                <a:gd name="T53" fmla="*/ 1114 h 4113"/>
                <a:gd name="T54" fmla="*/ 204 w 1167"/>
                <a:gd name="T55" fmla="*/ 1040 h 4113"/>
                <a:gd name="T56" fmla="*/ 206 w 1167"/>
                <a:gd name="T57" fmla="*/ 340 h 4113"/>
                <a:gd name="T58" fmla="*/ 212 w 1167"/>
                <a:gd name="T59" fmla="*/ 260 h 4113"/>
                <a:gd name="T60" fmla="*/ 228 w 1167"/>
                <a:gd name="T61" fmla="*/ 183 h 4113"/>
                <a:gd name="T62" fmla="*/ 251 w 1167"/>
                <a:gd name="T63" fmla="*/ 117 h 4113"/>
                <a:gd name="T64" fmla="*/ 283 w 1167"/>
                <a:gd name="T65" fmla="*/ 60 h 4113"/>
                <a:gd name="T66" fmla="*/ 321 w 1167"/>
                <a:gd name="T67" fmla="*/ 24 h 4113"/>
                <a:gd name="T68" fmla="*/ 363 w 1167"/>
                <a:gd name="T69" fmla="*/ 2 h 4113"/>
                <a:gd name="T70" fmla="*/ 371 w 1167"/>
                <a:gd name="T71" fmla="*/ 1 h 4113"/>
                <a:gd name="T72" fmla="*/ 321 w 1167"/>
                <a:gd name="T73" fmla="*/ 16 h 4113"/>
                <a:gd name="T74" fmla="*/ 273 w 1167"/>
                <a:gd name="T75" fmla="*/ 52 h 4113"/>
                <a:gd name="T76" fmla="*/ 230 w 1167"/>
                <a:gd name="T77" fmla="*/ 105 h 4113"/>
                <a:gd name="T78" fmla="*/ 192 w 1167"/>
                <a:gd name="T79" fmla="*/ 172 h 4113"/>
                <a:gd name="T80" fmla="*/ 163 w 1167"/>
                <a:gd name="T81" fmla="*/ 251 h 4113"/>
                <a:gd name="T82" fmla="*/ 143 w 1167"/>
                <a:gd name="T83" fmla="*/ 342 h 4113"/>
                <a:gd name="T84" fmla="*/ 133 w 1167"/>
                <a:gd name="T85" fmla="*/ 437 h 4113"/>
                <a:gd name="T86" fmla="*/ 130 w 1167"/>
                <a:gd name="T87" fmla="*/ 1051 h 4113"/>
                <a:gd name="T88" fmla="*/ 125 w 1167"/>
                <a:gd name="T89" fmla="*/ 1121 h 4113"/>
                <a:gd name="T90" fmla="*/ 110 w 1167"/>
                <a:gd name="T91" fmla="*/ 1182 h 4113"/>
                <a:gd name="T92" fmla="*/ 86 w 1167"/>
                <a:gd name="T93" fmla="*/ 1233 h 4113"/>
                <a:gd name="T94" fmla="*/ 56 w 1167"/>
                <a:gd name="T95" fmla="*/ 1270 h 4113"/>
                <a:gd name="T96" fmla="*/ 20 w 1167"/>
                <a:gd name="T97" fmla="*/ 1291 h 4113"/>
                <a:gd name="T98" fmla="*/ 0 w 1167"/>
                <a:gd name="T99" fmla="*/ 1294 h 4113"/>
                <a:gd name="T100" fmla="*/ 36 w 1167"/>
                <a:gd name="T101" fmla="*/ 1305 h 4113"/>
                <a:gd name="T102" fmla="*/ 70 w 1167"/>
                <a:gd name="T103" fmla="*/ 1333 h 4113"/>
                <a:gd name="T104" fmla="*/ 97 w 1167"/>
                <a:gd name="T105" fmla="*/ 1378 h 4113"/>
                <a:gd name="T106" fmla="*/ 118 w 1167"/>
                <a:gd name="T107" fmla="*/ 1436 h 4113"/>
                <a:gd name="T108" fmla="*/ 129 w 1167"/>
                <a:gd name="T109" fmla="*/ 1500 h 4113"/>
                <a:gd name="T110" fmla="*/ 130 w 1167"/>
                <a:gd name="T111" fmla="*/ 1538 h 4113"/>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0" t="0" r="r" b="b"/>
              <a:pathLst>
                <a:path w="1167" h="4113">
                  <a:moveTo>
                    <a:pt x="395" y="3341"/>
                  </a:moveTo>
                  <a:lnTo>
                    <a:pt x="403" y="3417"/>
                  </a:lnTo>
                  <a:lnTo>
                    <a:pt x="416" y="3493"/>
                  </a:lnTo>
                  <a:lnTo>
                    <a:pt x="435" y="3569"/>
                  </a:lnTo>
                  <a:lnTo>
                    <a:pt x="464" y="3642"/>
                  </a:lnTo>
                  <a:lnTo>
                    <a:pt x="496" y="3714"/>
                  </a:lnTo>
                  <a:lnTo>
                    <a:pt x="540" y="3780"/>
                  </a:lnTo>
                  <a:lnTo>
                    <a:pt x="585" y="3841"/>
                  </a:lnTo>
                  <a:lnTo>
                    <a:pt x="640" y="3896"/>
                  </a:lnTo>
                  <a:lnTo>
                    <a:pt x="699" y="3948"/>
                  </a:lnTo>
                  <a:lnTo>
                    <a:pt x="764" y="3991"/>
                  </a:lnTo>
                  <a:lnTo>
                    <a:pt x="831" y="4029"/>
                  </a:lnTo>
                  <a:lnTo>
                    <a:pt x="899" y="4062"/>
                  </a:lnTo>
                  <a:lnTo>
                    <a:pt x="975" y="4084"/>
                  </a:lnTo>
                  <a:lnTo>
                    <a:pt x="1051" y="4103"/>
                  </a:lnTo>
                  <a:lnTo>
                    <a:pt x="1127" y="4111"/>
                  </a:lnTo>
                  <a:lnTo>
                    <a:pt x="1167" y="4113"/>
                  </a:lnTo>
                  <a:lnTo>
                    <a:pt x="1104" y="4109"/>
                  </a:lnTo>
                  <a:lnTo>
                    <a:pt x="1040" y="4096"/>
                  </a:lnTo>
                  <a:lnTo>
                    <a:pt x="975" y="4075"/>
                  </a:lnTo>
                  <a:lnTo>
                    <a:pt x="918" y="4048"/>
                  </a:lnTo>
                  <a:lnTo>
                    <a:pt x="861" y="4016"/>
                  </a:lnTo>
                  <a:lnTo>
                    <a:pt x="810" y="3974"/>
                  </a:lnTo>
                  <a:lnTo>
                    <a:pt x="764" y="3929"/>
                  </a:lnTo>
                  <a:lnTo>
                    <a:pt x="724" y="3877"/>
                  </a:lnTo>
                  <a:lnTo>
                    <a:pt x="692" y="3820"/>
                  </a:lnTo>
                  <a:lnTo>
                    <a:pt x="663" y="3761"/>
                  </a:lnTo>
                  <a:lnTo>
                    <a:pt x="644" y="3700"/>
                  </a:lnTo>
                  <a:lnTo>
                    <a:pt x="631" y="3638"/>
                  </a:lnTo>
                  <a:lnTo>
                    <a:pt x="627" y="3573"/>
                  </a:lnTo>
                  <a:lnTo>
                    <a:pt x="627" y="2522"/>
                  </a:lnTo>
                  <a:lnTo>
                    <a:pt x="621" y="2461"/>
                  </a:lnTo>
                  <a:lnTo>
                    <a:pt x="610" y="2402"/>
                  </a:lnTo>
                  <a:lnTo>
                    <a:pt x="587" y="2347"/>
                  </a:lnTo>
                  <a:lnTo>
                    <a:pt x="562" y="2292"/>
                  </a:lnTo>
                  <a:lnTo>
                    <a:pt x="528" y="2244"/>
                  </a:lnTo>
                  <a:lnTo>
                    <a:pt x="486" y="2199"/>
                  </a:lnTo>
                  <a:lnTo>
                    <a:pt x="441" y="2157"/>
                  </a:lnTo>
                  <a:lnTo>
                    <a:pt x="393" y="2123"/>
                  </a:lnTo>
                  <a:lnTo>
                    <a:pt x="338" y="2096"/>
                  </a:lnTo>
                  <a:lnTo>
                    <a:pt x="281" y="2077"/>
                  </a:lnTo>
                  <a:lnTo>
                    <a:pt x="220" y="2064"/>
                  </a:lnTo>
                  <a:lnTo>
                    <a:pt x="161" y="2058"/>
                  </a:lnTo>
                  <a:lnTo>
                    <a:pt x="156" y="2054"/>
                  </a:lnTo>
                  <a:lnTo>
                    <a:pt x="161" y="2054"/>
                  </a:lnTo>
                  <a:lnTo>
                    <a:pt x="220" y="2049"/>
                  </a:lnTo>
                  <a:lnTo>
                    <a:pt x="281" y="2037"/>
                  </a:lnTo>
                  <a:lnTo>
                    <a:pt x="338" y="2016"/>
                  </a:lnTo>
                  <a:lnTo>
                    <a:pt x="393" y="1988"/>
                  </a:lnTo>
                  <a:lnTo>
                    <a:pt x="441" y="1954"/>
                  </a:lnTo>
                  <a:lnTo>
                    <a:pt x="486" y="1916"/>
                  </a:lnTo>
                  <a:lnTo>
                    <a:pt x="528" y="1870"/>
                  </a:lnTo>
                  <a:lnTo>
                    <a:pt x="562" y="1821"/>
                  </a:lnTo>
                  <a:lnTo>
                    <a:pt x="587" y="1767"/>
                  </a:lnTo>
                  <a:lnTo>
                    <a:pt x="610" y="1710"/>
                  </a:lnTo>
                  <a:lnTo>
                    <a:pt x="621" y="1651"/>
                  </a:lnTo>
                  <a:lnTo>
                    <a:pt x="627" y="1591"/>
                  </a:lnTo>
                  <a:lnTo>
                    <a:pt x="627" y="539"/>
                  </a:lnTo>
                  <a:lnTo>
                    <a:pt x="631" y="477"/>
                  </a:lnTo>
                  <a:lnTo>
                    <a:pt x="644" y="412"/>
                  </a:lnTo>
                  <a:lnTo>
                    <a:pt x="663" y="349"/>
                  </a:lnTo>
                  <a:lnTo>
                    <a:pt x="692" y="290"/>
                  </a:lnTo>
                  <a:lnTo>
                    <a:pt x="724" y="237"/>
                  </a:lnTo>
                  <a:lnTo>
                    <a:pt x="764" y="186"/>
                  </a:lnTo>
                  <a:lnTo>
                    <a:pt x="810" y="138"/>
                  </a:lnTo>
                  <a:lnTo>
                    <a:pt x="861" y="96"/>
                  </a:lnTo>
                  <a:lnTo>
                    <a:pt x="918" y="64"/>
                  </a:lnTo>
                  <a:lnTo>
                    <a:pt x="975" y="38"/>
                  </a:lnTo>
                  <a:lnTo>
                    <a:pt x="1040" y="17"/>
                  </a:lnTo>
                  <a:lnTo>
                    <a:pt x="1104" y="3"/>
                  </a:lnTo>
                  <a:lnTo>
                    <a:pt x="1167" y="0"/>
                  </a:lnTo>
                  <a:lnTo>
                    <a:pt x="1127" y="1"/>
                  </a:lnTo>
                  <a:lnTo>
                    <a:pt x="1051" y="11"/>
                  </a:lnTo>
                  <a:lnTo>
                    <a:pt x="975" y="26"/>
                  </a:lnTo>
                  <a:lnTo>
                    <a:pt x="899" y="51"/>
                  </a:lnTo>
                  <a:lnTo>
                    <a:pt x="831" y="83"/>
                  </a:lnTo>
                  <a:lnTo>
                    <a:pt x="764" y="121"/>
                  </a:lnTo>
                  <a:lnTo>
                    <a:pt x="699" y="167"/>
                  </a:lnTo>
                  <a:lnTo>
                    <a:pt x="640" y="216"/>
                  </a:lnTo>
                  <a:lnTo>
                    <a:pt x="585" y="273"/>
                  </a:lnTo>
                  <a:lnTo>
                    <a:pt x="540" y="334"/>
                  </a:lnTo>
                  <a:lnTo>
                    <a:pt x="496" y="399"/>
                  </a:lnTo>
                  <a:lnTo>
                    <a:pt x="464" y="469"/>
                  </a:lnTo>
                  <a:lnTo>
                    <a:pt x="435" y="543"/>
                  </a:lnTo>
                  <a:lnTo>
                    <a:pt x="416" y="619"/>
                  </a:lnTo>
                  <a:lnTo>
                    <a:pt x="403" y="693"/>
                  </a:lnTo>
                  <a:lnTo>
                    <a:pt x="395" y="771"/>
                  </a:lnTo>
                  <a:lnTo>
                    <a:pt x="395" y="1668"/>
                  </a:lnTo>
                  <a:lnTo>
                    <a:pt x="391" y="1724"/>
                  </a:lnTo>
                  <a:lnTo>
                    <a:pt x="380" y="1779"/>
                  </a:lnTo>
                  <a:lnTo>
                    <a:pt x="361" y="1826"/>
                  </a:lnTo>
                  <a:lnTo>
                    <a:pt x="334" y="1876"/>
                  </a:lnTo>
                  <a:lnTo>
                    <a:pt x="302" y="1916"/>
                  </a:lnTo>
                  <a:lnTo>
                    <a:pt x="262" y="1957"/>
                  </a:lnTo>
                  <a:lnTo>
                    <a:pt x="217" y="1988"/>
                  </a:lnTo>
                  <a:lnTo>
                    <a:pt x="169" y="2016"/>
                  </a:lnTo>
                  <a:lnTo>
                    <a:pt x="118" y="2037"/>
                  </a:lnTo>
                  <a:lnTo>
                    <a:pt x="61" y="2049"/>
                  </a:lnTo>
                  <a:lnTo>
                    <a:pt x="6" y="2054"/>
                  </a:lnTo>
                  <a:lnTo>
                    <a:pt x="0" y="2054"/>
                  </a:lnTo>
                  <a:lnTo>
                    <a:pt x="57" y="2060"/>
                  </a:lnTo>
                  <a:lnTo>
                    <a:pt x="110" y="2071"/>
                  </a:lnTo>
                  <a:lnTo>
                    <a:pt x="161" y="2090"/>
                  </a:lnTo>
                  <a:lnTo>
                    <a:pt x="213" y="2115"/>
                  </a:lnTo>
                  <a:lnTo>
                    <a:pt x="256" y="2149"/>
                  </a:lnTo>
                  <a:lnTo>
                    <a:pt x="296" y="2187"/>
                  </a:lnTo>
                  <a:lnTo>
                    <a:pt x="331" y="2229"/>
                  </a:lnTo>
                  <a:lnTo>
                    <a:pt x="359" y="2279"/>
                  </a:lnTo>
                  <a:lnTo>
                    <a:pt x="378" y="2328"/>
                  </a:lnTo>
                  <a:lnTo>
                    <a:pt x="391" y="2381"/>
                  </a:lnTo>
                  <a:lnTo>
                    <a:pt x="395" y="2435"/>
                  </a:lnTo>
                  <a:lnTo>
                    <a:pt x="395" y="2440"/>
                  </a:lnTo>
                  <a:lnTo>
                    <a:pt x="395" y="334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46" name="Text Box 145"/>
            <p:cNvSpPr txBox="1">
              <a:spLocks noChangeArrowheads="1"/>
            </p:cNvSpPr>
            <p:nvPr/>
          </p:nvSpPr>
          <p:spPr bwMode="auto">
            <a:xfrm>
              <a:off x="3456" y="3168"/>
              <a:ext cx="1392" cy="327"/>
            </a:xfrm>
            <a:prstGeom prst="rect">
              <a:avLst/>
            </a:prstGeom>
            <a:noFill/>
            <a:ln>
              <a:noFill/>
            </a:ln>
            <a:effectLst/>
            <a:extLst>
              <a:ext uri="{909E8E84-426E-40DD-AFC4-6F175D3DCCD1}">
                <a14:hiddenFill xmlns:a14="http://schemas.microsoft.com/office/drawing/2010/main">
                  <a:solidFill>
                    <a:srgbClr val="FFFF99"/>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a:spcBef>
                  <a:spcPct val="50000"/>
                </a:spcBef>
              </a:pPr>
              <a:r>
                <a:rPr lang="en-US" sz="2800">
                  <a:latin typeface="Times New Roman" pitchFamily="18" charset="0"/>
                </a:rPr>
                <a:t>Break-even</a:t>
              </a:r>
            </a:p>
          </p:txBody>
        </p:sp>
      </p:grpSp>
    </p:spTree>
    <p:extLst>
      <p:ext uri="{BB962C8B-B14F-4D97-AF65-F5344CB8AC3E}">
        <p14:creationId xmlns:p14="http://schemas.microsoft.com/office/powerpoint/2010/main" val="264079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afterEffect">
                                  <p:stCondLst>
                                    <p:cond delay="1000"/>
                                  </p:stCondLst>
                                  <p:childTnLst>
                                    <p:set>
                                      <p:cBhvr>
                                        <p:cTn id="6" dur="1" fill="hold">
                                          <p:stCondLst>
                                            <p:cond delay="499"/>
                                          </p:stCondLst>
                                        </p:cTn>
                                        <p:tgtEl>
                                          <p:spTgt spid="140"/>
                                        </p:tgtEl>
                                        <p:attrNameLst>
                                          <p:attrName>style.visibility</p:attrName>
                                        </p:attrNameLst>
                                      </p:cBhvr>
                                      <p:to>
                                        <p:strVal val="visible"/>
                                      </p:to>
                                    </p:set>
                                  </p:childTnLst>
                                </p:cTn>
                              </p:par>
                            </p:childTnLst>
                          </p:cTn>
                        </p:par>
                        <p:par>
                          <p:cTn id="7" fill="hold">
                            <p:stCondLst>
                              <p:cond delay="1500"/>
                            </p:stCondLst>
                            <p:childTnLst>
                              <p:par>
                                <p:cTn id="8" presetID="17" presetClass="entr" presetSubtype="10" fill="hold" nodeType="afterEffect">
                                  <p:stCondLst>
                                    <p:cond delay="1000"/>
                                  </p:stCondLst>
                                  <p:childTnLst>
                                    <p:set>
                                      <p:cBhvr>
                                        <p:cTn id="9" dur="1" fill="hold">
                                          <p:stCondLst>
                                            <p:cond delay="0"/>
                                          </p:stCondLst>
                                        </p:cTn>
                                        <p:tgtEl>
                                          <p:spTgt spid="144"/>
                                        </p:tgtEl>
                                        <p:attrNameLst>
                                          <p:attrName>style.visibility</p:attrName>
                                        </p:attrNameLst>
                                      </p:cBhvr>
                                      <p:to>
                                        <p:strVal val="visible"/>
                                      </p:to>
                                    </p:set>
                                    <p:anim calcmode="lin" valueType="num">
                                      <p:cBhvr>
                                        <p:cTn id="10" dur="500" fill="hold"/>
                                        <p:tgtEl>
                                          <p:spTgt spid="144"/>
                                        </p:tgtEl>
                                        <p:attrNameLst>
                                          <p:attrName>ppt_w</p:attrName>
                                        </p:attrNameLst>
                                      </p:cBhvr>
                                      <p:tavLst>
                                        <p:tav tm="0">
                                          <p:val>
                                            <p:fltVal val="0"/>
                                          </p:val>
                                        </p:tav>
                                        <p:tav tm="100000">
                                          <p:val>
                                            <p:strVal val="#ppt_w"/>
                                          </p:val>
                                        </p:tav>
                                      </p:tavLst>
                                    </p:anim>
                                    <p:anim calcmode="lin" valueType="num">
                                      <p:cBhvr>
                                        <p:cTn id="11" dur="500" fill="hold"/>
                                        <p:tgtEl>
                                          <p:spTgt spid="144"/>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eaLnBrk="1" hangingPunct="1"/>
            <a:r>
              <a:rPr lang="en-GB" smtClean="0"/>
              <a:t>The Break-even Point (BEP)</a:t>
            </a:r>
          </a:p>
        </p:txBody>
      </p:sp>
      <p:sp>
        <p:nvSpPr>
          <p:cNvPr id="4099" name="Rectangle 3"/>
          <p:cNvSpPr>
            <a:spLocks noGrp="1" noChangeArrowheads="1"/>
          </p:cNvSpPr>
          <p:nvPr>
            <p:ph type="body" idx="1"/>
          </p:nvPr>
        </p:nvSpPr>
        <p:spPr>
          <a:xfrm>
            <a:off x="1981200" y="1402080"/>
            <a:ext cx="8229600" cy="4645152"/>
          </a:xfrm>
        </p:spPr>
        <p:txBody>
          <a:bodyPr/>
          <a:lstStyle/>
          <a:p>
            <a:pPr eaLnBrk="1" hangingPunct="1"/>
            <a:r>
              <a:rPr lang="en-GB" dirty="0"/>
              <a:t>The break-even point can be defined either as:</a:t>
            </a:r>
          </a:p>
          <a:p>
            <a:pPr eaLnBrk="1" hangingPunct="1"/>
            <a:endParaRPr lang="en-GB" dirty="0"/>
          </a:p>
          <a:p>
            <a:pPr eaLnBrk="1" hangingPunct="1"/>
            <a:r>
              <a:rPr lang="en-GB" dirty="0"/>
              <a:t>The point where total sales revenue equals total costs (variable and fixed).</a:t>
            </a:r>
          </a:p>
          <a:p>
            <a:pPr eaLnBrk="1" hangingPunct="1"/>
            <a:endParaRPr lang="en-GB" dirty="0"/>
          </a:p>
          <a:p>
            <a:pPr eaLnBrk="1" hangingPunct="1">
              <a:buFontTx/>
              <a:buNone/>
            </a:pPr>
            <a:r>
              <a:rPr lang="en-GB" dirty="0"/>
              <a:t>or</a:t>
            </a:r>
          </a:p>
          <a:p>
            <a:pPr eaLnBrk="1" hangingPunct="1"/>
            <a:r>
              <a:rPr lang="en-GB" dirty="0"/>
              <a:t>The point where total contribution margin equals total fixed costs.</a:t>
            </a:r>
          </a:p>
        </p:txBody>
      </p:sp>
    </p:spTree>
    <p:extLst>
      <p:ext uri="{BB962C8B-B14F-4D97-AF65-F5344CB8AC3E}">
        <p14:creationId xmlns:p14="http://schemas.microsoft.com/office/powerpoint/2010/main" val="124057016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992313" y="620713"/>
            <a:ext cx="8064500" cy="431800"/>
          </a:xfrm>
        </p:spPr>
        <p:txBody>
          <a:bodyPr>
            <a:normAutofit fontScale="90000"/>
          </a:bodyPr>
          <a:lstStyle/>
          <a:p>
            <a:pPr eaLnBrk="1" hangingPunct="1"/>
            <a:r>
              <a:rPr lang="en-GB" sz="3600"/>
              <a:t>Break-even Analysis</a:t>
            </a:r>
            <a:br>
              <a:rPr lang="en-GB" sz="3600"/>
            </a:br>
            <a:endParaRPr lang="en-GB" sz="3600"/>
          </a:p>
        </p:txBody>
      </p:sp>
      <p:sp>
        <p:nvSpPr>
          <p:cNvPr id="5123" name="Rectangle 3"/>
          <p:cNvSpPr>
            <a:spLocks noGrp="1" noChangeArrowheads="1"/>
          </p:cNvSpPr>
          <p:nvPr>
            <p:ph type="body" idx="1"/>
          </p:nvPr>
        </p:nvSpPr>
        <p:spPr>
          <a:xfrm>
            <a:off x="2063751" y="1341438"/>
            <a:ext cx="8208963" cy="4535106"/>
          </a:xfrm>
        </p:spPr>
        <p:txBody>
          <a:bodyPr>
            <a:normAutofit fontScale="92500" lnSpcReduction="20000"/>
          </a:bodyPr>
          <a:lstStyle/>
          <a:p>
            <a:pPr eaLnBrk="1" hangingPunct="1">
              <a:buFont typeface="Wingdings" pitchFamily="2" charset="2"/>
              <a:buChar char="q"/>
            </a:pPr>
            <a:r>
              <a:rPr lang="en-GB" dirty="0" smtClean="0"/>
              <a:t>Break-even analysis calculates the point where total sales revenues equal the total of the variable costs plus fixed costs.</a:t>
            </a:r>
          </a:p>
          <a:p>
            <a:pPr eaLnBrk="1" hangingPunct="1">
              <a:buFont typeface="Wingdings" pitchFamily="2" charset="2"/>
              <a:buChar char="q"/>
            </a:pPr>
            <a:endParaRPr lang="en-GB" dirty="0" smtClean="0"/>
          </a:p>
          <a:p>
            <a:pPr eaLnBrk="1" hangingPunct="1">
              <a:buFont typeface="Wingdings" pitchFamily="2" charset="2"/>
              <a:buChar char="q"/>
            </a:pPr>
            <a:r>
              <a:rPr lang="en-GB" b="1" dirty="0" smtClean="0"/>
              <a:t>Break-even analysis calculates BEP of sales in:</a:t>
            </a:r>
          </a:p>
          <a:p>
            <a:pPr marL="1080000">
              <a:buFont typeface="Wingdings" pitchFamily="2" charset="2"/>
              <a:buChar char="§"/>
            </a:pPr>
            <a:r>
              <a:rPr lang="en-GB" dirty="0" smtClean="0"/>
              <a:t>Unit of outputs or</a:t>
            </a:r>
          </a:p>
          <a:p>
            <a:pPr marL="1080000">
              <a:buFont typeface="Wingdings" pitchFamily="2" charset="2"/>
              <a:buChar char="§"/>
            </a:pPr>
            <a:r>
              <a:rPr lang="en-GB" dirty="0" smtClean="0"/>
              <a:t>Sales revenue</a:t>
            </a:r>
          </a:p>
          <a:p>
            <a:pPr eaLnBrk="1" hangingPunct="1"/>
            <a:endParaRPr lang="ar-EG" dirty="0" smtClean="0"/>
          </a:p>
          <a:p>
            <a:pPr eaLnBrk="1" hangingPunct="1">
              <a:buFont typeface="Wingdings" pitchFamily="2" charset="2"/>
              <a:buChar char="q"/>
            </a:pPr>
            <a:r>
              <a:rPr lang="en-GB" b="1" dirty="0" smtClean="0"/>
              <a:t>Break-even analysis can be approached in three ways:</a:t>
            </a:r>
          </a:p>
          <a:p>
            <a:pPr marL="1080000">
              <a:buFont typeface="Wingdings" pitchFamily="2" charset="2"/>
              <a:buChar char="§"/>
            </a:pPr>
            <a:r>
              <a:rPr lang="en-GB" dirty="0"/>
              <a:t>Contribution margin method.</a:t>
            </a:r>
          </a:p>
          <a:p>
            <a:pPr marL="1080000">
              <a:buFont typeface="Wingdings" pitchFamily="2" charset="2"/>
              <a:buChar char="§"/>
            </a:pPr>
            <a:r>
              <a:rPr lang="en-GB" dirty="0"/>
              <a:t>Graphs</a:t>
            </a:r>
          </a:p>
        </p:txBody>
      </p:sp>
    </p:spTree>
    <p:extLst>
      <p:ext uri="{BB962C8B-B14F-4D97-AF65-F5344CB8AC3E}">
        <p14:creationId xmlns:p14="http://schemas.microsoft.com/office/powerpoint/2010/main" val="3650096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123">
                                            <p:txEl>
                                              <p:pRg st="2" end="2"/>
                                            </p:txEl>
                                          </p:spTgt>
                                        </p:tgtEl>
                                        <p:attrNameLst>
                                          <p:attrName>style.visibility</p:attrName>
                                        </p:attrNameLst>
                                      </p:cBhvr>
                                      <p:to>
                                        <p:strVal val="visible"/>
                                      </p:to>
                                    </p:set>
                                    <p:anim calcmode="lin" valueType="num">
                                      <p:cBhvr additive="base">
                                        <p:cTn id="7" dur="500" fill="hold"/>
                                        <p:tgtEl>
                                          <p:spTgt spid="512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12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123">
                                            <p:txEl>
                                              <p:pRg st="3" end="3"/>
                                            </p:txEl>
                                          </p:spTgt>
                                        </p:tgtEl>
                                        <p:attrNameLst>
                                          <p:attrName>style.visibility</p:attrName>
                                        </p:attrNameLst>
                                      </p:cBhvr>
                                      <p:to>
                                        <p:strVal val="visible"/>
                                      </p:to>
                                    </p:set>
                                    <p:anim calcmode="lin" valueType="num">
                                      <p:cBhvr additive="base">
                                        <p:cTn id="11" dur="500" fill="hold"/>
                                        <p:tgtEl>
                                          <p:spTgt spid="5123">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123">
                                            <p:txEl>
                                              <p:pRg st="3" end="3"/>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5123">
                                            <p:txEl>
                                              <p:pRg st="4" end="4"/>
                                            </p:txEl>
                                          </p:spTgt>
                                        </p:tgtEl>
                                        <p:attrNameLst>
                                          <p:attrName>style.visibility</p:attrName>
                                        </p:attrNameLst>
                                      </p:cBhvr>
                                      <p:to>
                                        <p:strVal val="visible"/>
                                      </p:to>
                                    </p:set>
                                    <p:anim calcmode="lin" valueType="num">
                                      <p:cBhvr additive="base">
                                        <p:cTn id="15" dur="500" fill="hold"/>
                                        <p:tgtEl>
                                          <p:spTgt spid="5123">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512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5123">
                                            <p:txEl>
                                              <p:pRg st="6" end="6"/>
                                            </p:txEl>
                                          </p:spTgt>
                                        </p:tgtEl>
                                        <p:attrNameLst>
                                          <p:attrName>style.visibility</p:attrName>
                                        </p:attrNameLst>
                                      </p:cBhvr>
                                      <p:to>
                                        <p:strVal val="visible"/>
                                      </p:to>
                                    </p:set>
                                    <p:anim calcmode="lin" valueType="num">
                                      <p:cBhvr additive="base">
                                        <p:cTn id="21" dur="500" fill="hold"/>
                                        <p:tgtEl>
                                          <p:spTgt spid="5123">
                                            <p:txEl>
                                              <p:pRg st="6" end="6"/>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5123">
                                            <p:txEl>
                                              <p:pRg st="6" end="6"/>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5123">
                                            <p:txEl>
                                              <p:pRg st="7" end="7"/>
                                            </p:txEl>
                                          </p:spTgt>
                                        </p:tgtEl>
                                        <p:attrNameLst>
                                          <p:attrName>style.visibility</p:attrName>
                                        </p:attrNameLst>
                                      </p:cBhvr>
                                      <p:to>
                                        <p:strVal val="visible"/>
                                      </p:to>
                                    </p:set>
                                    <p:anim calcmode="lin" valueType="num">
                                      <p:cBhvr additive="base">
                                        <p:cTn id="25" dur="500" fill="hold"/>
                                        <p:tgtEl>
                                          <p:spTgt spid="5123">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123">
                                            <p:txEl>
                                              <p:pRg st="7" end="7"/>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5123">
                                            <p:txEl>
                                              <p:pRg st="8" end="8"/>
                                            </p:txEl>
                                          </p:spTgt>
                                        </p:tgtEl>
                                        <p:attrNameLst>
                                          <p:attrName>style.visibility</p:attrName>
                                        </p:attrNameLst>
                                      </p:cBhvr>
                                      <p:to>
                                        <p:strVal val="visible"/>
                                      </p:to>
                                    </p:set>
                                    <p:anim calcmode="lin" valueType="num">
                                      <p:cBhvr additive="base">
                                        <p:cTn id="29" dur="500" fill="hold"/>
                                        <p:tgtEl>
                                          <p:spTgt spid="5123">
                                            <p:txEl>
                                              <p:pRg st="8" end="8"/>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512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dirty="0">
                <a:solidFill>
                  <a:schemeClr val="accent2">
                    <a:lumMod val="50000"/>
                  </a:schemeClr>
                </a:solidFill>
              </a:rPr>
              <a:t>Contribution Margin Method</a:t>
            </a:r>
            <a:br>
              <a:rPr lang="en-US" sz="3200" dirty="0">
                <a:solidFill>
                  <a:schemeClr val="accent2">
                    <a:lumMod val="50000"/>
                  </a:schemeClr>
                </a:solidFill>
              </a:rPr>
            </a:br>
            <a:endParaRPr lang="en-GB" dirty="0">
              <a:solidFill>
                <a:schemeClr val="accent2">
                  <a:lumMod val="50000"/>
                </a:schemeClr>
              </a:solidFill>
            </a:endParaRPr>
          </a:p>
        </p:txBody>
      </p:sp>
      <p:sp>
        <p:nvSpPr>
          <p:cNvPr id="3" name="Content Placeholder 2"/>
          <p:cNvSpPr>
            <a:spLocks noGrp="1"/>
          </p:cNvSpPr>
          <p:nvPr>
            <p:ph idx="1"/>
          </p:nvPr>
        </p:nvSpPr>
        <p:spPr>
          <a:xfrm>
            <a:off x="1884000" y="1260001"/>
            <a:ext cx="8424000" cy="4384895"/>
          </a:xfrm>
        </p:spPr>
        <p:txBody>
          <a:bodyPr/>
          <a:lstStyle/>
          <a:p>
            <a:endParaRPr lang="en-GB" dirty="0"/>
          </a:p>
        </p:txBody>
      </p:sp>
      <p:sp>
        <p:nvSpPr>
          <p:cNvPr id="4" name="Rectangle 4"/>
          <p:cNvSpPr>
            <a:spLocks noChangeArrowheads="1"/>
          </p:cNvSpPr>
          <p:nvPr/>
        </p:nvSpPr>
        <p:spPr bwMode="auto">
          <a:xfrm>
            <a:off x="2209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nchor="ctr"/>
          <a:lstStyle/>
          <a:p>
            <a:pPr algn="ctr"/>
            <a:endParaRPr lang="en-US" sz="4400" dirty="0">
              <a:solidFill>
                <a:schemeClr val="tx2"/>
              </a:solidFill>
            </a:endParaRPr>
          </a:p>
        </p:txBody>
      </p:sp>
      <p:sp>
        <p:nvSpPr>
          <p:cNvPr id="5" name="Rectangle 5"/>
          <p:cNvSpPr>
            <a:spLocks noChangeArrowheads="1"/>
          </p:cNvSpPr>
          <p:nvPr/>
        </p:nvSpPr>
        <p:spPr bwMode="auto">
          <a:xfrm>
            <a:off x="2209800" y="1752600"/>
            <a:ext cx="7946136" cy="11856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p>
            <a:pPr marL="342900" indent="-342900" algn="ctr">
              <a:spcBef>
                <a:spcPct val="20000"/>
              </a:spcBef>
            </a:pPr>
            <a:endParaRPr lang="en-US" sz="3200" dirty="0"/>
          </a:p>
        </p:txBody>
      </p:sp>
      <p:grpSp>
        <p:nvGrpSpPr>
          <p:cNvPr id="6" name="Group 6"/>
          <p:cNvGrpSpPr>
            <a:grpSpLocks/>
          </p:cNvGrpSpPr>
          <p:nvPr/>
        </p:nvGrpSpPr>
        <p:grpSpPr bwMode="auto">
          <a:xfrm>
            <a:off x="2462912" y="1673035"/>
            <a:ext cx="7693025" cy="950913"/>
            <a:chOff x="646" y="1800"/>
            <a:chExt cx="4846" cy="599"/>
          </a:xfrm>
        </p:grpSpPr>
        <p:sp>
          <p:nvSpPr>
            <p:cNvPr id="7" name="Rectangle 7"/>
            <p:cNvSpPr>
              <a:spLocks noChangeArrowheads="1"/>
            </p:cNvSpPr>
            <p:nvPr/>
          </p:nvSpPr>
          <p:spPr bwMode="auto">
            <a:xfrm>
              <a:off x="2736" y="1800"/>
              <a:ext cx="2756" cy="5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p>
              <a:pPr eaLnBrk="0" hangingPunct="0"/>
              <a:r>
                <a:rPr lang="en-US" sz="2800" b="1" dirty="0">
                  <a:solidFill>
                    <a:schemeClr val="tx2"/>
                  </a:solidFill>
                </a:rPr>
                <a:t>         </a:t>
              </a:r>
              <a:r>
                <a:rPr lang="en-US" sz="2800" b="1" u="sng" dirty="0">
                  <a:solidFill>
                    <a:schemeClr val="tx1">
                      <a:lumMod val="90000"/>
                      <a:lumOff val="10000"/>
                    </a:schemeClr>
                  </a:solidFill>
                </a:rPr>
                <a:t>Fixed expenses </a:t>
              </a:r>
              <a:r>
                <a:rPr lang="en-US" sz="2800" b="1" u="sng" dirty="0">
                  <a:solidFill>
                    <a:schemeClr val="tx1">
                      <a:lumMod val="90000"/>
                      <a:lumOff val="10000"/>
                    </a:schemeClr>
                  </a:solidFill>
                </a:rPr>
                <a:t>         </a:t>
              </a:r>
              <a:endParaRPr lang="en-US" sz="2800" b="1" dirty="0">
                <a:solidFill>
                  <a:schemeClr val="tx1">
                    <a:lumMod val="90000"/>
                    <a:lumOff val="10000"/>
                  </a:schemeClr>
                </a:solidFill>
              </a:endParaRPr>
            </a:p>
            <a:p>
              <a:pPr eaLnBrk="0" hangingPunct="0"/>
              <a:r>
                <a:rPr lang="en-US" sz="2800" b="1" dirty="0">
                  <a:solidFill>
                    <a:schemeClr val="tx1">
                      <a:lumMod val="90000"/>
                      <a:lumOff val="10000"/>
                    </a:schemeClr>
                  </a:solidFill>
                </a:rPr>
                <a:t>   Unit contribution margin   </a:t>
              </a:r>
            </a:p>
          </p:txBody>
        </p:sp>
        <p:sp>
          <p:nvSpPr>
            <p:cNvPr id="8" name="Rectangle 8"/>
            <p:cNvSpPr>
              <a:spLocks noChangeArrowheads="1"/>
            </p:cNvSpPr>
            <p:nvPr/>
          </p:nvSpPr>
          <p:spPr bwMode="auto">
            <a:xfrm>
              <a:off x="2400" y="1915"/>
              <a:ext cx="299" cy="2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p>
              <a:pPr eaLnBrk="0" hangingPunct="0"/>
              <a:r>
                <a:rPr lang="en-US" sz="2400" b="1" dirty="0">
                  <a:solidFill>
                    <a:schemeClr val="tx2"/>
                  </a:solidFill>
                </a:rPr>
                <a:t> </a:t>
              </a:r>
              <a:r>
                <a:rPr lang="en-US" sz="2400" b="1" dirty="0">
                  <a:solidFill>
                    <a:schemeClr val="tx1">
                      <a:lumMod val="90000"/>
                      <a:lumOff val="10000"/>
                    </a:schemeClr>
                  </a:solidFill>
                </a:rPr>
                <a:t> =</a:t>
              </a:r>
            </a:p>
          </p:txBody>
        </p:sp>
        <p:sp>
          <p:nvSpPr>
            <p:cNvPr id="9" name="Rectangle 9"/>
            <p:cNvSpPr>
              <a:spLocks noChangeArrowheads="1"/>
            </p:cNvSpPr>
            <p:nvPr/>
          </p:nvSpPr>
          <p:spPr bwMode="auto">
            <a:xfrm>
              <a:off x="646" y="1800"/>
              <a:ext cx="1726" cy="5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p>
              <a:pPr algn="ctr" eaLnBrk="0" hangingPunct="0"/>
              <a:r>
                <a:rPr lang="en-US" sz="2800" b="1" dirty="0">
                  <a:solidFill>
                    <a:srgbClr val="002060"/>
                  </a:solidFill>
                </a:rPr>
                <a:t>Break-even point</a:t>
              </a:r>
            </a:p>
            <a:p>
              <a:pPr algn="ctr" eaLnBrk="0" hangingPunct="0"/>
              <a:r>
                <a:rPr lang="en-US" sz="2800" b="1" dirty="0">
                  <a:solidFill>
                    <a:srgbClr val="002060"/>
                  </a:solidFill>
                </a:rPr>
                <a:t>in</a:t>
              </a:r>
              <a:r>
                <a:rPr lang="en-US" sz="2800" b="1" dirty="0">
                  <a:solidFill>
                    <a:schemeClr val="tx2"/>
                  </a:solidFill>
                </a:rPr>
                <a:t> </a:t>
              </a:r>
              <a:r>
                <a:rPr lang="en-US" sz="2800" b="1" dirty="0">
                  <a:solidFill>
                    <a:srgbClr val="FF0000"/>
                  </a:solidFill>
                </a:rPr>
                <a:t>units</a:t>
              </a:r>
              <a:endParaRPr lang="en-US" sz="2800" b="1" dirty="0">
                <a:solidFill>
                  <a:schemeClr val="tx2"/>
                </a:solidFill>
              </a:endParaRPr>
            </a:p>
          </p:txBody>
        </p:sp>
      </p:grpSp>
      <p:grpSp>
        <p:nvGrpSpPr>
          <p:cNvPr id="10" name="Group 10"/>
          <p:cNvGrpSpPr>
            <a:grpSpLocks/>
          </p:cNvGrpSpPr>
          <p:nvPr/>
        </p:nvGrpSpPr>
        <p:grpSpPr bwMode="auto">
          <a:xfrm>
            <a:off x="2327277" y="3876677"/>
            <a:ext cx="8039101" cy="1027113"/>
            <a:chOff x="523" y="2592"/>
            <a:chExt cx="5064" cy="647"/>
          </a:xfrm>
        </p:grpSpPr>
        <p:sp>
          <p:nvSpPr>
            <p:cNvPr id="11" name="Rectangle 11"/>
            <p:cNvSpPr>
              <a:spLocks noChangeArrowheads="1"/>
            </p:cNvSpPr>
            <p:nvPr/>
          </p:nvSpPr>
          <p:spPr bwMode="auto">
            <a:xfrm>
              <a:off x="3024" y="2640"/>
              <a:ext cx="2563" cy="5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p>
              <a:pPr eaLnBrk="0" hangingPunct="0"/>
              <a:r>
                <a:rPr lang="en-US" sz="2800" b="1" dirty="0">
                  <a:solidFill>
                    <a:schemeClr val="tx2"/>
                  </a:solidFill>
                </a:rPr>
                <a:t>    </a:t>
              </a:r>
              <a:r>
                <a:rPr lang="en-US" sz="2800" b="1" u="sng" dirty="0">
                  <a:solidFill>
                    <a:schemeClr val="tx1">
                      <a:lumMod val="90000"/>
                      <a:lumOff val="10000"/>
                    </a:schemeClr>
                  </a:solidFill>
                </a:rPr>
                <a:t>Fixed expenses </a:t>
              </a:r>
            </a:p>
            <a:p>
              <a:pPr eaLnBrk="0" hangingPunct="0"/>
              <a:r>
                <a:rPr lang="en-US" sz="2800" b="1" dirty="0">
                  <a:solidFill>
                    <a:schemeClr val="tx1">
                      <a:lumMod val="90000"/>
                      <a:lumOff val="10000"/>
                    </a:schemeClr>
                  </a:solidFill>
                </a:rPr>
                <a:t> </a:t>
              </a:r>
              <a:r>
                <a:rPr lang="en-US" sz="2800" b="1" dirty="0">
                  <a:solidFill>
                    <a:schemeClr val="tx1">
                      <a:lumMod val="90000"/>
                      <a:lumOff val="10000"/>
                    </a:schemeClr>
                  </a:solidFill>
                </a:rPr>
                <a:t>Contribution </a:t>
              </a:r>
              <a:r>
                <a:rPr lang="en-US" sz="2800" b="1" dirty="0">
                  <a:solidFill>
                    <a:schemeClr val="tx1">
                      <a:lumMod val="90000"/>
                      <a:lumOff val="10000"/>
                    </a:schemeClr>
                  </a:solidFill>
                </a:rPr>
                <a:t>margin ratio</a:t>
              </a:r>
            </a:p>
          </p:txBody>
        </p:sp>
        <p:sp>
          <p:nvSpPr>
            <p:cNvPr id="12" name="Rectangle 12"/>
            <p:cNvSpPr>
              <a:spLocks noChangeArrowheads="1"/>
            </p:cNvSpPr>
            <p:nvPr/>
          </p:nvSpPr>
          <p:spPr bwMode="auto">
            <a:xfrm>
              <a:off x="2496" y="2738"/>
              <a:ext cx="342" cy="2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p>
              <a:pPr eaLnBrk="0" hangingPunct="0"/>
              <a:r>
                <a:rPr lang="en-US" sz="2400" b="1" dirty="0">
                  <a:solidFill>
                    <a:schemeClr val="tx1">
                      <a:lumMod val="90000"/>
                      <a:lumOff val="10000"/>
                    </a:schemeClr>
                  </a:solidFill>
                </a:rPr>
                <a:t>   =</a:t>
              </a:r>
            </a:p>
          </p:txBody>
        </p:sp>
        <p:sp>
          <p:nvSpPr>
            <p:cNvPr id="13" name="Rectangle 13"/>
            <p:cNvSpPr>
              <a:spLocks noChangeArrowheads="1"/>
            </p:cNvSpPr>
            <p:nvPr/>
          </p:nvSpPr>
          <p:spPr bwMode="auto">
            <a:xfrm>
              <a:off x="523" y="2592"/>
              <a:ext cx="1954" cy="5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p>
              <a:pPr algn="ctr" eaLnBrk="0" hangingPunct="0"/>
              <a:r>
                <a:rPr lang="en-US" sz="2800" b="1" dirty="0">
                  <a:solidFill>
                    <a:schemeClr val="tx1">
                      <a:lumMod val="90000"/>
                      <a:lumOff val="10000"/>
                    </a:schemeClr>
                  </a:solidFill>
                </a:rPr>
                <a:t>Break-even point in</a:t>
              </a:r>
            </a:p>
            <a:p>
              <a:pPr algn="ctr" eaLnBrk="0" hangingPunct="0"/>
              <a:r>
                <a:rPr lang="en-US" sz="2800" b="1" dirty="0">
                  <a:solidFill>
                    <a:schemeClr val="tx1">
                      <a:lumMod val="90000"/>
                      <a:lumOff val="10000"/>
                    </a:schemeClr>
                  </a:solidFill>
                </a:rPr>
                <a:t>£</a:t>
              </a:r>
              <a:endParaRPr lang="en-US" sz="2800" b="1" dirty="0">
                <a:solidFill>
                  <a:schemeClr val="tx1">
                    <a:lumMod val="90000"/>
                    <a:lumOff val="10000"/>
                  </a:schemeClr>
                </a:solidFill>
              </a:endParaRPr>
            </a:p>
          </p:txBody>
        </p:sp>
      </p:grpSp>
    </p:spTree>
    <p:extLst>
      <p:ext uri="{BB962C8B-B14F-4D97-AF65-F5344CB8AC3E}">
        <p14:creationId xmlns:p14="http://schemas.microsoft.com/office/powerpoint/2010/main" val="1489738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a:t>
            </a:r>
            <a:endParaRPr lang="en-GB" dirty="0"/>
          </a:p>
        </p:txBody>
      </p:sp>
      <p:sp>
        <p:nvSpPr>
          <p:cNvPr id="3" name="Content Placeholder 2"/>
          <p:cNvSpPr>
            <a:spLocks noGrp="1"/>
          </p:cNvSpPr>
          <p:nvPr>
            <p:ph idx="1"/>
          </p:nvPr>
        </p:nvSpPr>
        <p:spPr/>
        <p:txBody>
          <a:bodyPr/>
          <a:lstStyle/>
          <a:p>
            <a:r>
              <a:rPr lang="en-US" dirty="0">
                <a:latin typeface="Tahoma" pitchFamily="34" charset="0"/>
              </a:rPr>
              <a:t>Assume a company sells </a:t>
            </a:r>
            <a:r>
              <a:rPr lang="en-US" dirty="0" smtClean="0">
                <a:latin typeface="Tahoma" pitchFamily="34" charset="0"/>
              </a:rPr>
              <a:t>one product at a selling price £40/unit. The variable cost is £15/unit. The total fixed cost is £30,000.</a:t>
            </a:r>
          </a:p>
          <a:p>
            <a:r>
              <a:rPr lang="en-US" b="1" dirty="0">
                <a:solidFill>
                  <a:srgbClr val="FF0000"/>
                </a:solidFill>
              </a:rPr>
              <a:t>Required</a:t>
            </a:r>
            <a:r>
              <a:rPr lang="en-US" b="1" dirty="0"/>
              <a:t>: </a:t>
            </a:r>
          </a:p>
          <a:p>
            <a:r>
              <a:rPr lang="en-US" b="1" dirty="0"/>
              <a:t>Calculate Contribution margin/unit</a:t>
            </a:r>
          </a:p>
          <a:p>
            <a:r>
              <a:rPr lang="en-US" b="1" dirty="0"/>
              <a:t>Calculate Contribution margin ratio</a:t>
            </a:r>
          </a:p>
          <a:p>
            <a:r>
              <a:rPr lang="en-US" b="1" dirty="0"/>
              <a:t>Calculate Break even point in units </a:t>
            </a:r>
          </a:p>
          <a:p>
            <a:r>
              <a:rPr lang="en-US" b="1" dirty="0"/>
              <a:t>Calculate Break even point in £</a:t>
            </a:r>
          </a:p>
          <a:p>
            <a:endParaRPr lang="en-GB" dirty="0"/>
          </a:p>
        </p:txBody>
      </p:sp>
    </p:spTree>
    <p:extLst>
      <p:ext uri="{BB962C8B-B14F-4D97-AF65-F5344CB8AC3E}">
        <p14:creationId xmlns:p14="http://schemas.microsoft.com/office/powerpoint/2010/main" val="282824389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Answer:</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1884000" y="1036320"/>
                <a:ext cx="8424000" cy="4998720"/>
              </a:xfrm>
            </p:spPr>
            <p:txBody>
              <a:bodyPr/>
              <a:lstStyle/>
              <a:p>
                <a:pPr>
                  <a:buFont typeface="Courier New" pitchFamily="49" charset="0"/>
                  <a:buChar char="o"/>
                </a:pPr>
                <a:r>
                  <a:rPr lang="en-GB" sz="1800" dirty="0">
                    <a:latin typeface="Times New Roman" pitchFamily="18" charset="0"/>
                    <a:cs typeface="Times New Roman" pitchFamily="18" charset="0"/>
                  </a:rPr>
                  <a:t>Contribution Margin = Selling price – Variable cost</a:t>
                </a:r>
              </a:p>
              <a:p>
                <a:pPr>
                  <a:buFont typeface="Courier New" pitchFamily="49" charset="0"/>
                  <a:buChar char="o"/>
                </a:pPr>
                <a:r>
                  <a:rPr lang="en-GB" sz="1800" dirty="0">
                    <a:latin typeface="Times New Roman" pitchFamily="18" charset="0"/>
                    <a:cs typeface="Times New Roman" pitchFamily="18" charset="0"/>
                  </a:rPr>
                  <a:t> </a:t>
                </a:r>
                <a:r>
                  <a:rPr lang="en-GB" sz="1800" dirty="0">
                    <a:latin typeface="Times New Roman" pitchFamily="18" charset="0"/>
                    <a:cs typeface="Times New Roman" pitchFamily="18" charset="0"/>
                  </a:rPr>
                  <a:t>                                = £40 - £15 = £25/unit</a:t>
                </a:r>
              </a:p>
              <a:p>
                <a:pPr>
                  <a:buFont typeface="Courier New" pitchFamily="49" charset="0"/>
                  <a:buChar char="o"/>
                </a:pPr>
                <a:r>
                  <a:rPr lang="en-GB" sz="1800" dirty="0">
                    <a:latin typeface="Times New Roman" pitchFamily="18" charset="0"/>
                    <a:cs typeface="Times New Roman" pitchFamily="18" charset="0"/>
                  </a:rPr>
                  <a:t>Contribution </a:t>
                </a:r>
                <a:r>
                  <a:rPr lang="en-GB" sz="1800" dirty="0">
                    <a:latin typeface="Times New Roman" pitchFamily="18" charset="0"/>
                    <a:cs typeface="Times New Roman" pitchFamily="18" charset="0"/>
                  </a:rPr>
                  <a:t>Margin ration = </a:t>
                </a:r>
                <a14:m>
                  <m:oMath xmlns:m="http://schemas.openxmlformats.org/officeDocument/2006/math">
                    <m:f>
                      <m:fPr>
                        <m:ctrlPr>
                          <a:rPr lang="en-GB" sz="1800" i="1">
                            <a:latin typeface="Cambria Math" panose="02040503050406030204" pitchFamily="18" charset="0"/>
                          </a:rPr>
                        </m:ctrlPr>
                      </m:fPr>
                      <m:num>
                        <m:r>
                          <m:rPr>
                            <m:nor/>
                          </m:rPr>
                          <a:rPr lang="en-GB" sz="1800" dirty="0">
                            <a:latin typeface="Times New Roman" pitchFamily="18" charset="0"/>
                            <a:cs typeface="Times New Roman" pitchFamily="18" charset="0"/>
                          </a:rPr>
                          <m:t>Contribution</m:t>
                        </m:r>
                        <m:r>
                          <m:rPr>
                            <m:nor/>
                          </m:rPr>
                          <a:rPr lang="en-GB" sz="1800" dirty="0">
                            <a:latin typeface="Times New Roman" pitchFamily="18" charset="0"/>
                            <a:cs typeface="Times New Roman" pitchFamily="18" charset="0"/>
                          </a:rPr>
                          <m:t> </m:t>
                        </m:r>
                        <m:r>
                          <m:rPr>
                            <m:nor/>
                          </m:rPr>
                          <a:rPr lang="en-GB" sz="1800" dirty="0">
                            <a:latin typeface="Times New Roman" pitchFamily="18" charset="0"/>
                            <a:cs typeface="Times New Roman" pitchFamily="18" charset="0"/>
                          </a:rPr>
                          <m:t>Margin</m:t>
                        </m:r>
                        <m:r>
                          <m:rPr>
                            <m:nor/>
                          </m:rPr>
                          <a:rPr lang="en-GB" sz="1800" dirty="0">
                            <a:latin typeface="Times New Roman" pitchFamily="18" charset="0"/>
                            <a:cs typeface="Times New Roman" pitchFamily="18" charset="0"/>
                          </a:rPr>
                          <m:t> </m:t>
                        </m:r>
                      </m:num>
                      <m:den>
                        <m:r>
                          <m:rPr>
                            <m:nor/>
                          </m:rPr>
                          <a:rPr lang="en-GB" sz="1800" dirty="0">
                            <a:latin typeface="Times New Roman" pitchFamily="18" charset="0"/>
                            <a:cs typeface="Times New Roman" pitchFamily="18" charset="0"/>
                          </a:rPr>
                          <m:t>Selling</m:t>
                        </m:r>
                        <m:r>
                          <m:rPr>
                            <m:nor/>
                          </m:rPr>
                          <a:rPr lang="en-GB" sz="1800" dirty="0">
                            <a:latin typeface="Times New Roman" pitchFamily="18" charset="0"/>
                            <a:cs typeface="Times New Roman" pitchFamily="18" charset="0"/>
                          </a:rPr>
                          <m:t> </m:t>
                        </m:r>
                        <m:r>
                          <m:rPr>
                            <m:nor/>
                          </m:rPr>
                          <a:rPr lang="en-GB" sz="1800" dirty="0">
                            <a:latin typeface="Times New Roman" pitchFamily="18" charset="0"/>
                            <a:cs typeface="Times New Roman" pitchFamily="18" charset="0"/>
                          </a:rPr>
                          <m:t>price</m:t>
                        </m:r>
                      </m:den>
                    </m:f>
                  </m:oMath>
                </a14:m>
                <a:endParaRPr lang="en-GB" sz="1800" dirty="0">
                  <a:latin typeface="Times New Roman" pitchFamily="18" charset="0"/>
                  <a:cs typeface="Times New Roman" pitchFamily="18" charset="0"/>
                </a:endParaRPr>
              </a:p>
              <a:p>
                <a:pPr>
                  <a:buFont typeface="Courier New" pitchFamily="49" charset="0"/>
                  <a:buChar char="o"/>
                </a:pPr>
                <a:r>
                  <a:rPr lang="en-GB" sz="1800" dirty="0">
                    <a:latin typeface="Times New Roman" pitchFamily="18" charset="0"/>
                    <a:cs typeface="Times New Roman" pitchFamily="18" charset="0"/>
                  </a:rPr>
                  <a:t> </a:t>
                </a:r>
                <a:r>
                  <a:rPr lang="en-GB" sz="1800" dirty="0">
                    <a:latin typeface="Times New Roman" pitchFamily="18" charset="0"/>
                    <a:cs typeface="Times New Roman" pitchFamily="18" charset="0"/>
                  </a:rPr>
                  <a:t>                                             = </a:t>
                </a:r>
                <a14:m>
                  <m:oMath xmlns:m="http://schemas.openxmlformats.org/officeDocument/2006/math">
                    <m:f>
                      <m:fPr>
                        <m:ctrlPr>
                          <a:rPr lang="en-GB" sz="1800" i="1">
                            <a:latin typeface="Cambria Math" panose="02040503050406030204" pitchFamily="18" charset="0"/>
                          </a:rPr>
                        </m:ctrlPr>
                      </m:fPr>
                      <m:num>
                        <m:r>
                          <m:rPr>
                            <m:nor/>
                          </m:rPr>
                          <a:rPr lang="en-GB" sz="1800" dirty="0">
                            <a:latin typeface="Times New Roman" pitchFamily="18" charset="0"/>
                            <a:cs typeface="Times New Roman" pitchFamily="18" charset="0"/>
                          </a:rPr>
                          <m:t>25</m:t>
                        </m:r>
                      </m:num>
                      <m:den>
                        <m:r>
                          <m:rPr>
                            <m:nor/>
                          </m:rPr>
                          <a:rPr lang="en-GB" sz="1800" dirty="0">
                            <a:latin typeface="Times New Roman" pitchFamily="18" charset="0"/>
                            <a:cs typeface="Times New Roman" pitchFamily="18" charset="0"/>
                          </a:rPr>
                          <m:t>40</m:t>
                        </m:r>
                      </m:den>
                    </m:f>
                  </m:oMath>
                </a14:m>
                <a:r>
                  <a:rPr lang="en-GB" sz="1800" dirty="0">
                    <a:latin typeface="Times New Roman" pitchFamily="18" charset="0"/>
                    <a:cs typeface="Times New Roman" pitchFamily="18" charset="0"/>
                  </a:rPr>
                  <a:t> =  62.5%</a:t>
                </a:r>
              </a:p>
              <a:p>
                <a:pPr>
                  <a:buFont typeface="Courier New" pitchFamily="49" charset="0"/>
                  <a:buChar char="o"/>
                </a:pPr>
                <a:endParaRPr lang="en-GB" sz="1800" dirty="0">
                  <a:latin typeface="Times New Roman" pitchFamily="18" charset="0"/>
                  <a:cs typeface="Times New Roman" pitchFamily="18" charset="0"/>
                </a:endParaRPr>
              </a:p>
              <a:p>
                <a:pPr>
                  <a:buFont typeface="Courier New" pitchFamily="49" charset="0"/>
                  <a:buChar char="o"/>
                </a:pPr>
                <a:r>
                  <a:rPr lang="en-GB" sz="1800" dirty="0">
                    <a:latin typeface="Times New Roman" pitchFamily="18" charset="0"/>
                    <a:cs typeface="Times New Roman" pitchFamily="18" charset="0"/>
                  </a:rPr>
                  <a:t>Break even point in units = </a:t>
                </a:r>
                <a14:m>
                  <m:oMath xmlns:m="http://schemas.openxmlformats.org/officeDocument/2006/math">
                    <m:f>
                      <m:fPr>
                        <m:ctrlPr>
                          <a:rPr lang="en-GB" sz="1800" i="1">
                            <a:latin typeface="Cambria Math" panose="02040503050406030204" pitchFamily="18" charset="0"/>
                          </a:rPr>
                        </m:ctrlPr>
                      </m:fPr>
                      <m:num>
                        <m:r>
                          <m:rPr>
                            <m:nor/>
                          </m:rPr>
                          <a:rPr lang="en-GB" sz="1800" dirty="0">
                            <a:latin typeface="Times New Roman" pitchFamily="18" charset="0"/>
                            <a:cs typeface="Times New Roman" pitchFamily="18" charset="0"/>
                          </a:rPr>
                          <m:t>Fixed</m:t>
                        </m:r>
                        <m:r>
                          <m:rPr>
                            <m:nor/>
                          </m:rPr>
                          <a:rPr lang="en-GB" sz="1800" dirty="0">
                            <a:latin typeface="Times New Roman" pitchFamily="18" charset="0"/>
                            <a:cs typeface="Times New Roman" pitchFamily="18" charset="0"/>
                          </a:rPr>
                          <m:t> </m:t>
                        </m:r>
                        <m:r>
                          <m:rPr>
                            <m:nor/>
                          </m:rPr>
                          <a:rPr lang="en-GB" sz="1800" dirty="0">
                            <a:latin typeface="Times New Roman" pitchFamily="18" charset="0"/>
                            <a:cs typeface="Times New Roman" pitchFamily="18" charset="0"/>
                          </a:rPr>
                          <m:t>cost</m:t>
                        </m:r>
                      </m:num>
                      <m:den>
                        <m:r>
                          <m:rPr>
                            <m:nor/>
                          </m:rPr>
                          <a:rPr lang="en-GB" sz="1800" dirty="0">
                            <a:latin typeface="Times New Roman" pitchFamily="18" charset="0"/>
                            <a:cs typeface="Times New Roman" pitchFamily="18" charset="0"/>
                          </a:rPr>
                          <m:t>Contribution</m:t>
                        </m:r>
                        <m:r>
                          <m:rPr>
                            <m:nor/>
                          </m:rPr>
                          <a:rPr lang="en-GB" sz="1800" dirty="0">
                            <a:latin typeface="Times New Roman" pitchFamily="18" charset="0"/>
                            <a:cs typeface="Times New Roman" pitchFamily="18" charset="0"/>
                          </a:rPr>
                          <m:t> </m:t>
                        </m:r>
                        <m:r>
                          <m:rPr>
                            <m:nor/>
                          </m:rPr>
                          <a:rPr lang="en-GB" sz="1800" dirty="0">
                            <a:latin typeface="Times New Roman" pitchFamily="18" charset="0"/>
                            <a:cs typeface="Times New Roman" pitchFamily="18" charset="0"/>
                          </a:rPr>
                          <m:t>Margin</m:t>
                        </m:r>
                      </m:den>
                    </m:f>
                  </m:oMath>
                </a14:m>
                <a:endParaRPr lang="en-GB" sz="1800" dirty="0">
                  <a:latin typeface="Times New Roman" pitchFamily="18" charset="0"/>
                  <a:cs typeface="Times New Roman" pitchFamily="18" charset="0"/>
                </a:endParaRPr>
              </a:p>
              <a:p>
                <a:pPr>
                  <a:buFont typeface="Courier New" pitchFamily="49" charset="0"/>
                  <a:buChar char="o"/>
                </a:pPr>
                <a:r>
                  <a:rPr lang="en-GB" sz="1800" dirty="0">
                    <a:latin typeface="Times New Roman" pitchFamily="18" charset="0"/>
                    <a:cs typeface="Times New Roman" pitchFamily="18" charset="0"/>
                  </a:rPr>
                  <a:t> </a:t>
                </a:r>
                <a:r>
                  <a:rPr lang="en-GB" sz="1800" dirty="0">
                    <a:latin typeface="Times New Roman" pitchFamily="18" charset="0"/>
                    <a:cs typeface="Times New Roman" pitchFamily="18" charset="0"/>
                  </a:rPr>
                  <a:t>                                        = </a:t>
                </a:r>
                <a14:m>
                  <m:oMath xmlns:m="http://schemas.openxmlformats.org/officeDocument/2006/math">
                    <m:f>
                      <m:fPr>
                        <m:ctrlPr>
                          <a:rPr lang="en-GB" sz="1800" i="1">
                            <a:latin typeface="Cambria Math" panose="02040503050406030204" pitchFamily="18" charset="0"/>
                          </a:rPr>
                        </m:ctrlPr>
                      </m:fPr>
                      <m:num>
                        <m:r>
                          <m:rPr>
                            <m:nor/>
                          </m:rPr>
                          <a:rPr lang="en-GB" sz="1800" dirty="0">
                            <a:latin typeface="Times New Roman" pitchFamily="18" charset="0"/>
                            <a:cs typeface="Times New Roman" pitchFamily="18" charset="0"/>
                          </a:rPr>
                          <m:t>30,000</m:t>
                        </m:r>
                      </m:num>
                      <m:den>
                        <m:r>
                          <m:rPr>
                            <m:nor/>
                          </m:rPr>
                          <a:rPr lang="en-GB" sz="1800" dirty="0">
                            <a:latin typeface="Times New Roman" pitchFamily="18" charset="0"/>
                            <a:cs typeface="Times New Roman" pitchFamily="18" charset="0"/>
                          </a:rPr>
                          <m:t>25</m:t>
                        </m:r>
                      </m:den>
                    </m:f>
                  </m:oMath>
                </a14:m>
                <a:r>
                  <a:rPr lang="en-GB" sz="1800" dirty="0">
                    <a:latin typeface="Times New Roman" pitchFamily="18" charset="0"/>
                    <a:cs typeface="Times New Roman" pitchFamily="18" charset="0"/>
                  </a:rPr>
                  <a:t> = 1,200 units</a:t>
                </a:r>
              </a:p>
              <a:p>
                <a:pPr>
                  <a:buFont typeface="Courier New" pitchFamily="49" charset="0"/>
                  <a:buChar char="o"/>
                </a:pPr>
                <a:r>
                  <a:rPr lang="en-GB" sz="1800" dirty="0">
                    <a:latin typeface="Times New Roman" pitchFamily="18" charset="0"/>
                    <a:cs typeface="Times New Roman" pitchFamily="18" charset="0"/>
                  </a:rPr>
                  <a:t>Break </a:t>
                </a:r>
                <a:r>
                  <a:rPr lang="en-GB" sz="1800" dirty="0">
                    <a:latin typeface="Times New Roman" pitchFamily="18" charset="0"/>
                    <a:cs typeface="Times New Roman" pitchFamily="18" charset="0"/>
                  </a:rPr>
                  <a:t>even point in </a:t>
                </a:r>
                <a:r>
                  <a:rPr lang="en-GB" sz="1800" dirty="0">
                    <a:latin typeface="Times New Roman" pitchFamily="18" charset="0"/>
                    <a:cs typeface="Times New Roman" pitchFamily="18" charset="0"/>
                  </a:rPr>
                  <a:t>£= </a:t>
                </a:r>
                <a14:m>
                  <m:oMath xmlns:m="http://schemas.openxmlformats.org/officeDocument/2006/math">
                    <m:f>
                      <m:fPr>
                        <m:ctrlPr>
                          <a:rPr lang="en-GB" sz="1800" i="1">
                            <a:latin typeface="Cambria Math" panose="02040503050406030204" pitchFamily="18" charset="0"/>
                          </a:rPr>
                        </m:ctrlPr>
                      </m:fPr>
                      <m:num>
                        <m:r>
                          <m:rPr>
                            <m:nor/>
                          </m:rPr>
                          <a:rPr lang="en-GB" sz="1800" dirty="0">
                            <a:latin typeface="Times New Roman" pitchFamily="18" charset="0"/>
                            <a:cs typeface="Times New Roman" pitchFamily="18" charset="0"/>
                          </a:rPr>
                          <m:t>Fixed</m:t>
                        </m:r>
                        <m:r>
                          <m:rPr>
                            <m:nor/>
                          </m:rPr>
                          <a:rPr lang="en-GB" sz="1800" dirty="0">
                            <a:latin typeface="Times New Roman" pitchFamily="18" charset="0"/>
                            <a:cs typeface="Times New Roman" pitchFamily="18" charset="0"/>
                          </a:rPr>
                          <m:t> </m:t>
                        </m:r>
                        <m:r>
                          <m:rPr>
                            <m:nor/>
                          </m:rPr>
                          <a:rPr lang="en-GB" sz="1800" dirty="0">
                            <a:latin typeface="Times New Roman" pitchFamily="18" charset="0"/>
                            <a:cs typeface="Times New Roman" pitchFamily="18" charset="0"/>
                          </a:rPr>
                          <m:t>cost</m:t>
                        </m:r>
                      </m:num>
                      <m:den>
                        <m:r>
                          <m:rPr>
                            <m:nor/>
                          </m:rPr>
                          <a:rPr lang="en-GB" sz="1800" dirty="0">
                            <a:latin typeface="Times New Roman" pitchFamily="18" charset="0"/>
                            <a:cs typeface="Times New Roman" pitchFamily="18" charset="0"/>
                          </a:rPr>
                          <m:t>Contribution</m:t>
                        </m:r>
                        <m:r>
                          <m:rPr>
                            <m:nor/>
                          </m:rPr>
                          <a:rPr lang="en-GB" sz="1800" dirty="0">
                            <a:latin typeface="Times New Roman" pitchFamily="18" charset="0"/>
                            <a:cs typeface="Times New Roman" pitchFamily="18" charset="0"/>
                          </a:rPr>
                          <m:t> </m:t>
                        </m:r>
                        <m:r>
                          <m:rPr>
                            <m:nor/>
                          </m:rPr>
                          <a:rPr lang="en-GB" sz="1800" dirty="0">
                            <a:latin typeface="Times New Roman" pitchFamily="18" charset="0"/>
                            <a:cs typeface="Times New Roman" pitchFamily="18" charset="0"/>
                          </a:rPr>
                          <m:t>Margin</m:t>
                        </m:r>
                        <m:r>
                          <m:rPr>
                            <m:nor/>
                          </m:rPr>
                          <a:rPr lang="en-GB" sz="1800" dirty="0">
                            <a:latin typeface="Times New Roman" pitchFamily="18" charset="0"/>
                            <a:cs typeface="Times New Roman" pitchFamily="18" charset="0"/>
                          </a:rPr>
                          <m:t> </m:t>
                        </m:r>
                        <m:r>
                          <m:rPr>
                            <m:nor/>
                          </m:rPr>
                          <a:rPr lang="en-GB" sz="1800" dirty="0">
                            <a:latin typeface="Times New Roman" pitchFamily="18" charset="0"/>
                            <a:cs typeface="Times New Roman" pitchFamily="18" charset="0"/>
                          </a:rPr>
                          <m:t>ratio</m:t>
                        </m:r>
                      </m:den>
                    </m:f>
                  </m:oMath>
                </a14:m>
                <a:endParaRPr lang="en-GB" sz="1800" dirty="0">
                  <a:latin typeface="Times New Roman" pitchFamily="18" charset="0"/>
                  <a:cs typeface="Times New Roman" pitchFamily="18" charset="0"/>
                </a:endParaRPr>
              </a:p>
              <a:p>
                <a:pPr>
                  <a:buFont typeface="Courier New" pitchFamily="49" charset="0"/>
                  <a:buChar char="o"/>
                </a:pPr>
                <a:r>
                  <a:rPr lang="en-GB" sz="1800" dirty="0">
                    <a:latin typeface="Times New Roman" pitchFamily="18" charset="0"/>
                    <a:cs typeface="Times New Roman" pitchFamily="18" charset="0"/>
                  </a:rPr>
                  <a:t>                                         = </a:t>
                </a:r>
                <a14:m>
                  <m:oMath xmlns:m="http://schemas.openxmlformats.org/officeDocument/2006/math">
                    <m:f>
                      <m:fPr>
                        <m:ctrlPr>
                          <a:rPr lang="en-GB" sz="1800" i="1">
                            <a:latin typeface="Cambria Math" panose="02040503050406030204" pitchFamily="18" charset="0"/>
                          </a:rPr>
                        </m:ctrlPr>
                      </m:fPr>
                      <m:num>
                        <m:r>
                          <m:rPr>
                            <m:nor/>
                          </m:rPr>
                          <a:rPr lang="en-GB" sz="1800" dirty="0">
                            <a:latin typeface="Times New Roman" pitchFamily="18" charset="0"/>
                            <a:cs typeface="Times New Roman" pitchFamily="18" charset="0"/>
                          </a:rPr>
                          <m:t>30</m:t>
                        </m:r>
                        <m:r>
                          <m:rPr>
                            <m:nor/>
                          </m:rPr>
                          <a:rPr lang="en-GB" sz="1800" dirty="0">
                            <a:latin typeface="Times New Roman" pitchFamily="18" charset="0"/>
                            <a:cs typeface="Times New Roman" pitchFamily="18" charset="0"/>
                          </a:rPr>
                          <m:t>,000</m:t>
                        </m:r>
                      </m:num>
                      <m:den>
                        <m:r>
                          <m:rPr>
                            <m:nor/>
                          </m:rPr>
                          <a:rPr lang="en-GB" sz="1800" dirty="0">
                            <a:latin typeface="Times New Roman" pitchFamily="18" charset="0"/>
                            <a:cs typeface="Times New Roman" pitchFamily="18" charset="0"/>
                          </a:rPr>
                          <m:t>62.5</m:t>
                        </m:r>
                        <m:r>
                          <m:rPr>
                            <m:nor/>
                          </m:rPr>
                          <a:rPr lang="en-GB" sz="1800" dirty="0">
                            <a:latin typeface="Times New Roman" pitchFamily="18" charset="0"/>
                            <a:cs typeface="Times New Roman" pitchFamily="18" charset="0"/>
                          </a:rPr>
                          <m:t>%</m:t>
                        </m:r>
                      </m:den>
                    </m:f>
                  </m:oMath>
                </a14:m>
                <a:r>
                  <a:rPr lang="en-GB" sz="1800" dirty="0">
                    <a:latin typeface="Times New Roman" pitchFamily="18" charset="0"/>
                    <a:cs typeface="Times New Roman" pitchFamily="18" charset="0"/>
                  </a:rPr>
                  <a:t> = </a:t>
                </a:r>
                <a:r>
                  <a:rPr lang="en-GB" sz="1800" dirty="0">
                    <a:latin typeface="Times New Roman" pitchFamily="18" charset="0"/>
                    <a:cs typeface="Times New Roman" pitchFamily="18" charset="0"/>
                  </a:rPr>
                  <a:t>£48,000</a:t>
                </a:r>
              </a:p>
              <a:p>
                <a:endParaRPr lang="en-GB" sz="1800" dirty="0">
                  <a:latin typeface="Times New Roman" pitchFamily="18" charset="0"/>
                  <a:cs typeface="Times New Roman" pitchFamily="18" charset="0"/>
                </a:endParaRP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360000" y="1036320"/>
                <a:ext cx="8424000" cy="4998720"/>
              </a:xfrm>
              <a:blipFill rotWithShape="1">
                <a:blip r:embed="rId2"/>
                <a:stretch>
                  <a:fillRect l="-1520" t="-1463"/>
                </a:stretch>
              </a:blipFill>
            </p:spPr>
            <p:txBody>
              <a:bodyPr/>
              <a:lstStyle/>
              <a:p>
                <a:r>
                  <a:rPr lang="en-GB">
                    <a:noFill/>
                  </a:rPr>
                  <a:t> </a:t>
                </a:r>
              </a:p>
            </p:txBody>
          </p:sp>
        </mc:Fallback>
      </mc:AlternateContent>
    </p:spTree>
    <p:extLst>
      <p:ext uri="{BB962C8B-B14F-4D97-AF65-F5344CB8AC3E}">
        <p14:creationId xmlns:p14="http://schemas.microsoft.com/office/powerpoint/2010/main" val="30514523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Let’s prove this</a:t>
            </a:r>
            <a:endParaRPr lang="en-GB" dirty="0"/>
          </a:p>
        </p:txBody>
      </p:sp>
      <p:sp>
        <p:nvSpPr>
          <p:cNvPr id="3" name="Content Placeholder 2"/>
          <p:cNvSpPr>
            <a:spLocks noGrp="1"/>
          </p:cNvSpPr>
          <p:nvPr>
            <p:ph idx="1"/>
          </p:nvPr>
        </p:nvSpPr>
        <p:spPr>
          <a:xfrm>
            <a:off x="1884000" y="1260001"/>
            <a:ext cx="8424000" cy="4543391"/>
          </a:xfrm>
        </p:spPr>
        <p:txBody>
          <a:bodyPr>
            <a:normAutofit fontScale="92500" lnSpcReduction="20000"/>
          </a:bodyPr>
          <a:lstStyle/>
          <a:p>
            <a:r>
              <a:rPr lang="en-GB" dirty="0" smtClean="0"/>
              <a:t>Number of units </a:t>
            </a:r>
            <a:r>
              <a:rPr lang="en-GB" dirty="0" smtClean="0">
                <a:solidFill>
                  <a:srgbClr val="FF0000"/>
                </a:solidFill>
              </a:rPr>
              <a:t>1,200 units        </a:t>
            </a:r>
            <a:r>
              <a:rPr lang="en-GB" dirty="0" smtClean="0"/>
              <a:t>&amp;           Selling price </a:t>
            </a:r>
            <a:r>
              <a:rPr lang="en-GB" dirty="0" smtClean="0">
                <a:solidFill>
                  <a:srgbClr val="FF0000"/>
                </a:solidFill>
              </a:rPr>
              <a:t>£40/unit</a:t>
            </a:r>
          </a:p>
          <a:p>
            <a:r>
              <a:rPr lang="en-GB" dirty="0" smtClean="0"/>
              <a:t>Variable cost  </a:t>
            </a:r>
            <a:r>
              <a:rPr lang="en-GB" dirty="0" smtClean="0">
                <a:solidFill>
                  <a:srgbClr val="FF0000"/>
                </a:solidFill>
              </a:rPr>
              <a:t>£15/unit                </a:t>
            </a:r>
            <a:r>
              <a:rPr lang="en-GB" dirty="0" smtClean="0"/>
              <a:t>&amp;            Fixed Cost    </a:t>
            </a:r>
            <a:r>
              <a:rPr lang="en-GB" dirty="0" smtClean="0">
                <a:solidFill>
                  <a:srgbClr val="FF0000"/>
                </a:solidFill>
              </a:rPr>
              <a:t>£30,000</a:t>
            </a:r>
          </a:p>
          <a:p>
            <a:endParaRPr lang="en-GB" dirty="0" smtClean="0"/>
          </a:p>
          <a:p>
            <a:pPr marL="0" indent="0" algn="ctr">
              <a:buNone/>
            </a:pPr>
            <a:r>
              <a:rPr lang="en-GB" b="1" u="sng" dirty="0" smtClean="0"/>
              <a:t>Income Statement</a:t>
            </a:r>
            <a:endParaRPr lang="en-GB" b="1" u="sng" dirty="0"/>
          </a:p>
          <a:p>
            <a:r>
              <a:rPr lang="en-GB" b="1" dirty="0"/>
              <a:t>Sales </a:t>
            </a:r>
            <a:r>
              <a:rPr lang="en-GB" b="1" dirty="0" smtClean="0">
                <a:solidFill>
                  <a:srgbClr val="FF0000"/>
                </a:solidFill>
              </a:rPr>
              <a:t>(1,200 </a:t>
            </a:r>
            <a:r>
              <a:rPr lang="en-GB" b="1" dirty="0">
                <a:solidFill>
                  <a:srgbClr val="FF0000"/>
                </a:solidFill>
              </a:rPr>
              <a:t>x </a:t>
            </a:r>
            <a:r>
              <a:rPr lang="en-GB" b="1" dirty="0" smtClean="0">
                <a:solidFill>
                  <a:srgbClr val="FF0000"/>
                </a:solidFill>
              </a:rPr>
              <a:t>£40</a:t>
            </a:r>
            <a:r>
              <a:rPr lang="en-GB" b="1" dirty="0" smtClean="0"/>
              <a:t>)          48,000</a:t>
            </a:r>
            <a:endParaRPr lang="en-GB" b="1" dirty="0"/>
          </a:p>
          <a:p>
            <a:r>
              <a:rPr lang="en-GB" b="1" dirty="0"/>
              <a:t>(-) V.C </a:t>
            </a:r>
            <a:r>
              <a:rPr lang="en-GB" b="1" dirty="0" smtClean="0">
                <a:solidFill>
                  <a:srgbClr val="FF0000"/>
                </a:solidFill>
              </a:rPr>
              <a:t>(1,200 </a:t>
            </a:r>
            <a:r>
              <a:rPr lang="en-GB" b="1" dirty="0">
                <a:solidFill>
                  <a:srgbClr val="FF0000"/>
                </a:solidFill>
              </a:rPr>
              <a:t>x </a:t>
            </a:r>
            <a:r>
              <a:rPr lang="en-GB" b="1" dirty="0" smtClean="0">
                <a:solidFill>
                  <a:srgbClr val="FF0000"/>
                </a:solidFill>
              </a:rPr>
              <a:t>£15</a:t>
            </a:r>
            <a:r>
              <a:rPr lang="en-GB" b="1" dirty="0" smtClean="0"/>
              <a:t>)        (</a:t>
            </a:r>
            <a:r>
              <a:rPr lang="en-GB" b="1" u="sng" dirty="0" smtClean="0"/>
              <a:t>18,000</a:t>
            </a:r>
            <a:r>
              <a:rPr lang="en-GB" b="1" u="sng" dirty="0"/>
              <a:t>)</a:t>
            </a:r>
          </a:p>
          <a:p>
            <a:r>
              <a:rPr lang="en-GB" b="1" dirty="0"/>
              <a:t>Contribution                </a:t>
            </a:r>
            <a:r>
              <a:rPr lang="en-GB" b="1" dirty="0" smtClean="0"/>
              <a:t>    30,000</a:t>
            </a:r>
            <a:endParaRPr lang="en-GB" b="1" dirty="0"/>
          </a:p>
          <a:p>
            <a:r>
              <a:rPr lang="en-GB" b="1" dirty="0"/>
              <a:t>(-) F.C                            </a:t>
            </a:r>
            <a:r>
              <a:rPr lang="en-GB" b="1" dirty="0" smtClean="0"/>
              <a:t>    (</a:t>
            </a:r>
            <a:r>
              <a:rPr lang="en-GB" b="1" u="sng" dirty="0" smtClean="0"/>
              <a:t>30,000</a:t>
            </a:r>
            <a:r>
              <a:rPr lang="en-GB" b="1" dirty="0"/>
              <a:t>)</a:t>
            </a:r>
          </a:p>
          <a:p>
            <a:r>
              <a:rPr lang="en-GB" b="1" dirty="0">
                <a:solidFill>
                  <a:srgbClr val="FF0000"/>
                </a:solidFill>
              </a:rPr>
              <a:t>Profit                              </a:t>
            </a:r>
            <a:r>
              <a:rPr lang="en-GB" b="1" dirty="0" smtClean="0">
                <a:solidFill>
                  <a:srgbClr val="FF0000"/>
                </a:solidFill>
              </a:rPr>
              <a:t>       0</a:t>
            </a:r>
            <a:r>
              <a:rPr lang="en-GB" b="1" dirty="0" smtClean="0"/>
              <a:t> </a:t>
            </a:r>
            <a:endParaRPr lang="en-GB" b="1" dirty="0"/>
          </a:p>
          <a:p>
            <a:endParaRPr lang="en-GB" dirty="0"/>
          </a:p>
        </p:txBody>
      </p:sp>
    </p:spTree>
    <p:extLst>
      <p:ext uri="{BB962C8B-B14F-4D97-AF65-F5344CB8AC3E}">
        <p14:creationId xmlns:p14="http://schemas.microsoft.com/office/powerpoint/2010/main" val="3293520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anim calcmode="lin" valueType="num">
                                      <p:cBhvr additive="base">
                                        <p:cTn id="1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anim calcmode="lin" valueType="num">
                                      <p:cBhvr additive="base">
                                        <p:cTn id="2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Practice </a:t>
            </a:r>
            <a:endParaRPr lang="en-GB" dirty="0"/>
          </a:p>
        </p:txBody>
      </p:sp>
      <p:sp>
        <p:nvSpPr>
          <p:cNvPr id="3" name="Content Placeholder 2"/>
          <p:cNvSpPr>
            <a:spLocks noGrp="1"/>
          </p:cNvSpPr>
          <p:nvPr>
            <p:ph idx="1"/>
          </p:nvPr>
        </p:nvSpPr>
        <p:spPr>
          <a:xfrm>
            <a:off x="1884000" y="1260001"/>
            <a:ext cx="8424000" cy="4628735"/>
          </a:xfrm>
        </p:spPr>
        <p:txBody>
          <a:bodyPr/>
          <a:lstStyle/>
          <a:p>
            <a:r>
              <a:rPr lang="en-US" b="1" dirty="0" smtClean="0"/>
              <a:t>Sultan </a:t>
            </a:r>
            <a:r>
              <a:rPr lang="en-US" b="1" dirty="0"/>
              <a:t>Chand &amp; Sons </a:t>
            </a:r>
            <a:r>
              <a:rPr lang="en-US" b="1" dirty="0" smtClean="0"/>
              <a:t>produces one main product. Its selling </a:t>
            </a:r>
            <a:r>
              <a:rPr lang="en-US" b="1" dirty="0"/>
              <a:t>price </a:t>
            </a:r>
            <a:r>
              <a:rPr lang="en-US" b="1" dirty="0" smtClean="0"/>
              <a:t>is £60 </a:t>
            </a:r>
            <a:r>
              <a:rPr lang="en-US" b="1" dirty="0"/>
              <a:t>per unit. Each unit requires </a:t>
            </a:r>
            <a:r>
              <a:rPr lang="en-US" b="1" dirty="0" smtClean="0"/>
              <a:t>£20 direct material </a:t>
            </a:r>
            <a:r>
              <a:rPr lang="en-US" b="1" dirty="0"/>
              <a:t>and </a:t>
            </a:r>
            <a:r>
              <a:rPr lang="en-US" b="1" dirty="0" smtClean="0"/>
              <a:t>£10 direct </a:t>
            </a:r>
            <a:r>
              <a:rPr lang="en-US" b="1" dirty="0" err="1" smtClean="0"/>
              <a:t>labour</a:t>
            </a:r>
            <a:r>
              <a:rPr lang="en-US" b="1" dirty="0" smtClean="0"/>
              <a:t>. </a:t>
            </a:r>
            <a:r>
              <a:rPr lang="en-US" b="1" dirty="0"/>
              <a:t>The </a:t>
            </a:r>
            <a:r>
              <a:rPr lang="en-US" b="1" dirty="0" smtClean="0"/>
              <a:t>total fixed </a:t>
            </a:r>
            <a:r>
              <a:rPr lang="en-US" b="1" dirty="0"/>
              <a:t>costs </a:t>
            </a:r>
            <a:r>
              <a:rPr lang="en-US" b="1" dirty="0" smtClean="0"/>
              <a:t>is £48 </a:t>
            </a:r>
            <a:r>
              <a:rPr lang="en-US" b="1" dirty="0"/>
              <a:t>000</a:t>
            </a:r>
            <a:r>
              <a:rPr lang="en-US" b="1" dirty="0" smtClean="0"/>
              <a:t>.</a:t>
            </a:r>
          </a:p>
          <a:p>
            <a:r>
              <a:rPr lang="en-US" b="1" dirty="0" smtClean="0">
                <a:solidFill>
                  <a:srgbClr val="FF0000"/>
                </a:solidFill>
              </a:rPr>
              <a:t>Required</a:t>
            </a:r>
            <a:r>
              <a:rPr lang="en-US" b="1" dirty="0" smtClean="0"/>
              <a:t>: </a:t>
            </a:r>
          </a:p>
          <a:p>
            <a:r>
              <a:rPr lang="en-US" b="1" dirty="0" smtClean="0"/>
              <a:t>Calculate Contribution margin/unit</a:t>
            </a:r>
          </a:p>
          <a:p>
            <a:r>
              <a:rPr lang="en-US" b="1" dirty="0"/>
              <a:t>Calculate Contribution </a:t>
            </a:r>
            <a:r>
              <a:rPr lang="en-US" b="1" dirty="0" smtClean="0"/>
              <a:t>margin ratio</a:t>
            </a:r>
          </a:p>
          <a:p>
            <a:r>
              <a:rPr lang="en-US" b="1" dirty="0"/>
              <a:t>Calculate </a:t>
            </a:r>
            <a:r>
              <a:rPr lang="en-US" b="1" dirty="0" smtClean="0"/>
              <a:t>Break even point in units </a:t>
            </a:r>
          </a:p>
          <a:p>
            <a:r>
              <a:rPr lang="en-US" b="1" dirty="0"/>
              <a:t>Calculate Break even point in </a:t>
            </a:r>
            <a:r>
              <a:rPr lang="en-US" b="1" dirty="0" smtClean="0"/>
              <a:t>£</a:t>
            </a:r>
            <a:endParaRPr lang="en-US" b="1" dirty="0"/>
          </a:p>
          <a:p>
            <a:endParaRPr lang="en-US" b="1" dirty="0" smtClean="0"/>
          </a:p>
          <a:p>
            <a:endParaRPr lang="en-GB" dirty="0"/>
          </a:p>
        </p:txBody>
      </p:sp>
    </p:spTree>
    <p:extLst>
      <p:ext uri="{BB962C8B-B14F-4D97-AF65-F5344CB8AC3E}">
        <p14:creationId xmlns:p14="http://schemas.microsoft.com/office/powerpoint/2010/main" val="421196539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Answer:</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1884000" y="1036320"/>
                <a:ext cx="8424000" cy="4998720"/>
              </a:xfrm>
            </p:spPr>
            <p:txBody>
              <a:bodyPr/>
              <a:lstStyle/>
              <a:p>
                <a:pPr>
                  <a:buFont typeface="Courier New" pitchFamily="49" charset="0"/>
                  <a:buChar char="o"/>
                </a:pPr>
                <a:r>
                  <a:rPr lang="en-GB" sz="1800" dirty="0">
                    <a:latin typeface="Times New Roman" pitchFamily="18" charset="0"/>
                    <a:cs typeface="Times New Roman" pitchFamily="18" charset="0"/>
                  </a:rPr>
                  <a:t>Contribution Margin = Selling price – Variable cost  </a:t>
                </a:r>
              </a:p>
              <a:p>
                <a:pPr>
                  <a:buFont typeface="Courier New" pitchFamily="49" charset="0"/>
                  <a:buChar char="o"/>
                </a:pPr>
                <a:r>
                  <a:rPr lang="en-GB" sz="1800" dirty="0">
                    <a:latin typeface="Times New Roman" pitchFamily="18" charset="0"/>
                    <a:cs typeface="Times New Roman" pitchFamily="18" charset="0"/>
                  </a:rPr>
                  <a:t> </a:t>
                </a:r>
                <a:r>
                  <a:rPr lang="en-GB" sz="1800" dirty="0">
                    <a:latin typeface="Times New Roman" pitchFamily="18" charset="0"/>
                    <a:cs typeface="Times New Roman" pitchFamily="18" charset="0"/>
                  </a:rPr>
                  <a:t>                                = £60 – (20+10) = £30/unit</a:t>
                </a:r>
              </a:p>
              <a:p>
                <a:pPr>
                  <a:buFont typeface="Courier New" pitchFamily="49" charset="0"/>
                  <a:buChar char="o"/>
                </a:pPr>
                <a:r>
                  <a:rPr lang="en-GB" sz="1800" dirty="0">
                    <a:latin typeface="Times New Roman" pitchFamily="18" charset="0"/>
                    <a:cs typeface="Times New Roman" pitchFamily="18" charset="0"/>
                  </a:rPr>
                  <a:t>Contribution </a:t>
                </a:r>
                <a:r>
                  <a:rPr lang="en-GB" sz="1800" dirty="0">
                    <a:latin typeface="Times New Roman" pitchFamily="18" charset="0"/>
                    <a:cs typeface="Times New Roman" pitchFamily="18" charset="0"/>
                  </a:rPr>
                  <a:t>Margin ration = </a:t>
                </a:r>
                <a14:m>
                  <m:oMath xmlns:m="http://schemas.openxmlformats.org/officeDocument/2006/math">
                    <m:f>
                      <m:fPr>
                        <m:ctrlPr>
                          <a:rPr lang="en-GB" sz="1800" i="1">
                            <a:latin typeface="Cambria Math" panose="02040503050406030204" pitchFamily="18" charset="0"/>
                          </a:rPr>
                        </m:ctrlPr>
                      </m:fPr>
                      <m:num>
                        <m:r>
                          <m:rPr>
                            <m:nor/>
                          </m:rPr>
                          <a:rPr lang="en-GB" sz="1800" dirty="0">
                            <a:latin typeface="Times New Roman" pitchFamily="18" charset="0"/>
                            <a:cs typeface="Times New Roman" pitchFamily="18" charset="0"/>
                          </a:rPr>
                          <m:t>C</m:t>
                        </m:r>
                        <m:r>
                          <m:rPr>
                            <m:nor/>
                          </m:rPr>
                          <a:rPr lang="en-GB" sz="1800" dirty="0">
                            <a:latin typeface="Times New Roman" pitchFamily="18" charset="0"/>
                            <a:cs typeface="Times New Roman" pitchFamily="18" charset="0"/>
                          </a:rPr>
                          <m:t>o</m:t>
                        </m:r>
                        <m:r>
                          <m:rPr>
                            <m:nor/>
                          </m:rPr>
                          <a:rPr lang="en-GB" sz="1800" dirty="0">
                            <a:latin typeface="Times New Roman" pitchFamily="18" charset="0"/>
                            <a:cs typeface="Times New Roman" pitchFamily="18" charset="0"/>
                          </a:rPr>
                          <m:t>ntribution</m:t>
                        </m:r>
                        <m:r>
                          <m:rPr>
                            <m:nor/>
                          </m:rPr>
                          <a:rPr lang="en-GB" sz="1800" dirty="0">
                            <a:latin typeface="Times New Roman" pitchFamily="18" charset="0"/>
                            <a:cs typeface="Times New Roman" pitchFamily="18" charset="0"/>
                          </a:rPr>
                          <m:t> </m:t>
                        </m:r>
                        <m:r>
                          <m:rPr>
                            <m:nor/>
                          </m:rPr>
                          <a:rPr lang="en-GB" sz="1800" dirty="0">
                            <a:latin typeface="Times New Roman" pitchFamily="18" charset="0"/>
                            <a:cs typeface="Times New Roman" pitchFamily="18" charset="0"/>
                          </a:rPr>
                          <m:t>Margin</m:t>
                        </m:r>
                        <m:r>
                          <m:rPr>
                            <m:nor/>
                          </m:rPr>
                          <a:rPr lang="en-GB" sz="1800" dirty="0">
                            <a:latin typeface="Times New Roman" pitchFamily="18" charset="0"/>
                            <a:cs typeface="Times New Roman" pitchFamily="18" charset="0"/>
                          </a:rPr>
                          <m:t> </m:t>
                        </m:r>
                      </m:num>
                      <m:den>
                        <m:r>
                          <m:rPr>
                            <m:nor/>
                          </m:rPr>
                          <a:rPr lang="en-GB" sz="1800" dirty="0">
                            <a:latin typeface="Times New Roman" pitchFamily="18" charset="0"/>
                            <a:cs typeface="Times New Roman" pitchFamily="18" charset="0"/>
                          </a:rPr>
                          <m:t>Selling</m:t>
                        </m:r>
                        <m:r>
                          <m:rPr>
                            <m:nor/>
                          </m:rPr>
                          <a:rPr lang="en-GB" sz="1800" dirty="0">
                            <a:latin typeface="Times New Roman" pitchFamily="18" charset="0"/>
                            <a:cs typeface="Times New Roman" pitchFamily="18" charset="0"/>
                          </a:rPr>
                          <m:t> </m:t>
                        </m:r>
                        <m:r>
                          <m:rPr>
                            <m:nor/>
                          </m:rPr>
                          <a:rPr lang="en-GB" sz="1800" dirty="0">
                            <a:latin typeface="Times New Roman" pitchFamily="18" charset="0"/>
                            <a:cs typeface="Times New Roman" pitchFamily="18" charset="0"/>
                          </a:rPr>
                          <m:t>price</m:t>
                        </m:r>
                      </m:den>
                    </m:f>
                  </m:oMath>
                </a14:m>
                <a:endParaRPr lang="en-GB" sz="1800" dirty="0">
                  <a:latin typeface="Times New Roman" pitchFamily="18" charset="0"/>
                  <a:cs typeface="Times New Roman" pitchFamily="18" charset="0"/>
                </a:endParaRPr>
              </a:p>
              <a:p>
                <a:pPr>
                  <a:buFont typeface="Courier New" pitchFamily="49" charset="0"/>
                  <a:buChar char="o"/>
                </a:pPr>
                <a:r>
                  <a:rPr lang="en-GB" sz="1800" dirty="0">
                    <a:latin typeface="Times New Roman" pitchFamily="18" charset="0"/>
                    <a:cs typeface="Times New Roman" pitchFamily="18" charset="0"/>
                  </a:rPr>
                  <a:t> </a:t>
                </a:r>
                <a:r>
                  <a:rPr lang="en-GB" sz="1800" dirty="0">
                    <a:latin typeface="Times New Roman" pitchFamily="18" charset="0"/>
                    <a:cs typeface="Times New Roman" pitchFamily="18" charset="0"/>
                  </a:rPr>
                  <a:t>                                             = </a:t>
                </a:r>
                <a14:m>
                  <m:oMath xmlns:m="http://schemas.openxmlformats.org/officeDocument/2006/math">
                    <m:f>
                      <m:fPr>
                        <m:ctrlPr>
                          <a:rPr lang="en-GB" sz="1800" i="1">
                            <a:latin typeface="Cambria Math" panose="02040503050406030204" pitchFamily="18" charset="0"/>
                          </a:rPr>
                        </m:ctrlPr>
                      </m:fPr>
                      <m:num>
                        <m:r>
                          <m:rPr>
                            <m:nor/>
                          </m:rPr>
                          <a:rPr lang="en-GB" sz="1800" dirty="0">
                            <a:latin typeface="Times New Roman" pitchFamily="18" charset="0"/>
                            <a:cs typeface="Times New Roman" pitchFamily="18" charset="0"/>
                          </a:rPr>
                          <m:t>30</m:t>
                        </m:r>
                      </m:num>
                      <m:den>
                        <m:r>
                          <m:rPr>
                            <m:nor/>
                          </m:rPr>
                          <a:rPr lang="en-GB" sz="1800" dirty="0">
                            <a:latin typeface="Times New Roman" pitchFamily="18" charset="0"/>
                            <a:cs typeface="Times New Roman" pitchFamily="18" charset="0"/>
                          </a:rPr>
                          <m:t>60</m:t>
                        </m:r>
                      </m:den>
                    </m:f>
                  </m:oMath>
                </a14:m>
                <a:r>
                  <a:rPr lang="en-GB" sz="1800" dirty="0">
                    <a:latin typeface="Times New Roman" pitchFamily="18" charset="0"/>
                    <a:cs typeface="Times New Roman" pitchFamily="18" charset="0"/>
                  </a:rPr>
                  <a:t> =  50%</a:t>
                </a:r>
              </a:p>
              <a:p>
                <a:pPr>
                  <a:buFont typeface="Courier New" pitchFamily="49" charset="0"/>
                  <a:buChar char="o"/>
                </a:pPr>
                <a:endParaRPr lang="en-GB" sz="1800" dirty="0">
                  <a:latin typeface="Times New Roman" pitchFamily="18" charset="0"/>
                  <a:cs typeface="Times New Roman" pitchFamily="18" charset="0"/>
                </a:endParaRPr>
              </a:p>
              <a:p>
                <a:pPr>
                  <a:buFont typeface="Courier New" pitchFamily="49" charset="0"/>
                  <a:buChar char="o"/>
                </a:pPr>
                <a:r>
                  <a:rPr lang="en-GB" sz="1800" dirty="0">
                    <a:latin typeface="Times New Roman" pitchFamily="18" charset="0"/>
                    <a:cs typeface="Times New Roman" pitchFamily="18" charset="0"/>
                  </a:rPr>
                  <a:t>Break even point in units = </a:t>
                </a:r>
                <a14:m>
                  <m:oMath xmlns:m="http://schemas.openxmlformats.org/officeDocument/2006/math">
                    <m:f>
                      <m:fPr>
                        <m:ctrlPr>
                          <a:rPr lang="en-GB" sz="1800" i="1">
                            <a:latin typeface="Cambria Math" panose="02040503050406030204" pitchFamily="18" charset="0"/>
                          </a:rPr>
                        </m:ctrlPr>
                      </m:fPr>
                      <m:num>
                        <m:r>
                          <m:rPr>
                            <m:nor/>
                          </m:rPr>
                          <a:rPr lang="en-GB" sz="1800" dirty="0">
                            <a:latin typeface="Times New Roman" pitchFamily="18" charset="0"/>
                            <a:cs typeface="Times New Roman" pitchFamily="18" charset="0"/>
                          </a:rPr>
                          <m:t>Fixed</m:t>
                        </m:r>
                        <m:r>
                          <m:rPr>
                            <m:nor/>
                          </m:rPr>
                          <a:rPr lang="en-GB" sz="1800" dirty="0">
                            <a:latin typeface="Times New Roman" pitchFamily="18" charset="0"/>
                            <a:cs typeface="Times New Roman" pitchFamily="18" charset="0"/>
                          </a:rPr>
                          <m:t> </m:t>
                        </m:r>
                        <m:r>
                          <m:rPr>
                            <m:nor/>
                          </m:rPr>
                          <a:rPr lang="en-GB" sz="1800" dirty="0">
                            <a:latin typeface="Times New Roman" pitchFamily="18" charset="0"/>
                            <a:cs typeface="Times New Roman" pitchFamily="18" charset="0"/>
                          </a:rPr>
                          <m:t>cost</m:t>
                        </m:r>
                      </m:num>
                      <m:den>
                        <m:r>
                          <m:rPr>
                            <m:nor/>
                          </m:rPr>
                          <a:rPr lang="en-GB" sz="1800" dirty="0">
                            <a:latin typeface="Times New Roman" pitchFamily="18" charset="0"/>
                            <a:cs typeface="Times New Roman" pitchFamily="18" charset="0"/>
                          </a:rPr>
                          <m:t>Contribution</m:t>
                        </m:r>
                        <m:r>
                          <m:rPr>
                            <m:nor/>
                          </m:rPr>
                          <a:rPr lang="en-GB" sz="1800" dirty="0">
                            <a:latin typeface="Times New Roman" pitchFamily="18" charset="0"/>
                            <a:cs typeface="Times New Roman" pitchFamily="18" charset="0"/>
                          </a:rPr>
                          <m:t> </m:t>
                        </m:r>
                        <m:r>
                          <m:rPr>
                            <m:nor/>
                          </m:rPr>
                          <a:rPr lang="en-GB" sz="1800" dirty="0">
                            <a:latin typeface="Times New Roman" pitchFamily="18" charset="0"/>
                            <a:cs typeface="Times New Roman" pitchFamily="18" charset="0"/>
                          </a:rPr>
                          <m:t>Margin</m:t>
                        </m:r>
                      </m:den>
                    </m:f>
                  </m:oMath>
                </a14:m>
                <a:endParaRPr lang="en-GB" sz="1800" dirty="0">
                  <a:latin typeface="Times New Roman" pitchFamily="18" charset="0"/>
                  <a:cs typeface="Times New Roman" pitchFamily="18" charset="0"/>
                </a:endParaRPr>
              </a:p>
              <a:p>
                <a:pPr>
                  <a:buFont typeface="Courier New" pitchFamily="49" charset="0"/>
                  <a:buChar char="o"/>
                </a:pPr>
                <a:r>
                  <a:rPr lang="en-GB" sz="1800" dirty="0">
                    <a:latin typeface="Times New Roman" pitchFamily="18" charset="0"/>
                    <a:cs typeface="Times New Roman" pitchFamily="18" charset="0"/>
                  </a:rPr>
                  <a:t> </a:t>
                </a:r>
                <a:r>
                  <a:rPr lang="en-GB" sz="1800" dirty="0">
                    <a:latin typeface="Times New Roman" pitchFamily="18" charset="0"/>
                    <a:cs typeface="Times New Roman" pitchFamily="18" charset="0"/>
                  </a:rPr>
                  <a:t>                                        = </a:t>
                </a:r>
                <a14:m>
                  <m:oMath xmlns:m="http://schemas.openxmlformats.org/officeDocument/2006/math">
                    <m:f>
                      <m:fPr>
                        <m:ctrlPr>
                          <a:rPr lang="en-GB" sz="1800" i="1">
                            <a:latin typeface="Cambria Math" panose="02040503050406030204" pitchFamily="18" charset="0"/>
                          </a:rPr>
                        </m:ctrlPr>
                      </m:fPr>
                      <m:num>
                        <m:r>
                          <m:rPr>
                            <m:nor/>
                          </m:rPr>
                          <a:rPr lang="en-GB" sz="1800" dirty="0">
                            <a:latin typeface="Times New Roman" pitchFamily="18" charset="0"/>
                            <a:cs typeface="Times New Roman" pitchFamily="18" charset="0"/>
                          </a:rPr>
                          <m:t>48,000</m:t>
                        </m:r>
                      </m:num>
                      <m:den>
                        <m:r>
                          <m:rPr>
                            <m:nor/>
                          </m:rPr>
                          <a:rPr lang="en-GB" sz="1800" dirty="0">
                            <a:latin typeface="Times New Roman" pitchFamily="18" charset="0"/>
                            <a:cs typeface="Times New Roman" pitchFamily="18" charset="0"/>
                          </a:rPr>
                          <m:t>30</m:t>
                        </m:r>
                      </m:den>
                    </m:f>
                  </m:oMath>
                </a14:m>
                <a:r>
                  <a:rPr lang="en-GB" sz="1800" dirty="0">
                    <a:latin typeface="Times New Roman" pitchFamily="18" charset="0"/>
                    <a:cs typeface="Times New Roman" pitchFamily="18" charset="0"/>
                  </a:rPr>
                  <a:t> = 1,600 units</a:t>
                </a:r>
              </a:p>
              <a:p>
                <a:pPr>
                  <a:buFont typeface="Courier New" pitchFamily="49" charset="0"/>
                  <a:buChar char="o"/>
                </a:pPr>
                <a:r>
                  <a:rPr lang="en-GB" sz="1800" dirty="0">
                    <a:latin typeface="Times New Roman" pitchFamily="18" charset="0"/>
                    <a:cs typeface="Times New Roman" pitchFamily="18" charset="0"/>
                  </a:rPr>
                  <a:t>Break </a:t>
                </a:r>
                <a:r>
                  <a:rPr lang="en-GB" sz="1800" dirty="0">
                    <a:latin typeface="Times New Roman" pitchFamily="18" charset="0"/>
                    <a:cs typeface="Times New Roman" pitchFamily="18" charset="0"/>
                  </a:rPr>
                  <a:t>even point in </a:t>
                </a:r>
                <a:r>
                  <a:rPr lang="en-GB" sz="1800" dirty="0">
                    <a:latin typeface="Times New Roman" pitchFamily="18" charset="0"/>
                    <a:cs typeface="Times New Roman" pitchFamily="18" charset="0"/>
                  </a:rPr>
                  <a:t>£= </a:t>
                </a:r>
                <a14:m>
                  <m:oMath xmlns:m="http://schemas.openxmlformats.org/officeDocument/2006/math">
                    <m:f>
                      <m:fPr>
                        <m:ctrlPr>
                          <a:rPr lang="en-GB" sz="1800" i="1">
                            <a:latin typeface="Cambria Math" panose="02040503050406030204" pitchFamily="18" charset="0"/>
                          </a:rPr>
                        </m:ctrlPr>
                      </m:fPr>
                      <m:num>
                        <m:r>
                          <m:rPr>
                            <m:nor/>
                          </m:rPr>
                          <a:rPr lang="en-GB" sz="1800" dirty="0">
                            <a:latin typeface="Times New Roman" pitchFamily="18" charset="0"/>
                            <a:cs typeface="Times New Roman" pitchFamily="18" charset="0"/>
                          </a:rPr>
                          <m:t>Fixed</m:t>
                        </m:r>
                        <m:r>
                          <m:rPr>
                            <m:nor/>
                          </m:rPr>
                          <a:rPr lang="en-GB" sz="1800" dirty="0">
                            <a:latin typeface="Times New Roman" pitchFamily="18" charset="0"/>
                            <a:cs typeface="Times New Roman" pitchFamily="18" charset="0"/>
                          </a:rPr>
                          <m:t> </m:t>
                        </m:r>
                        <m:r>
                          <m:rPr>
                            <m:nor/>
                          </m:rPr>
                          <a:rPr lang="en-GB" sz="1800" dirty="0">
                            <a:latin typeface="Times New Roman" pitchFamily="18" charset="0"/>
                            <a:cs typeface="Times New Roman" pitchFamily="18" charset="0"/>
                          </a:rPr>
                          <m:t>cost</m:t>
                        </m:r>
                      </m:num>
                      <m:den>
                        <m:r>
                          <m:rPr>
                            <m:nor/>
                          </m:rPr>
                          <a:rPr lang="en-GB" sz="1800" dirty="0">
                            <a:latin typeface="Times New Roman" pitchFamily="18" charset="0"/>
                            <a:cs typeface="Times New Roman" pitchFamily="18" charset="0"/>
                          </a:rPr>
                          <m:t>Contribution</m:t>
                        </m:r>
                        <m:r>
                          <m:rPr>
                            <m:nor/>
                          </m:rPr>
                          <a:rPr lang="en-GB" sz="1800" dirty="0">
                            <a:latin typeface="Times New Roman" pitchFamily="18" charset="0"/>
                            <a:cs typeface="Times New Roman" pitchFamily="18" charset="0"/>
                          </a:rPr>
                          <m:t> </m:t>
                        </m:r>
                        <m:r>
                          <m:rPr>
                            <m:nor/>
                          </m:rPr>
                          <a:rPr lang="en-GB" sz="1800" dirty="0">
                            <a:latin typeface="Times New Roman" pitchFamily="18" charset="0"/>
                            <a:cs typeface="Times New Roman" pitchFamily="18" charset="0"/>
                          </a:rPr>
                          <m:t>Margin</m:t>
                        </m:r>
                        <m:r>
                          <m:rPr>
                            <m:nor/>
                          </m:rPr>
                          <a:rPr lang="en-GB" sz="1800" dirty="0">
                            <a:latin typeface="Times New Roman" pitchFamily="18" charset="0"/>
                            <a:cs typeface="Times New Roman" pitchFamily="18" charset="0"/>
                          </a:rPr>
                          <m:t> </m:t>
                        </m:r>
                        <m:r>
                          <m:rPr>
                            <m:nor/>
                          </m:rPr>
                          <a:rPr lang="en-GB" sz="1800" dirty="0">
                            <a:latin typeface="Times New Roman" pitchFamily="18" charset="0"/>
                            <a:cs typeface="Times New Roman" pitchFamily="18" charset="0"/>
                          </a:rPr>
                          <m:t>ratio</m:t>
                        </m:r>
                      </m:den>
                    </m:f>
                  </m:oMath>
                </a14:m>
                <a:endParaRPr lang="en-GB" sz="1800" dirty="0">
                  <a:latin typeface="Times New Roman" pitchFamily="18" charset="0"/>
                  <a:cs typeface="Times New Roman" pitchFamily="18" charset="0"/>
                </a:endParaRPr>
              </a:p>
              <a:p>
                <a:pPr>
                  <a:buFont typeface="Courier New" pitchFamily="49" charset="0"/>
                  <a:buChar char="o"/>
                </a:pPr>
                <a:r>
                  <a:rPr lang="en-GB" sz="1800" dirty="0">
                    <a:latin typeface="Times New Roman" pitchFamily="18" charset="0"/>
                    <a:cs typeface="Times New Roman" pitchFamily="18" charset="0"/>
                  </a:rPr>
                  <a:t>                                         = </a:t>
                </a:r>
                <a14:m>
                  <m:oMath xmlns:m="http://schemas.openxmlformats.org/officeDocument/2006/math">
                    <m:f>
                      <m:fPr>
                        <m:ctrlPr>
                          <a:rPr lang="en-GB" sz="1800" i="1">
                            <a:latin typeface="Cambria Math" panose="02040503050406030204" pitchFamily="18" charset="0"/>
                          </a:rPr>
                        </m:ctrlPr>
                      </m:fPr>
                      <m:num>
                        <m:r>
                          <m:rPr>
                            <m:nor/>
                          </m:rPr>
                          <a:rPr lang="en-GB" sz="1800" dirty="0">
                            <a:latin typeface="Times New Roman" pitchFamily="18" charset="0"/>
                            <a:cs typeface="Times New Roman" pitchFamily="18" charset="0"/>
                          </a:rPr>
                          <m:t>48,000</m:t>
                        </m:r>
                      </m:num>
                      <m:den>
                        <m:r>
                          <m:rPr>
                            <m:nor/>
                          </m:rPr>
                          <a:rPr lang="en-GB" sz="1800" dirty="0">
                            <a:latin typeface="Times New Roman" pitchFamily="18" charset="0"/>
                            <a:cs typeface="Times New Roman" pitchFamily="18" charset="0"/>
                          </a:rPr>
                          <m:t>50%</m:t>
                        </m:r>
                      </m:den>
                    </m:f>
                  </m:oMath>
                </a14:m>
                <a:r>
                  <a:rPr lang="en-GB" sz="1800" dirty="0">
                    <a:latin typeface="Times New Roman" pitchFamily="18" charset="0"/>
                    <a:cs typeface="Times New Roman" pitchFamily="18" charset="0"/>
                  </a:rPr>
                  <a:t> = </a:t>
                </a:r>
                <a:r>
                  <a:rPr lang="en-GB" sz="1800" dirty="0">
                    <a:latin typeface="Times New Roman" pitchFamily="18" charset="0"/>
                    <a:cs typeface="Times New Roman" pitchFamily="18" charset="0"/>
                  </a:rPr>
                  <a:t>£96,000</a:t>
                </a:r>
                <a:endParaRPr lang="en-GB" sz="1800" dirty="0">
                  <a:latin typeface="Times New Roman" pitchFamily="18" charset="0"/>
                  <a:cs typeface="Times New Roman" pitchFamily="18" charset="0"/>
                </a:endParaRPr>
              </a:p>
              <a:p>
                <a:endParaRPr lang="en-GB" sz="1800" dirty="0">
                  <a:latin typeface="Times New Roman" pitchFamily="18" charset="0"/>
                  <a:cs typeface="Times New Roman" pitchFamily="18" charset="0"/>
                </a:endParaRPr>
              </a:p>
              <a:p>
                <a:endParaRPr lang="en-GB" sz="1800" dirty="0">
                  <a:latin typeface="Times New Roman" pitchFamily="18" charset="0"/>
                  <a:cs typeface="Times New Roman" pitchFamily="18" charset="0"/>
                </a:endParaRPr>
              </a:p>
              <a:p>
                <a:endParaRPr lang="en-GB" sz="1800" dirty="0">
                  <a:latin typeface="Times New Roman" pitchFamily="18" charset="0"/>
                  <a:cs typeface="Times New Roman" pitchFamily="18" charset="0"/>
                </a:endParaRPr>
              </a:p>
              <a:p>
                <a:endParaRPr lang="en-GB" sz="1800" dirty="0">
                  <a:latin typeface="Times New Roman" pitchFamily="18" charset="0"/>
                  <a:cs typeface="Times New Roman" pitchFamily="18" charset="0"/>
                </a:endParaRPr>
              </a:p>
              <a:p>
                <a:endParaRPr lang="en-GB" sz="1800" dirty="0">
                  <a:latin typeface="Times New Roman" pitchFamily="18" charset="0"/>
                  <a:cs typeface="Times New Roman" pitchFamily="18" charset="0"/>
                </a:endParaRP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360000" y="1036320"/>
                <a:ext cx="8424000" cy="4998720"/>
              </a:xfrm>
              <a:blipFill rotWithShape="1">
                <a:blip r:embed="rId2"/>
                <a:stretch>
                  <a:fillRect l="-1520" t="-1463"/>
                </a:stretch>
              </a:blipFill>
            </p:spPr>
            <p:txBody>
              <a:bodyPr/>
              <a:lstStyle/>
              <a:p>
                <a:r>
                  <a:rPr lang="en-GB">
                    <a:noFill/>
                  </a:rPr>
                  <a:t> </a:t>
                </a:r>
              </a:p>
            </p:txBody>
          </p:sp>
        </mc:Fallback>
      </mc:AlternateContent>
    </p:spTree>
    <p:extLst>
      <p:ext uri="{BB962C8B-B14F-4D97-AF65-F5344CB8AC3E}">
        <p14:creationId xmlns:p14="http://schemas.microsoft.com/office/powerpoint/2010/main" val="5028713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US" smtClean="0"/>
              <a:t>Graphical – Break even point</a:t>
            </a:r>
          </a:p>
        </p:txBody>
      </p:sp>
      <p:sp>
        <p:nvSpPr>
          <p:cNvPr id="22531" name="Line 3"/>
          <p:cNvSpPr>
            <a:spLocks noChangeShapeType="1"/>
          </p:cNvSpPr>
          <p:nvPr/>
        </p:nvSpPr>
        <p:spPr bwMode="auto">
          <a:xfrm>
            <a:off x="2971800" y="2708275"/>
            <a:ext cx="0" cy="3082924"/>
          </a:xfrm>
          <a:prstGeom prst="line">
            <a:avLst/>
          </a:prstGeom>
          <a:noFill/>
          <a:ln w="57150">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22532" name="Line 4"/>
          <p:cNvSpPr>
            <a:spLocks noChangeShapeType="1"/>
          </p:cNvSpPr>
          <p:nvPr/>
        </p:nvSpPr>
        <p:spPr bwMode="auto">
          <a:xfrm>
            <a:off x="2971800" y="5791200"/>
            <a:ext cx="5257800" cy="0"/>
          </a:xfrm>
          <a:prstGeom prst="line">
            <a:avLst/>
          </a:prstGeom>
          <a:noFill/>
          <a:ln w="57150">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22533" name="Text Box 5"/>
          <p:cNvSpPr txBox="1">
            <a:spLocks noChangeArrowheads="1"/>
          </p:cNvSpPr>
          <p:nvPr/>
        </p:nvSpPr>
        <p:spPr bwMode="auto">
          <a:xfrm>
            <a:off x="2803525" y="2209800"/>
            <a:ext cx="3365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r>
              <a:rPr lang="en-US" dirty="0"/>
              <a:t>£</a:t>
            </a:r>
            <a:endParaRPr lang="en-US" dirty="0"/>
          </a:p>
        </p:txBody>
      </p:sp>
      <p:sp>
        <p:nvSpPr>
          <p:cNvPr id="22534" name="Text Box 6"/>
          <p:cNvSpPr txBox="1">
            <a:spLocks noChangeArrowheads="1"/>
          </p:cNvSpPr>
          <p:nvPr/>
        </p:nvSpPr>
        <p:spPr bwMode="auto">
          <a:xfrm>
            <a:off x="8366125" y="5527675"/>
            <a:ext cx="8445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r>
              <a:rPr lang="en-US"/>
              <a:t>Units</a:t>
            </a:r>
          </a:p>
        </p:txBody>
      </p:sp>
      <p:sp>
        <p:nvSpPr>
          <p:cNvPr id="22535" name="Text Box 7"/>
          <p:cNvSpPr txBox="1">
            <a:spLocks noChangeArrowheads="1"/>
          </p:cNvSpPr>
          <p:nvPr/>
        </p:nvSpPr>
        <p:spPr bwMode="auto">
          <a:xfrm>
            <a:off x="2574925" y="5603875"/>
            <a:ext cx="3365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r>
              <a:rPr lang="en-US"/>
              <a:t>0</a:t>
            </a:r>
          </a:p>
        </p:txBody>
      </p:sp>
      <p:sp>
        <p:nvSpPr>
          <p:cNvPr id="22536" name="Line 8"/>
          <p:cNvSpPr>
            <a:spLocks noChangeShapeType="1"/>
          </p:cNvSpPr>
          <p:nvPr/>
        </p:nvSpPr>
        <p:spPr bwMode="auto">
          <a:xfrm flipV="1">
            <a:off x="3010422" y="3176392"/>
            <a:ext cx="4495800" cy="1752600"/>
          </a:xfrm>
          <a:prstGeom prst="line">
            <a:avLst/>
          </a:prstGeom>
          <a:noFill/>
          <a:ln w="38100">
            <a:solidFill>
              <a:schemeClr val="hlink"/>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22537" name="Text Box 9"/>
          <p:cNvSpPr txBox="1">
            <a:spLocks noChangeArrowheads="1"/>
          </p:cNvSpPr>
          <p:nvPr/>
        </p:nvSpPr>
        <p:spPr bwMode="auto">
          <a:xfrm>
            <a:off x="7604125" y="2708275"/>
            <a:ext cx="15113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r>
              <a:rPr lang="en-US"/>
              <a:t>Total costs</a:t>
            </a:r>
          </a:p>
        </p:txBody>
      </p:sp>
      <p:sp>
        <p:nvSpPr>
          <p:cNvPr id="22538" name="Line 10"/>
          <p:cNvSpPr>
            <a:spLocks noChangeShapeType="1"/>
          </p:cNvSpPr>
          <p:nvPr/>
        </p:nvSpPr>
        <p:spPr bwMode="auto">
          <a:xfrm flipV="1">
            <a:off x="3010422" y="2632075"/>
            <a:ext cx="3733800" cy="3124200"/>
          </a:xfrm>
          <a:prstGeom prst="line">
            <a:avLst/>
          </a:prstGeom>
          <a:noFill/>
          <a:ln w="38100">
            <a:solidFill>
              <a:schemeClr val="folHlink"/>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22539" name="Text Box 11"/>
          <p:cNvSpPr txBox="1">
            <a:spLocks noChangeArrowheads="1"/>
          </p:cNvSpPr>
          <p:nvPr/>
        </p:nvSpPr>
        <p:spPr bwMode="auto">
          <a:xfrm>
            <a:off x="7070725" y="2251075"/>
            <a:ext cx="8270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r>
              <a:rPr lang="en-US"/>
              <a:t>Sales</a:t>
            </a:r>
          </a:p>
        </p:txBody>
      </p:sp>
      <p:sp>
        <p:nvSpPr>
          <p:cNvPr id="22540" name="AutoShape 12"/>
          <p:cNvSpPr>
            <a:spLocks noChangeArrowheads="1"/>
          </p:cNvSpPr>
          <p:nvPr/>
        </p:nvSpPr>
        <p:spPr bwMode="auto">
          <a:xfrm>
            <a:off x="5029200" y="4114800"/>
            <a:ext cx="990600" cy="228600"/>
          </a:xfrm>
          <a:prstGeom prst="leftArrow">
            <a:avLst>
              <a:gd name="adj1" fmla="val 50000"/>
              <a:gd name="adj2" fmla="val 108333"/>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2541" name="Text Box 13"/>
          <p:cNvSpPr txBox="1">
            <a:spLocks noChangeArrowheads="1"/>
          </p:cNvSpPr>
          <p:nvPr/>
        </p:nvSpPr>
        <p:spPr bwMode="auto">
          <a:xfrm>
            <a:off x="6232525" y="4003676"/>
            <a:ext cx="2284600"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r>
              <a:rPr lang="en-US" dirty="0"/>
              <a:t>Break even point</a:t>
            </a:r>
          </a:p>
          <a:p>
            <a:pPr eaLnBrk="1" hangingPunct="1"/>
            <a:r>
              <a:rPr lang="en-US" dirty="0"/>
              <a:t>Sales = TC</a:t>
            </a:r>
          </a:p>
        </p:txBody>
      </p:sp>
      <p:sp>
        <p:nvSpPr>
          <p:cNvPr id="22542" name="Text Box 14"/>
          <p:cNvSpPr txBox="1">
            <a:spLocks noChangeArrowheads="1"/>
          </p:cNvSpPr>
          <p:nvPr/>
        </p:nvSpPr>
        <p:spPr bwMode="auto">
          <a:xfrm>
            <a:off x="6232525" y="2936875"/>
            <a:ext cx="8778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r>
              <a:rPr lang="en-US" dirty="0">
                <a:solidFill>
                  <a:srgbClr val="0000FF"/>
                </a:solidFill>
              </a:rPr>
              <a:t>Profit</a:t>
            </a:r>
          </a:p>
        </p:txBody>
      </p:sp>
      <p:sp>
        <p:nvSpPr>
          <p:cNvPr id="22543" name="Text Box 15"/>
          <p:cNvSpPr txBox="1">
            <a:spLocks noChangeArrowheads="1"/>
          </p:cNvSpPr>
          <p:nvPr/>
        </p:nvSpPr>
        <p:spPr bwMode="auto">
          <a:xfrm>
            <a:off x="3124201" y="4724400"/>
            <a:ext cx="76041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r>
              <a:rPr lang="en-US" dirty="0">
                <a:solidFill>
                  <a:srgbClr val="EA0A2F"/>
                </a:solidFill>
              </a:rPr>
              <a:t>Loss</a:t>
            </a:r>
          </a:p>
        </p:txBody>
      </p:sp>
      <p:sp>
        <p:nvSpPr>
          <p:cNvPr id="17" name="Text Box 5"/>
          <p:cNvSpPr txBox="1">
            <a:spLocks noChangeArrowheads="1"/>
          </p:cNvSpPr>
          <p:nvPr/>
        </p:nvSpPr>
        <p:spPr bwMode="auto">
          <a:xfrm>
            <a:off x="1645920" y="4700392"/>
            <a:ext cx="109728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r>
              <a:rPr lang="en-US" dirty="0"/>
              <a:t>30,000</a:t>
            </a:r>
            <a:endParaRPr lang="en-US" dirty="0"/>
          </a:p>
        </p:txBody>
      </p:sp>
    </p:spTree>
    <p:extLst>
      <p:ext uri="{BB962C8B-B14F-4D97-AF65-F5344CB8AC3E}">
        <p14:creationId xmlns:p14="http://schemas.microsoft.com/office/powerpoint/2010/main" val="1943313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2538"/>
                                        </p:tgtEl>
                                        <p:attrNameLst>
                                          <p:attrName>style.visibility</p:attrName>
                                        </p:attrNameLst>
                                      </p:cBhvr>
                                      <p:to>
                                        <p:strVal val="visible"/>
                                      </p:to>
                                    </p:set>
                                    <p:anim calcmode="lin" valueType="num">
                                      <p:cBhvr additive="base">
                                        <p:cTn id="7" dur="500" fill="hold"/>
                                        <p:tgtEl>
                                          <p:spTgt spid="22538"/>
                                        </p:tgtEl>
                                        <p:attrNameLst>
                                          <p:attrName>ppt_x</p:attrName>
                                        </p:attrNameLst>
                                      </p:cBhvr>
                                      <p:tavLst>
                                        <p:tav tm="0">
                                          <p:val>
                                            <p:strVal val="#ppt_x"/>
                                          </p:val>
                                        </p:tav>
                                        <p:tav tm="100000">
                                          <p:val>
                                            <p:strVal val="#ppt_x"/>
                                          </p:val>
                                        </p:tav>
                                      </p:tavLst>
                                    </p:anim>
                                    <p:anim calcmode="lin" valueType="num">
                                      <p:cBhvr additive="base">
                                        <p:cTn id="8" dur="500" fill="hold"/>
                                        <p:tgtEl>
                                          <p:spTgt spid="22538"/>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22539"/>
                                        </p:tgtEl>
                                        <p:attrNameLst>
                                          <p:attrName>style.visibility</p:attrName>
                                        </p:attrNameLst>
                                      </p:cBhvr>
                                      <p:to>
                                        <p:strVal val="visible"/>
                                      </p:to>
                                    </p:set>
                                    <p:anim calcmode="lin" valueType="num">
                                      <p:cBhvr additive="base">
                                        <p:cTn id="11" dur="500" fill="hold"/>
                                        <p:tgtEl>
                                          <p:spTgt spid="22539"/>
                                        </p:tgtEl>
                                        <p:attrNameLst>
                                          <p:attrName>ppt_x</p:attrName>
                                        </p:attrNameLst>
                                      </p:cBhvr>
                                      <p:tavLst>
                                        <p:tav tm="0">
                                          <p:val>
                                            <p:strVal val="#ppt_x"/>
                                          </p:val>
                                        </p:tav>
                                        <p:tav tm="100000">
                                          <p:val>
                                            <p:strVal val="#ppt_x"/>
                                          </p:val>
                                        </p:tav>
                                      </p:tavLst>
                                    </p:anim>
                                    <p:anim calcmode="lin" valueType="num">
                                      <p:cBhvr additive="base">
                                        <p:cTn id="12" dur="500" fill="hold"/>
                                        <p:tgtEl>
                                          <p:spTgt spid="22539"/>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22536"/>
                                        </p:tgtEl>
                                        <p:attrNameLst>
                                          <p:attrName>style.visibility</p:attrName>
                                        </p:attrNameLst>
                                      </p:cBhvr>
                                      <p:to>
                                        <p:strVal val="visible"/>
                                      </p:to>
                                    </p:set>
                                    <p:anim calcmode="lin" valueType="num">
                                      <p:cBhvr additive="base">
                                        <p:cTn id="17" dur="500" fill="hold"/>
                                        <p:tgtEl>
                                          <p:spTgt spid="22536"/>
                                        </p:tgtEl>
                                        <p:attrNameLst>
                                          <p:attrName>ppt_x</p:attrName>
                                        </p:attrNameLst>
                                      </p:cBhvr>
                                      <p:tavLst>
                                        <p:tav tm="0">
                                          <p:val>
                                            <p:strVal val="#ppt_x"/>
                                          </p:val>
                                        </p:tav>
                                        <p:tav tm="100000">
                                          <p:val>
                                            <p:strVal val="#ppt_x"/>
                                          </p:val>
                                        </p:tav>
                                      </p:tavLst>
                                    </p:anim>
                                    <p:anim calcmode="lin" valueType="num">
                                      <p:cBhvr additive="base">
                                        <p:cTn id="18" dur="500" fill="hold"/>
                                        <p:tgtEl>
                                          <p:spTgt spid="22536"/>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22537"/>
                                        </p:tgtEl>
                                        <p:attrNameLst>
                                          <p:attrName>style.visibility</p:attrName>
                                        </p:attrNameLst>
                                      </p:cBhvr>
                                      <p:to>
                                        <p:strVal val="visible"/>
                                      </p:to>
                                    </p:set>
                                    <p:anim calcmode="lin" valueType="num">
                                      <p:cBhvr additive="base">
                                        <p:cTn id="21" dur="500" fill="hold"/>
                                        <p:tgtEl>
                                          <p:spTgt spid="22537"/>
                                        </p:tgtEl>
                                        <p:attrNameLst>
                                          <p:attrName>ppt_x</p:attrName>
                                        </p:attrNameLst>
                                      </p:cBhvr>
                                      <p:tavLst>
                                        <p:tav tm="0">
                                          <p:val>
                                            <p:strVal val="#ppt_x"/>
                                          </p:val>
                                        </p:tav>
                                        <p:tav tm="100000">
                                          <p:val>
                                            <p:strVal val="#ppt_x"/>
                                          </p:val>
                                        </p:tav>
                                      </p:tavLst>
                                    </p:anim>
                                    <p:anim calcmode="lin" valueType="num">
                                      <p:cBhvr additive="base">
                                        <p:cTn id="22" dur="500" fill="hold"/>
                                        <p:tgtEl>
                                          <p:spTgt spid="22537"/>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22540"/>
                                        </p:tgtEl>
                                        <p:attrNameLst>
                                          <p:attrName>style.visibility</p:attrName>
                                        </p:attrNameLst>
                                      </p:cBhvr>
                                      <p:to>
                                        <p:strVal val="visible"/>
                                      </p:to>
                                    </p:set>
                                    <p:anim calcmode="lin" valueType="num">
                                      <p:cBhvr additive="base">
                                        <p:cTn id="27" dur="500" fill="hold"/>
                                        <p:tgtEl>
                                          <p:spTgt spid="22540"/>
                                        </p:tgtEl>
                                        <p:attrNameLst>
                                          <p:attrName>ppt_x</p:attrName>
                                        </p:attrNameLst>
                                      </p:cBhvr>
                                      <p:tavLst>
                                        <p:tav tm="0">
                                          <p:val>
                                            <p:strVal val="#ppt_x"/>
                                          </p:val>
                                        </p:tav>
                                        <p:tav tm="100000">
                                          <p:val>
                                            <p:strVal val="#ppt_x"/>
                                          </p:val>
                                        </p:tav>
                                      </p:tavLst>
                                    </p:anim>
                                    <p:anim calcmode="lin" valueType="num">
                                      <p:cBhvr additive="base">
                                        <p:cTn id="28" dur="500" fill="hold"/>
                                        <p:tgtEl>
                                          <p:spTgt spid="22540"/>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22541"/>
                                        </p:tgtEl>
                                        <p:attrNameLst>
                                          <p:attrName>style.visibility</p:attrName>
                                        </p:attrNameLst>
                                      </p:cBhvr>
                                      <p:to>
                                        <p:strVal val="visible"/>
                                      </p:to>
                                    </p:set>
                                    <p:anim calcmode="lin" valueType="num">
                                      <p:cBhvr additive="base">
                                        <p:cTn id="33" dur="500" fill="hold"/>
                                        <p:tgtEl>
                                          <p:spTgt spid="22541"/>
                                        </p:tgtEl>
                                        <p:attrNameLst>
                                          <p:attrName>ppt_x</p:attrName>
                                        </p:attrNameLst>
                                      </p:cBhvr>
                                      <p:tavLst>
                                        <p:tav tm="0">
                                          <p:val>
                                            <p:strVal val="#ppt_x"/>
                                          </p:val>
                                        </p:tav>
                                        <p:tav tm="100000">
                                          <p:val>
                                            <p:strVal val="#ppt_x"/>
                                          </p:val>
                                        </p:tav>
                                      </p:tavLst>
                                    </p:anim>
                                    <p:anim calcmode="lin" valueType="num">
                                      <p:cBhvr additive="base">
                                        <p:cTn id="34" dur="500" fill="hold"/>
                                        <p:tgtEl>
                                          <p:spTgt spid="22541"/>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grpId="0" nodeType="clickEffect">
                                  <p:stCondLst>
                                    <p:cond delay="0"/>
                                  </p:stCondLst>
                                  <p:childTnLst>
                                    <p:set>
                                      <p:cBhvr>
                                        <p:cTn id="38" dur="1" fill="hold">
                                          <p:stCondLst>
                                            <p:cond delay="0"/>
                                          </p:stCondLst>
                                        </p:cTn>
                                        <p:tgtEl>
                                          <p:spTgt spid="22542"/>
                                        </p:tgtEl>
                                        <p:attrNameLst>
                                          <p:attrName>style.visibility</p:attrName>
                                        </p:attrNameLst>
                                      </p:cBhvr>
                                      <p:to>
                                        <p:strVal val="visible"/>
                                      </p:to>
                                    </p:set>
                                    <p:anim calcmode="lin" valueType="num">
                                      <p:cBhvr additive="base">
                                        <p:cTn id="39" dur="500" fill="hold"/>
                                        <p:tgtEl>
                                          <p:spTgt spid="22542"/>
                                        </p:tgtEl>
                                        <p:attrNameLst>
                                          <p:attrName>ppt_x</p:attrName>
                                        </p:attrNameLst>
                                      </p:cBhvr>
                                      <p:tavLst>
                                        <p:tav tm="0">
                                          <p:val>
                                            <p:strVal val="#ppt_x"/>
                                          </p:val>
                                        </p:tav>
                                        <p:tav tm="100000">
                                          <p:val>
                                            <p:strVal val="#ppt_x"/>
                                          </p:val>
                                        </p:tav>
                                      </p:tavLst>
                                    </p:anim>
                                    <p:anim calcmode="lin" valueType="num">
                                      <p:cBhvr additive="base">
                                        <p:cTn id="40" dur="500" fill="hold"/>
                                        <p:tgtEl>
                                          <p:spTgt spid="22542"/>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grpId="0" nodeType="clickEffect">
                                  <p:stCondLst>
                                    <p:cond delay="0"/>
                                  </p:stCondLst>
                                  <p:childTnLst>
                                    <p:set>
                                      <p:cBhvr>
                                        <p:cTn id="44" dur="1" fill="hold">
                                          <p:stCondLst>
                                            <p:cond delay="0"/>
                                          </p:stCondLst>
                                        </p:cTn>
                                        <p:tgtEl>
                                          <p:spTgt spid="22543"/>
                                        </p:tgtEl>
                                        <p:attrNameLst>
                                          <p:attrName>style.visibility</p:attrName>
                                        </p:attrNameLst>
                                      </p:cBhvr>
                                      <p:to>
                                        <p:strVal val="visible"/>
                                      </p:to>
                                    </p:set>
                                    <p:anim calcmode="lin" valueType="num">
                                      <p:cBhvr additive="base">
                                        <p:cTn id="45" dur="500" fill="hold"/>
                                        <p:tgtEl>
                                          <p:spTgt spid="22543"/>
                                        </p:tgtEl>
                                        <p:attrNameLst>
                                          <p:attrName>ppt_x</p:attrName>
                                        </p:attrNameLst>
                                      </p:cBhvr>
                                      <p:tavLst>
                                        <p:tav tm="0">
                                          <p:val>
                                            <p:strVal val="#ppt_x"/>
                                          </p:val>
                                        </p:tav>
                                        <p:tav tm="100000">
                                          <p:val>
                                            <p:strVal val="#ppt_x"/>
                                          </p:val>
                                        </p:tav>
                                      </p:tavLst>
                                    </p:anim>
                                    <p:anim calcmode="lin" valueType="num">
                                      <p:cBhvr additive="base">
                                        <p:cTn id="46" dur="500" fill="hold"/>
                                        <p:tgtEl>
                                          <p:spTgt spid="2254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6" grpId="0" animBg="1"/>
      <p:bldP spid="22537" grpId="0"/>
      <p:bldP spid="22538" grpId="0" animBg="1"/>
      <p:bldP spid="22539" grpId="0"/>
      <p:bldP spid="22540" grpId="0" animBg="1"/>
      <p:bldP spid="22541" grpId="0"/>
      <p:bldP spid="22542" grpId="0"/>
      <p:bldP spid="22543"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a:xfrm>
            <a:off x="1884000" y="360000"/>
            <a:ext cx="8424000" cy="725088"/>
          </a:xfrm>
        </p:spPr>
        <p:txBody>
          <a:bodyPr/>
          <a:lstStyle/>
          <a:p>
            <a:r>
              <a:rPr lang="en-US" sz="3200" dirty="0"/>
              <a:t>Breakeven Point, extended:  Profit Planning</a:t>
            </a:r>
            <a:endParaRPr lang="en-GB" dirty="0" smtClean="0">
              <a:latin typeface="Arial" charset="0"/>
              <a:cs typeface="Arial" charset="0"/>
            </a:endParaRPr>
          </a:p>
        </p:txBody>
      </p:sp>
      <p:sp>
        <p:nvSpPr>
          <p:cNvPr id="4099" name="Content Placeholder 2"/>
          <p:cNvSpPr>
            <a:spLocks noGrp="1"/>
          </p:cNvSpPr>
          <p:nvPr>
            <p:ph idx="1"/>
          </p:nvPr>
        </p:nvSpPr>
        <p:spPr/>
        <p:txBody>
          <a:bodyPr/>
          <a:lstStyle/>
          <a:p>
            <a:pPr algn="just" eaLnBrk="1" hangingPunct="1">
              <a:buFont typeface="Wingdings" pitchFamily="2" charset="2"/>
              <a:buChar char="q"/>
            </a:pPr>
            <a:r>
              <a:rPr lang="en-GB" dirty="0">
                <a:latin typeface="Arial" charset="0"/>
                <a:cs typeface="Arial" charset="0"/>
              </a:rPr>
              <a:t>Managers frequently need to know the number of units that must be sold in order to make a target profit.</a:t>
            </a:r>
          </a:p>
          <a:p>
            <a:pPr algn="just" eaLnBrk="1" hangingPunct="1">
              <a:buFont typeface="Wingdings" pitchFamily="2" charset="2"/>
              <a:buChar char="q"/>
            </a:pPr>
            <a:endParaRPr lang="en-GB" dirty="0">
              <a:latin typeface="Arial" charset="0"/>
              <a:cs typeface="Arial" charset="0"/>
            </a:endParaRPr>
          </a:p>
          <a:p>
            <a:pPr algn="just" eaLnBrk="1" hangingPunct="1">
              <a:buFont typeface="Wingdings" pitchFamily="2" charset="2"/>
              <a:buChar char="q"/>
            </a:pPr>
            <a:r>
              <a:rPr lang="en-GB" dirty="0">
                <a:latin typeface="Arial" charset="0"/>
                <a:cs typeface="Arial" charset="0"/>
              </a:rPr>
              <a:t>Break even analysis can be seen as a special case of target profit analysis because the target profit is zero in break-even analysis</a:t>
            </a:r>
          </a:p>
        </p:txBody>
      </p:sp>
    </p:spTree>
    <p:extLst>
      <p:ext uri="{BB962C8B-B14F-4D97-AF65-F5344CB8AC3E}">
        <p14:creationId xmlns:p14="http://schemas.microsoft.com/office/powerpoint/2010/main" val="101911390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1884000" y="360000"/>
            <a:ext cx="8424000" cy="1359072"/>
          </a:xfrm>
        </p:spPr>
        <p:txBody>
          <a:bodyPr>
            <a:normAutofit/>
          </a:bodyPr>
          <a:lstStyle/>
          <a:p>
            <a:pPr>
              <a:defRPr/>
            </a:pPr>
            <a:r>
              <a:rPr lang="en-US" sz="4000" dirty="0"/>
              <a:t>Breakeven Point, extended: </a:t>
            </a:r>
            <a:r>
              <a:rPr lang="en-US" sz="4000" dirty="0"/>
              <a:t> Profit </a:t>
            </a:r>
            <a:r>
              <a:rPr lang="en-US" sz="4000" dirty="0"/>
              <a:t>Planning</a:t>
            </a:r>
          </a:p>
        </p:txBody>
      </p:sp>
      <p:sp>
        <p:nvSpPr>
          <p:cNvPr id="20483" name="Rectangle 3"/>
          <p:cNvSpPr>
            <a:spLocks noGrp="1" noChangeArrowheads="1"/>
          </p:cNvSpPr>
          <p:nvPr>
            <p:ph idx="1"/>
          </p:nvPr>
        </p:nvSpPr>
        <p:spPr>
          <a:xfrm>
            <a:off x="1884000" y="1962912"/>
            <a:ext cx="8424000" cy="3864865"/>
          </a:xfrm>
        </p:spPr>
        <p:txBody>
          <a:bodyPr/>
          <a:lstStyle/>
          <a:p>
            <a:pPr eaLnBrk="1" hangingPunct="1">
              <a:buFont typeface="Wingdings" pitchFamily="2" charset="2"/>
              <a:buChar char="q"/>
            </a:pPr>
            <a:r>
              <a:rPr lang="en-US" dirty="0" smtClean="0"/>
              <a:t>With a simple adjustment, the Breakeven Point formula can be modified to become a Profit Planning tool.</a:t>
            </a:r>
          </a:p>
          <a:p>
            <a:pPr lvl="1" eaLnBrk="1" hangingPunct="1"/>
            <a:endParaRPr lang="en-US" dirty="0" smtClean="0"/>
          </a:p>
        </p:txBody>
      </p:sp>
      <p:grpSp>
        <p:nvGrpSpPr>
          <p:cNvPr id="8" name="Group 7"/>
          <p:cNvGrpSpPr>
            <a:grpSpLocks/>
          </p:cNvGrpSpPr>
          <p:nvPr/>
        </p:nvGrpSpPr>
        <p:grpSpPr bwMode="auto">
          <a:xfrm>
            <a:off x="1940261" y="4400743"/>
            <a:ext cx="8021638" cy="766683"/>
            <a:chOff x="616" y="2016"/>
            <a:chExt cx="5053" cy="513"/>
          </a:xfrm>
        </p:grpSpPr>
        <p:sp>
          <p:nvSpPr>
            <p:cNvPr id="9" name="Rectangle 8"/>
            <p:cNvSpPr>
              <a:spLocks noChangeArrowheads="1"/>
            </p:cNvSpPr>
            <p:nvPr/>
          </p:nvSpPr>
          <p:spPr bwMode="auto">
            <a:xfrm>
              <a:off x="2592" y="2016"/>
              <a:ext cx="3077" cy="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r>
                <a:rPr lang="en-US" sz="2200" b="1" u="sng" dirty="0">
                  <a:solidFill>
                    <a:schemeClr val="tx1">
                      <a:lumMod val="75000"/>
                      <a:lumOff val="25000"/>
                    </a:schemeClr>
                  </a:solidFill>
                </a:rPr>
                <a:t>   Fixed expenses  +  Target profit   </a:t>
              </a:r>
              <a:endParaRPr lang="en-US" sz="2200" b="1" dirty="0">
                <a:solidFill>
                  <a:schemeClr val="tx1">
                    <a:lumMod val="75000"/>
                    <a:lumOff val="25000"/>
                  </a:schemeClr>
                </a:solidFill>
              </a:endParaRPr>
            </a:p>
            <a:p>
              <a:r>
                <a:rPr lang="en-US" sz="2200" b="1" dirty="0">
                  <a:solidFill>
                    <a:schemeClr val="tx1">
                      <a:lumMod val="75000"/>
                      <a:lumOff val="25000"/>
                    </a:schemeClr>
                  </a:solidFill>
                </a:rPr>
                <a:t>          Unit contribution margin</a:t>
              </a:r>
            </a:p>
          </p:txBody>
        </p:sp>
        <p:sp>
          <p:nvSpPr>
            <p:cNvPr id="10" name="Rectangle 9"/>
            <p:cNvSpPr>
              <a:spLocks noChangeArrowheads="1"/>
            </p:cNvSpPr>
            <p:nvPr/>
          </p:nvSpPr>
          <p:spPr bwMode="auto">
            <a:xfrm>
              <a:off x="2346" y="2121"/>
              <a:ext cx="226" cy="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r>
                <a:rPr lang="en-US" sz="2200" b="1">
                  <a:solidFill>
                    <a:schemeClr val="tx1">
                      <a:lumMod val="75000"/>
                      <a:lumOff val="25000"/>
                    </a:schemeClr>
                  </a:solidFill>
                </a:rPr>
                <a:t>=</a:t>
              </a:r>
            </a:p>
          </p:txBody>
        </p:sp>
        <p:sp>
          <p:nvSpPr>
            <p:cNvPr id="11" name="Rectangle 10"/>
            <p:cNvSpPr>
              <a:spLocks noChangeArrowheads="1"/>
            </p:cNvSpPr>
            <p:nvPr/>
          </p:nvSpPr>
          <p:spPr bwMode="auto">
            <a:xfrm>
              <a:off x="616" y="2016"/>
              <a:ext cx="1720" cy="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pPr algn="ctr"/>
              <a:r>
                <a:rPr lang="en-US" sz="2200" b="1" dirty="0">
                  <a:solidFill>
                    <a:schemeClr val="tx1">
                      <a:lumMod val="75000"/>
                      <a:lumOff val="25000"/>
                    </a:schemeClr>
                  </a:solidFill>
                </a:rPr>
                <a:t>Units sold to attain</a:t>
              </a:r>
            </a:p>
            <a:p>
              <a:pPr algn="ctr"/>
              <a:r>
                <a:rPr lang="en-US" sz="2200" b="1" dirty="0">
                  <a:solidFill>
                    <a:schemeClr val="tx1">
                      <a:lumMod val="75000"/>
                      <a:lumOff val="25000"/>
                    </a:schemeClr>
                  </a:solidFill>
                </a:rPr>
                <a:t>the target profit</a:t>
              </a:r>
            </a:p>
          </p:txBody>
        </p:sp>
      </p:grpSp>
    </p:spTree>
    <p:extLst>
      <p:ext uri="{BB962C8B-B14F-4D97-AF65-F5344CB8AC3E}">
        <p14:creationId xmlns:p14="http://schemas.microsoft.com/office/powerpoint/2010/main" val="38645309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a:t>
            </a:r>
            <a:endParaRPr lang="en-GB" dirty="0"/>
          </a:p>
        </p:txBody>
      </p:sp>
      <p:sp>
        <p:nvSpPr>
          <p:cNvPr id="3" name="Content Placeholder 2"/>
          <p:cNvSpPr>
            <a:spLocks noGrp="1"/>
          </p:cNvSpPr>
          <p:nvPr>
            <p:ph idx="1"/>
          </p:nvPr>
        </p:nvSpPr>
        <p:spPr/>
        <p:txBody>
          <a:bodyPr/>
          <a:lstStyle/>
          <a:p>
            <a:pPr>
              <a:buClr>
                <a:schemeClr val="tx1">
                  <a:lumMod val="90000"/>
                  <a:lumOff val="10000"/>
                </a:schemeClr>
              </a:buClr>
              <a:buSzPct val="75000"/>
              <a:buFont typeface="Wingdings" pitchFamily="2" charset="2"/>
              <a:buChar char="q"/>
            </a:pPr>
            <a:r>
              <a:rPr lang="en-US" dirty="0" smtClean="0">
                <a:latin typeface="Tahoma" pitchFamily="34" charset="0"/>
              </a:rPr>
              <a:t>Assume a company sells one product at a selling price £20/unit. The variable cost is £10/unit. The total fixed cost is £25,000. </a:t>
            </a:r>
            <a:r>
              <a:rPr lang="en-US" dirty="0" smtClean="0"/>
              <a:t>Assume that management wants to achieve a profit of £10,000.</a:t>
            </a:r>
          </a:p>
          <a:p>
            <a:pPr>
              <a:buClr>
                <a:schemeClr val="tx1">
                  <a:lumMod val="90000"/>
                  <a:lumOff val="10000"/>
                </a:schemeClr>
              </a:buClr>
              <a:buSzPct val="75000"/>
              <a:buFont typeface="Wingdings" pitchFamily="2" charset="2"/>
              <a:buChar char="q"/>
            </a:pPr>
            <a:r>
              <a:rPr lang="en-US" b="1" i="1" dirty="0" smtClean="0">
                <a:solidFill>
                  <a:srgbClr val="FF0000"/>
                </a:solidFill>
              </a:rPr>
              <a:t>Required</a:t>
            </a:r>
            <a:r>
              <a:rPr lang="en-US" dirty="0" smtClean="0"/>
              <a:t>:</a:t>
            </a:r>
          </a:p>
          <a:p>
            <a:pPr>
              <a:buClr>
                <a:schemeClr val="tx1">
                  <a:lumMod val="90000"/>
                  <a:lumOff val="10000"/>
                </a:schemeClr>
              </a:buClr>
              <a:buSzPct val="75000"/>
              <a:buFont typeface="Wingdings" pitchFamily="2" charset="2"/>
              <a:buChar char="q"/>
            </a:pPr>
            <a:r>
              <a:rPr lang="en-US" dirty="0" smtClean="0"/>
              <a:t>Calculate the contribution margin.</a:t>
            </a:r>
          </a:p>
          <a:p>
            <a:pPr>
              <a:buClr>
                <a:schemeClr val="tx1">
                  <a:lumMod val="90000"/>
                  <a:lumOff val="10000"/>
                </a:schemeClr>
              </a:buClr>
              <a:buSzPct val="75000"/>
              <a:buFont typeface="Wingdings" pitchFamily="2" charset="2"/>
              <a:buChar char="q"/>
            </a:pPr>
            <a:r>
              <a:rPr lang="en-GB" dirty="0" smtClean="0"/>
              <a:t>How many units should be sold to achieve the profit target?</a:t>
            </a:r>
            <a:endParaRPr lang="en-GB" dirty="0"/>
          </a:p>
        </p:txBody>
      </p:sp>
    </p:spTree>
    <p:extLst>
      <p:ext uri="{BB962C8B-B14F-4D97-AF65-F5344CB8AC3E}">
        <p14:creationId xmlns:p14="http://schemas.microsoft.com/office/powerpoint/2010/main" val="199539536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Answer:</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1884000" y="1036320"/>
                <a:ext cx="8424000" cy="4998720"/>
              </a:xfrm>
            </p:spPr>
            <p:txBody>
              <a:bodyPr/>
              <a:lstStyle/>
              <a:p>
                <a:pPr>
                  <a:buFont typeface="Courier New" pitchFamily="49" charset="0"/>
                  <a:buChar char="o"/>
                </a:pPr>
                <a:r>
                  <a:rPr lang="en-GB" sz="1800" dirty="0">
                    <a:latin typeface="Times New Roman" pitchFamily="18" charset="0"/>
                    <a:cs typeface="Times New Roman" pitchFamily="18" charset="0"/>
                  </a:rPr>
                  <a:t>Contribution Margin = Selling price – Variable cost</a:t>
                </a:r>
              </a:p>
              <a:p>
                <a:pPr>
                  <a:buFont typeface="Courier New" pitchFamily="49" charset="0"/>
                  <a:buChar char="o"/>
                </a:pPr>
                <a:r>
                  <a:rPr lang="en-GB" sz="1800" dirty="0">
                    <a:latin typeface="Times New Roman" pitchFamily="18" charset="0"/>
                    <a:cs typeface="Times New Roman" pitchFamily="18" charset="0"/>
                  </a:rPr>
                  <a:t> </a:t>
                </a:r>
                <a:r>
                  <a:rPr lang="en-GB" sz="1800" dirty="0">
                    <a:latin typeface="Times New Roman" pitchFamily="18" charset="0"/>
                    <a:cs typeface="Times New Roman" pitchFamily="18" charset="0"/>
                  </a:rPr>
                  <a:t>                                = £20 - £10 = £10/unit</a:t>
                </a:r>
              </a:p>
              <a:p>
                <a:pPr>
                  <a:buFont typeface="Courier New" pitchFamily="49" charset="0"/>
                  <a:buChar char="o"/>
                </a:pPr>
                <a:endParaRPr lang="en-GB" sz="1800" dirty="0">
                  <a:latin typeface="Times New Roman" pitchFamily="18" charset="0"/>
                  <a:cs typeface="Times New Roman" pitchFamily="18" charset="0"/>
                </a:endParaRPr>
              </a:p>
              <a:p>
                <a:pPr>
                  <a:buFont typeface="Courier New" pitchFamily="49" charset="0"/>
                  <a:buChar char="o"/>
                </a:pPr>
                <a:r>
                  <a:rPr lang="en-US" sz="1800" b="1" dirty="0">
                    <a:solidFill>
                      <a:schemeClr val="tx1">
                        <a:lumMod val="75000"/>
                        <a:lumOff val="25000"/>
                      </a:schemeClr>
                    </a:solidFill>
                  </a:rPr>
                  <a:t>Units sold to </a:t>
                </a:r>
                <a:r>
                  <a:rPr lang="en-US" sz="1800" b="1" dirty="0">
                    <a:solidFill>
                      <a:schemeClr val="tx1">
                        <a:lumMod val="75000"/>
                        <a:lumOff val="25000"/>
                      </a:schemeClr>
                    </a:solidFill>
                  </a:rPr>
                  <a:t>attain the </a:t>
                </a:r>
                <a:r>
                  <a:rPr lang="en-US" sz="1800" b="1" dirty="0">
                    <a:solidFill>
                      <a:schemeClr val="tx1">
                        <a:lumMod val="75000"/>
                        <a:lumOff val="25000"/>
                      </a:schemeClr>
                    </a:solidFill>
                  </a:rPr>
                  <a:t>target </a:t>
                </a:r>
                <a:r>
                  <a:rPr lang="en-US" sz="1800" b="1" dirty="0">
                    <a:solidFill>
                      <a:schemeClr val="tx1">
                        <a:lumMod val="75000"/>
                        <a:lumOff val="25000"/>
                      </a:schemeClr>
                    </a:solidFill>
                  </a:rPr>
                  <a:t>profit = </a:t>
                </a:r>
                <a:r>
                  <a:rPr lang="en-GB" sz="1800" dirty="0">
                    <a:latin typeface="Times New Roman" pitchFamily="18" charset="0"/>
                    <a:cs typeface="Times New Roman" pitchFamily="18" charset="0"/>
                  </a:rPr>
                  <a:t> </a:t>
                </a:r>
                <a14:m>
                  <m:oMath xmlns:m="http://schemas.openxmlformats.org/officeDocument/2006/math">
                    <m:f>
                      <m:fPr>
                        <m:ctrlPr>
                          <a:rPr lang="en-GB" sz="1800" i="1">
                            <a:latin typeface="Cambria Math" panose="02040503050406030204" pitchFamily="18" charset="0"/>
                            <a:cs typeface="Times New Roman" pitchFamily="18" charset="0"/>
                          </a:rPr>
                        </m:ctrlPr>
                      </m:fPr>
                      <m:num>
                        <m:r>
                          <m:rPr>
                            <m:nor/>
                          </m:rPr>
                          <a:rPr lang="en-GB" sz="1800" dirty="0">
                            <a:latin typeface="Times New Roman" pitchFamily="18" charset="0"/>
                            <a:cs typeface="Times New Roman" pitchFamily="18" charset="0"/>
                          </a:rPr>
                          <m:t>Fixed</m:t>
                        </m:r>
                        <m:r>
                          <m:rPr>
                            <m:nor/>
                          </m:rPr>
                          <a:rPr lang="en-GB" sz="1800" dirty="0">
                            <a:latin typeface="Times New Roman" pitchFamily="18" charset="0"/>
                            <a:cs typeface="Times New Roman" pitchFamily="18" charset="0"/>
                          </a:rPr>
                          <m:t> </m:t>
                        </m:r>
                        <m:r>
                          <m:rPr>
                            <m:nor/>
                          </m:rPr>
                          <a:rPr lang="en-GB" sz="1800" dirty="0">
                            <a:latin typeface="Times New Roman" pitchFamily="18" charset="0"/>
                            <a:cs typeface="Times New Roman" pitchFamily="18" charset="0"/>
                          </a:rPr>
                          <m:t>cost</m:t>
                        </m:r>
                        <m:r>
                          <a:rPr lang="en-GB" sz="1800" dirty="0">
                            <a:latin typeface="Cambria Math"/>
                            <a:cs typeface="Times New Roman" pitchFamily="18" charset="0"/>
                          </a:rPr>
                          <m:t>+</m:t>
                        </m:r>
                        <m:r>
                          <m:rPr>
                            <m:nor/>
                          </m:rPr>
                          <a:rPr lang="en-GB" sz="1800" dirty="0">
                            <a:latin typeface="Times New Roman" pitchFamily="18" charset="0"/>
                            <a:cs typeface="Times New Roman" pitchFamily="18" charset="0"/>
                          </a:rPr>
                          <m:t>Target</m:t>
                        </m:r>
                        <m:r>
                          <m:rPr>
                            <m:nor/>
                          </m:rPr>
                          <a:rPr lang="en-GB" sz="1800" dirty="0">
                            <a:latin typeface="Times New Roman" pitchFamily="18" charset="0"/>
                            <a:cs typeface="Times New Roman" pitchFamily="18" charset="0"/>
                          </a:rPr>
                          <m:t> </m:t>
                        </m:r>
                        <m:r>
                          <m:rPr>
                            <m:nor/>
                          </m:rPr>
                          <a:rPr lang="en-GB" sz="1800" dirty="0">
                            <a:latin typeface="Times New Roman" pitchFamily="18" charset="0"/>
                            <a:cs typeface="Times New Roman" pitchFamily="18" charset="0"/>
                          </a:rPr>
                          <m:t>profit</m:t>
                        </m:r>
                      </m:num>
                      <m:den>
                        <m:r>
                          <m:rPr>
                            <m:nor/>
                          </m:rPr>
                          <a:rPr lang="en-GB" sz="1800" dirty="0">
                            <a:latin typeface="Times New Roman" pitchFamily="18" charset="0"/>
                            <a:cs typeface="Times New Roman" pitchFamily="18" charset="0"/>
                          </a:rPr>
                          <m:t>Contribution</m:t>
                        </m:r>
                        <m:r>
                          <m:rPr>
                            <m:nor/>
                          </m:rPr>
                          <a:rPr lang="en-GB" sz="1800" dirty="0">
                            <a:latin typeface="Times New Roman" pitchFamily="18" charset="0"/>
                            <a:cs typeface="Times New Roman" pitchFamily="18" charset="0"/>
                          </a:rPr>
                          <m:t> </m:t>
                        </m:r>
                        <m:r>
                          <m:rPr>
                            <m:nor/>
                          </m:rPr>
                          <a:rPr lang="en-GB" sz="1800" dirty="0">
                            <a:latin typeface="Times New Roman" pitchFamily="18" charset="0"/>
                            <a:cs typeface="Times New Roman" pitchFamily="18" charset="0"/>
                          </a:rPr>
                          <m:t>Margin</m:t>
                        </m:r>
                      </m:den>
                    </m:f>
                  </m:oMath>
                </a14:m>
                <a:endParaRPr lang="en-GB" sz="1800" dirty="0">
                  <a:latin typeface="Times New Roman" pitchFamily="18" charset="0"/>
                  <a:cs typeface="Times New Roman" pitchFamily="18" charset="0"/>
                </a:endParaRPr>
              </a:p>
              <a:p>
                <a:pPr>
                  <a:buFont typeface="Courier New" pitchFamily="49" charset="0"/>
                  <a:buChar char="o"/>
                </a:pPr>
                <a:r>
                  <a:rPr lang="en-GB" sz="1800" dirty="0">
                    <a:latin typeface="Times New Roman" pitchFamily="18" charset="0"/>
                    <a:cs typeface="Times New Roman" pitchFamily="18" charset="0"/>
                  </a:rPr>
                  <a:t> </a:t>
                </a:r>
                <a:r>
                  <a:rPr lang="en-GB" sz="1800" dirty="0">
                    <a:latin typeface="Times New Roman" pitchFamily="18" charset="0"/>
                    <a:cs typeface="Times New Roman" pitchFamily="18" charset="0"/>
                  </a:rPr>
                  <a:t>                                        = </a:t>
                </a:r>
                <a14:m>
                  <m:oMath xmlns:m="http://schemas.openxmlformats.org/officeDocument/2006/math">
                    <m:f>
                      <m:fPr>
                        <m:ctrlPr>
                          <a:rPr lang="en-GB" sz="1800" i="1">
                            <a:latin typeface="Cambria Math" panose="02040503050406030204" pitchFamily="18" charset="0"/>
                          </a:rPr>
                        </m:ctrlPr>
                      </m:fPr>
                      <m:num>
                        <m:r>
                          <m:rPr>
                            <m:nor/>
                          </m:rPr>
                          <a:rPr lang="en-GB" sz="1800" dirty="0">
                            <a:latin typeface="Times New Roman" pitchFamily="18" charset="0"/>
                            <a:cs typeface="Times New Roman" pitchFamily="18" charset="0"/>
                          </a:rPr>
                          <m:t>25,000 + 10,000</m:t>
                        </m:r>
                      </m:num>
                      <m:den>
                        <m:r>
                          <m:rPr>
                            <m:nor/>
                          </m:rPr>
                          <a:rPr lang="en-GB" sz="1800" dirty="0">
                            <a:latin typeface="Times New Roman" pitchFamily="18" charset="0"/>
                            <a:cs typeface="Times New Roman" pitchFamily="18" charset="0"/>
                          </a:rPr>
                          <m:t>10</m:t>
                        </m:r>
                      </m:den>
                    </m:f>
                  </m:oMath>
                </a14:m>
                <a:r>
                  <a:rPr lang="en-GB" sz="1800" dirty="0">
                    <a:latin typeface="Times New Roman" pitchFamily="18" charset="0"/>
                    <a:cs typeface="Times New Roman" pitchFamily="18" charset="0"/>
                  </a:rPr>
                  <a:t> = 3,500 units</a:t>
                </a:r>
              </a:p>
              <a:p>
                <a:endParaRPr lang="en-GB" sz="1800" dirty="0">
                  <a:latin typeface="Times New Roman" pitchFamily="18" charset="0"/>
                  <a:cs typeface="Times New Roman" pitchFamily="18" charset="0"/>
                </a:endParaRP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360000" y="1036320"/>
                <a:ext cx="8424000" cy="4998720"/>
              </a:xfrm>
              <a:blipFill rotWithShape="1">
                <a:blip r:embed="rId2"/>
                <a:stretch>
                  <a:fillRect l="-1520" t="-1463"/>
                </a:stretch>
              </a:blipFill>
            </p:spPr>
            <p:txBody>
              <a:bodyPr/>
              <a:lstStyle/>
              <a:p>
                <a:r>
                  <a:rPr lang="en-GB">
                    <a:noFill/>
                  </a:rPr>
                  <a:t> </a:t>
                </a:r>
              </a:p>
            </p:txBody>
          </p:sp>
        </mc:Fallback>
      </mc:AlternateContent>
    </p:spTree>
    <p:extLst>
      <p:ext uri="{BB962C8B-B14F-4D97-AF65-F5344CB8AC3E}">
        <p14:creationId xmlns:p14="http://schemas.microsoft.com/office/powerpoint/2010/main" val="12675311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Let’s prove this</a:t>
            </a:r>
            <a:endParaRPr lang="en-GB" dirty="0"/>
          </a:p>
        </p:txBody>
      </p:sp>
      <p:sp>
        <p:nvSpPr>
          <p:cNvPr id="3" name="Content Placeholder 2"/>
          <p:cNvSpPr>
            <a:spLocks noGrp="1"/>
          </p:cNvSpPr>
          <p:nvPr>
            <p:ph idx="1"/>
          </p:nvPr>
        </p:nvSpPr>
        <p:spPr>
          <a:xfrm>
            <a:off x="1884000" y="1260001"/>
            <a:ext cx="8424000" cy="4238591"/>
          </a:xfrm>
        </p:spPr>
        <p:txBody>
          <a:bodyPr>
            <a:normAutofit fontScale="92500" lnSpcReduction="20000"/>
          </a:bodyPr>
          <a:lstStyle/>
          <a:p>
            <a:r>
              <a:rPr lang="en-GB" dirty="0" smtClean="0"/>
              <a:t>Number of units </a:t>
            </a:r>
            <a:r>
              <a:rPr lang="en-GB" dirty="0" smtClean="0">
                <a:solidFill>
                  <a:srgbClr val="FF0000"/>
                </a:solidFill>
              </a:rPr>
              <a:t>3,500 units        </a:t>
            </a:r>
            <a:r>
              <a:rPr lang="en-GB" dirty="0" smtClean="0"/>
              <a:t>&amp;           Selling price </a:t>
            </a:r>
            <a:r>
              <a:rPr lang="en-GB" dirty="0" smtClean="0">
                <a:solidFill>
                  <a:srgbClr val="FF0000"/>
                </a:solidFill>
              </a:rPr>
              <a:t>£20/unit</a:t>
            </a:r>
          </a:p>
          <a:p>
            <a:r>
              <a:rPr lang="en-GB" dirty="0" smtClean="0"/>
              <a:t>Variable cost  </a:t>
            </a:r>
            <a:r>
              <a:rPr lang="en-GB" dirty="0" smtClean="0">
                <a:solidFill>
                  <a:srgbClr val="FF0000"/>
                </a:solidFill>
              </a:rPr>
              <a:t>£10/unit                </a:t>
            </a:r>
            <a:r>
              <a:rPr lang="en-GB" dirty="0" smtClean="0"/>
              <a:t>&amp;            Fixed Cost    </a:t>
            </a:r>
            <a:r>
              <a:rPr lang="en-GB" dirty="0" smtClean="0">
                <a:solidFill>
                  <a:srgbClr val="FF0000"/>
                </a:solidFill>
              </a:rPr>
              <a:t>£25,000</a:t>
            </a:r>
          </a:p>
          <a:p>
            <a:endParaRPr lang="en-GB" dirty="0">
              <a:solidFill>
                <a:srgbClr val="FF0000"/>
              </a:solidFill>
            </a:endParaRPr>
          </a:p>
          <a:p>
            <a:pPr marL="0" indent="0" algn="ctr">
              <a:buNone/>
            </a:pPr>
            <a:r>
              <a:rPr lang="en-GB" b="1" u="sng" dirty="0"/>
              <a:t>Income </a:t>
            </a:r>
            <a:r>
              <a:rPr lang="en-GB" b="1" u="sng" dirty="0" smtClean="0"/>
              <a:t>Statement</a:t>
            </a:r>
            <a:endParaRPr lang="en-GB" dirty="0"/>
          </a:p>
          <a:p>
            <a:r>
              <a:rPr lang="en-GB" b="1" dirty="0"/>
              <a:t>Sales </a:t>
            </a:r>
            <a:r>
              <a:rPr lang="en-GB" b="1" dirty="0" smtClean="0">
                <a:solidFill>
                  <a:srgbClr val="FF0000"/>
                </a:solidFill>
              </a:rPr>
              <a:t>(3,500 </a:t>
            </a:r>
            <a:r>
              <a:rPr lang="en-GB" b="1" dirty="0">
                <a:solidFill>
                  <a:srgbClr val="FF0000"/>
                </a:solidFill>
              </a:rPr>
              <a:t>x </a:t>
            </a:r>
            <a:r>
              <a:rPr lang="en-GB" b="1" dirty="0" smtClean="0">
                <a:solidFill>
                  <a:srgbClr val="FF0000"/>
                </a:solidFill>
              </a:rPr>
              <a:t>£20</a:t>
            </a:r>
            <a:r>
              <a:rPr lang="en-GB" b="1" dirty="0" smtClean="0"/>
              <a:t>)          70,000</a:t>
            </a:r>
            <a:endParaRPr lang="en-GB" b="1" dirty="0"/>
          </a:p>
          <a:p>
            <a:r>
              <a:rPr lang="en-GB" b="1" dirty="0"/>
              <a:t>(-) V.C </a:t>
            </a:r>
            <a:r>
              <a:rPr lang="en-GB" b="1" dirty="0" smtClean="0">
                <a:solidFill>
                  <a:srgbClr val="FF0000"/>
                </a:solidFill>
              </a:rPr>
              <a:t>(3,500 </a:t>
            </a:r>
            <a:r>
              <a:rPr lang="en-GB" b="1" dirty="0">
                <a:solidFill>
                  <a:srgbClr val="FF0000"/>
                </a:solidFill>
              </a:rPr>
              <a:t>x </a:t>
            </a:r>
            <a:r>
              <a:rPr lang="en-GB" b="1" dirty="0" smtClean="0">
                <a:solidFill>
                  <a:srgbClr val="FF0000"/>
                </a:solidFill>
              </a:rPr>
              <a:t>£10</a:t>
            </a:r>
            <a:r>
              <a:rPr lang="en-GB" b="1" dirty="0" smtClean="0"/>
              <a:t>)        (</a:t>
            </a:r>
            <a:r>
              <a:rPr lang="en-GB" b="1" u="sng" dirty="0" smtClean="0"/>
              <a:t>35,000</a:t>
            </a:r>
            <a:r>
              <a:rPr lang="en-GB" b="1" u="sng" dirty="0"/>
              <a:t>)</a:t>
            </a:r>
          </a:p>
          <a:p>
            <a:r>
              <a:rPr lang="en-GB" b="1" dirty="0"/>
              <a:t>Contribution                </a:t>
            </a:r>
            <a:r>
              <a:rPr lang="en-GB" b="1" dirty="0" smtClean="0"/>
              <a:t>    35,000</a:t>
            </a:r>
            <a:endParaRPr lang="en-GB" b="1" dirty="0"/>
          </a:p>
          <a:p>
            <a:r>
              <a:rPr lang="en-GB" b="1" dirty="0"/>
              <a:t>(-) F.C                            </a:t>
            </a:r>
            <a:r>
              <a:rPr lang="en-GB" b="1" dirty="0" smtClean="0"/>
              <a:t>    (</a:t>
            </a:r>
            <a:r>
              <a:rPr lang="en-GB" b="1" u="sng" dirty="0" smtClean="0"/>
              <a:t>25,000</a:t>
            </a:r>
            <a:r>
              <a:rPr lang="en-GB" b="1" dirty="0"/>
              <a:t>)</a:t>
            </a:r>
          </a:p>
          <a:p>
            <a:r>
              <a:rPr lang="en-GB" b="1" dirty="0">
                <a:solidFill>
                  <a:srgbClr val="FF0000"/>
                </a:solidFill>
              </a:rPr>
              <a:t>Profit                           </a:t>
            </a:r>
            <a:r>
              <a:rPr lang="en-GB" b="1" dirty="0" smtClean="0">
                <a:solidFill>
                  <a:srgbClr val="FF0000"/>
                </a:solidFill>
              </a:rPr>
              <a:t>       10,000</a:t>
            </a:r>
            <a:r>
              <a:rPr lang="en-GB" b="1" dirty="0" smtClean="0"/>
              <a:t> </a:t>
            </a:r>
            <a:endParaRPr lang="en-GB" b="1" dirty="0"/>
          </a:p>
          <a:p>
            <a:endParaRPr lang="en-GB" dirty="0"/>
          </a:p>
        </p:txBody>
      </p:sp>
    </p:spTree>
    <p:extLst>
      <p:ext uri="{BB962C8B-B14F-4D97-AF65-F5344CB8AC3E}">
        <p14:creationId xmlns:p14="http://schemas.microsoft.com/office/powerpoint/2010/main" val="3515816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anim calcmode="lin" valueType="num">
                                      <p:cBhvr additive="base">
                                        <p:cTn id="1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anim calcmode="lin" valueType="num">
                                      <p:cBhvr additive="base">
                                        <p:cTn id="2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Practice</a:t>
            </a:r>
            <a:endParaRPr lang="en-GB" dirty="0"/>
          </a:p>
        </p:txBody>
      </p:sp>
      <p:sp>
        <p:nvSpPr>
          <p:cNvPr id="3" name="Content Placeholder 2"/>
          <p:cNvSpPr>
            <a:spLocks noGrp="1"/>
          </p:cNvSpPr>
          <p:nvPr>
            <p:ph idx="1"/>
          </p:nvPr>
        </p:nvSpPr>
        <p:spPr/>
        <p:txBody>
          <a:bodyPr/>
          <a:lstStyle/>
          <a:p>
            <a:pPr>
              <a:buFont typeface="Wingdings" pitchFamily="2" charset="2"/>
              <a:buChar char="q"/>
            </a:pPr>
            <a:r>
              <a:rPr lang="en-US" b="1" dirty="0"/>
              <a:t>Sultan Chand &amp; Sons produces one main product. Its selling price is £60 per unit. Each unit requires £20 direct material and £10 direct </a:t>
            </a:r>
            <a:r>
              <a:rPr lang="en-US" b="1" dirty="0" err="1"/>
              <a:t>labour</a:t>
            </a:r>
            <a:r>
              <a:rPr lang="en-US" b="1" dirty="0"/>
              <a:t>. The total fixed costs is £48 000</a:t>
            </a:r>
            <a:r>
              <a:rPr lang="en-US" b="1" dirty="0" smtClean="0"/>
              <a:t>. </a:t>
            </a:r>
            <a:r>
              <a:rPr lang="en-US" dirty="0"/>
              <a:t>Assume that management wants to achieve a profit of </a:t>
            </a:r>
            <a:r>
              <a:rPr lang="en-US" dirty="0" smtClean="0"/>
              <a:t>£27,000</a:t>
            </a:r>
            <a:r>
              <a:rPr lang="en-US" dirty="0"/>
              <a:t>.</a:t>
            </a:r>
            <a:endParaRPr lang="en-US" b="1" dirty="0"/>
          </a:p>
          <a:p>
            <a:endParaRPr lang="en-GB" dirty="0" smtClean="0"/>
          </a:p>
          <a:p>
            <a:pPr>
              <a:buClr>
                <a:schemeClr val="tx1">
                  <a:lumMod val="90000"/>
                  <a:lumOff val="10000"/>
                </a:schemeClr>
              </a:buClr>
              <a:buSzPct val="75000"/>
              <a:buFont typeface="Wingdings" pitchFamily="2" charset="2"/>
              <a:buChar char="q"/>
            </a:pPr>
            <a:r>
              <a:rPr lang="en-US" b="1" i="1" dirty="0">
                <a:solidFill>
                  <a:srgbClr val="FF0000"/>
                </a:solidFill>
              </a:rPr>
              <a:t>Required</a:t>
            </a:r>
            <a:r>
              <a:rPr lang="en-US" dirty="0"/>
              <a:t>:</a:t>
            </a:r>
          </a:p>
          <a:p>
            <a:pPr>
              <a:buClr>
                <a:schemeClr val="tx1">
                  <a:lumMod val="90000"/>
                  <a:lumOff val="10000"/>
                </a:schemeClr>
              </a:buClr>
              <a:buSzPct val="75000"/>
              <a:buFont typeface="Wingdings" pitchFamily="2" charset="2"/>
              <a:buChar char="q"/>
            </a:pPr>
            <a:r>
              <a:rPr lang="en-US" dirty="0"/>
              <a:t>Calculate the contribution margin.</a:t>
            </a:r>
          </a:p>
          <a:p>
            <a:pPr>
              <a:buClr>
                <a:schemeClr val="tx1">
                  <a:lumMod val="90000"/>
                  <a:lumOff val="10000"/>
                </a:schemeClr>
              </a:buClr>
              <a:buSzPct val="75000"/>
              <a:buFont typeface="Wingdings" pitchFamily="2" charset="2"/>
              <a:buChar char="q"/>
            </a:pPr>
            <a:r>
              <a:rPr lang="en-GB" dirty="0"/>
              <a:t>How many units should be sold to achieve the profit target?</a:t>
            </a:r>
          </a:p>
        </p:txBody>
      </p:sp>
    </p:spTree>
    <p:extLst>
      <p:ext uri="{BB962C8B-B14F-4D97-AF65-F5344CB8AC3E}">
        <p14:creationId xmlns:p14="http://schemas.microsoft.com/office/powerpoint/2010/main" val="234240025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Answer:</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1884000" y="1036320"/>
                <a:ext cx="8424000" cy="4998720"/>
              </a:xfrm>
            </p:spPr>
            <p:txBody>
              <a:bodyPr/>
              <a:lstStyle/>
              <a:p>
                <a:pPr>
                  <a:buFont typeface="Courier New" pitchFamily="49" charset="0"/>
                  <a:buChar char="o"/>
                </a:pPr>
                <a:r>
                  <a:rPr lang="en-GB" sz="1800" dirty="0">
                    <a:latin typeface="Times New Roman" pitchFamily="18" charset="0"/>
                    <a:cs typeface="Times New Roman" pitchFamily="18" charset="0"/>
                  </a:rPr>
                  <a:t>Contribution Margin = Selling price – Variable cost</a:t>
                </a:r>
              </a:p>
              <a:p>
                <a:pPr>
                  <a:buFont typeface="Courier New" pitchFamily="49" charset="0"/>
                  <a:buChar char="o"/>
                </a:pPr>
                <a:r>
                  <a:rPr lang="en-GB" sz="1800" dirty="0">
                    <a:latin typeface="Times New Roman" pitchFamily="18" charset="0"/>
                    <a:cs typeface="Times New Roman" pitchFamily="18" charset="0"/>
                  </a:rPr>
                  <a:t> </a:t>
                </a:r>
                <a:r>
                  <a:rPr lang="en-GB" sz="1800" dirty="0">
                    <a:latin typeface="Times New Roman" pitchFamily="18" charset="0"/>
                    <a:cs typeface="Times New Roman" pitchFamily="18" charset="0"/>
                  </a:rPr>
                  <a:t>                                = £60 - £(20+10) = £30/unit</a:t>
                </a:r>
              </a:p>
              <a:p>
                <a:pPr>
                  <a:buFont typeface="Courier New" pitchFamily="49" charset="0"/>
                  <a:buChar char="o"/>
                </a:pPr>
                <a:endParaRPr lang="en-GB" sz="1800" dirty="0">
                  <a:latin typeface="Times New Roman" pitchFamily="18" charset="0"/>
                  <a:cs typeface="Times New Roman" pitchFamily="18" charset="0"/>
                </a:endParaRPr>
              </a:p>
              <a:p>
                <a:pPr>
                  <a:buFont typeface="Courier New" pitchFamily="49" charset="0"/>
                  <a:buChar char="o"/>
                </a:pPr>
                <a:r>
                  <a:rPr lang="en-US" sz="1800" b="1" dirty="0">
                    <a:solidFill>
                      <a:schemeClr val="tx1">
                        <a:lumMod val="75000"/>
                        <a:lumOff val="25000"/>
                      </a:schemeClr>
                    </a:solidFill>
                  </a:rPr>
                  <a:t>Units sold to </a:t>
                </a:r>
                <a:r>
                  <a:rPr lang="en-US" sz="1800" b="1" dirty="0">
                    <a:solidFill>
                      <a:schemeClr val="tx1">
                        <a:lumMod val="75000"/>
                        <a:lumOff val="25000"/>
                      </a:schemeClr>
                    </a:solidFill>
                  </a:rPr>
                  <a:t>attain the </a:t>
                </a:r>
                <a:r>
                  <a:rPr lang="en-US" sz="1800" b="1" dirty="0">
                    <a:solidFill>
                      <a:schemeClr val="tx1">
                        <a:lumMod val="75000"/>
                        <a:lumOff val="25000"/>
                      </a:schemeClr>
                    </a:solidFill>
                  </a:rPr>
                  <a:t>target </a:t>
                </a:r>
                <a:r>
                  <a:rPr lang="en-US" sz="1800" b="1" dirty="0">
                    <a:solidFill>
                      <a:schemeClr val="tx1">
                        <a:lumMod val="75000"/>
                        <a:lumOff val="25000"/>
                      </a:schemeClr>
                    </a:solidFill>
                  </a:rPr>
                  <a:t>profit = </a:t>
                </a:r>
                <a:r>
                  <a:rPr lang="en-GB" sz="1800" dirty="0">
                    <a:latin typeface="Times New Roman" pitchFamily="18" charset="0"/>
                    <a:cs typeface="Times New Roman" pitchFamily="18" charset="0"/>
                  </a:rPr>
                  <a:t> </a:t>
                </a:r>
                <a14:m>
                  <m:oMath xmlns:m="http://schemas.openxmlformats.org/officeDocument/2006/math">
                    <m:f>
                      <m:fPr>
                        <m:ctrlPr>
                          <a:rPr lang="en-GB" sz="1800" i="1">
                            <a:latin typeface="Cambria Math" panose="02040503050406030204" pitchFamily="18" charset="0"/>
                            <a:cs typeface="Times New Roman" pitchFamily="18" charset="0"/>
                          </a:rPr>
                        </m:ctrlPr>
                      </m:fPr>
                      <m:num>
                        <m:r>
                          <m:rPr>
                            <m:nor/>
                          </m:rPr>
                          <a:rPr lang="en-GB" sz="1800" dirty="0">
                            <a:latin typeface="Times New Roman" pitchFamily="18" charset="0"/>
                            <a:cs typeface="Times New Roman" pitchFamily="18" charset="0"/>
                          </a:rPr>
                          <m:t>Fixed</m:t>
                        </m:r>
                        <m:r>
                          <m:rPr>
                            <m:nor/>
                          </m:rPr>
                          <a:rPr lang="en-GB" sz="1800" dirty="0">
                            <a:latin typeface="Times New Roman" pitchFamily="18" charset="0"/>
                            <a:cs typeface="Times New Roman" pitchFamily="18" charset="0"/>
                          </a:rPr>
                          <m:t> </m:t>
                        </m:r>
                        <m:r>
                          <m:rPr>
                            <m:nor/>
                          </m:rPr>
                          <a:rPr lang="en-GB" sz="1800" dirty="0">
                            <a:latin typeface="Times New Roman" pitchFamily="18" charset="0"/>
                            <a:cs typeface="Times New Roman" pitchFamily="18" charset="0"/>
                          </a:rPr>
                          <m:t>cost</m:t>
                        </m:r>
                        <m:r>
                          <a:rPr lang="en-GB" sz="1800" dirty="0">
                            <a:latin typeface="Cambria Math"/>
                            <a:cs typeface="Times New Roman" pitchFamily="18" charset="0"/>
                          </a:rPr>
                          <m:t>+</m:t>
                        </m:r>
                        <m:r>
                          <m:rPr>
                            <m:nor/>
                          </m:rPr>
                          <a:rPr lang="en-GB" sz="1800" dirty="0">
                            <a:latin typeface="Times New Roman" pitchFamily="18" charset="0"/>
                            <a:cs typeface="Times New Roman" pitchFamily="18" charset="0"/>
                          </a:rPr>
                          <m:t>Target</m:t>
                        </m:r>
                        <m:r>
                          <m:rPr>
                            <m:nor/>
                          </m:rPr>
                          <a:rPr lang="en-GB" sz="1800" dirty="0">
                            <a:latin typeface="Times New Roman" pitchFamily="18" charset="0"/>
                            <a:cs typeface="Times New Roman" pitchFamily="18" charset="0"/>
                          </a:rPr>
                          <m:t> </m:t>
                        </m:r>
                        <m:r>
                          <m:rPr>
                            <m:nor/>
                          </m:rPr>
                          <a:rPr lang="en-GB" sz="1800" dirty="0">
                            <a:latin typeface="Times New Roman" pitchFamily="18" charset="0"/>
                            <a:cs typeface="Times New Roman" pitchFamily="18" charset="0"/>
                          </a:rPr>
                          <m:t>profit</m:t>
                        </m:r>
                      </m:num>
                      <m:den>
                        <m:r>
                          <m:rPr>
                            <m:nor/>
                          </m:rPr>
                          <a:rPr lang="en-GB" sz="1800" dirty="0">
                            <a:latin typeface="Times New Roman" pitchFamily="18" charset="0"/>
                            <a:cs typeface="Times New Roman" pitchFamily="18" charset="0"/>
                          </a:rPr>
                          <m:t>Contribution</m:t>
                        </m:r>
                        <m:r>
                          <m:rPr>
                            <m:nor/>
                          </m:rPr>
                          <a:rPr lang="en-GB" sz="1800" dirty="0">
                            <a:latin typeface="Times New Roman" pitchFamily="18" charset="0"/>
                            <a:cs typeface="Times New Roman" pitchFamily="18" charset="0"/>
                          </a:rPr>
                          <m:t> </m:t>
                        </m:r>
                        <m:r>
                          <m:rPr>
                            <m:nor/>
                          </m:rPr>
                          <a:rPr lang="en-GB" sz="1800" dirty="0">
                            <a:latin typeface="Times New Roman" pitchFamily="18" charset="0"/>
                            <a:cs typeface="Times New Roman" pitchFamily="18" charset="0"/>
                          </a:rPr>
                          <m:t>Margin</m:t>
                        </m:r>
                      </m:den>
                    </m:f>
                  </m:oMath>
                </a14:m>
                <a:endParaRPr lang="en-GB" sz="1800" dirty="0">
                  <a:latin typeface="Times New Roman" pitchFamily="18" charset="0"/>
                  <a:cs typeface="Times New Roman" pitchFamily="18" charset="0"/>
                </a:endParaRPr>
              </a:p>
              <a:p>
                <a:pPr>
                  <a:buFont typeface="Courier New" pitchFamily="49" charset="0"/>
                  <a:buChar char="o"/>
                </a:pPr>
                <a:r>
                  <a:rPr lang="en-GB" sz="1800" dirty="0">
                    <a:latin typeface="Times New Roman" pitchFamily="18" charset="0"/>
                    <a:cs typeface="Times New Roman" pitchFamily="18" charset="0"/>
                  </a:rPr>
                  <a:t> </a:t>
                </a:r>
                <a:r>
                  <a:rPr lang="en-GB" sz="1800" dirty="0">
                    <a:latin typeface="Times New Roman" pitchFamily="18" charset="0"/>
                    <a:cs typeface="Times New Roman" pitchFamily="18" charset="0"/>
                  </a:rPr>
                  <a:t>                                        = </a:t>
                </a:r>
                <a14:m>
                  <m:oMath xmlns:m="http://schemas.openxmlformats.org/officeDocument/2006/math">
                    <m:f>
                      <m:fPr>
                        <m:ctrlPr>
                          <a:rPr lang="en-GB" sz="1800" i="1">
                            <a:latin typeface="Cambria Math" panose="02040503050406030204" pitchFamily="18" charset="0"/>
                          </a:rPr>
                        </m:ctrlPr>
                      </m:fPr>
                      <m:num>
                        <m:r>
                          <m:rPr>
                            <m:nor/>
                          </m:rPr>
                          <a:rPr lang="en-GB" sz="1800" dirty="0">
                            <a:latin typeface="Times New Roman" pitchFamily="18" charset="0"/>
                            <a:cs typeface="Times New Roman" pitchFamily="18" charset="0"/>
                          </a:rPr>
                          <m:t>48,000 + 27,000</m:t>
                        </m:r>
                      </m:num>
                      <m:den>
                        <m:r>
                          <m:rPr>
                            <m:nor/>
                          </m:rPr>
                          <a:rPr lang="en-GB" sz="1800" dirty="0">
                            <a:latin typeface="Times New Roman" pitchFamily="18" charset="0"/>
                            <a:cs typeface="Times New Roman" pitchFamily="18" charset="0"/>
                          </a:rPr>
                          <m:t>30</m:t>
                        </m:r>
                      </m:den>
                    </m:f>
                  </m:oMath>
                </a14:m>
                <a:r>
                  <a:rPr lang="en-GB" sz="1800" dirty="0">
                    <a:latin typeface="Times New Roman" pitchFamily="18" charset="0"/>
                    <a:cs typeface="Times New Roman" pitchFamily="18" charset="0"/>
                  </a:rPr>
                  <a:t> = 2,500 units</a:t>
                </a:r>
              </a:p>
              <a:p>
                <a:endParaRPr lang="en-GB" sz="1800" dirty="0">
                  <a:latin typeface="Times New Roman" pitchFamily="18" charset="0"/>
                  <a:cs typeface="Times New Roman" pitchFamily="18" charset="0"/>
                </a:endParaRP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360000" y="1036320"/>
                <a:ext cx="8424000" cy="4998720"/>
              </a:xfrm>
              <a:blipFill rotWithShape="1">
                <a:blip r:embed="rId2"/>
                <a:stretch>
                  <a:fillRect l="-1520" t="-1463"/>
                </a:stretch>
              </a:blipFill>
            </p:spPr>
            <p:txBody>
              <a:bodyPr/>
              <a:lstStyle/>
              <a:p>
                <a:r>
                  <a:rPr lang="en-GB">
                    <a:noFill/>
                  </a:rPr>
                  <a:t> </a:t>
                </a:r>
              </a:p>
            </p:txBody>
          </p:sp>
        </mc:Fallback>
      </mc:AlternateContent>
    </p:spTree>
    <p:extLst>
      <p:ext uri="{BB962C8B-B14F-4D97-AF65-F5344CB8AC3E}">
        <p14:creationId xmlns:p14="http://schemas.microsoft.com/office/powerpoint/2010/main" val="851584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4000" y="360000"/>
            <a:ext cx="8424000" cy="627552"/>
          </a:xfrm>
        </p:spPr>
        <p:txBody>
          <a:bodyPr/>
          <a:lstStyle/>
          <a:p>
            <a:r>
              <a:rPr lang="en-GB" sz="2400" dirty="0"/>
              <a:t>Additional units required to cover the increase in fixed cost</a:t>
            </a:r>
            <a:endParaRPr lang="en-GB" sz="2400"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1884000" y="987552"/>
                <a:ext cx="8424000" cy="4523232"/>
              </a:xfrm>
            </p:spPr>
            <p:txBody>
              <a:bodyPr/>
              <a:lstStyle/>
              <a:p>
                <a:pPr>
                  <a:buFont typeface="Wingdings" pitchFamily="2" charset="2"/>
                  <a:buChar char="q"/>
                </a:pPr>
                <a:r>
                  <a:rPr lang="en-GB" dirty="0" smtClean="0"/>
                  <a:t>Contribution is used to cover the fixed cost</a:t>
                </a:r>
              </a:p>
              <a:p>
                <a:pPr>
                  <a:buFont typeface="Wingdings" pitchFamily="2" charset="2"/>
                  <a:buChar char="q"/>
                </a:pPr>
                <a:endParaRPr lang="en-GB" dirty="0"/>
              </a:p>
              <a:p>
                <a:pPr>
                  <a:buFont typeface="Wingdings" pitchFamily="2" charset="2"/>
                  <a:buChar char="q"/>
                </a:pPr>
                <a:r>
                  <a:rPr lang="en-GB" dirty="0" smtClean="0"/>
                  <a:t>The </a:t>
                </a:r>
                <a:r>
                  <a:rPr lang="en-GB" b="1" dirty="0" smtClean="0">
                    <a:solidFill>
                      <a:srgbClr val="FF0000"/>
                    </a:solidFill>
                  </a:rPr>
                  <a:t>additional</a:t>
                </a:r>
                <a:r>
                  <a:rPr lang="en-GB" dirty="0" smtClean="0"/>
                  <a:t> units = </a:t>
                </a:r>
                <a14:m>
                  <m:oMath xmlns:m="http://schemas.openxmlformats.org/officeDocument/2006/math">
                    <m:f>
                      <m:fPr>
                        <m:ctrlPr>
                          <a:rPr lang="en-GB" i="1" smtClean="0">
                            <a:latin typeface="Cambria Math" panose="02040503050406030204" pitchFamily="18" charset="0"/>
                          </a:rPr>
                        </m:ctrlPr>
                      </m:fPr>
                      <m:num>
                        <m:r>
                          <m:rPr>
                            <m:nor/>
                          </m:rPr>
                          <a:rPr lang="en-GB" b="1" i="0" smtClean="0">
                            <a:solidFill>
                              <a:srgbClr val="FF0000"/>
                            </a:solidFill>
                            <a:latin typeface="Cambria Math"/>
                          </a:rPr>
                          <m:t>A</m:t>
                        </m:r>
                        <m:r>
                          <m:rPr>
                            <m:nor/>
                          </m:rPr>
                          <a:rPr lang="en-GB" b="1" dirty="0" smtClean="0">
                            <a:solidFill>
                              <a:srgbClr val="FF0000"/>
                            </a:solidFill>
                          </a:rPr>
                          <m:t>dditional</m:t>
                        </m:r>
                        <m:r>
                          <m:rPr>
                            <m:nor/>
                          </m:rPr>
                          <a:rPr lang="en-GB" dirty="0" smtClean="0"/>
                          <m:t> </m:t>
                        </m:r>
                        <m:r>
                          <m:rPr>
                            <m:nor/>
                          </m:rPr>
                          <a:rPr lang="en-GB" b="0" i="0" dirty="0" smtClean="0"/>
                          <m:t>Fixed</m:t>
                        </m:r>
                        <m:r>
                          <m:rPr>
                            <m:nor/>
                          </m:rPr>
                          <a:rPr lang="en-GB" b="0" i="0" dirty="0" smtClean="0"/>
                          <m:t> </m:t>
                        </m:r>
                        <m:r>
                          <m:rPr>
                            <m:nor/>
                          </m:rPr>
                          <a:rPr lang="en-GB" b="0" i="0" dirty="0" smtClean="0"/>
                          <m:t>cost</m:t>
                        </m:r>
                      </m:num>
                      <m:den>
                        <m:r>
                          <m:rPr>
                            <m:nor/>
                          </m:rPr>
                          <a:rPr lang="en-GB" b="0" i="0" smtClean="0">
                            <a:latin typeface="Cambria Math"/>
                          </a:rPr>
                          <m:t>Contribution</m:t>
                        </m:r>
                        <m:r>
                          <m:rPr>
                            <m:nor/>
                          </m:rPr>
                          <a:rPr lang="en-GB" b="0" i="0" smtClean="0">
                            <a:latin typeface="Cambria Math"/>
                          </a:rPr>
                          <m:t> </m:t>
                        </m:r>
                        <m:r>
                          <m:rPr>
                            <m:nor/>
                          </m:rPr>
                          <a:rPr lang="en-GB" b="0" i="0" smtClean="0">
                            <a:latin typeface="Cambria Math"/>
                          </a:rPr>
                          <m:t>Margin</m:t>
                        </m:r>
                        <m:r>
                          <m:rPr>
                            <m:nor/>
                          </m:rPr>
                          <a:rPr lang="en-GB" b="0" i="0" smtClean="0">
                            <a:latin typeface="Cambria Math"/>
                          </a:rPr>
                          <m:t>/</m:t>
                        </m:r>
                        <m:r>
                          <m:rPr>
                            <m:nor/>
                          </m:rPr>
                          <a:rPr lang="en-GB" b="0" i="0" smtClean="0">
                            <a:latin typeface="Cambria Math"/>
                          </a:rPr>
                          <m:t>unit</m:t>
                        </m:r>
                      </m:den>
                    </m:f>
                  </m:oMath>
                </a14:m>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360000" y="987552"/>
                <a:ext cx="8424000" cy="4523232"/>
              </a:xfrm>
              <a:blipFill rotWithShape="1">
                <a:blip r:embed="rId2"/>
                <a:stretch>
                  <a:fillRect l="-1664" t="-1482"/>
                </a:stretch>
              </a:blipFill>
            </p:spPr>
            <p:txBody>
              <a:bodyPr/>
              <a:lstStyle/>
              <a:p>
                <a:r>
                  <a:rPr lang="en-GB">
                    <a:noFill/>
                  </a:rPr>
                  <a:t> </a:t>
                </a:r>
              </a:p>
            </p:txBody>
          </p:sp>
        </mc:Fallback>
      </mc:AlternateContent>
    </p:spTree>
    <p:extLst>
      <p:ext uri="{BB962C8B-B14F-4D97-AF65-F5344CB8AC3E}">
        <p14:creationId xmlns:p14="http://schemas.microsoft.com/office/powerpoint/2010/main" val="159518923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a:t>
            </a:r>
            <a:endParaRPr lang="en-GB" dirty="0"/>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1884000" y="1260001"/>
                <a:ext cx="8424000" cy="4738463"/>
              </a:xfrm>
            </p:spPr>
            <p:txBody>
              <a:bodyPr>
                <a:normAutofit fontScale="92500" lnSpcReduction="20000"/>
              </a:bodyPr>
              <a:lstStyle/>
              <a:p>
                <a:pPr>
                  <a:buFont typeface="Wingdings" pitchFamily="2" charset="2"/>
                  <a:buChar char="q"/>
                </a:pPr>
                <a:r>
                  <a:rPr lang="en-US" dirty="0">
                    <a:latin typeface="Tahoma" pitchFamily="34" charset="0"/>
                  </a:rPr>
                  <a:t>Assume a company sells one product at a selling price £20/unit. The variable cost is £10/unit. The total fixed cost is £25,000. </a:t>
                </a:r>
                <a:r>
                  <a:rPr lang="en-US" dirty="0" smtClean="0">
                    <a:latin typeface="Tahoma" pitchFamily="34" charset="0"/>
                  </a:rPr>
                  <a:t>The company is planning to start a Television advertising  costs £15,000. </a:t>
                </a:r>
              </a:p>
              <a:p>
                <a:pPr>
                  <a:buFont typeface="Wingdings" pitchFamily="2" charset="2"/>
                  <a:buChar char="q"/>
                </a:pPr>
                <a:r>
                  <a:rPr lang="en-US" b="1" dirty="0" smtClean="0">
                    <a:solidFill>
                      <a:srgbClr val="FF0000"/>
                    </a:solidFill>
                    <a:latin typeface="Tahoma" pitchFamily="34" charset="0"/>
                  </a:rPr>
                  <a:t>Required: </a:t>
                </a:r>
                <a:r>
                  <a:rPr lang="en-US" dirty="0" smtClean="0">
                    <a:latin typeface="Tahoma" pitchFamily="34" charset="0"/>
                  </a:rPr>
                  <a:t>Calculate how many additional units must be sold to cover this extra cost. </a:t>
                </a:r>
              </a:p>
              <a:p>
                <a:pPr>
                  <a:buFont typeface="Wingdings" pitchFamily="2" charset="2"/>
                  <a:buChar char="q"/>
                </a:pPr>
                <a:endParaRPr lang="en-US" dirty="0">
                  <a:latin typeface="Tahoma" pitchFamily="34" charset="0"/>
                </a:endParaRPr>
              </a:p>
              <a:p>
                <a:pPr>
                  <a:buFont typeface="Wingdings" pitchFamily="2" charset="2"/>
                  <a:buChar char="q"/>
                </a:pPr>
                <a:r>
                  <a:rPr lang="en-US" b="1" dirty="0" smtClean="0">
                    <a:latin typeface="Tahoma" pitchFamily="34" charset="0"/>
                  </a:rPr>
                  <a:t>Answer: </a:t>
                </a:r>
              </a:p>
              <a:p>
                <a:pPr>
                  <a:buFont typeface="Wingdings" pitchFamily="2" charset="2"/>
                  <a:buChar char="q"/>
                </a:pPr>
                <a:r>
                  <a:rPr lang="en-GB" dirty="0"/>
                  <a:t>The </a:t>
                </a:r>
                <a:r>
                  <a:rPr lang="en-GB" b="1" dirty="0">
                    <a:solidFill>
                      <a:srgbClr val="FF0000"/>
                    </a:solidFill>
                  </a:rPr>
                  <a:t>additional</a:t>
                </a:r>
                <a:r>
                  <a:rPr lang="en-GB" dirty="0"/>
                  <a:t> units = </a:t>
                </a:r>
                <a14:m>
                  <m:oMath xmlns:m="http://schemas.openxmlformats.org/officeDocument/2006/math">
                    <m:f>
                      <m:fPr>
                        <m:ctrlPr>
                          <a:rPr lang="en-GB" i="1">
                            <a:latin typeface="Cambria Math" panose="02040503050406030204" pitchFamily="18" charset="0"/>
                          </a:rPr>
                        </m:ctrlPr>
                      </m:fPr>
                      <m:num>
                        <m:r>
                          <m:rPr>
                            <m:nor/>
                          </m:rPr>
                          <a:rPr lang="en-GB" b="1">
                            <a:solidFill>
                              <a:srgbClr val="FF0000"/>
                            </a:solidFill>
                            <a:latin typeface="Cambria Math"/>
                          </a:rPr>
                          <m:t>A</m:t>
                        </m:r>
                        <m:r>
                          <m:rPr>
                            <m:nor/>
                          </m:rPr>
                          <a:rPr lang="en-GB" b="1" dirty="0">
                            <a:solidFill>
                              <a:srgbClr val="FF0000"/>
                            </a:solidFill>
                          </a:rPr>
                          <m:t>dditional</m:t>
                        </m:r>
                        <m:r>
                          <m:rPr>
                            <m:nor/>
                          </m:rPr>
                          <a:rPr lang="en-GB" dirty="0"/>
                          <m:t> </m:t>
                        </m:r>
                        <m:r>
                          <m:rPr>
                            <m:nor/>
                          </m:rPr>
                          <a:rPr lang="en-GB" dirty="0"/>
                          <m:t>Fixed</m:t>
                        </m:r>
                        <m:r>
                          <m:rPr>
                            <m:nor/>
                          </m:rPr>
                          <a:rPr lang="en-GB" dirty="0"/>
                          <m:t> </m:t>
                        </m:r>
                        <m:r>
                          <m:rPr>
                            <m:nor/>
                          </m:rPr>
                          <a:rPr lang="en-GB" dirty="0"/>
                          <m:t>cost</m:t>
                        </m:r>
                      </m:num>
                      <m:den>
                        <m:r>
                          <m:rPr>
                            <m:nor/>
                          </m:rPr>
                          <a:rPr lang="en-GB">
                            <a:latin typeface="Cambria Math"/>
                          </a:rPr>
                          <m:t>Contribution</m:t>
                        </m:r>
                        <m:r>
                          <m:rPr>
                            <m:nor/>
                          </m:rPr>
                          <a:rPr lang="en-GB">
                            <a:latin typeface="Cambria Math"/>
                          </a:rPr>
                          <m:t> </m:t>
                        </m:r>
                        <m:r>
                          <m:rPr>
                            <m:nor/>
                          </m:rPr>
                          <a:rPr lang="en-GB">
                            <a:latin typeface="Cambria Math"/>
                          </a:rPr>
                          <m:t>Margin</m:t>
                        </m:r>
                        <m:r>
                          <m:rPr>
                            <m:nor/>
                          </m:rPr>
                          <a:rPr lang="en-GB">
                            <a:latin typeface="Cambria Math"/>
                          </a:rPr>
                          <m:t>/</m:t>
                        </m:r>
                        <m:r>
                          <m:rPr>
                            <m:nor/>
                          </m:rPr>
                          <a:rPr lang="en-GB">
                            <a:latin typeface="Cambria Math"/>
                          </a:rPr>
                          <m:t>unit</m:t>
                        </m:r>
                      </m:den>
                    </m:f>
                  </m:oMath>
                </a14:m>
                <a:endParaRPr lang="en-GB" b="1" i="1" u="sng" dirty="0" smtClean="0"/>
              </a:p>
              <a:p>
                <a:pPr>
                  <a:buFont typeface="Wingdings" pitchFamily="2" charset="2"/>
                  <a:buChar char="q"/>
                </a:pPr>
                <a:endParaRPr lang="en-GB" b="1" i="1" u="sng" dirty="0"/>
              </a:p>
              <a:p>
                <a:pPr>
                  <a:buFont typeface="Wingdings" pitchFamily="2" charset="2"/>
                  <a:buChar char="q"/>
                </a:pPr>
                <a:r>
                  <a:rPr lang="en-GB" dirty="0" smtClean="0"/>
                  <a:t>                                   = </a:t>
                </a:r>
                <a14:m>
                  <m:oMath xmlns:m="http://schemas.openxmlformats.org/officeDocument/2006/math">
                    <m:f>
                      <m:fPr>
                        <m:ctrlPr>
                          <a:rPr lang="en-GB" i="1" smtClean="0">
                            <a:solidFill>
                              <a:schemeClr val="accent1">
                                <a:lumMod val="90000"/>
                                <a:lumOff val="10000"/>
                              </a:schemeClr>
                            </a:solidFill>
                            <a:latin typeface="Cambria Math" panose="02040503050406030204" pitchFamily="18" charset="0"/>
                          </a:rPr>
                        </m:ctrlPr>
                      </m:fPr>
                      <m:num>
                        <m:r>
                          <m:rPr>
                            <m:nor/>
                          </m:rPr>
                          <a:rPr lang="en-GB" b="1" i="0" smtClean="0">
                            <a:solidFill>
                              <a:schemeClr val="accent1">
                                <a:lumMod val="90000"/>
                                <a:lumOff val="10000"/>
                              </a:schemeClr>
                            </a:solidFill>
                            <a:latin typeface="Cambria Math"/>
                          </a:rPr>
                          <m:t>15,000</m:t>
                        </m:r>
                      </m:num>
                      <m:den>
                        <m:r>
                          <m:rPr>
                            <m:nor/>
                          </m:rPr>
                          <a:rPr lang="en-GB" b="0" i="0" dirty="0" smtClean="0">
                            <a:solidFill>
                              <a:schemeClr val="accent1">
                                <a:lumMod val="90000"/>
                                <a:lumOff val="10000"/>
                              </a:schemeClr>
                            </a:solidFill>
                            <a:latin typeface="Cambria Math"/>
                          </a:rPr>
                          <m:t>20 − 10 </m:t>
                        </m:r>
                      </m:den>
                    </m:f>
                  </m:oMath>
                </a14:m>
                <a:r>
                  <a:rPr lang="en-GB" dirty="0" smtClean="0">
                    <a:solidFill>
                      <a:schemeClr val="accent1">
                        <a:lumMod val="90000"/>
                        <a:lumOff val="10000"/>
                      </a:schemeClr>
                    </a:solidFill>
                  </a:rPr>
                  <a:t> </a:t>
                </a:r>
                <a:r>
                  <a:rPr lang="en-GB" b="1" i="1" dirty="0" smtClean="0">
                    <a:solidFill>
                      <a:schemeClr val="accent1">
                        <a:lumMod val="90000"/>
                        <a:lumOff val="10000"/>
                      </a:schemeClr>
                    </a:solidFill>
                  </a:rPr>
                  <a:t>   </a:t>
                </a:r>
                <a:r>
                  <a:rPr lang="en-GB" b="1" i="1" dirty="0" smtClean="0"/>
                  <a:t>= </a:t>
                </a:r>
                <a:r>
                  <a:rPr lang="en-GB" dirty="0" smtClean="0"/>
                  <a:t>1,500 units</a:t>
                </a:r>
                <a:endParaRPr lang="en-GB"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1884000" y="1260001"/>
                <a:ext cx="8424000" cy="4738463"/>
              </a:xfrm>
              <a:blipFill rotWithShape="0">
                <a:blip r:embed="rId2"/>
                <a:stretch>
                  <a:fillRect l="-1085" t="-3861" r="-1809"/>
                </a:stretch>
              </a:blipFill>
            </p:spPr>
            <p:txBody>
              <a:bodyPr/>
              <a:lstStyle/>
              <a:p>
                <a:r>
                  <a:rPr lang="en-GB">
                    <a:noFill/>
                  </a:rPr>
                  <a:t> </a:t>
                </a:r>
              </a:p>
            </p:txBody>
          </p:sp>
        </mc:Fallback>
      </mc:AlternateContent>
    </p:spTree>
    <p:extLst>
      <p:ext uri="{BB962C8B-B14F-4D97-AF65-F5344CB8AC3E}">
        <p14:creationId xmlns:p14="http://schemas.microsoft.com/office/powerpoint/2010/main" val="3525750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anim calcmode="lin" valueType="num">
                                      <p:cBhvr additive="base">
                                        <p:cTn id="1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Practice</a:t>
            </a:r>
            <a:endParaRPr lang="en-GB" dirty="0"/>
          </a:p>
        </p:txBody>
      </p:sp>
      <p:sp>
        <p:nvSpPr>
          <p:cNvPr id="3" name="Content Placeholder 2"/>
          <p:cNvSpPr>
            <a:spLocks noGrp="1"/>
          </p:cNvSpPr>
          <p:nvPr>
            <p:ph idx="1"/>
          </p:nvPr>
        </p:nvSpPr>
        <p:spPr>
          <a:xfrm>
            <a:off x="1884000" y="1260001"/>
            <a:ext cx="8424000" cy="3958176"/>
          </a:xfrm>
        </p:spPr>
        <p:txBody>
          <a:bodyPr/>
          <a:lstStyle/>
          <a:p>
            <a:pPr>
              <a:buFont typeface="Wingdings" pitchFamily="2" charset="2"/>
              <a:buChar char="q"/>
            </a:pPr>
            <a:r>
              <a:rPr lang="en-US" b="1" dirty="0"/>
              <a:t>Sultan Chand &amp; Sons produces one main product. Its selling price is £60 per unit. Each unit requires £20 direct material and £10 direct </a:t>
            </a:r>
            <a:r>
              <a:rPr lang="en-US" b="1" dirty="0" err="1"/>
              <a:t>labour</a:t>
            </a:r>
            <a:r>
              <a:rPr lang="en-US" b="1" dirty="0"/>
              <a:t>. The total fixed costs is £48 000. </a:t>
            </a:r>
            <a:r>
              <a:rPr lang="en-US" dirty="0" smtClean="0">
                <a:latin typeface="Tahoma" pitchFamily="34" charset="0"/>
              </a:rPr>
              <a:t>The company is planning to start a Television advertising  costs £12,000. </a:t>
            </a:r>
          </a:p>
          <a:p>
            <a:pPr>
              <a:buFont typeface="Wingdings" pitchFamily="2" charset="2"/>
              <a:buChar char="q"/>
            </a:pPr>
            <a:r>
              <a:rPr lang="en-US" b="1" dirty="0" smtClean="0">
                <a:solidFill>
                  <a:srgbClr val="FF0000"/>
                </a:solidFill>
                <a:latin typeface="Tahoma" pitchFamily="34" charset="0"/>
              </a:rPr>
              <a:t>Required:  </a:t>
            </a:r>
          </a:p>
          <a:p>
            <a:pPr marL="720000">
              <a:buFont typeface="Wingdings" pitchFamily="2" charset="2"/>
              <a:buChar char="§"/>
            </a:pPr>
            <a:r>
              <a:rPr lang="en-US" dirty="0" smtClean="0">
                <a:latin typeface="Tahoma" pitchFamily="34" charset="0"/>
              </a:rPr>
              <a:t>Calculate  New </a:t>
            </a:r>
            <a:r>
              <a:rPr lang="en-US" dirty="0"/>
              <a:t>Breakeven </a:t>
            </a:r>
            <a:r>
              <a:rPr lang="en-US" dirty="0" smtClean="0"/>
              <a:t>Point.</a:t>
            </a:r>
          </a:p>
          <a:p>
            <a:pPr marL="720000">
              <a:buFont typeface="Wingdings" pitchFamily="2" charset="2"/>
              <a:buChar char="§"/>
            </a:pPr>
            <a:r>
              <a:rPr lang="en-US" dirty="0" smtClean="0">
                <a:latin typeface="Tahoma" pitchFamily="34" charset="0"/>
              </a:rPr>
              <a:t>How many additional units must be sold to cover this extra cost. </a:t>
            </a:r>
          </a:p>
          <a:p>
            <a:pPr>
              <a:buFont typeface="Wingdings" pitchFamily="2" charset="2"/>
              <a:buChar char="q"/>
            </a:pPr>
            <a:endParaRPr lang="en-US" dirty="0">
              <a:latin typeface="Tahoma" pitchFamily="34" charset="0"/>
            </a:endParaRPr>
          </a:p>
        </p:txBody>
      </p:sp>
    </p:spTree>
    <p:extLst>
      <p:ext uri="{BB962C8B-B14F-4D97-AF65-F5344CB8AC3E}">
        <p14:creationId xmlns:p14="http://schemas.microsoft.com/office/powerpoint/2010/main" val="135167121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4000" y="360000"/>
            <a:ext cx="8186592" cy="540000"/>
          </a:xfrm>
        </p:spPr>
        <p:txBody>
          <a:bodyPr>
            <a:normAutofit fontScale="90000"/>
          </a:bodyPr>
          <a:lstStyle/>
          <a:p>
            <a:r>
              <a:rPr lang="en-GB" dirty="0" smtClean="0"/>
              <a:t>Answer</a:t>
            </a:r>
            <a:endParaRPr lang="en-GB" dirty="0"/>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1884000" y="1260001"/>
                <a:ext cx="8424000" cy="4384895"/>
              </a:xfrm>
            </p:spPr>
            <p:txBody>
              <a:bodyPr>
                <a:normAutofit lnSpcReduction="10000"/>
              </a:bodyPr>
              <a:lstStyle/>
              <a:p>
                <a:pPr>
                  <a:buFont typeface="Courier New" pitchFamily="49" charset="0"/>
                  <a:buChar char="o"/>
                </a:pPr>
                <a:r>
                  <a:rPr lang="en-GB" dirty="0" smtClean="0">
                    <a:latin typeface="Times New Roman" pitchFamily="18" charset="0"/>
                    <a:cs typeface="Times New Roman" pitchFamily="18" charset="0"/>
                  </a:rPr>
                  <a:t>Break even point in units = </a:t>
                </a:r>
                <a14:m>
                  <m:oMath xmlns:m="http://schemas.openxmlformats.org/officeDocument/2006/math">
                    <m:f>
                      <m:fPr>
                        <m:ctrlPr>
                          <a:rPr lang="en-GB" i="1">
                            <a:latin typeface="Cambria Math" panose="02040503050406030204" pitchFamily="18" charset="0"/>
                          </a:rPr>
                        </m:ctrlPr>
                      </m:fPr>
                      <m:num>
                        <m:r>
                          <m:rPr>
                            <m:nor/>
                          </m:rPr>
                          <a:rPr lang="en-GB" dirty="0">
                            <a:latin typeface="Times New Roman" pitchFamily="18" charset="0"/>
                            <a:cs typeface="Times New Roman" pitchFamily="18" charset="0"/>
                          </a:rPr>
                          <m:t>Fixed</m:t>
                        </m:r>
                        <m:r>
                          <m:rPr>
                            <m:nor/>
                          </m:rPr>
                          <a:rPr lang="en-GB" dirty="0">
                            <a:latin typeface="Times New Roman" pitchFamily="18" charset="0"/>
                            <a:cs typeface="Times New Roman" pitchFamily="18" charset="0"/>
                          </a:rPr>
                          <m:t> </m:t>
                        </m:r>
                        <m:r>
                          <m:rPr>
                            <m:nor/>
                          </m:rPr>
                          <a:rPr lang="en-GB" dirty="0">
                            <a:latin typeface="Times New Roman" pitchFamily="18" charset="0"/>
                            <a:cs typeface="Times New Roman" pitchFamily="18" charset="0"/>
                          </a:rPr>
                          <m:t>cost</m:t>
                        </m:r>
                      </m:num>
                      <m:den>
                        <m:r>
                          <m:rPr>
                            <m:nor/>
                          </m:rPr>
                          <a:rPr lang="en-GB" dirty="0">
                            <a:latin typeface="Times New Roman" pitchFamily="18" charset="0"/>
                            <a:cs typeface="Times New Roman" pitchFamily="18" charset="0"/>
                          </a:rPr>
                          <m:t>Contribution</m:t>
                        </m:r>
                        <m:r>
                          <m:rPr>
                            <m:nor/>
                          </m:rPr>
                          <a:rPr lang="en-GB" dirty="0">
                            <a:latin typeface="Times New Roman" pitchFamily="18" charset="0"/>
                            <a:cs typeface="Times New Roman" pitchFamily="18" charset="0"/>
                          </a:rPr>
                          <m:t> </m:t>
                        </m:r>
                        <m:r>
                          <m:rPr>
                            <m:nor/>
                          </m:rPr>
                          <a:rPr lang="en-GB" dirty="0">
                            <a:latin typeface="Times New Roman" pitchFamily="18" charset="0"/>
                            <a:cs typeface="Times New Roman" pitchFamily="18" charset="0"/>
                          </a:rPr>
                          <m:t>Margin</m:t>
                        </m:r>
                      </m:den>
                    </m:f>
                  </m:oMath>
                </a14:m>
                <a:endParaRPr lang="en-GB" dirty="0">
                  <a:latin typeface="Times New Roman" pitchFamily="18" charset="0"/>
                  <a:cs typeface="Times New Roman" pitchFamily="18" charset="0"/>
                </a:endParaRPr>
              </a:p>
              <a:p>
                <a:pPr>
                  <a:buFont typeface="Courier New" pitchFamily="49" charset="0"/>
                  <a:buChar char="o"/>
                </a:pPr>
                <a:r>
                  <a:rPr lang="en-GB" dirty="0">
                    <a:latin typeface="Times New Roman" pitchFamily="18" charset="0"/>
                    <a:cs typeface="Times New Roman" pitchFamily="18" charset="0"/>
                  </a:rPr>
                  <a:t>                                         = </a:t>
                </a:r>
                <a14:m>
                  <m:oMath xmlns:m="http://schemas.openxmlformats.org/officeDocument/2006/math">
                    <m:f>
                      <m:fPr>
                        <m:ctrlPr>
                          <a:rPr lang="en-GB" i="1">
                            <a:latin typeface="Cambria Math" panose="02040503050406030204" pitchFamily="18" charset="0"/>
                          </a:rPr>
                        </m:ctrlPr>
                      </m:fPr>
                      <m:num>
                        <m:r>
                          <m:rPr>
                            <m:nor/>
                          </m:rPr>
                          <a:rPr lang="en-GB" dirty="0" smtClean="0">
                            <a:latin typeface="Times New Roman" pitchFamily="18" charset="0"/>
                            <a:cs typeface="Times New Roman" pitchFamily="18" charset="0"/>
                          </a:rPr>
                          <m:t>6</m:t>
                        </m:r>
                        <m:r>
                          <m:rPr>
                            <m:nor/>
                          </m:rPr>
                          <a:rPr lang="en-GB" b="0" dirty="0" smtClean="0">
                            <a:latin typeface="Times New Roman" pitchFamily="18" charset="0"/>
                            <a:cs typeface="Times New Roman" pitchFamily="18" charset="0"/>
                          </a:rPr>
                          <m:t>0,000</m:t>
                        </m:r>
                      </m:num>
                      <m:den>
                        <m:r>
                          <m:rPr>
                            <m:nor/>
                          </m:rPr>
                          <a:rPr lang="en-GB" dirty="0">
                            <a:latin typeface="Times New Roman" pitchFamily="18" charset="0"/>
                            <a:cs typeface="Times New Roman" pitchFamily="18" charset="0"/>
                          </a:rPr>
                          <m:t>30</m:t>
                        </m:r>
                      </m:den>
                    </m:f>
                  </m:oMath>
                </a14:m>
                <a:r>
                  <a:rPr lang="en-GB" dirty="0">
                    <a:latin typeface="Times New Roman" pitchFamily="18" charset="0"/>
                    <a:cs typeface="Times New Roman" pitchFamily="18" charset="0"/>
                  </a:rPr>
                  <a:t> = </a:t>
                </a:r>
                <a:r>
                  <a:rPr lang="en-GB" dirty="0" smtClean="0">
                    <a:latin typeface="Times New Roman" pitchFamily="18" charset="0"/>
                    <a:cs typeface="Times New Roman" pitchFamily="18" charset="0"/>
                  </a:rPr>
                  <a:t>2,000 units</a:t>
                </a:r>
              </a:p>
              <a:p>
                <a:pPr>
                  <a:buFont typeface="Courier New" pitchFamily="49" charset="0"/>
                  <a:buChar char="o"/>
                </a:pPr>
                <a:endParaRPr lang="en-GB" dirty="0">
                  <a:latin typeface="Times New Roman" pitchFamily="18" charset="0"/>
                  <a:cs typeface="Times New Roman" pitchFamily="18" charset="0"/>
                </a:endParaRPr>
              </a:p>
              <a:p>
                <a:pPr>
                  <a:buFont typeface="Courier New" pitchFamily="49" charset="0"/>
                  <a:buChar char="o"/>
                </a:pPr>
                <a:endParaRPr lang="en-GB" dirty="0" smtClean="0"/>
              </a:p>
              <a:p>
                <a:pPr>
                  <a:buFont typeface="Courier New" pitchFamily="49" charset="0"/>
                  <a:buChar char="o"/>
                </a:pPr>
                <a:r>
                  <a:rPr lang="en-GB" dirty="0" smtClean="0"/>
                  <a:t>The </a:t>
                </a:r>
                <a:r>
                  <a:rPr lang="en-GB" b="1" dirty="0">
                    <a:solidFill>
                      <a:srgbClr val="FF0000"/>
                    </a:solidFill>
                  </a:rPr>
                  <a:t>additional</a:t>
                </a:r>
                <a:r>
                  <a:rPr lang="en-GB" dirty="0"/>
                  <a:t> units = </a:t>
                </a:r>
                <a14:m>
                  <m:oMath xmlns:m="http://schemas.openxmlformats.org/officeDocument/2006/math">
                    <m:f>
                      <m:fPr>
                        <m:ctrlPr>
                          <a:rPr lang="en-GB" i="1">
                            <a:latin typeface="Cambria Math" panose="02040503050406030204" pitchFamily="18" charset="0"/>
                          </a:rPr>
                        </m:ctrlPr>
                      </m:fPr>
                      <m:num>
                        <m:r>
                          <m:rPr>
                            <m:nor/>
                          </m:rPr>
                          <a:rPr lang="en-GB" b="1">
                            <a:solidFill>
                              <a:srgbClr val="FF0000"/>
                            </a:solidFill>
                            <a:latin typeface="Cambria Math"/>
                          </a:rPr>
                          <m:t>A</m:t>
                        </m:r>
                        <m:r>
                          <m:rPr>
                            <m:nor/>
                          </m:rPr>
                          <a:rPr lang="en-GB" b="1" dirty="0">
                            <a:solidFill>
                              <a:srgbClr val="FF0000"/>
                            </a:solidFill>
                          </a:rPr>
                          <m:t>dditional</m:t>
                        </m:r>
                        <m:r>
                          <m:rPr>
                            <m:nor/>
                          </m:rPr>
                          <a:rPr lang="en-GB" dirty="0"/>
                          <m:t> </m:t>
                        </m:r>
                        <m:r>
                          <m:rPr>
                            <m:nor/>
                          </m:rPr>
                          <a:rPr lang="en-GB" dirty="0"/>
                          <m:t>Fixed</m:t>
                        </m:r>
                        <m:r>
                          <m:rPr>
                            <m:nor/>
                          </m:rPr>
                          <a:rPr lang="en-GB" dirty="0"/>
                          <m:t> </m:t>
                        </m:r>
                        <m:r>
                          <m:rPr>
                            <m:nor/>
                          </m:rPr>
                          <a:rPr lang="en-GB" dirty="0"/>
                          <m:t>cost</m:t>
                        </m:r>
                      </m:num>
                      <m:den>
                        <m:r>
                          <m:rPr>
                            <m:nor/>
                          </m:rPr>
                          <a:rPr lang="en-GB">
                            <a:latin typeface="Cambria Math"/>
                          </a:rPr>
                          <m:t>Contribution</m:t>
                        </m:r>
                        <m:r>
                          <m:rPr>
                            <m:nor/>
                          </m:rPr>
                          <a:rPr lang="en-GB">
                            <a:latin typeface="Cambria Math"/>
                          </a:rPr>
                          <m:t> </m:t>
                        </m:r>
                        <m:r>
                          <m:rPr>
                            <m:nor/>
                          </m:rPr>
                          <a:rPr lang="en-GB">
                            <a:latin typeface="Cambria Math"/>
                          </a:rPr>
                          <m:t>Margin</m:t>
                        </m:r>
                        <m:r>
                          <m:rPr>
                            <m:nor/>
                          </m:rPr>
                          <a:rPr lang="en-GB">
                            <a:latin typeface="Cambria Math"/>
                          </a:rPr>
                          <m:t>/</m:t>
                        </m:r>
                        <m:r>
                          <m:rPr>
                            <m:nor/>
                          </m:rPr>
                          <a:rPr lang="en-GB">
                            <a:latin typeface="Cambria Math"/>
                          </a:rPr>
                          <m:t>unit</m:t>
                        </m:r>
                      </m:den>
                    </m:f>
                  </m:oMath>
                </a14:m>
                <a:endParaRPr lang="en-GB" b="1" i="1" u="sng" dirty="0"/>
              </a:p>
              <a:p>
                <a:pPr>
                  <a:buFont typeface="Courier New" pitchFamily="49" charset="0"/>
                  <a:buChar char="o"/>
                </a:pPr>
                <a:endParaRPr lang="en-GB" b="1" i="1" u="sng" dirty="0"/>
              </a:p>
              <a:p>
                <a:pPr>
                  <a:buFont typeface="Courier New" pitchFamily="49" charset="0"/>
                  <a:buChar char="o"/>
                </a:pPr>
                <a:r>
                  <a:rPr lang="en-GB" dirty="0"/>
                  <a:t>                                   = </a:t>
                </a:r>
                <a14:m>
                  <m:oMath xmlns:m="http://schemas.openxmlformats.org/officeDocument/2006/math">
                    <m:f>
                      <m:fPr>
                        <m:ctrlPr>
                          <a:rPr lang="en-GB" i="1">
                            <a:solidFill>
                              <a:schemeClr val="accent1">
                                <a:lumMod val="90000"/>
                                <a:lumOff val="10000"/>
                              </a:schemeClr>
                            </a:solidFill>
                            <a:latin typeface="Cambria Math" panose="02040503050406030204" pitchFamily="18" charset="0"/>
                          </a:rPr>
                        </m:ctrlPr>
                      </m:fPr>
                      <m:num>
                        <m:r>
                          <m:rPr>
                            <m:nor/>
                          </m:rPr>
                          <a:rPr lang="en-GB" b="1">
                            <a:solidFill>
                              <a:schemeClr val="accent1">
                                <a:lumMod val="90000"/>
                                <a:lumOff val="10000"/>
                              </a:schemeClr>
                            </a:solidFill>
                            <a:latin typeface="Cambria Math"/>
                          </a:rPr>
                          <m:t>1</m:t>
                        </m:r>
                        <m:r>
                          <m:rPr>
                            <m:nor/>
                          </m:rPr>
                          <a:rPr lang="en-GB" b="1" i="0" smtClean="0">
                            <a:solidFill>
                              <a:schemeClr val="accent1">
                                <a:lumMod val="90000"/>
                                <a:lumOff val="10000"/>
                              </a:schemeClr>
                            </a:solidFill>
                            <a:latin typeface="Cambria Math"/>
                          </a:rPr>
                          <m:t>2</m:t>
                        </m:r>
                        <m:r>
                          <m:rPr>
                            <m:nor/>
                          </m:rPr>
                          <a:rPr lang="en-GB" b="1">
                            <a:solidFill>
                              <a:schemeClr val="accent1">
                                <a:lumMod val="90000"/>
                                <a:lumOff val="10000"/>
                              </a:schemeClr>
                            </a:solidFill>
                            <a:latin typeface="Cambria Math"/>
                          </a:rPr>
                          <m:t>,000</m:t>
                        </m:r>
                      </m:num>
                      <m:den>
                        <m:r>
                          <m:rPr>
                            <m:nor/>
                          </m:rPr>
                          <a:rPr lang="en-GB" b="0" i="0" dirty="0" smtClean="0">
                            <a:solidFill>
                              <a:schemeClr val="accent1">
                                <a:lumMod val="90000"/>
                                <a:lumOff val="10000"/>
                              </a:schemeClr>
                            </a:solidFill>
                            <a:latin typeface="Cambria Math"/>
                          </a:rPr>
                          <m:t>30</m:t>
                        </m:r>
                      </m:den>
                    </m:f>
                  </m:oMath>
                </a14:m>
                <a:r>
                  <a:rPr lang="en-GB" dirty="0">
                    <a:solidFill>
                      <a:schemeClr val="accent1">
                        <a:lumMod val="90000"/>
                        <a:lumOff val="10000"/>
                      </a:schemeClr>
                    </a:solidFill>
                  </a:rPr>
                  <a:t> </a:t>
                </a:r>
                <a:r>
                  <a:rPr lang="en-GB" b="1" i="1" dirty="0">
                    <a:solidFill>
                      <a:schemeClr val="accent1">
                        <a:lumMod val="90000"/>
                        <a:lumOff val="10000"/>
                      </a:schemeClr>
                    </a:solidFill>
                  </a:rPr>
                  <a:t>   </a:t>
                </a:r>
                <a:r>
                  <a:rPr lang="en-GB" b="1" i="1" dirty="0" smtClean="0"/>
                  <a:t>= </a:t>
                </a:r>
                <a:r>
                  <a:rPr lang="en-GB" b="1" dirty="0" smtClean="0"/>
                  <a:t>400 units</a:t>
                </a:r>
                <a:endParaRPr lang="en-GB" dirty="0">
                  <a:latin typeface="Times New Roman" pitchFamily="18" charset="0"/>
                  <a:cs typeface="Times New Roman" pitchFamily="18" charset="0"/>
                </a:endParaRPr>
              </a:p>
              <a:p>
                <a:endParaRPr lang="en-GB"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1884000" y="1260001"/>
                <a:ext cx="8424000" cy="4384895"/>
              </a:xfrm>
              <a:blipFill rotWithShape="0">
                <a:blip r:embed="rId2"/>
                <a:stretch>
                  <a:fillRect l="-1302" t="-556"/>
                </a:stretch>
              </a:blipFill>
            </p:spPr>
            <p:txBody>
              <a:bodyPr/>
              <a:lstStyle/>
              <a:p>
                <a:r>
                  <a:rPr lang="en-GB">
                    <a:noFill/>
                  </a:rPr>
                  <a:t> </a:t>
                </a:r>
              </a:p>
            </p:txBody>
          </p:sp>
        </mc:Fallback>
      </mc:AlternateContent>
      <p:sp>
        <p:nvSpPr>
          <p:cNvPr id="5" name="Rounded Rectangle 4"/>
          <p:cNvSpPr/>
          <p:nvPr/>
        </p:nvSpPr>
        <p:spPr>
          <a:xfrm>
            <a:off x="4364736" y="360000"/>
            <a:ext cx="5852160" cy="540000"/>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r>
              <a:rPr lang="en-GB" dirty="0"/>
              <a:t>Fixed Cost = 48,000 + </a:t>
            </a:r>
            <a:r>
              <a:rPr lang="en-GB" dirty="0" err="1"/>
              <a:t>Adv</a:t>
            </a:r>
            <a:r>
              <a:rPr lang="en-GB" dirty="0"/>
              <a:t> ex = 48,000 + 12,000 = £60,000</a:t>
            </a:r>
          </a:p>
          <a:p>
            <a:r>
              <a:rPr lang="en-GB" dirty="0"/>
              <a:t>Contribution Margin = 60 – (20 + 10) = £30</a:t>
            </a:r>
            <a:endParaRPr lang="en-GB" dirty="0"/>
          </a:p>
        </p:txBody>
      </p:sp>
    </p:spTree>
    <p:extLst>
      <p:ext uri="{BB962C8B-B14F-4D97-AF65-F5344CB8AC3E}">
        <p14:creationId xmlns:p14="http://schemas.microsoft.com/office/powerpoint/2010/main" val="3213816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Number Placeholder 5"/>
          <p:cNvSpPr>
            <a:spLocks noGrp="1"/>
          </p:cNvSpPr>
          <p:nvPr>
            <p:ph type="sldNum" sz="quarter" idx="4294967295"/>
          </p:nvPr>
        </p:nvSpPr>
        <p:spPr>
          <a:xfrm>
            <a:off x="8077200" y="6248400"/>
            <a:ext cx="1905000" cy="457200"/>
          </a:xfrm>
          <a:prstGeom prst="rect">
            <a:avLst/>
          </a:prstGeom>
          <a:noFill/>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fld id="{97CEB650-80B1-4C43-ABA8-0579AB11523F}" type="slidenum">
              <a:rPr lang="en-US" sz="1400"/>
              <a:pPr eaLnBrk="1" hangingPunct="1"/>
              <a:t>28</a:t>
            </a:fld>
            <a:endParaRPr lang="en-US" sz="1400"/>
          </a:p>
        </p:txBody>
      </p:sp>
      <p:sp>
        <p:nvSpPr>
          <p:cNvPr id="34819" name="Rectangle 2"/>
          <p:cNvSpPr>
            <a:spLocks noGrp="1" noChangeArrowheads="1"/>
          </p:cNvSpPr>
          <p:nvPr>
            <p:ph type="title"/>
          </p:nvPr>
        </p:nvSpPr>
        <p:spPr>
          <a:xfrm>
            <a:off x="2209800" y="381000"/>
            <a:ext cx="7772400" cy="1143000"/>
          </a:xfrm>
        </p:spPr>
        <p:txBody>
          <a:bodyPr>
            <a:normAutofit fontScale="90000"/>
          </a:bodyPr>
          <a:lstStyle/>
          <a:p>
            <a:pPr eaLnBrk="1" hangingPunct="1"/>
            <a:r>
              <a:rPr lang="en-US" sz="4000">
                <a:latin typeface="Tahoma" pitchFamily="34" charset="0"/>
              </a:rPr>
              <a:t>Margin of Safety (MOS)</a:t>
            </a:r>
            <a:r>
              <a:rPr lang="en-US" smtClean="0">
                <a:latin typeface="Tahoma" pitchFamily="34" charset="0"/>
              </a:rPr>
              <a:t> </a:t>
            </a:r>
            <a:br>
              <a:rPr lang="en-US" smtClean="0">
                <a:latin typeface="Tahoma" pitchFamily="34" charset="0"/>
              </a:rPr>
            </a:br>
            <a:endParaRPr lang="en-US" smtClean="0">
              <a:latin typeface="Tahoma" pitchFamily="34" charset="0"/>
            </a:endParaRPr>
          </a:p>
        </p:txBody>
      </p:sp>
      <p:sp>
        <p:nvSpPr>
          <p:cNvPr id="34820" name="Rectangle 3"/>
          <p:cNvSpPr>
            <a:spLocks noGrp="1" noChangeArrowheads="1"/>
          </p:cNvSpPr>
          <p:nvPr>
            <p:ph type="body" idx="1"/>
          </p:nvPr>
        </p:nvSpPr>
        <p:spPr>
          <a:xfrm>
            <a:off x="1905000" y="1447801"/>
            <a:ext cx="8229600" cy="4068763"/>
          </a:xfrm>
        </p:spPr>
        <p:txBody>
          <a:bodyPr/>
          <a:lstStyle/>
          <a:p>
            <a:pPr algn="just">
              <a:buNone/>
            </a:pPr>
            <a:r>
              <a:rPr lang="en-US" sz="2400" dirty="0">
                <a:latin typeface="Arial" charset="0"/>
                <a:cs typeface="Arial" charset="0"/>
              </a:rPr>
              <a:t>The amount by which sales can drop before losses begin to be incurred.</a:t>
            </a:r>
          </a:p>
          <a:p>
            <a:pPr eaLnBrk="1" hangingPunct="1">
              <a:lnSpc>
                <a:spcPct val="90000"/>
              </a:lnSpc>
              <a:buFontTx/>
              <a:buNone/>
            </a:pPr>
            <a:endParaRPr lang="en-US" sz="2400" dirty="0">
              <a:latin typeface="Tahoma" pitchFamily="34" charset="0"/>
            </a:endParaRPr>
          </a:p>
          <a:p>
            <a:pPr eaLnBrk="1" hangingPunct="1">
              <a:lnSpc>
                <a:spcPct val="90000"/>
              </a:lnSpc>
            </a:pPr>
            <a:r>
              <a:rPr lang="en-US" sz="2400" dirty="0">
                <a:latin typeface="Tahoma" pitchFamily="34" charset="0"/>
              </a:rPr>
              <a:t>Margin of safety is the difference between the total sales (actual or projected) and the breakeven sales. It may be expressed in monetary terms (value) or as a number of units (volume). </a:t>
            </a:r>
          </a:p>
          <a:p>
            <a:pPr eaLnBrk="1" hangingPunct="1">
              <a:lnSpc>
                <a:spcPct val="90000"/>
              </a:lnSpc>
              <a:buFontTx/>
              <a:buNone/>
            </a:pPr>
            <a:endParaRPr lang="en-US" sz="2400" dirty="0">
              <a:latin typeface="Tahoma" pitchFamily="34" charset="0"/>
            </a:endParaRPr>
          </a:p>
          <a:p>
            <a:pPr eaLnBrk="1" hangingPunct="1">
              <a:lnSpc>
                <a:spcPct val="90000"/>
              </a:lnSpc>
            </a:pPr>
            <a:r>
              <a:rPr lang="en-GB" sz="2400" dirty="0">
                <a:latin typeface="Tahoma" pitchFamily="34" charset="0"/>
              </a:rPr>
              <a:t>A large margin of safety indicates the soundness and financial strength of business. </a:t>
            </a:r>
            <a:endParaRPr lang="en-US" sz="2400" dirty="0">
              <a:latin typeface="Tahoma" pitchFamily="34" charset="0"/>
            </a:endParaRPr>
          </a:p>
        </p:txBody>
      </p:sp>
    </p:spTree>
    <p:extLst>
      <p:ext uri="{BB962C8B-B14F-4D97-AF65-F5344CB8AC3E}">
        <p14:creationId xmlns:p14="http://schemas.microsoft.com/office/powerpoint/2010/main" val="18869183"/>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Number Placeholder 5"/>
          <p:cNvSpPr>
            <a:spLocks noGrp="1"/>
          </p:cNvSpPr>
          <p:nvPr>
            <p:ph type="sldNum" sz="quarter" idx="4294967295"/>
          </p:nvPr>
        </p:nvSpPr>
        <p:spPr>
          <a:xfrm>
            <a:off x="8077200" y="6248400"/>
            <a:ext cx="1905000" cy="457200"/>
          </a:xfrm>
          <a:prstGeom prst="rect">
            <a:avLst/>
          </a:prstGeom>
          <a:noFill/>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fld id="{0841D857-95C5-4B05-8C97-96D8F115FE44}" type="slidenum">
              <a:rPr lang="en-US" sz="1400"/>
              <a:pPr eaLnBrk="1" hangingPunct="1"/>
              <a:t>29</a:t>
            </a:fld>
            <a:endParaRPr lang="en-US" sz="1400"/>
          </a:p>
        </p:txBody>
      </p:sp>
      <p:sp>
        <p:nvSpPr>
          <p:cNvPr id="35843" name="Rectangle 2"/>
          <p:cNvSpPr>
            <a:spLocks noGrp="1" noChangeArrowheads="1"/>
          </p:cNvSpPr>
          <p:nvPr>
            <p:ph type="title"/>
          </p:nvPr>
        </p:nvSpPr>
        <p:spPr>
          <a:xfrm>
            <a:off x="1884000" y="360000"/>
            <a:ext cx="8424000" cy="1176191"/>
          </a:xfrm>
        </p:spPr>
        <p:txBody>
          <a:bodyPr>
            <a:normAutofit fontScale="90000"/>
          </a:bodyPr>
          <a:lstStyle/>
          <a:p>
            <a:pPr algn="l" eaLnBrk="1" hangingPunct="1"/>
            <a:r>
              <a:rPr lang="en-US" sz="3600" b="1" dirty="0">
                <a:latin typeface="Tahoma" pitchFamily="34" charset="0"/>
              </a:rPr>
              <a:t>Formula for margin of safety in dollars</a:t>
            </a:r>
            <a:r>
              <a:rPr lang="en-US" sz="4000" b="1" dirty="0">
                <a:solidFill>
                  <a:schemeClr val="accent2"/>
                </a:solidFill>
                <a:latin typeface="Tahoma" pitchFamily="34" charset="0"/>
              </a:rPr>
              <a:t/>
            </a:r>
            <a:br>
              <a:rPr lang="en-US" sz="4000" b="1" dirty="0">
                <a:solidFill>
                  <a:schemeClr val="accent2"/>
                </a:solidFill>
                <a:latin typeface="Tahoma" pitchFamily="34" charset="0"/>
              </a:rPr>
            </a:br>
            <a:endParaRPr lang="en-US" sz="4000" b="1" dirty="0">
              <a:solidFill>
                <a:schemeClr val="accent2"/>
              </a:solidFill>
              <a:latin typeface="Tahoma" pitchFamily="34" charset="0"/>
            </a:endParaRPr>
          </a:p>
        </p:txBody>
      </p:sp>
      <p:sp>
        <p:nvSpPr>
          <p:cNvPr id="35844" name="Rectangle 3"/>
          <p:cNvSpPr>
            <a:spLocks noGrp="1" noChangeArrowheads="1"/>
          </p:cNvSpPr>
          <p:nvPr>
            <p:ph type="body" idx="1"/>
          </p:nvPr>
        </p:nvSpPr>
        <p:spPr>
          <a:xfrm>
            <a:off x="1884000" y="1536192"/>
            <a:ext cx="8424000" cy="3683809"/>
          </a:xfrm>
        </p:spPr>
        <p:txBody>
          <a:bodyPr/>
          <a:lstStyle/>
          <a:p>
            <a:pPr eaLnBrk="1" hangingPunct="1">
              <a:buClr>
                <a:schemeClr val="tx1"/>
              </a:buClr>
            </a:pPr>
            <a:r>
              <a:rPr lang="en-US" sz="2400" b="1" dirty="0">
                <a:latin typeface="Tahoma" pitchFamily="34" charset="0"/>
              </a:rPr>
              <a:t>The formula for determining the margin of safety in units or £ is shown below.</a:t>
            </a:r>
          </a:p>
          <a:p>
            <a:pPr eaLnBrk="1" hangingPunct="1">
              <a:buClr>
                <a:schemeClr val="tx1"/>
              </a:buClr>
            </a:pPr>
            <a:endParaRPr lang="en-US" sz="2400" b="1" dirty="0">
              <a:latin typeface="Tahoma" pitchFamily="34" charset="0"/>
            </a:endParaRPr>
          </a:p>
          <a:p>
            <a:pPr eaLnBrk="1" hangingPunct="1"/>
            <a:endParaRPr lang="en-US" dirty="0" smtClean="0">
              <a:latin typeface="Tahoma" pitchFamily="34" charset="0"/>
            </a:endParaRPr>
          </a:p>
        </p:txBody>
      </p:sp>
      <p:grpSp>
        <p:nvGrpSpPr>
          <p:cNvPr id="35845" name="Group 4"/>
          <p:cNvGrpSpPr>
            <a:grpSpLocks/>
          </p:cNvGrpSpPr>
          <p:nvPr/>
        </p:nvGrpSpPr>
        <p:grpSpPr bwMode="auto">
          <a:xfrm>
            <a:off x="2351089" y="2781301"/>
            <a:ext cx="8023225" cy="1152525"/>
            <a:chOff x="540" y="3786"/>
            <a:chExt cx="5054" cy="662"/>
          </a:xfrm>
        </p:grpSpPr>
        <p:sp>
          <p:nvSpPr>
            <p:cNvPr id="35847" name="Rectangle 5"/>
            <p:cNvSpPr>
              <a:spLocks noChangeArrowheads="1"/>
            </p:cNvSpPr>
            <p:nvPr/>
          </p:nvSpPr>
          <p:spPr bwMode="auto">
            <a:xfrm>
              <a:off x="2057" y="3953"/>
              <a:ext cx="2210" cy="2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72" tIns="44442" rIns="90472" bIns="44442">
              <a:spAutoFit/>
            </a:bodyPr>
            <a:lstStyle/>
            <a:p>
              <a:pPr eaLnBrk="0" hangingPunct="0">
                <a:spcBef>
                  <a:spcPct val="50000"/>
                </a:spcBef>
              </a:pPr>
              <a:r>
                <a:rPr lang="en-US" sz="2700" b="1">
                  <a:latin typeface="Arial" charset="0"/>
                </a:rPr>
                <a:t>–                           =</a:t>
              </a:r>
            </a:p>
          </p:txBody>
        </p:sp>
        <p:grpSp>
          <p:nvGrpSpPr>
            <p:cNvPr id="35848" name="Group 6"/>
            <p:cNvGrpSpPr>
              <a:grpSpLocks/>
            </p:cNvGrpSpPr>
            <p:nvPr/>
          </p:nvGrpSpPr>
          <p:grpSpPr bwMode="auto">
            <a:xfrm>
              <a:off x="4152" y="3786"/>
              <a:ext cx="1442" cy="662"/>
              <a:chOff x="4152" y="3786"/>
              <a:chExt cx="1442" cy="662"/>
            </a:xfrm>
          </p:grpSpPr>
          <p:graphicFrame>
            <p:nvGraphicFramePr>
              <p:cNvPr id="35855" name="Object 7">
                <a:hlinkClick r:id="" action="ppaction://ole?verb=0"/>
              </p:cNvPr>
              <p:cNvGraphicFramePr>
                <a:graphicFrameLocks/>
              </p:cNvGraphicFramePr>
              <p:nvPr/>
            </p:nvGraphicFramePr>
            <p:xfrm>
              <a:off x="4152" y="3786"/>
              <a:ext cx="1442" cy="662"/>
            </p:xfrm>
            <a:graphic>
              <a:graphicData uri="http://schemas.openxmlformats.org/presentationml/2006/ole">
                <mc:AlternateContent xmlns:mc="http://schemas.openxmlformats.org/markup-compatibility/2006">
                  <mc:Choice xmlns:v="urn:schemas-microsoft-com:vml" Requires="v">
                    <p:oleObj spid="_x0000_s1026" name="Micrografx Windows Draw 5.0 Drawing" r:id="rId3" imgW="2285208" imgH="1049104" progId="Draw.Document.5">
                      <p:embed/>
                    </p:oleObj>
                  </mc:Choice>
                  <mc:Fallback>
                    <p:oleObj name="Micrografx Windows Draw 5.0 Drawing" r:id="rId3" imgW="2285208" imgH="1049104" progId="Draw.Document.5">
                      <p:embed/>
                      <p:pic>
                        <p:nvPicPr>
                          <p:cNvPr id="0" name=""/>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52" y="3786"/>
                            <a:ext cx="1442" cy="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35856" name="Rectangle 8"/>
              <p:cNvSpPr>
                <a:spLocks noChangeArrowheads="1"/>
              </p:cNvSpPr>
              <p:nvPr/>
            </p:nvSpPr>
            <p:spPr bwMode="auto">
              <a:xfrm>
                <a:off x="4241" y="3917"/>
                <a:ext cx="1262" cy="2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72" tIns="44442" rIns="90472" bIns="44442">
                <a:spAutoFit/>
              </a:bodyPr>
              <a:lstStyle/>
              <a:p>
                <a:pPr algn="ctr" eaLnBrk="0" hangingPunct="0">
                  <a:spcBef>
                    <a:spcPct val="50000"/>
                  </a:spcBef>
                </a:pPr>
                <a:r>
                  <a:rPr lang="en-US" b="1" dirty="0">
                    <a:latin typeface="Arial" charset="0"/>
                  </a:rPr>
                  <a:t>Margin of </a:t>
                </a:r>
                <a:r>
                  <a:rPr lang="en-US" b="1" dirty="0">
                    <a:latin typeface="Arial" charset="0"/>
                  </a:rPr>
                  <a:t>Safety</a:t>
                </a:r>
                <a:endParaRPr lang="en-US" b="1" dirty="0">
                  <a:latin typeface="Arial" charset="0"/>
                </a:endParaRPr>
              </a:p>
            </p:txBody>
          </p:sp>
        </p:grpSp>
        <p:grpSp>
          <p:nvGrpSpPr>
            <p:cNvPr id="35849" name="Group 9"/>
            <p:cNvGrpSpPr>
              <a:grpSpLocks/>
            </p:cNvGrpSpPr>
            <p:nvPr/>
          </p:nvGrpSpPr>
          <p:grpSpPr bwMode="auto">
            <a:xfrm>
              <a:off x="2364" y="3786"/>
              <a:ext cx="1448" cy="662"/>
              <a:chOff x="2364" y="3786"/>
              <a:chExt cx="1448" cy="662"/>
            </a:xfrm>
          </p:grpSpPr>
          <p:graphicFrame>
            <p:nvGraphicFramePr>
              <p:cNvPr id="35853" name="Object 10">
                <a:hlinkClick r:id="" action="ppaction://ole?verb=0"/>
              </p:cNvPr>
              <p:cNvGraphicFramePr>
                <a:graphicFrameLocks/>
              </p:cNvGraphicFramePr>
              <p:nvPr/>
            </p:nvGraphicFramePr>
            <p:xfrm>
              <a:off x="2364" y="3786"/>
              <a:ext cx="1448" cy="662"/>
            </p:xfrm>
            <a:graphic>
              <a:graphicData uri="http://schemas.openxmlformats.org/presentationml/2006/ole">
                <mc:AlternateContent xmlns:mc="http://schemas.openxmlformats.org/markup-compatibility/2006">
                  <mc:Choice xmlns:v="urn:schemas-microsoft-com:vml" Requires="v">
                    <p:oleObj spid="_x0000_s1027" name="Micrografx Windows Draw 5.0 Drawing" r:id="rId5" imgW="2294716" imgH="1049104" progId="Draw.Document.5">
                      <p:embed/>
                    </p:oleObj>
                  </mc:Choice>
                  <mc:Fallback>
                    <p:oleObj name="Micrografx Windows Draw 5.0 Drawing" r:id="rId5" imgW="2294716" imgH="1049104" progId="Draw.Document.5">
                      <p:embed/>
                      <p:pic>
                        <p:nvPicPr>
                          <p:cNvPr id="0" name=""/>
                          <p:cNvPicPr>
                            <a:picLocks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364" y="3786"/>
                            <a:ext cx="1448" cy="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35854" name="Rectangle 11"/>
              <p:cNvSpPr>
                <a:spLocks noChangeArrowheads="1"/>
              </p:cNvSpPr>
              <p:nvPr/>
            </p:nvSpPr>
            <p:spPr bwMode="auto">
              <a:xfrm>
                <a:off x="2585" y="3917"/>
                <a:ext cx="1010" cy="3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72" tIns="44442" rIns="90472" bIns="44442">
                <a:spAutoFit/>
              </a:bodyPr>
              <a:lstStyle/>
              <a:p>
                <a:pPr algn="ctr" eaLnBrk="0" hangingPunct="0">
                  <a:spcBef>
                    <a:spcPct val="50000"/>
                  </a:spcBef>
                </a:pPr>
                <a:r>
                  <a:rPr lang="en-US" b="1" dirty="0">
                    <a:latin typeface="Arial" charset="0"/>
                  </a:rPr>
                  <a:t>Break-even Sales</a:t>
                </a:r>
              </a:p>
            </p:txBody>
          </p:sp>
        </p:grpSp>
        <p:grpSp>
          <p:nvGrpSpPr>
            <p:cNvPr id="35850" name="Group 12"/>
            <p:cNvGrpSpPr>
              <a:grpSpLocks/>
            </p:cNvGrpSpPr>
            <p:nvPr/>
          </p:nvGrpSpPr>
          <p:grpSpPr bwMode="auto">
            <a:xfrm>
              <a:off x="540" y="3786"/>
              <a:ext cx="1448" cy="662"/>
              <a:chOff x="540" y="3786"/>
              <a:chExt cx="1448" cy="662"/>
            </a:xfrm>
          </p:grpSpPr>
          <p:graphicFrame>
            <p:nvGraphicFramePr>
              <p:cNvPr id="35851" name="Object 13">
                <a:hlinkClick r:id="" action="ppaction://ole?verb=0"/>
              </p:cNvPr>
              <p:cNvGraphicFramePr>
                <a:graphicFrameLocks/>
              </p:cNvGraphicFramePr>
              <p:nvPr/>
            </p:nvGraphicFramePr>
            <p:xfrm>
              <a:off x="540" y="3786"/>
              <a:ext cx="1448" cy="662"/>
            </p:xfrm>
            <a:graphic>
              <a:graphicData uri="http://schemas.openxmlformats.org/presentationml/2006/ole">
                <mc:AlternateContent xmlns:mc="http://schemas.openxmlformats.org/markup-compatibility/2006">
                  <mc:Choice xmlns:v="urn:schemas-microsoft-com:vml" Requires="v">
                    <p:oleObj spid="_x0000_s1028" name="Micrografx Windows Draw 5.0 Drawing" r:id="rId7" imgW="2294716" imgH="1049104" progId="Draw.Document.5">
                      <p:embed/>
                    </p:oleObj>
                  </mc:Choice>
                  <mc:Fallback>
                    <p:oleObj name="Micrografx Windows Draw 5.0 Drawing" r:id="rId7" imgW="2294716" imgH="1049104" progId="Draw.Document.5">
                      <p:embed/>
                      <p:pic>
                        <p:nvPicPr>
                          <p:cNvPr id="0" name=""/>
                          <p:cNvPicPr>
                            <a:picLocks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40" y="3786"/>
                            <a:ext cx="1448" cy="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35852" name="Rectangle 14"/>
              <p:cNvSpPr>
                <a:spLocks noChangeArrowheads="1"/>
              </p:cNvSpPr>
              <p:nvPr/>
            </p:nvSpPr>
            <p:spPr bwMode="auto">
              <a:xfrm>
                <a:off x="593" y="3917"/>
                <a:ext cx="1334" cy="3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72" tIns="44442" rIns="90472" bIns="44442">
                <a:spAutoFit/>
              </a:bodyPr>
              <a:lstStyle/>
              <a:p>
                <a:pPr algn="ctr" eaLnBrk="0" hangingPunct="0">
                  <a:spcBef>
                    <a:spcPct val="50000"/>
                  </a:spcBef>
                </a:pPr>
                <a:r>
                  <a:rPr lang="en-US" b="1" dirty="0">
                    <a:latin typeface="Arial" charset="0"/>
                  </a:rPr>
                  <a:t>Actual (Expected) Sales</a:t>
                </a:r>
              </a:p>
            </p:txBody>
          </p:sp>
        </p:grpSp>
      </p:grpSp>
      <p:sp>
        <p:nvSpPr>
          <p:cNvPr id="35846" name="Text Box 15"/>
          <p:cNvSpPr txBox="1">
            <a:spLocks noChangeArrowheads="1"/>
          </p:cNvSpPr>
          <p:nvPr/>
        </p:nvSpPr>
        <p:spPr bwMode="auto">
          <a:xfrm>
            <a:off x="1524001" y="4292600"/>
            <a:ext cx="8964613" cy="15696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r>
              <a:rPr lang="en-GB" dirty="0">
                <a:latin typeface="Arial" charset="0"/>
              </a:rPr>
              <a:t>The size of margin of safety is an extremely valuable guide to the strength of a business. If it is large, there can be substantial falling of sales and yet a profit can be made. On the other hand, if margin is small, any loss of sales may be a serious matter.</a:t>
            </a:r>
          </a:p>
        </p:txBody>
      </p:sp>
    </p:spTree>
    <p:extLst>
      <p:ext uri="{BB962C8B-B14F-4D97-AF65-F5344CB8AC3E}">
        <p14:creationId xmlns:p14="http://schemas.microsoft.com/office/powerpoint/2010/main" val="257363906"/>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Number Placeholder 5"/>
          <p:cNvSpPr>
            <a:spLocks noGrp="1"/>
          </p:cNvSpPr>
          <p:nvPr>
            <p:ph type="sldNum" sz="quarter" idx="4294967295"/>
          </p:nvPr>
        </p:nvSpPr>
        <p:spPr>
          <a:xfrm>
            <a:off x="8077200" y="6248400"/>
            <a:ext cx="1905000" cy="457200"/>
          </a:xfrm>
          <a:prstGeom prst="rect">
            <a:avLst/>
          </a:prstGeom>
          <a:noFill/>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fld id="{FD23823C-4514-4118-8FF6-E22E97F5691F}" type="slidenum">
              <a:rPr lang="en-US" sz="1400"/>
              <a:pPr eaLnBrk="1" hangingPunct="1"/>
              <a:t>30</a:t>
            </a:fld>
            <a:endParaRPr lang="en-US" sz="1400"/>
          </a:p>
        </p:txBody>
      </p:sp>
      <p:sp>
        <p:nvSpPr>
          <p:cNvPr id="36867" name="Rectangle 2"/>
          <p:cNvSpPr>
            <a:spLocks noChangeArrowheads="1"/>
          </p:cNvSpPr>
          <p:nvPr/>
        </p:nvSpPr>
        <p:spPr bwMode="auto">
          <a:xfrm>
            <a:off x="2795589" y="131764"/>
            <a:ext cx="6600825" cy="11928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B0051"/>
                  </a:outerShdw>
                </a:effectLst>
              </a14:hiddenEffects>
            </a:ext>
          </a:extLst>
        </p:spPr>
        <p:txBody>
          <a:bodyPr lIns="85577" tIns="42038" rIns="85577" bIns="42038">
            <a:spAutoFit/>
          </a:bodyPr>
          <a:lstStyle/>
          <a:p>
            <a:pPr defTabSz="865188" eaLnBrk="0" hangingPunct="0">
              <a:spcBef>
                <a:spcPct val="50000"/>
              </a:spcBef>
            </a:pPr>
            <a:r>
              <a:rPr lang="en-US" sz="3600">
                <a:latin typeface="Arial Black" pitchFamily="34" charset="0"/>
              </a:rPr>
              <a:t>Formula for                   margin of safety ratio</a:t>
            </a:r>
          </a:p>
        </p:txBody>
      </p:sp>
      <p:sp>
        <p:nvSpPr>
          <p:cNvPr id="36868" name="Rectangle 3"/>
          <p:cNvSpPr>
            <a:spLocks noGrp="1" noChangeArrowheads="1"/>
          </p:cNvSpPr>
          <p:nvPr>
            <p:ph type="body" idx="1"/>
          </p:nvPr>
        </p:nvSpPr>
        <p:spPr>
          <a:xfrm>
            <a:off x="2339976" y="1816609"/>
            <a:ext cx="7642225" cy="1272667"/>
          </a:xfrm>
          <a:ln w="50800" cap="flat">
            <a:solidFill>
              <a:schemeClr val="hlink"/>
            </a:solidFill>
            <a:miter lim="800000"/>
            <a:headEnd/>
            <a:tailEnd/>
          </a:ln>
          <a:extLst>
            <a:ext uri="{909E8E84-426E-40DD-AFC4-6F175D3DCCD1}">
              <a14:hiddenFill xmlns:a14="http://schemas.microsoft.com/office/drawing/2010/main">
                <a:solidFill>
                  <a:srgbClr val="FFFFCC"/>
                </a:solidFill>
              </a14:hiddenFill>
            </a:ext>
          </a:extLst>
        </p:spPr>
        <p:txBody>
          <a:bodyPr vert="horz" lIns="91583" tIns="45040" rIns="91583" bIns="45040" rtlCol="0">
            <a:normAutofit/>
          </a:bodyPr>
          <a:lstStyle/>
          <a:p>
            <a:pPr marL="0" indent="0" defTabSz="400050">
              <a:buNone/>
            </a:pPr>
            <a:r>
              <a:rPr lang="en-US" b="1" dirty="0">
                <a:latin typeface="Tahoma" pitchFamily="34" charset="0"/>
              </a:rPr>
              <a:t>The formula and calculation for determining the margin of safety ratio are:</a:t>
            </a:r>
          </a:p>
          <a:p>
            <a:pPr marL="0" indent="0" defTabSz="400050">
              <a:buNone/>
            </a:pPr>
            <a:endParaRPr lang="en-US" b="1" dirty="0">
              <a:latin typeface="Tahoma" pitchFamily="34" charset="0"/>
            </a:endParaRPr>
          </a:p>
        </p:txBody>
      </p:sp>
      <p:grpSp>
        <p:nvGrpSpPr>
          <p:cNvPr id="36870" name="Group 5"/>
          <p:cNvGrpSpPr>
            <a:grpSpLocks/>
          </p:cNvGrpSpPr>
          <p:nvPr/>
        </p:nvGrpSpPr>
        <p:grpSpPr bwMode="auto">
          <a:xfrm>
            <a:off x="2339975" y="3213099"/>
            <a:ext cx="7641466" cy="1816196"/>
            <a:chOff x="540" y="3390"/>
            <a:chExt cx="5054" cy="662"/>
          </a:xfrm>
        </p:grpSpPr>
        <p:sp>
          <p:nvSpPr>
            <p:cNvPr id="36872" name="Rectangle 6"/>
            <p:cNvSpPr>
              <a:spLocks noChangeArrowheads="1"/>
            </p:cNvSpPr>
            <p:nvPr/>
          </p:nvSpPr>
          <p:spPr bwMode="auto">
            <a:xfrm>
              <a:off x="2045" y="3557"/>
              <a:ext cx="2210" cy="1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85577" tIns="42038" rIns="85577" bIns="42038">
              <a:spAutoFit/>
            </a:bodyPr>
            <a:lstStyle/>
            <a:p>
              <a:pPr defTabSz="865188" eaLnBrk="0" hangingPunct="0">
                <a:spcBef>
                  <a:spcPct val="50000"/>
                </a:spcBef>
              </a:pPr>
              <a:r>
                <a:rPr lang="en-US" sz="2600" b="1">
                  <a:latin typeface="Arial" charset="0"/>
                </a:rPr>
                <a:t>÷                           =</a:t>
              </a:r>
            </a:p>
          </p:txBody>
        </p:sp>
        <p:grpSp>
          <p:nvGrpSpPr>
            <p:cNvPr id="36873" name="Group 7"/>
            <p:cNvGrpSpPr>
              <a:grpSpLocks/>
            </p:cNvGrpSpPr>
            <p:nvPr/>
          </p:nvGrpSpPr>
          <p:grpSpPr bwMode="auto">
            <a:xfrm>
              <a:off x="4152" y="3390"/>
              <a:ext cx="1442" cy="662"/>
              <a:chOff x="4152" y="3390"/>
              <a:chExt cx="1442" cy="662"/>
            </a:xfrm>
          </p:grpSpPr>
          <p:graphicFrame>
            <p:nvGraphicFramePr>
              <p:cNvPr id="36880" name="Object 8">
                <a:hlinkClick r:id="" action="ppaction://ole?verb=0"/>
              </p:cNvPr>
              <p:cNvGraphicFramePr>
                <a:graphicFrameLocks/>
              </p:cNvGraphicFramePr>
              <p:nvPr/>
            </p:nvGraphicFramePr>
            <p:xfrm>
              <a:off x="4152" y="3390"/>
              <a:ext cx="1442" cy="662"/>
            </p:xfrm>
            <a:graphic>
              <a:graphicData uri="http://schemas.openxmlformats.org/presentationml/2006/ole">
                <mc:AlternateContent xmlns:mc="http://schemas.openxmlformats.org/markup-compatibility/2006">
                  <mc:Choice xmlns:v="urn:schemas-microsoft-com:vml" Requires="v">
                    <p:oleObj spid="_x0000_s2050" name="Micrografx Windows Draw 5.0 Drawing" r:id="rId4" imgW="2285208" imgH="1049104" progId="Draw.Document.5">
                      <p:embed/>
                    </p:oleObj>
                  </mc:Choice>
                  <mc:Fallback>
                    <p:oleObj name="Micrografx Windows Draw 5.0 Drawing" r:id="rId4" imgW="2285208" imgH="1049104" progId="Draw.Document.5">
                      <p:embed/>
                      <p:pic>
                        <p:nvPicPr>
                          <p:cNvPr id="0" name=""/>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52" y="3390"/>
                            <a:ext cx="1442" cy="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36881" name="Rectangle 9"/>
              <p:cNvSpPr>
                <a:spLocks noChangeArrowheads="1"/>
              </p:cNvSpPr>
              <p:nvPr/>
            </p:nvSpPr>
            <p:spPr bwMode="auto">
              <a:xfrm>
                <a:off x="4241" y="3533"/>
                <a:ext cx="1262" cy="2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85577" tIns="42038" rIns="85577" bIns="42038">
                <a:spAutoFit/>
              </a:bodyPr>
              <a:lstStyle/>
              <a:p>
                <a:pPr algn="ctr" defTabSz="865188" eaLnBrk="0" hangingPunct="0">
                  <a:spcBef>
                    <a:spcPct val="50000"/>
                  </a:spcBef>
                </a:pPr>
                <a:r>
                  <a:rPr lang="en-US" sz="1700" b="1" dirty="0">
                    <a:latin typeface="Arial" charset="0"/>
                  </a:rPr>
                  <a:t>Margin of Safety Ratio</a:t>
                </a:r>
              </a:p>
            </p:txBody>
          </p:sp>
        </p:grpSp>
        <p:grpSp>
          <p:nvGrpSpPr>
            <p:cNvPr id="36874" name="Group 10"/>
            <p:cNvGrpSpPr>
              <a:grpSpLocks/>
            </p:cNvGrpSpPr>
            <p:nvPr/>
          </p:nvGrpSpPr>
          <p:grpSpPr bwMode="auto">
            <a:xfrm>
              <a:off x="2364" y="3390"/>
              <a:ext cx="1448" cy="662"/>
              <a:chOff x="2364" y="3390"/>
              <a:chExt cx="1448" cy="662"/>
            </a:xfrm>
          </p:grpSpPr>
          <p:graphicFrame>
            <p:nvGraphicFramePr>
              <p:cNvPr id="36878" name="Object 11">
                <a:hlinkClick r:id="" action="ppaction://ole?verb=0"/>
              </p:cNvPr>
              <p:cNvGraphicFramePr>
                <a:graphicFrameLocks/>
              </p:cNvGraphicFramePr>
              <p:nvPr/>
            </p:nvGraphicFramePr>
            <p:xfrm>
              <a:off x="2364" y="3390"/>
              <a:ext cx="1448" cy="662"/>
            </p:xfrm>
            <a:graphic>
              <a:graphicData uri="http://schemas.openxmlformats.org/presentationml/2006/ole">
                <mc:AlternateContent xmlns:mc="http://schemas.openxmlformats.org/markup-compatibility/2006">
                  <mc:Choice xmlns:v="urn:schemas-microsoft-com:vml" Requires="v">
                    <p:oleObj spid="_x0000_s2051" name="Micrografx Windows Draw 5.0 Drawing" r:id="rId6" imgW="2294716" imgH="1049104" progId="Draw.Document.5">
                      <p:embed/>
                    </p:oleObj>
                  </mc:Choice>
                  <mc:Fallback>
                    <p:oleObj name="Micrografx Windows Draw 5.0 Drawing" r:id="rId6" imgW="2294716" imgH="1049104" progId="Draw.Document.5">
                      <p:embed/>
                      <p:pic>
                        <p:nvPicPr>
                          <p:cNvPr id="0" name=""/>
                          <p:cNvPicPr>
                            <a:picLocks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364" y="3390"/>
                            <a:ext cx="1448" cy="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36879" name="Rectangle 12"/>
              <p:cNvSpPr>
                <a:spLocks noChangeArrowheads="1"/>
              </p:cNvSpPr>
              <p:nvPr/>
            </p:nvSpPr>
            <p:spPr bwMode="auto">
              <a:xfrm>
                <a:off x="2418" y="3533"/>
                <a:ext cx="1333" cy="2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85577" tIns="42038" rIns="85577" bIns="42038">
                <a:spAutoFit/>
              </a:bodyPr>
              <a:lstStyle/>
              <a:p>
                <a:pPr algn="ctr" defTabSz="865188" eaLnBrk="0" hangingPunct="0">
                  <a:spcBef>
                    <a:spcPct val="50000"/>
                  </a:spcBef>
                </a:pPr>
                <a:r>
                  <a:rPr lang="en-US" sz="1700" b="1" dirty="0">
                    <a:latin typeface="Arial" charset="0"/>
                  </a:rPr>
                  <a:t>Actual (Expected) Sales</a:t>
                </a:r>
              </a:p>
            </p:txBody>
          </p:sp>
        </p:grpSp>
        <p:grpSp>
          <p:nvGrpSpPr>
            <p:cNvPr id="36875" name="Group 13"/>
            <p:cNvGrpSpPr>
              <a:grpSpLocks/>
            </p:cNvGrpSpPr>
            <p:nvPr/>
          </p:nvGrpSpPr>
          <p:grpSpPr bwMode="auto">
            <a:xfrm>
              <a:off x="540" y="3390"/>
              <a:ext cx="1448" cy="662"/>
              <a:chOff x="540" y="3390"/>
              <a:chExt cx="1448" cy="662"/>
            </a:xfrm>
          </p:grpSpPr>
          <p:graphicFrame>
            <p:nvGraphicFramePr>
              <p:cNvPr id="36876" name="Object 14">
                <a:hlinkClick r:id="" action="ppaction://ole?verb=0"/>
              </p:cNvPr>
              <p:cNvGraphicFramePr>
                <a:graphicFrameLocks/>
              </p:cNvGraphicFramePr>
              <p:nvPr/>
            </p:nvGraphicFramePr>
            <p:xfrm>
              <a:off x="540" y="3390"/>
              <a:ext cx="1448" cy="662"/>
            </p:xfrm>
            <a:graphic>
              <a:graphicData uri="http://schemas.openxmlformats.org/presentationml/2006/ole">
                <mc:AlternateContent xmlns:mc="http://schemas.openxmlformats.org/markup-compatibility/2006">
                  <mc:Choice xmlns:v="urn:schemas-microsoft-com:vml" Requires="v">
                    <p:oleObj spid="_x0000_s2052" name="Micrografx Windows Draw 5.0 Drawing" r:id="rId8" imgW="2294716" imgH="1049104" progId="Draw.Document.5">
                      <p:embed/>
                    </p:oleObj>
                  </mc:Choice>
                  <mc:Fallback>
                    <p:oleObj name="Micrografx Windows Draw 5.0 Drawing" r:id="rId8" imgW="2294716" imgH="1049104" progId="Draw.Document.5">
                      <p:embed/>
                      <p:pic>
                        <p:nvPicPr>
                          <p:cNvPr id="0" name=""/>
                          <p:cNvPicPr>
                            <a:picLocks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40" y="3390"/>
                            <a:ext cx="1448" cy="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36877" name="Rectangle 15"/>
              <p:cNvSpPr>
                <a:spLocks noChangeArrowheads="1"/>
              </p:cNvSpPr>
              <p:nvPr/>
            </p:nvSpPr>
            <p:spPr bwMode="auto">
              <a:xfrm>
                <a:off x="629" y="3533"/>
                <a:ext cx="1262" cy="2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85577" tIns="42038" rIns="85577" bIns="42038">
                <a:spAutoFit/>
              </a:bodyPr>
              <a:lstStyle/>
              <a:p>
                <a:pPr algn="ctr" defTabSz="865188" eaLnBrk="0" hangingPunct="0">
                  <a:spcBef>
                    <a:spcPct val="50000"/>
                  </a:spcBef>
                </a:pPr>
                <a:r>
                  <a:rPr lang="en-US" sz="1700" b="1" dirty="0">
                    <a:latin typeface="Arial" charset="0"/>
                  </a:rPr>
                  <a:t>Margin of Safety in Dollars</a:t>
                </a:r>
              </a:p>
            </p:txBody>
          </p:sp>
        </p:grpSp>
      </p:grpSp>
    </p:spTree>
    <p:extLst>
      <p:ext uri="{BB962C8B-B14F-4D97-AF65-F5344CB8AC3E}">
        <p14:creationId xmlns:p14="http://schemas.microsoft.com/office/powerpoint/2010/main" val="597113540"/>
      </p:ext>
    </p:extLst>
  </p:cSld>
  <p:clrMapOvr>
    <a:masterClrMapping/>
  </p:clrMapOvr>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a:t>
            </a:r>
            <a:endParaRPr lang="en-GB" dirty="0"/>
          </a:p>
        </p:txBody>
      </p:sp>
      <p:sp>
        <p:nvSpPr>
          <p:cNvPr id="3" name="Content Placeholder 2"/>
          <p:cNvSpPr>
            <a:spLocks noGrp="1"/>
          </p:cNvSpPr>
          <p:nvPr>
            <p:ph idx="1"/>
          </p:nvPr>
        </p:nvSpPr>
        <p:spPr>
          <a:xfrm>
            <a:off x="1719072" y="1260001"/>
            <a:ext cx="8851392" cy="4604351"/>
          </a:xfrm>
        </p:spPr>
        <p:txBody>
          <a:bodyPr>
            <a:normAutofit lnSpcReduction="10000"/>
          </a:bodyPr>
          <a:lstStyle/>
          <a:p>
            <a:r>
              <a:rPr lang="en-US" b="1" dirty="0" smtClean="0">
                <a:solidFill>
                  <a:srgbClr val="002060"/>
                </a:solidFill>
              </a:rPr>
              <a:t>Assume that a company actual sales are £60,000 </a:t>
            </a:r>
            <a:r>
              <a:rPr lang="en-US" b="1" dirty="0">
                <a:solidFill>
                  <a:srgbClr val="002060"/>
                </a:solidFill>
              </a:rPr>
              <a:t>and sales at break even are </a:t>
            </a:r>
            <a:r>
              <a:rPr lang="en-US" b="1" dirty="0" smtClean="0">
                <a:solidFill>
                  <a:srgbClr val="002060"/>
                </a:solidFill>
              </a:rPr>
              <a:t>£48,000.</a:t>
            </a:r>
          </a:p>
          <a:p>
            <a:r>
              <a:rPr lang="en-US" b="1" dirty="0" smtClean="0">
                <a:solidFill>
                  <a:srgbClr val="002060"/>
                </a:solidFill>
              </a:rPr>
              <a:t>Required: Calculate margin </a:t>
            </a:r>
            <a:r>
              <a:rPr lang="en-US" b="1" dirty="0">
                <a:solidFill>
                  <a:srgbClr val="002060"/>
                </a:solidFill>
              </a:rPr>
              <a:t>of </a:t>
            </a:r>
            <a:r>
              <a:rPr lang="en-US" b="1" dirty="0" smtClean="0">
                <a:solidFill>
                  <a:srgbClr val="002060"/>
                </a:solidFill>
              </a:rPr>
              <a:t>safety and </a:t>
            </a:r>
            <a:r>
              <a:rPr lang="en-US" b="1" dirty="0">
                <a:solidFill>
                  <a:srgbClr val="002060"/>
                </a:solidFill>
                <a:latin typeface="Arial" charset="0"/>
              </a:rPr>
              <a:t>Margin of </a:t>
            </a:r>
            <a:r>
              <a:rPr lang="en-US" b="1" dirty="0" smtClean="0">
                <a:solidFill>
                  <a:srgbClr val="002060"/>
                </a:solidFill>
                <a:latin typeface="Arial" charset="0"/>
              </a:rPr>
              <a:t>Safety ratio</a:t>
            </a:r>
            <a:r>
              <a:rPr lang="en-US" b="1" dirty="0" smtClean="0">
                <a:latin typeface="Arial" charset="0"/>
              </a:rPr>
              <a:t>.</a:t>
            </a:r>
          </a:p>
          <a:p>
            <a:endParaRPr lang="en-US" b="1" dirty="0">
              <a:latin typeface="Arial" charset="0"/>
            </a:endParaRPr>
          </a:p>
          <a:p>
            <a:r>
              <a:rPr lang="en-US" b="1" dirty="0"/>
              <a:t>Answer:</a:t>
            </a:r>
          </a:p>
          <a:p>
            <a:r>
              <a:rPr lang="en-US" dirty="0"/>
              <a:t>Margin of Safety </a:t>
            </a:r>
            <a:r>
              <a:rPr lang="en-US" dirty="0" smtClean="0"/>
              <a:t>= Actual sales – break even sales </a:t>
            </a:r>
          </a:p>
          <a:p>
            <a:r>
              <a:rPr lang="en-US" dirty="0"/>
              <a:t> </a:t>
            </a:r>
            <a:r>
              <a:rPr lang="en-US" dirty="0" smtClean="0"/>
              <a:t>                           = 60,000 – 48,000 = £12,000 </a:t>
            </a:r>
          </a:p>
          <a:p>
            <a:r>
              <a:rPr lang="en-US" dirty="0"/>
              <a:t>Margin of </a:t>
            </a:r>
            <a:r>
              <a:rPr lang="en-US" dirty="0" smtClean="0"/>
              <a:t>Safety Ratio = </a:t>
            </a:r>
            <a:r>
              <a:rPr lang="en-US" dirty="0"/>
              <a:t>Margin of Safety </a:t>
            </a:r>
            <a:r>
              <a:rPr lang="en-US" dirty="0" smtClean="0"/>
              <a:t>÷ actual sales</a:t>
            </a:r>
          </a:p>
          <a:p>
            <a:r>
              <a:rPr lang="en-US" dirty="0"/>
              <a:t> </a:t>
            </a:r>
            <a:r>
              <a:rPr lang="en-US" dirty="0" smtClean="0"/>
              <a:t>                                    = 12,000 ÷ 60,000= 20% </a:t>
            </a:r>
            <a:endParaRPr lang="en-US" dirty="0"/>
          </a:p>
          <a:p>
            <a:endParaRPr lang="en-US" dirty="0"/>
          </a:p>
          <a:p>
            <a:endParaRPr lang="en-US" dirty="0"/>
          </a:p>
          <a:p>
            <a:endParaRPr lang="en-GB" dirty="0"/>
          </a:p>
        </p:txBody>
      </p:sp>
    </p:spTree>
    <p:extLst>
      <p:ext uri="{BB962C8B-B14F-4D97-AF65-F5344CB8AC3E}">
        <p14:creationId xmlns:p14="http://schemas.microsoft.com/office/powerpoint/2010/main" val="534715348"/>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3"/>
          <p:cNvSpPr>
            <a:spLocks noGrp="1" noChangeArrowheads="1"/>
          </p:cNvSpPr>
          <p:nvPr>
            <p:ph idx="1"/>
          </p:nvPr>
        </p:nvSpPr>
        <p:spPr/>
        <p:txBody>
          <a:bodyPr/>
          <a:lstStyle/>
          <a:p>
            <a:pPr eaLnBrk="1" hangingPunct="1"/>
            <a:r>
              <a:rPr lang="en-GB" dirty="0" smtClean="0"/>
              <a:t>Drury, C. (2012) Cost and Management Accounting, 7</a:t>
            </a:r>
            <a:r>
              <a:rPr lang="en-GB" baseline="30000" dirty="0" smtClean="0"/>
              <a:t>th</a:t>
            </a:r>
            <a:r>
              <a:rPr lang="en-GB" dirty="0" smtClean="0"/>
              <a:t> Edition. </a:t>
            </a:r>
            <a:r>
              <a:rPr lang="en-GB" smtClean="0">
                <a:solidFill>
                  <a:srgbClr val="FF0000"/>
                </a:solidFill>
              </a:rPr>
              <a:t>Chapter 9</a:t>
            </a:r>
            <a:endParaRPr lang="en-GB" dirty="0" smtClean="0">
              <a:solidFill>
                <a:srgbClr val="FF0000"/>
              </a:solidFill>
            </a:endParaRPr>
          </a:p>
          <a:p>
            <a:pPr eaLnBrk="1" hangingPunct="1"/>
            <a:endParaRPr lang="en-GB" dirty="0" smtClean="0"/>
          </a:p>
        </p:txBody>
      </p:sp>
      <p:sp>
        <p:nvSpPr>
          <p:cNvPr id="138242" name="Rectangle 2"/>
          <p:cNvSpPr>
            <a:spLocks noGrp="1" noChangeArrowheads="1"/>
          </p:cNvSpPr>
          <p:nvPr>
            <p:ph type="title"/>
          </p:nvPr>
        </p:nvSpPr>
        <p:spPr/>
        <p:txBody>
          <a:bodyPr/>
          <a:lstStyle/>
          <a:p>
            <a:pPr>
              <a:defRPr/>
            </a:pPr>
            <a:r>
              <a:rPr lang="en-GB"/>
              <a:t>Reading</a:t>
            </a:r>
          </a:p>
        </p:txBody>
      </p:sp>
    </p:spTree>
    <p:extLst>
      <p:ext uri="{BB962C8B-B14F-4D97-AF65-F5344CB8AC3E}">
        <p14:creationId xmlns:p14="http://schemas.microsoft.com/office/powerpoint/2010/main" val="2011722096"/>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C:\Users\johnsonem\AppData\Local\Microsoft\Windows\Temporary Internet Files\Content.IE5\2XVYZJ5S\MC900123883[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619435" y="530352"/>
            <a:ext cx="3446395" cy="42672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rot="20465955">
            <a:off x="2787987" y="1127082"/>
            <a:ext cx="2438400" cy="1446550"/>
          </a:xfrm>
          <a:prstGeom prst="rect">
            <a:avLst/>
          </a:prstGeom>
          <a:noFill/>
        </p:spPr>
        <p:txBody>
          <a:bodyPr wrap="square" rtlCol="0">
            <a:spAutoFit/>
          </a:bodyPr>
          <a:lstStyle/>
          <a:p>
            <a:pPr algn="ctr"/>
            <a:r>
              <a:rPr lang="en-US" sz="4400" b="1" dirty="0">
                <a:solidFill>
                  <a:schemeClr val="tx2"/>
                </a:solidFill>
                <a:latin typeface="Brush Script MT" pitchFamily="66" charset="0"/>
              </a:rPr>
              <a:t>Thank </a:t>
            </a:r>
            <a:br>
              <a:rPr lang="en-US" sz="4400" b="1" dirty="0">
                <a:solidFill>
                  <a:schemeClr val="tx2"/>
                </a:solidFill>
                <a:latin typeface="Brush Script MT" pitchFamily="66" charset="0"/>
              </a:rPr>
            </a:br>
            <a:r>
              <a:rPr lang="en-US" sz="4400" b="1" dirty="0">
                <a:solidFill>
                  <a:schemeClr val="tx2"/>
                </a:solidFill>
                <a:latin typeface="Brush Script MT" pitchFamily="66" charset="0"/>
              </a:rPr>
              <a:t>you!</a:t>
            </a:r>
            <a:endParaRPr lang="en-US" sz="4400" b="1" dirty="0">
              <a:solidFill>
                <a:schemeClr val="tx2"/>
              </a:solidFill>
              <a:latin typeface="Brush Script MT" pitchFamily="66" charset="0"/>
            </a:endParaRPr>
          </a:p>
        </p:txBody>
      </p:sp>
    </p:spTree>
    <p:extLst>
      <p:ext uri="{BB962C8B-B14F-4D97-AF65-F5344CB8AC3E}">
        <p14:creationId xmlns:p14="http://schemas.microsoft.com/office/powerpoint/2010/main" val="3625765216"/>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1625</Words>
  <Application>Microsoft Office PowerPoint</Application>
  <PresentationFormat>Widescreen</PresentationFormat>
  <Paragraphs>272</Paragraphs>
  <Slides>33</Slides>
  <Notes>3</Notes>
  <HiddenSlides>0</HiddenSlides>
  <MMClips>0</MMClips>
  <ScaleCrop>false</ScaleCrop>
  <HeadingPairs>
    <vt:vector size="8" baseType="variant">
      <vt:variant>
        <vt:lpstr>Fonts Used</vt:lpstr>
      </vt:variant>
      <vt:variant>
        <vt:i4>10</vt:i4>
      </vt:variant>
      <vt:variant>
        <vt:lpstr>Theme</vt:lpstr>
      </vt:variant>
      <vt:variant>
        <vt:i4>1</vt:i4>
      </vt:variant>
      <vt:variant>
        <vt:lpstr>Embedded OLE Servers</vt:lpstr>
      </vt:variant>
      <vt:variant>
        <vt:i4>1</vt:i4>
      </vt:variant>
      <vt:variant>
        <vt:lpstr>Slide Titles</vt:lpstr>
      </vt:variant>
      <vt:variant>
        <vt:i4>33</vt:i4>
      </vt:variant>
    </vt:vector>
  </HeadingPairs>
  <TitlesOfParts>
    <vt:vector size="45" baseType="lpstr">
      <vt:lpstr>Arial</vt:lpstr>
      <vt:lpstr>Arial Black</vt:lpstr>
      <vt:lpstr>Brush Script MT</vt:lpstr>
      <vt:lpstr>Calibri</vt:lpstr>
      <vt:lpstr>Calibri Light</vt:lpstr>
      <vt:lpstr>Cambria Math</vt:lpstr>
      <vt:lpstr>Courier New</vt:lpstr>
      <vt:lpstr>Tahoma</vt:lpstr>
      <vt:lpstr>Times New Roman</vt:lpstr>
      <vt:lpstr>Wingdings</vt:lpstr>
      <vt:lpstr>Office Theme</vt:lpstr>
      <vt:lpstr>Micrografx Windows Draw 5.0 Drawing</vt:lpstr>
      <vt:lpstr>CVP 2</vt:lpstr>
      <vt:lpstr>Learning Objectives</vt:lpstr>
      <vt:lpstr>Required Selling price to Achieve the required profit</vt:lpstr>
      <vt:lpstr>Example:</vt:lpstr>
      <vt:lpstr>Practice:</vt:lpstr>
      <vt:lpstr>What is the Contribution Margin?</vt:lpstr>
      <vt:lpstr>PowerPoint Presentation</vt:lpstr>
      <vt:lpstr>The Break-even Point (BEP)</vt:lpstr>
      <vt:lpstr>Break-even Analysis </vt:lpstr>
      <vt:lpstr>Contribution Margin Method </vt:lpstr>
      <vt:lpstr>Example</vt:lpstr>
      <vt:lpstr>Answer:</vt:lpstr>
      <vt:lpstr>Let’s prove this</vt:lpstr>
      <vt:lpstr>Practice </vt:lpstr>
      <vt:lpstr>Answer:</vt:lpstr>
      <vt:lpstr>Graphical – Break even point</vt:lpstr>
      <vt:lpstr>Breakeven Point, extended:  Profit Planning</vt:lpstr>
      <vt:lpstr>Breakeven Point, extended:  Profit Planning</vt:lpstr>
      <vt:lpstr>Example</vt:lpstr>
      <vt:lpstr>Answer:</vt:lpstr>
      <vt:lpstr>Let’s prove this</vt:lpstr>
      <vt:lpstr>Practice</vt:lpstr>
      <vt:lpstr>Answer:</vt:lpstr>
      <vt:lpstr>Additional units required to cover the increase in fixed cost</vt:lpstr>
      <vt:lpstr>Example</vt:lpstr>
      <vt:lpstr>Practice</vt:lpstr>
      <vt:lpstr>Answer</vt:lpstr>
      <vt:lpstr>Margin of Safety (MOS)  </vt:lpstr>
      <vt:lpstr>Formula for margin of safety in dollars </vt:lpstr>
      <vt:lpstr>PowerPoint Presentation</vt:lpstr>
      <vt:lpstr>Example:</vt:lpstr>
      <vt:lpstr>Reading</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CVP 2</dc:title>
  <dc:creator>isaiah oino</dc:creator>
  <cp:lastModifiedBy>isaiah oino</cp:lastModifiedBy>
  <cp:revision>1</cp:revision>
  <dcterms:created xsi:type="dcterms:W3CDTF">2015-11-15T19:27:59Z</dcterms:created>
  <dcterms:modified xsi:type="dcterms:W3CDTF">2015-11-15T19:28:06Z</dcterms:modified>
</cp:coreProperties>
</file>