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65"/>
  </p:notesMasterIdLst>
  <p:sldIdLst>
    <p:sldId id="259" r:id="rId19"/>
    <p:sldId id="260" r:id="rId20"/>
    <p:sldId id="270" r:id="rId21"/>
    <p:sldId id="293" r:id="rId22"/>
    <p:sldId id="298" r:id="rId23"/>
    <p:sldId id="299" r:id="rId24"/>
    <p:sldId id="294" r:id="rId25"/>
    <p:sldId id="296" r:id="rId26"/>
    <p:sldId id="295" r:id="rId27"/>
    <p:sldId id="319" r:id="rId28"/>
    <p:sldId id="313" r:id="rId29"/>
    <p:sldId id="302" r:id="rId30"/>
    <p:sldId id="303" r:id="rId31"/>
    <p:sldId id="262" r:id="rId32"/>
    <p:sldId id="304" r:id="rId33"/>
    <p:sldId id="308" r:id="rId34"/>
    <p:sldId id="297" r:id="rId35"/>
    <p:sldId id="305" r:id="rId36"/>
    <p:sldId id="271" r:id="rId37"/>
    <p:sldId id="261" r:id="rId38"/>
    <p:sldId id="263" r:id="rId39"/>
    <p:sldId id="266" r:id="rId40"/>
    <p:sldId id="267" r:id="rId41"/>
    <p:sldId id="268" r:id="rId42"/>
    <p:sldId id="273" r:id="rId43"/>
    <p:sldId id="310" r:id="rId44"/>
    <p:sldId id="274" r:id="rId45"/>
    <p:sldId id="276" r:id="rId46"/>
    <p:sldId id="279" r:id="rId47"/>
    <p:sldId id="280" r:id="rId48"/>
    <p:sldId id="314" r:id="rId49"/>
    <p:sldId id="318" r:id="rId50"/>
    <p:sldId id="282" r:id="rId51"/>
    <p:sldId id="283" r:id="rId52"/>
    <p:sldId id="311" r:id="rId53"/>
    <p:sldId id="286" r:id="rId54"/>
    <p:sldId id="287" r:id="rId55"/>
    <p:sldId id="288" r:id="rId56"/>
    <p:sldId id="290" r:id="rId57"/>
    <p:sldId id="291" r:id="rId58"/>
    <p:sldId id="284" r:id="rId59"/>
    <p:sldId id="312" r:id="rId60"/>
    <p:sldId id="292" r:id="rId61"/>
    <p:sldId id="320" r:id="rId62"/>
    <p:sldId id="285" r:id="rId63"/>
    <p:sldId id="315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7C1616-58B3-4690-B798-3B789FB5C2C8}" v="6" dt="2023-03-14T20:19:55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88" d="100"/>
          <a:sy n="88" d="100"/>
        </p:scale>
        <p:origin x="82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63" Type="http://schemas.openxmlformats.org/officeDocument/2006/relationships/slide" Target="slides/slide45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3.xml"/><Relationship Id="rId19" Type="http://schemas.openxmlformats.org/officeDocument/2006/relationships/slide" Target="slides/slide1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viewProps" Target="viewProps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1.xml"/><Relationship Id="rId34" Type="http://schemas.openxmlformats.org/officeDocument/2006/relationships/slide" Target="slides/slide16.xml"/><Relationship Id="rId50" Type="http://schemas.openxmlformats.org/officeDocument/2006/relationships/slide" Target="slides/slide32.xml"/><Relationship Id="rId55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AEA63A68-7A10-448A-9A2E-6C84FB22A947}"/>
    <pc:docChg chg="custSel addSld modSld">
      <pc:chgData name="Nichola Welton" userId="33867cc6-3c98-481e-a066-a55221f849bb" providerId="ADAL" clId="{AEA63A68-7A10-448A-9A2E-6C84FB22A947}" dt="2022-10-04T18:11:36.954" v="308" actId="20577"/>
      <pc:docMkLst>
        <pc:docMk/>
      </pc:docMkLst>
      <pc:sldChg chg="modSp mod">
        <pc:chgData name="Nichola Welton" userId="33867cc6-3c98-481e-a066-a55221f849bb" providerId="ADAL" clId="{AEA63A68-7A10-448A-9A2E-6C84FB22A947}" dt="2022-10-04T17:47:10.946" v="301" actId="20577"/>
        <pc:sldMkLst>
          <pc:docMk/>
          <pc:sldMk cId="3792447380" sldId="267"/>
        </pc:sldMkLst>
        <pc:spChg chg="mod">
          <ac:chgData name="Nichola Welton" userId="33867cc6-3c98-481e-a066-a55221f849bb" providerId="ADAL" clId="{AEA63A68-7A10-448A-9A2E-6C84FB22A947}" dt="2022-10-04T17:47:10.946" v="301" actId="20577"/>
          <ac:spMkLst>
            <pc:docMk/>
            <pc:sldMk cId="3792447380" sldId="267"/>
            <ac:spMk id="3" creationId="{00000000-0000-0000-0000-000000000000}"/>
          </ac:spMkLst>
        </pc:spChg>
      </pc:sldChg>
      <pc:sldChg chg="modSp mod">
        <pc:chgData name="Nichola Welton" userId="33867cc6-3c98-481e-a066-a55221f849bb" providerId="ADAL" clId="{AEA63A68-7A10-448A-9A2E-6C84FB22A947}" dt="2022-10-04T18:11:36.954" v="308" actId="20577"/>
        <pc:sldMkLst>
          <pc:docMk/>
          <pc:sldMk cId="3698324594" sldId="283"/>
        </pc:sldMkLst>
        <pc:spChg chg="mod">
          <ac:chgData name="Nichola Welton" userId="33867cc6-3c98-481e-a066-a55221f849bb" providerId="ADAL" clId="{AEA63A68-7A10-448A-9A2E-6C84FB22A947}" dt="2022-10-04T18:11:36.954" v="308" actId="20577"/>
          <ac:spMkLst>
            <pc:docMk/>
            <pc:sldMk cId="3698324594" sldId="283"/>
            <ac:spMk id="5" creationId="{00000000-0000-0000-0000-000000000000}"/>
          </ac:spMkLst>
        </pc:spChg>
      </pc:sldChg>
      <pc:sldChg chg="modSp mod">
        <pc:chgData name="Nichola Welton" userId="33867cc6-3c98-481e-a066-a55221f849bb" providerId="ADAL" clId="{AEA63A68-7A10-448A-9A2E-6C84FB22A947}" dt="2022-10-04T17:21:43.772" v="299" actId="20577"/>
        <pc:sldMkLst>
          <pc:docMk/>
          <pc:sldMk cId="1095876694" sldId="308"/>
        </pc:sldMkLst>
        <pc:spChg chg="mod">
          <ac:chgData name="Nichola Welton" userId="33867cc6-3c98-481e-a066-a55221f849bb" providerId="ADAL" clId="{AEA63A68-7A10-448A-9A2E-6C84FB22A947}" dt="2022-10-04T17:21:41.636" v="297" actId="20577"/>
          <ac:spMkLst>
            <pc:docMk/>
            <pc:sldMk cId="1095876694" sldId="308"/>
            <ac:spMk id="11" creationId="{00000000-0000-0000-0000-000000000000}"/>
          </ac:spMkLst>
        </pc:spChg>
        <pc:spChg chg="mod">
          <ac:chgData name="Nichola Welton" userId="33867cc6-3c98-481e-a066-a55221f849bb" providerId="ADAL" clId="{AEA63A68-7A10-448A-9A2E-6C84FB22A947}" dt="2022-10-04T17:21:43.772" v="299" actId="20577"/>
          <ac:spMkLst>
            <pc:docMk/>
            <pc:sldMk cId="1095876694" sldId="308"/>
            <ac:spMk id="12" creationId="{00000000-0000-0000-0000-000000000000}"/>
          </ac:spMkLst>
        </pc:spChg>
      </pc:sldChg>
      <pc:sldChg chg="addSp delSp modSp new mod modClrScheme chgLayout">
        <pc:chgData name="Nichola Welton" userId="33867cc6-3c98-481e-a066-a55221f849bb" providerId="ADAL" clId="{AEA63A68-7A10-448A-9A2E-6C84FB22A947}" dt="2022-10-04T05:41:56.222" v="295" actId="20577"/>
        <pc:sldMkLst>
          <pc:docMk/>
          <pc:sldMk cId="1620324687" sldId="320"/>
        </pc:sldMkLst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2" creationId="{5C9796E4-FDFF-B668-3941-2E0E4EC1028C}"/>
          </ac:spMkLst>
        </pc:spChg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3" creationId="{F8D02265-FA52-48D7-A51F-DFB0FFDD1954}"/>
          </ac:spMkLst>
        </pc:spChg>
        <pc:spChg chg="add mod ord">
          <ac:chgData name="Nichola Welton" userId="33867cc6-3c98-481e-a066-a55221f849bb" providerId="ADAL" clId="{AEA63A68-7A10-448A-9A2E-6C84FB22A947}" dt="2022-10-04T05:40:06.338" v="64" actId="313"/>
          <ac:spMkLst>
            <pc:docMk/>
            <pc:sldMk cId="1620324687" sldId="320"/>
            <ac:spMk id="4" creationId="{071B5E3F-1AA2-FEB0-3B7A-8B7018BC6ADB}"/>
          </ac:spMkLst>
        </pc:spChg>
        <pc:spChg chg="add mod ord">
          <ac:chgData name="Nichola Welton" userId="33867cc6-3c98-481e-a066-a55221f849bb" providerId="ADAL" clId="{AEA63A68-7A10-448A-9A2E-6C84FB22A947}" dt="2022-10-04T05:41:56.222" v="295" actId="20577"/>
          <ac:spMkLst>
            <pc:docMk/>
            <pc:sldMk cId="1620324687" sldId="320"/>
            <ac:spMk id="5" creationId="{8D363170-42F4-3E6B-4236-8EE009B21901}"/>
          </ac:spMkLst>
        </pc:spChg>
      </pc:sldChg>
    </pc:docChg>
  </pc:docChgLst>
  <pc:docChgLst>
    <pc:chgData name="Nichola Welton" userId="33867cc6-3c98-481e-a066-a55221f849bb" providerId="ADAL" clId="{437C1616-58B3-4690-B798-3B789FB5C2C8}"/>
    <pc:docChg chg="modSld">
      <pc:chgData name="Nichola Welton" userId="33867cc6-3c98-481e-a066-a55221f849bb" providerId="ADAL" clId="{437C1616-58B3-4690-B798-3B789FB5C2C8}" dt="2023-03-14T20:19:55.288" v="5" actId="20577"/>
      <pc:docMkLst>
        <pc:docMk/>
      </pc:docMkLst>
      <pc:sldChg chg="modSp">
        <pc:chgData name="Nichola Welton" userId="33867cc6-3c98-481e-a066-a55221f849bb" providerId="ADAL" clId="{437C1616-58B3-4690-B798-3B789FB5C2C8}" dt="2023-03-14T20:19:55.288" v="5" actId="20577"/>
        <pc:sldMkLst>
          <pc:docMk/>
          <pc:sldMk cId="4278342884" sldId="313"/>
        </pc:sldMkLst>
        <pc:graphicFrameChg chg="mod">
          <ac:chgData name="Nichola Welton" userId="33867cc6-3c98-481e-a066-a55221f849bb" providerId="ADAL" clId="{437C1616-58B3-4690-B798-3B789FB5C2C8}" dt="2023-03-14T20:19:55.288" v="5" actId="20577"/>
          <ac:graphicFrameMkLst>
            <pc:docMk/>
            <pc:sldMk cId="4278342884" sldId="313"/>
            <ac:graphicFrameMk id="4" creationId="{32DE6589-2161-4F32-8371-C7836AE3BD4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What is a Dissertation?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Dissertation Expectations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en-GB" dirty="0"/>
            <a:t>Students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en-GB" dirty="0"/>
            <a:t>University, </a:t>
          </a:r>
          <a:r>
            <a:rPr lang="en-GB" dirty="0" err="1"/>
            <a:t>e.g</a:t>
          </a:r>
          <a:r>
            <a:rPr lang="en-GB" dirty="0"/>
            <a:t> Supervision Entitlement and Support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Planning your dissertation..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en-GB"/>
            <a:t>Research Focus / Research Proposal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en-GB" dirty="0"/>
            <a:t>Ethical process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Supervision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Getting Started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Questions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Next Steps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 is going to be useful for you at this stage?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B90BE2-7410-40CD-A597-2E17B33995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42BE88E4-18F6-4EFF-91EE-3F7E3B13EE79}">
      <dgm:prSet/>
      <dgm:spPr/>
      <dgm:t>
        <a:bodyPr/>
        <a:lstStyle/>
        <a:p>
          <a:r>
            <a:rPr lang="en-GB" dirty="0"/>
            <a:t>Your individual programme manager will set your deadline please discuss with them: See moodle page  </a:t>
          </a:r>
          <a:endParaRPr lang="cy-GB" dirty="0"/>
        </a:p>
      </dgm:t>
    </dgm:pt>
    <dgm:pt modelId="{88AE0A47-08D3-4C63-A26A-03DC5622D465}" type="parTrans" cxnId="{E6F47DD3-93CF-4D40-92DD-EB61087D840C}">
      <dgm:prSet/>
      <dgm:spPr/>
      <dgm:t>
        <a:bodyPr/>
        <a:lstStyle/>
        <a:p>
          <a:endParaRPr lang="cy-GB"/>
        </a:p>
      </dgm:t>
    </dgm:pt>
    <dgm:pt modelId="{D052CD0C-1877-4C35-B423-F4601971D064}" type="sibTrans" cxnId="{E6F47DD3-93CF-4D40-92DD-EB61087D840C}">
      <dgm:prSet/>
      <dgm:spPr/>
      <dgm:t>
        <a:bodyPr/>
        <a:lstStyle/>
        <a:p>
          <a:endParaRPr lang="cy-GB"/>
        </a:p>
      </dgm:t>
    </dgm:pt>
    <dgm:pt modelId="{F012ACF4-8E8E-4884-A81D-0BBD11624456}" type="pres">
      <dgm:prSet presAssocID="{12B90BE2-7410-40CD-A597-2E17B33995FC}" presName="linear" presStyleCnt="0">
        <dgm:presLayoutVars>
          <dgm:animLvl val="lvl"/>
          <dgm:resizeHandles val="exact"/>
        </dgm:presLayoutVars>
      </dgm:prSet>
      <dgm:spPr/>
    </dgm:pt>
    <dgm:pt modelId="{2524BF93-DBA4-4A10-AD9E-98D340E59D4C}" type="pres">
      <dgm:prSet presAssocID="{42BE88E4-18F6-4EFF-91EE-3F7E3B13EE7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A2ACB6D-F928-4B7F-976C-55019FB08627}" type="presOf" srcId="{42BE88E4-18F6-4EFF-91EE-3F7E3B13EE79}" destId="{2524BF93-DBA4-4A10-AD9E-98D340E59D4C}" srcOrd="0" destOrd="0" presId="urn:microsoft.com/office/officeart/2005/8/layout/vList2"/>
    <dgm:cxn modelId="{85659EB8-9756-452B-97C7-BBE0E73677BE}" type="presOf" srcId="{12B90BE2-7410-40CD-A597-2E17B33995FC}" destId="{F012ACF4-8E8E-4884-A81D-0BBD11624456}" srcOrd="0" destOrd="0" presId="urn:microsoft.com/office/officeart/2005/8/layout/vList2"/>
    <dgm:cxn modelId="{E6F47DD3-93CF-4D40-92DD-EB61087D840C}" srcId="{12B90BE2-7410-40CD-A597-2E17B33995FC}" destId="{42BE88E4-18F6-4EFF-91EE-3F7E3B13EE79}" srcOrd="0" destOrd="0" parTransId="{88AE0A47-08D3-4C63-A26A-03DC5622D465}" sibTransId="{D052CD0C-1877-4C35-B423-F4601971D064}"/>
    <dgm:cxn modelId="{3DB67C47-2E51-4F4B-BD11-8093720E7C4F}" type="presParOf" srcId="{F012ACF4-8E8E-4884-A81D-0BBD11624456}" destId="{2524BF93-DBA4-4A10-AD9E-98D340E59D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9F1E99-B5B0-4F32-B125-42BF86CA23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A2C027-0AE0-4A21-9B46-7BA04B91FAE8}">
      <dgm:prSet/>
      <dgm:spPr/>
      <dgm:t>
        <a:bodyPr/>
        <a:lstStyle/>
        <a:p>
          <a:r>
            <a:rPr lang="en-GB" dirty="0"/>
            <a:t>Submission </a:t>
          </a:r>
          <a:r>
            <a:rPr lang="en-GB"/>
            <a:t>Date 24</a:t>
          </a:r>
          <a:r>
            <a:rPr lang="en-GB" baseline="30000"/>
            <a:t>th</a:t>
          </a:r>
          <a:r>
            <a:rPr lang="en-GB"/>
            <a:t> April 2023</a:t>
          </a:r>
          <a:endParaRPr lang="en-GB" dirty="0"/>
        </a:p>
      </dgm:t>
    </dgm:pt>
    <dgm:pt modelId="{4E26ED68-8791-4352-BD09-72A25E079018}" type="parTrans" cxnId="{2A26A5CC-E956-441E-9357-F4C8562797C9}">
      <dgm:prSet/>
      <dgm:spPr/>
      <dgm:t>
        <a:bodyPr/>
        <a:lstStyle/>
        <a:p>
          <a:endParaRPr lang="en-GB"/>
        </a:p>
      </dgm:t>
    </dgm:pt>
    <dgm:pt modelId="{FF66D9C3-B5C4-41F1-A098-9A94FFE97443}" type="sibTrans" cxnId="{2A26A5CC-E956-441E-9357-F4C8562797C9}">
      <dgm:prSet/>
      <dgm:spPr/>
      <dgm:t>
        <a:bodyPr/>
        <a:lstStyle/>
        <a:p>
          <a:endParaRPr lang="en-GB"/>
        </a:p>
      </dgm:t>
    </dgm:pt>
    <dgm:pt modelId="{1022FD90-4098-4996-A3D0-EDA625C499A3}">
      <dgm:prSet/>
      <dgm:spPr/>
      <dgm:t>
        <a:bodyPr/>
        <a:lstStyle/>
        <a:p>
          <a:r>
            <a:rPr lang="en-US" dirty="0"/>
            <a:t>Working final draft: General feedback: 27</a:t>
          </a:r>
          <a:r>
            <a:rPr lang="en-US" baseline="30000" dirty="0"/>
            <a:t>th</a:t>
          </a:r>
          <a:r>
            <a:rPr lang="en-US" dirty="0"/>
            <a:t> March </a:t>
          </a:r>
          <a:endParaRPr lang="en-GB" dirty="0"/>
        </a:p>
      </dgm:t>
    </dgm:pt>
    <dgm:pt modelId="{70B6200E-74F0-44D3-B656-2D1511AD52D2}" type="parTrans" cxnId="{46FA320F-2646-4964-A4E9-63B59F22E22B}">
      <dgm:prSet/>
      <dgm:spPr/>
      <dgm:t>
        <a:bodyPr/>
        <a:lstStyle/>
        <a:p>
          <a:endParaRPr lang="en-GB"/>
        </a:p>
      </dgm:t>
    </dgm:pt>
    <dgm:pt modelId="{C90E9E1D-9FB6-4CC4-9C5E-67FE34D2FEC5}" type="sibTrans" cxnId="{46FA320F-2646-4964-A4E9-63B59F22E22B}">
      <dgm:prSet/>
      <dgm:spPr/>
      <dgm:t>
        <a:bodyPr/>
        <a:lstStyle/>
        <a:p>
          <a:endParaRPr lang="en-GB"/>
        </a:p>
      </dgm:t>
    </dgm:pt>
    <dgm:pt modelId="{0126B675-B76F-42A2-A72F-F75C369C99B6}" type="pres">
      <dgm:prSet presAssocID="{789F1E99-B5B0-4F32-B125-42BF86CA2349}" presName="linear" presStyleCnt="0">
        <dgm:presLayoutVars>
          <dgm:animLvl val="lvl"/>
          <dgm:resizeHandles val="exact"/>
        </dgm:presLayoutVars>
      </dgm:prSet>
      <dgm:spPr/>
    </dgm:pt>
    <dgm:pt modelId="{73A05A71-A865-47F6-A407-C489EDE0AF2B}" type="pres">
      <dgm:prSet presAssocID="{1022FD90-4098-4996-A3D0-EDA625C499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216ADB-9279-42EF-9BA6-51FBE8DBA5B8}" type="pres">
      <dgm:prSet presAssocID="{C90E9E1D-9FB6-4CC4-9C5E-67FE34D2FEC5}" presName="spacer" presStyleCnt="0"/>
      <dgm:spPr/>
    </dgm:pt>
    <dgm:pt modelId="{15572A4E-9921-41CF-AABE-3C8F4E582D30}" type="pres">
      <dgm:prSet presAssocID="{62A2C027-0AE0-4A21-9B46-7BA04B91FAE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6FA320F-2646-4964-A4E9-63B59F22E22B}" srcId="{789F1E99-B5B0-4F32-B125-42BF86CA2349}" destId="{1022FD90-4098-4996-A3D0-EDA625C499A3}" srcOrd="0" destOrd="0" parTransId="{70B6200E-74F0-44D3-B656-2D1511AD52D2}" sibTransId="{C90E9E1D-9FB6-4CC4-9C5E-67FE34D2FEC5}"/>
    <dgm:cxn modelId="{661A6E32-10C5-4B0B-99E3-67D867C1326E}" type="presOf" srcId="{1022FD90-4098-4996-A3D0-EDA625C499A3}" destId="{73A05A71-A865-47F6-A407-C489EDE0AF2B}" srcOrd="0" destOrd="0" presId="urn:microsoft.com/office/officeart/2005/8/layout/vList2"/>
    <dgm:cxn modelId="{DC61C162-0546-4F5C-99E3-C5167BD1C38E}" type="presOf" srcId="{789F1E99-B5B0-4F32-B125-42BF86CA2349}" destId="{0126B675-B76F-42A2-A72F-F75C369C99B6}" srcOrd="0" destOrd="0" presId="urn:microsoft.com/office/officeart/2005/8/layout/vList2"/>
    <dgm:cxn modelId="{96F36648-26FC-4806-B477-04C7D4280C2F}" type="presOf" srcId="{62A2C027-0AE0-4A21-9B46-7BA04B91FAE8}" destId="{15572A4E-9921-41CF-AABE-3C8F4E582D30}" srcOrd="0" destOrd="0" presId="urn:microsoft.com/office/officeart/2005/8/layout/vList2"/>
    <dgm:cxn modelId="{2A26A5CC-E956-441E-9357-F4C8562797C9}" srcId="{789F1E99-B5B0-4F32-B125-42BF86CA2349}" destId="{62A2C027-0AE0-4A21-9B46-7BA04B91FAE8}" srcOrd="1" destOrd="0" parTransId="{4E26ED68-8791-4352-BD09-72A25E079018}" sibTransId="{FF66D9C3-B5C4-41F1-A098-9A94FFE97443}"/>
    <dgm:cxn modelId="{0A0D5429-E21A-4326-AAD7-53B910E790A1}" type="presParOf" srcId="{0126B675-B76F-42A2-A72F-F75C369C99B6}" destId="{73A05A71-A865-47F6-A407-C489EDE0AF2B}" srcOrd="0" destOrd="0" presId="urn:microsoft.com/office/officeart/2005/8/layout/vList2"/>
    <dgm:cxn modelId="{3C253FD9-E74E-4511-8D32-224514EBEF5A}" type="presParOf" srcId="{0126B675-B76F-42A2-A72F-F75C369C99B6}" destId="{8F216ADB-9279-42EF-9BA6-51FBE8DBA5B8}" srcOrd="1" destOrd="0" presId="urn:microsoft.com/office/officeart/2005/8/layout/vList2"/>
    <dgm:cxn modelId="{F8A3FAAB-B44B-4F28-B80B-EDA1A361FE44}" type="presParOf" srcId="{0126B675-B76F-42A2-A72F-F75C369C99B6}" destId="{15572A4E-9921-41CF-AABE-3C8F4E582D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0D8AD8-252C-4DF2-9F48-00886FCEAF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5FA9A67-6D02-4BB9-89AA-E088D15060CC}">
      <dgm:prSet/>
      <dgm:spPr/>
      <dgm:t>
        <a:bodyPr/>
        <a:lstStyle/>
        <a:p>
          <a:r>
            <a:rPr lang="en-GB"/>
            <a:t>You will be given guidance by your programme director…</a:t>
          </a:r>
        </a:p>
      </dgm:t>
    </dgm:pt>
    <dgm:pt modelId="{6B178C16-ABD7-41BE-9AD9-A1E6E7A6BF6F}" type="parTrans" cxnId="{5B201D37-242D-4650-8995-E6F344504E0C}">
      <dgm:prSet/>
      <dgm:spPr/>
      <dgm:t>
        <a:bodyPr/>
        <a:lstStyle/>
        <a:p>
          <a:endParaRPr lang="en-GB"/>
        </a:p>
      </dgm:t>
    </dgm:pt>
    <dgm:pt modelId="{2C0F11E1-C827-4A22-81D6-3619BF0BC4C4}" type="sibTrans" cxnId="{5B201D37-242D-4650-8995-E6F344504E0C}">
      <dgm:prSet/>
      <dgm:spPr/>
      <dgm:t>
        <a:bodyPr/>
        <a:lstStyle/>
        <a:p>
          <a:endParaRPr lang="en-GB"/>
        </a:p>
      </dgm:t>
    </dgm:pt>
    <dgm:pt modelId="{9C3BD6D7-4E27-405C-B40A-10BEDF944828}">
      <dgm:prSet/>
      <dgm:spPr/>
      <dgm:t>
        <a:bodyPr/>
        <a:lstStyle/>
        <a:p>
          <a:r>
            <a:rPr lang="en-GB"/>
            <a:t>However 2 options for you …</a:t>
          </a:r>
        </a:p>
      </dgm:t>
    </dgm:pt>
    <dgm:pt modelId="{9C305FC7-14B3-4074-8A71-15A586CE67BC}" type="parTrans" cxnId="{E1544725-B682-4B16-9BDE-D15512EECC22}">
      <dgm:prSet/>
      <dgm:spPr/>
      <dgm:t>
        <a:bodyPr/>
        <a:lstStyle/>
        <a:p>
          <a:endParaRPr lang="en-GB"/>
        </a:p>
      </dgm:t>
    </dgm:pt>
    <dgm:pt modelId="{EEBD57B1-B165-424E-96E6-881322D5BDB1}" type="sibTrans" cxnId="{E1544725-B682-4B16-9BDE-D15512EECC22}">
      <dgm:prSet/>
      <dgm:spPr/>
      <dgm:t>
        <a:bodyPr/>
        <a:lstStyle/>
        <a:p>
          <a:endParaRPr lang="en-GB"/>
        </a:p>
      </dgm:t>
    </dgm:pt>
    <dgm:pt modelId="{8EF2A8AD-DA0F-41A7-BFE0-DF02FD12F308}" type="pres">
      <dgm:prSet presAssocID="{CF0D8AD8-252C-4DF2-9F48-00886FCEAF50}" presName="linear" presStyleCnt="0">
        <dgm:presLayoutVars>
          <dgm:animLvl val="lvl"/>
          <dgm:resizeHandles val="exact"/>
        </dgm:presLayoutVars>
      </dgm:prSet>
      <dgm:spPr/>
    </dgm:pt>
    <dgm:pt modelId="{79655CA3-67B4-4500-BB3A-0075F94E006D}" type="pres">
      <dgm:prSet presAssocID="{F5FA9A67-6D02-4BB9-89AA-E088D15060C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563319E-10CD-421B-985E-1F5DF3A2D782}" type="pres">
      <dgm:prSet presAssocID="{2C0F11E1-C827-4A22-81D6-3619BF0BC4C4}" presName="spacer" presStyleCnt="0"/>
      <dgm:spPr/>
    </dgm:pt>
    <dgm:pt modelId="{E53DCE07-0E53-4CFB-AAB2-8353A627F57B}" type="pres">
      <dgm:prSet presAssocID="{9C3BD6D7-4E27-405C-B40A-10BEDF94482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1544725-B682-4B16-9BDE-D15512EECC22}" srcId="{CF0D8AD8-252C-4DF2-9F48-00886FCEAF50}" destId="{9C3BD6D7-4E27-405C-B40A-10BEDF944828}" srcOrd="1" destOrd="0" parTransId="{9C305FC7-14B3-4074-8A71-15A586CE67BC}" sibTransId="{EEBD57B1-B165-424E-96E6-881322D5BDB1}"/>
    <dgm:cxn modelId="{5B201D37-242D-4650-8995-E6F344504E0C}" srcId="{CF0D8AD8-252C-4DF2-9F48-00886FCEAF50}" destId="{F5FA9A67-6D02-4BB9-89AA-E088D15060CC}" srcOrd="0" destOrd="0" parTransId="{6B178C16-ABD7-41BE-9AD9-A1E6E7A6BF6F}" sibTransId="{2C0F11E1-C827-4A22-81D6-3619BF0BC4C4}"/>
    <dgm:cxn modelId="{72C6B46F-1B8D-4E0A-972D-86D50C60065D}" type="presOf" srcId="{9C3BD6D7-4E27-405C-B40A-10BEDF944828}" destId="{E53DCE07-0E53-4CFB-AAB2-8353A627F57B}" srcOrd="0" destOrd="0" presId="urn:microsoft.com/office/officeart/2005/8/layout/vList2"/>
    <dgm:cxn modelId="{4499BFDD-45D8-4372-B903-A604354E9723}" type="presOf" srcId="{F5FA9A67-6D02-4BB9-89AA-E088D15060CC}" destId="{79655CA3-67B4-4500-BB3A-0075F94E006D}" srcOrd="0" destOrd="0" presId="urn:microsoft.com/office/officeart/2005/8/layout/vList2"/>
    <dgm:cxn modelId="{D8FA84E3-7C24-457C-ADA4-E4EFF34E1FE8}" type="presOf" srcId="{CF0D8AD8-252C-4DF2-9F48-00886FCEAF50}" destId="{8EF2A8AD-DA0F-41A7-BFE0-DF02FD12F308}" srcOrd="0" destOrd="0" presId="urn:microsoft.com/office/officeart/2005/8/layout/vList2"/>
    <dgm:cxn modelId="{A77F682A-0DB4-4985-A90E-80F1246819EE}" type="presParOf" srcId="{8EF2A8AD-DA0F-41A7-BFE0-DF02FD12F308}" destId="{79655CA3-67B4-4500-BB3A-0075F94E006D}" srcOrd="0" destOrd="0" presId="urn:microsoft.com/office/officeart/2005/8/layout/vList2"/>
    <dgm:cxn modelId="{F87C489C-7C73-40AD-9D7B-A9F49A29E86F}" type="presParOf" srcId="{8EF2A8AD-DA0F-41A7-BFE0-DF02FD12F308}" destId="{8563319E-10CD-421B-985E-1F5DF3A2D782}" srcOrd="1" destOrd="0" presId="urn:microsoft.com/office/officeart/2005/8/layout/vList2"/>
    <dgm:cxn modelId="{A0545432-2191-4A54-8161-A24F89BC5188}" type="presParOf" srcId="{8EF2A8AD-DA0F-41A7-BFE0-DF02FD12F308}" destId="{E53DCE07-0E53-4CFB-AAB2-8353A627F5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/>
            <a:t>SEE DISSERTATION HANDBOOK ON MOODLE </a:t>
          </a:r>
          <a:endParaRPr lang="en-GB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Y="-36869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i="1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0" presStyleCnt="1" custScaleX="185549" custScaleY="198020"/>
      <dgm:spPr/>
    </dgm:pt>
    <dgm:pt modelId="{52D1A864-0A5D-4622-886E-91BC5ED794B7}" type="pres">
      <dgm:prSet presAssocID="{FF26BB2F-7927-4ED3-B72E-4384334C6286}" presName="rootConnector" presStyleLbl="node1" presStyleIdx="0" presStyleCnt="1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0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A6F41CA1-2DFA-44EC-A99F-335E650F782D}" type="presParOf" srcId="{5966B0CA-30E9-4DA1-BE35-0654B57D8CDE}" destId="{CD1A12AF-53DD-4B64-A983-AD3946693DDC}" srcOrd="0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</a:t>
          </a:r>
          <a:r>
            <a:rPr lang="en-GB" baseline="0" dirty="0"/>
            <a:t> are your expectations? </a:t>
          </a:r>
          <a:endParaRPr lang="en-GB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/>
            <a:t>YOU HAVE TO HAVE ETHICAL APPROVAL BEFORE YOU START YOUR DISSERTION, THIS INCLUDES UNDERTAKING A LITERATURE REVIEW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en-GB" dirty="0"/>
            <a:t>Groups 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What is a Dissertation?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Dissertation Expectations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Students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University, </a:t>
          </a:r>
          <a:r>
            <a:rPr lang="en-GB" sz="1600" kern="1200" dirty="0" err="1"/>
            <a:t>e.g</a:t>
          </a:r>
          <a:r>
            <a:rPr lang="en-GB" sz="1600" kern="1200" dirty="0"/>
            <a:t> Supervision Entitlement and Support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Planning your dissertation..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Research Focus / Research Proposal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Ethical process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Supervision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Getting Started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Next Steps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Questions </a:t>
          </a:r>
        </a:p>
      </dsp:txBody>
      <dsp:txXfrm>
        <a:off x="23417" y="4265169"/>
        <a:ext cx="8086620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 is going to be useful for you at this stage?</a:t>
          </a:r>
        </a:p>
      </dsp:txBody>
      <dsp:txXfrm>
        <a:off x="174485" y="174485"/>
        <a:ext cx="7537730" cy="3225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BF93-DBA4-4A10-AD9E-98D340E59D4C}">
      <dsp:nvSpPr>
        <dsp:cNvPr id="0" name=""/>
        <dsp:cNvSpPr/>
      </dsp:nvSpPr>
      <dsp:spPr>
        <a:xfrm>
          <a:off x="0" y="11169"/>
          <a:ext cx="7886700" cy="432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Your individual programme manager will set your deadline please discuss with them: See moodle page  </a:t>
          </a:r>
          <a:endParaRPr lang="cy-GB" sz="5000" kern="1200" dirty="0"/>
        </a:p>
      </dsp:txBody>
      <dsp:txXfrm>
        <a:off x="211324" y="222493"/>
        <a:ext cx="7464052" cy="39063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05A71-A865-47F6-A407-C489EDE0AF2B}">
      <dsp:nvSpPr>
        <dsp:cNvPr id="0" name=""/>
        <dsp:cNvSpPr/>
      </dsp:nvSpPr>
      <dsp:spPr>
        <a:xfrm>
          <a:off x="0" y="5505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Working final draft: General feedback: 27</a:t>
          </a:r>
          <a:r>
            <a:rPr lang="en-US" sz="5000" kern="1200" baseline="30000" dirty="0"/>
            <a:t>th</a:t>
          </a:r>
          <a:r>
            <a:rPr lang="en-US" sz="5000" kern="1200" dirty="0"/>
            <a:t> March </a:t>
          </a:r>
          <a:endParaRPr lang="en-GB" sz="5000" kern="1200" dirty="0"/>
        </a:p>
      </dsp:txBody>
      <dsp:txXfrm>
        <a:off x="97095" y="102600"/>
        <a:ext cx="7692510" cy="1794810"/>
      </dsp:txXfrm>
    </dsp:sp>
    <dsp:sp modelId="{15572A4E-9921-41CF-AABE-3C8F4E582D30}">
      <dsp:nvSpPr>
        <dsp:cNvPr id="0" name=""/>
        <dsp:cNvSpPr/>
      </dsp:nvSpPr>
      <dsp:spPr>
        <a:xfrm>
          <a:off x="0" y="2138505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Submission </a:t>
          </a:r>
          <a:r>
            <a:rPr lang="en-GB" sz="5000" kern="1200"/>
            <a:t>Date 24</a:t>
          </a:r>
          <a:r>
            <a:rPr lang="en-GB" sz="5000" kern="1200" baseline="30000"/>
            <a:t>th</a:t>
          </a:r>
          <a:r>
            <a:rPr lang="en-GB" sz="5000" kern="1200"/>
            <a:t> April 2023</a:t>
          </a:r>
          <a:endParaRPr lang="en-GB" sz="5000" kern="1200" dirty="0"/>
        </a:p>
      </dsp:txBody>
      <dsp:txXfrm>
        <a:off x="97095" y="2235600"/>
        <a:ext cx="7692510" cy="17948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55CA3-67B4-4500-BB3A-0075F94E006D}">
      <dsp:nvSpPr>
        <dsp:cNvPr id="0" name=""/>
        <dsp:cNvSpPr/>
      </dsp:nvSpPr>
      <dsp:spPr>
        <a:xfrm>
          <a:off x="0" y="23014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You will be given guidance by your programme director…</a:t>
          </a:r>
        </a:p>
      </dsp:txBody>
      <dsp:txXfrm>
        <a:off x="93211" y="323360"/>
        <a:ext cx="7736585" cy="1723017"/>
      </dsp:txXfrm>
    </dsp:sp>
    <dsp:sp modelId="{E53DCE07-0E53-4CFB-AAB2-8353A627F57B}">
      <dsp:nvSpPr>
        <dsp:cNvPr id="0" name=""/>
        <dsp:cNvSpPr/>
      </dsp:nvSpPr>
      <dsp:spPr>
        <a:xfrm>
          <a:off x="0" y="227782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However 2 options for you …</a:t>
          </a:r>
        </a:p>
      </dsp:txBody>
      <dsp:txXfrm>
        <a:off x="93211" y="2371040"/>
        <a:ext cx="7736585" cy="17230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0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Abstract </a:t>
          </a:r>
        </a:p>
      </dsp:txBody>
      <dsp:txXfrm>
        <a:off x="0" y="13606"/>
        <a:ext cx="2617133" cy="1570280"/>
      </dsp:txXfrm>
    </dsp:sp>
    <dsp:sp modelId="{08774544-D9FE-4263-A1E6-A89225A39295}">
      <dsp:nvSpPr>
        <dsp:cNvPr id="0" name=""/>
        <dsp:cNvSpPr/>
      </dsp:nvSpPr>
      <dsp:spPr>
        <a:xfrm>
          <a:off x="2878847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Contents </a:t>
          </a:r>
        </a:p>
      </dsp:txBody>
      <dsp:txXfrm>
        <a:off x="2878847" y="13606"/>
        <a:ext cx="2617133" cy="1570280"/>
      </dsp:txXfrm>
    </dsp:sp>
    <dsp:sp modelId="{C0DE8C18-0185-4A75-88C5-B1C0FD029DAE}">
      <dsp:nvSpPr>
        <dsp:cNvPr id="0" name=""/>
        <dsp:cNvSpPr/>
      </dsp:nvSpPr>
      <dsp:spPr>
        <a:xfrm>
          <a:off x="5757694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Introduction </a:t>
          </a:r>
        </a:p>
      </dsp:txBody>
      <dsp:txXfrm>
        <a:off x="5757694" y="13606"/>
        <a:ext cx="2617133" cy="1570280"/>
      </dsp:txXfrm>
    </dsp:sp>
    <dsp:sp modelId="{F7673166-9F2B-4B6E-8AEF-D700D6FA7B48}">
      <dsp:nvSpPr>
        <dsp:cNvPr id="0" name=""/>
        <dsp:cNvSpPr/>
      </dsp:nvSpPr>
      <dsp:spPr>
        <a:xfrm>
          <a:off x="0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Literature review </a:t>
          </a:r>
        </a:p>
      </dsp:txBody>
      <dsp:txXfrm>
        <a:off x="0" y="1845599"/>
        <a:ext cx="2617133" cy="1570280"/>
      </dsp:txXfrm>
    </dsp:sp>
    <dsp:sp modelId="{1E1FACA4-2EA6-49BB-9205-301D5A053EDC}">
      <dsp:nvSpPr>
        <dsp:cNvPr id="0" name=""/>
        <dsp:cNvSpPr/>
      </dsp:nvSpPr>
      <dsp:spPr>
        <a:xfrm>
          <a:off x="2878847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Methodology/Methods </a:t>
          </a:r>
        </a:p>
      </dsp:txBody>
      <dsp:txXfrm>
        <a:off x="2878847" y="1845599"/>
        <a:ext cx="2617133" cy="1570280"/>
      </dsp:txXfrm>
    </dsp:sp>
    <dsp:sp modelId="{25D6D313-C71A-4A78-A656-BFFF3844DA61}">
      <dsp:nvSpPr>
        <dsp:cNvPr id="0" name=""/>
        <dsp:cNvSpPr/>
      </dsp:nvSpPr>
      <dsp:spPr>
        <a:xfrm>
          <a:off x="5757694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Findings (if collecting empirical data) </a:t>
          </a:r>
        </a:p>
      </dsp:txBody>
      <dsp:txXfrm>
        <a:off x="5757694" y="1845599"/>
        <a:ext cx="2617133" cy="1570280"/>
      </dsp:txXfrm>
    </dsp:sp>
    <dsp:sp modelId="{68C81091-6FEC-4214-9DBE-769AA7B2FA6E}">
      <dsp:nvSpPr>
        <dsp:cNvPr id="0" name=""/>
        <dsp:cNvSpPr/>
      </dsp:nvSpPr>
      <dsp:spPr>
        <a:xfrm>
          <a:off x="1439423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Discussion and Analysis </a:t>
          </a:r>
        </a:p>
      </dsp:txBody>
      <dsp:txXfrm>
        <a:off x="1439423" y="3677593"/>
        <a:ext cx="2617133" cy="1570280"/>
      </dsp:txXfrm>
    </dsp:sp>
    <dsp:sp modelId="{00F513D4-2023-4B68-9EAC-8477225FB588}">
      <dsp:nvSpPr>
        <dsp:cNvPr id="0" name=""/>
        <dsp:cNvSpPr/>
      </dsp:nvSpPr>
      <dsp:spPr>
        <a:xfrm>
          <a:off x="4318270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Conclusions / Recommendations</a:t>
          </a:r>
        </a:p>
      </dsp:txBody>
      <dsp:txXfrm>
        <a:off x="4318270" y="3677593"/>
        <a:ext cx="2617133" cy="15702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/>
            <a:t>SEE DISSERTATION HANDBOOK ON MOODLE </a:t>
          </a:r>
          <a:endParaRPr lang="en-GB" sz="6500" kern="1200"/>
        </a:p>
      </dsp:txBody>
      <dsp:txXfrm>
        <a:off x="174485" y="174485"/>
        <a:ext cx="7537730" cy="32253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9AD7AF-4537-4A88-A1E1-33B588B53A0C}">
      <dsp:nvSpPr>
        <dsp:cNvPr id="0" name=""/>
        <dsp:cNvSpPr/>
      </dsp:nvSpPr>
      <dsp:spPr>
        <a:xfrm>
          <a:off x="446435" y="1055"/>
          <a:ext cx="7336729" cy="39149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i="1" kern="1200" dirty="0"/>
            <a:t>Dissertations shall not normally be accepted for assessment unless they have undergone a process of tutorial supervision. </a:t>
          </a:r>
        </a:p>
      </dsp:txBody>
      <dsp:txXfrm>
        <a:off x="561099" y="115719"/>
        <a:ext cx="7107401" cy="36855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</a:t>
          </a:r>
          <a:r>
            <a:rPr lang="en-GB" sz="6500" kern="1200" baseline="0" dirty="0"/>
            <a:t> are your expectations? </a:t>
          </a:r>
          <a:endParaRPr lang="en-GB" sz="6500" kern="1200" dirty="0"/>
        </a:p>
      </dsp:txBody>
      <dsp:txXfrm>
        <a:off x="126223" y="643501"/>
        <a:ext cx="7634254" cy="233325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HAVE TO HAVE ETHICAL APPROVAL BEFORE YOU START YOUR DISSERTION, THIS INCLUDES UNDERTAKING A LITERATURE REVIEW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EMPIRICAL DATA CAN BE COLLECTED UNTIL  YOU HAVE ETHICAL APPROVAL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classed as academic misconduct if you do not have approval from the EC (see University Regulations) </a:t>
          </a:r>
        </a:p>
      </dsp:txBody>
      <dsp:txXfrm>
        <a:off x="5322680" y="2790136"/>
        <a:ext cx="2800323" cy="171029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944335"/>
          <a:ext cx="7886700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Groups Questions </a:t>
          </a:r>
        </a:p>
      </dsp:txBody>
      <dsp:txXfrm>
        <a:off x="76105" y="1020440"/>
        <a:ext cx="7734490" cy="1406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vwsWrppN8Aw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71-GucBaM8U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3" Type="http://schemas.openxmlformats.org/officeDocument/2006/relationships/diagramLayout" Target="../diagrams/layout20.xml"/><Relationship Id="rId7" Type="http://schemas.openxmlformats.org/officeDocument/2006/relationships/diagramData" Target="../diagrams/data21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0" Type="http://schemas.openxmlformats.org/officeDocument/2006/relationships/diagramColors" Target="../diagrams/colors21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infoskills/essential-infoskills-for-postgraduate-students-and-researchers/" TargetMode="External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928791"/>
              </p:ext>
            </p:extLst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89168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39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an opportunity for critical and evaluative research which engages with issues and debate relevant to the student’s degree scheme.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 supportive and critically effective individual tutorial relationship to encourage structured, steady and satisfactory progression in knowledge, research skills and outcomes.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18" y="120168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their research and present a completed document within the defined timescale and to agreed standards;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on concepts, principles and practices introduced in other modules and demonstrate linkages and relationships;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the present state of knowledge in a defined area and contribute to that knowledge.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59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1 - 100%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Dissertation (15,000 words)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should be approximately 15,000 words in length; this will be in the form of either a literature review or through data collection. Each dissertation will be assessed by an internal examiner - usually a member of the student’s programme team - although in exceptional circumstances another member of staff may be involved. The dissertation will be second marked by a member of the course team. All dissertations will be seen by the external examiner.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should submit their dissertation accompanied by the Master’s Dissertation Submission Form under the guidelines given with this document.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732071"/>
            <a:ext cx="7886700" cy="4351338"/>
          </a:xfrm>
        </p:spPr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planning, organisation and management;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and presentation;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knowledge;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research;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relevance of content;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development of an argument;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analysis;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validity of deductions and conclusions.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B59F5C7-3CF3-C925-5D0D-9A79A700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  <a:endParaRPr lang="cy-GB" dirty="0"/>
          </a:p>
        </p:txBody>
      </p:sp>
      <p:graphicFrame>
        <p:nvGraphicFramePr>
          <p:cNvPr id="4" name="Dalfan Cynnwys 3">
            <a:extLst>
              <a:ext uri="{FF2B5EF4-FFF2-40B4-BE49-F238E27FC236}">
                <a16:creationId xmlns:a16="http://schemas.microsoft.com/office/drawing/2014/main" id="{3747E8E6-24AE-7B7A-AA63-928E95209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05770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7170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471E-16F7-4609-B8A2-1919A53DC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: Youth and Community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DE6589-2161-4F32-8371-C7836AE3B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242430"/>
              </p:ext>
            </p:extLst>
          </p:nvPr>
        </p:nvGraphicFramePr>
        <p:xfrm>
          <a:off x="628650" y="1549101"/>
          <a:ext cx="7886700" cy="413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342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endParaRPr lang="cy-GB" dirty="0"/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D39750-4E4A-4FCB-8775-086150234EE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29522963"/>
              </p:ext>
            </p:extLst>
          </p:nvPr>
        </p:nvGraphicFramePr>
        <p:xfrm>
          <a:off x="537882" y="1382358"/>
          <a:ext cx="7923007" cy="441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71542257"/>
              </p:ext>
            </p:extLst>
          </p:nvPr>
        </p:nvGraphicFramePr>
        <p:xfrm>
          <a:off x="311972" y="328109"/>
          <a:ext cx="8374828" cy="5261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248919"/>
              </p:ext>
            </p:extLst>
          </p:nvPr>
        </p:nvGraphicFramePr>
        <p:xfrm>
          <a:off x="768499" y="1008044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Moodle</a:t>
            </a:r>
            <a:r>
              <a:rPr lang="en-GB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049306" y="3036415"/>
            <a:ext cx="3983542" cy="2659335"/>
            <a:chOff x="2244642" y="3021150"/>
            <a:chExt cx="3983542" cy="2659335"/>
          </a:xfrm>
        </p:grpSpPr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ECGE7002Q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ECGE7002P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628650" y="1370260"/>
            <a:ext cx="6917166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ctr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171" y="478715"/>
            <a:ext cx="8421892" cy="47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University Expectations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6DE8B99-EBFC-4C2B-A2C5-B7AF0B374A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University Guideline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0" y="1395320"/>
            <a:ext cx="3867150" cy="4351338"/>
          </a:xfrm>
        </p:spPr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Hwb</a:t>
            </a:r>
          </a:p>
          <a:p>
            <a:pPr lvl="1"/>
            <a:r>
              <a:rPr lang="en-GB" dirty="0">
                <a:hlinkClick r:id="rId2"/>
              </a:rPr>
              <a:t>https://hwb.uwtsd.ac.uk/pages/academic-support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74BA-3C25-4B00-9759-43C56F86BD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See University Regulations</a:t>
            </a:r>
          </a:p>
          <a:p>
            <a:r>
              <a:rPr lang="en-GB" dirty="0"/>
              <a:t>We will ask you to sign a level 7 supervision contract which outlines the responsibilities of Supervisors and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790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2800" dirty="0"/>
            </a:br>
            <a:r>
              <a:rPr lang="en-AU" sz="2800" b="1" dirty="0">
                <a:solidFill>
                  <a:schemeClr val="accent1">
                    <a:lumMod val="75000"/>
                  </a:schemeClr>
                </a:solidFill>
              </a:rPr>
              <a:t>Supervision Policy for Taught Master’s Students Summary: </a:t>
            </a:r>
            <a:endParaRPr lang="en-GB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76948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Dissertation Support (UWTSD, ACDEMIC QUALITY HANDBOOK, 2022_2023) G30 (see HWB)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35815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21" y="260648"/>
            <a:ext cx="9011383" cy="58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research is to explore:  white trainee counsellors understanding of ‘race’, racism and whiteness.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achieve this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question asked was: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white trainee counsellors in South Wales understand ‘race’, racism and whiteness?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20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A32D-E5BE-4D94-BFF8-9C1BD6B49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68307"/>
            <a:ext cx="7886700" cy="1325563"/>
          </a:xfrm>
        </p:spPr>
        <p:txBody>
          <a:bodyPr/>
          <a:lstStyle/>
          <a:p>
            <a:r>
              <a:rPr lang="en-GB" dirty="0"/>
              <a:t>Example 2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74C1-20CB-49E0-B9D5-B242B388D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982" y="1253331"/>
            <a:ext cx="7886700" cy="4351338"/>
          </a:xfrm>
        </p:spPr>
        <p:txBody>
          <a:bodyPr/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objectives were to: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how white trainee counsellors understand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 feelings that emerge from discussing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 a space for trainees to have their views heard in a respectful way.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and identify key themes regarding white trainee counsellors understanding of ‘race’, racism and whiteness who are training in South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759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dirty="0"/>
              <a:t>Impacts of Covid-19 on Schools..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dirty="0"/>
              <a:t>To measure the impact of Covid-19 on schools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dirty="0"/>
              <a:t>1. what are the impacts on schools </a:t>
            </a:r>
          </a:p>
          <a:p>
            <a:pPr lvl="1"/>
            <a:r>
              <a:rPr lang="en-GB" dirty="0"/>
              <a:t>2. how are they impacting </a:t>
            </a:r>
          </a:p>
          <a:p>
            <a:pPr lvl="1"/>
            <a:r>
              <a:rPr lang="en-GB" dirty="0"/>
              <a:t>3. who are they impacting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Evaluate the  question aims and objectives </a:t>
            </a:r>
          </a:p>
          <a:p>
            <a:r>
              <a:rPr lang="en-GB" dirty="0"/>
              <a:t>Consider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they strong or weak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would you improve them?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en-GB" dirty="0"/>
              <a:t>Example 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en-GB" dirty="0"/>
              <a:t>Evaluate What are the difference between the examples?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sz="1600" dirty="0"/>
              <a:t>Covid-19  effect on the well-being of teachers and pupils in a Primary School in Wales. 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sz="1600" dirty="0"/>
              <a:t>To explore how Covid-19  has effected  the well-being of  teachers and pupils in a Primary School in Wales.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sz="1600" dirty="0"/>
              <a:t>1. Through a literature review outline the role  well-being plays in a school environment and what may impact this including Covid-19</a:t>
            </a:r>
          </a:p>
          <a:p>
            <a:pPr lvl="1"/>
            <a:r>
              <a:rPr lang="en-GB" sz="1600" dirty="0"/>
              <a:t>2. Carry out an online focus group interview with the teachers of a primary school to explore the perceived  effect of Covid-19 on their Well-being </a:t>
            </a:r>
          </a:p>
          <a:p>
            <a:pPr lvl="1"/>
            <a:r>
              <a:rPr lang="en-GB" sz="1600" dirty="0"/>
              <a:t>3 Through the use of a child-friendly questionnaire explore the perceived  effect of Covid-19 on Pupils Well-being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7" y="2692750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need to know what your methodology and methods might be also: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578260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541056"/>
              </p:ext>
            </p:extLst>
          </p:nvPr>
        </p:nvGraphicFramePr>
        <p:xfrm>
          <a:off x="64546" y="0"/>
          <a:ext cx="9041801" cy="6914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4th October 5.30pm-7.30pm, MS Teams: 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8th November 5.30pm-7.30pm,,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17th January 5.30pm-7.30pm,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14th March 5.30pm-7.30pm,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27</a:t>
                      </a:r>
                      <a:r>
                        <a:rPr lang="en-AU" sz="1600" u="sng" baseline="30000" dirty="0">
                          <a:effectLst/>
                        </a:rPr>
                        <a:t>th</a:t>
                      </a:r>
                      <a:r>
                        <a:rPr lang="en-AU" sz="1600" u="sng" dirty="0">
                          <a:effectLst/>
                        </a:rPr>
                        <a:t> March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>
                          <a:effectLst/>
                        </a:rPr>
                        <a:t>24</a:t>
                      </a:r>
                      <a:r>
                        <a:rPr lang="en-AU" sz="1600" u="sng" baseline="30000">
                          <a:effectLst/>
                        </a:rPr>
                        <a:t>th</a:t>
                      </a:r>
                      <a:r>
                        <a:rPr lang="en-AU" sz="1600" u="sng">
                          <a:effectLst/>
                        </a:rPr>
                        <a:t> </a:t>
                      </a:r>
                      <a:r>
                        <a:rPr lang="en-AU" sz="1600" u="sng" dirty="0">
                          <a:effectLst/>
                        </a:rPr>
                        <a:t>April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071B5E3F-1AA2-FEB0-3B7A-8B7018BC6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114" y="365125"/>
            <a:ext cx="7886700" cy="1325563"/>
          </a:xfrm>
        </p:spPr>
        <p:txBody>
          <a:bodyPr/>
          <a:lstStyle/>
          <a:p>
            <a:r>
              <a:rPr lang="en-GB" dirty="0"/>
              <a:t>Directed Scheduled Learning: Library Resources </a:t>
            </a:r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8D363170-42F4-3E6B-4236-8EE009B21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Essential 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Raleway" pitchFamily="2" charset="0"/>
              </a:rPr>
              <a:t>InfoSkills</a:t>
            </a: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 for Postgraduate Students and Researchers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https://www.uwtsd.ac.uk/library/infoskills/essential-infoskills-for-postgraduate-students-and-researchers/</a:t>
            </a:r>
            <a:endParaRPr lang="en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review</a:t>
            </a:r>
            <a:r>
              <a:rPr lang="cy-GB" dirty="0"/>
              <a:t> this </a:t>
            </a:r>
            <a:r>
              <a:rPr lang="cy-GB" dirty="0" err="1"/>
              <a:t>training</a:t>
            </a:r>
            <a:r>
              <a:rPr lang="cy-GB" dirty="0"/>
              <a:t> it Will be </a:t>
            </a:r>
            <a:r>
              <a:rPr lang="cy-GB"/>
              <a:t>invaluable</a:t>
            </a:r>
            <a:r>
              <a:rPr lang="cy-GB" dirty="0"/>
              <a:t> to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aid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dissertation</a:t>
            </a:r>
            <a:r>
              <a:rPr lang="cy-GB" dirty="0"/>
              <a:t>  Research. </a:t>
            </a:r>
          </a:p>
        </p:txBody>
      </p:sp>
    </p:spTree>
    <p:extLst>
      <p:ext uri="{BB962C8B-B14F-4D97-AF65-F5344CB8AC3E}">
        <p14:creationId xmlns:p14="http://schemas.microsoft.com/office/powerpoint/2010/main" val="162032468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11299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780</TotalTime>
  <Words>2024</Words>
  <Application>Microsoft Office PowerPoint</Application>
  <PresentationFormat>On-screen Show (4:3)</PresentationFormat>
  <Paragraphs>251</Paragraphs>
  <Slides>46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46</vt:i4>
      </vt:variant>
    </vt:vector>
  </HeadingPairs>
  <TitlesOfParts>
    <vt:vector size="68" baseType="lpstr">
      <vt:lpstr>inherit</vt:lpstr>
      <vt:lpstr>Arial</vt:lpstr>
      <vt:lpstr>Calibri</vt:lpstr>
      <vt:lpstr>Calibri Light</vt:lpstr>
      <vt:lpstr>Raleway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Starting Your Dissertation </vt:lpstr>
      <vt:lpstr>Agenda :  </vt:lpstr>
      <vt:lpstr>MA Dissertation Session </vt:lpstr>
      <vt:lpstr>What is a Dissertation?  </vt:lpstr>
      <vt:lpstr>AIM(S) </vt:lpstr>
      <vt:lpstr>LEARNING OUTCOMES </vt:lpstr>
      <vt:lpstr>ASSESSMENT </vt:lpstr>
      <vt:lpstr>Assessment Continued </vt:lpstr>
      <vt:lpstr>Assessment Continued </vt:lpstr>
      <vt:lpstr>Submission Deadline </vt:lpstr>
      <vt:lpstr>Submission Deadline : Youth and Community </vt:lpstr>
      <vt:lpstr>What should my dissertation look like? </vt:lpstr>
      <vt:lpstr>Empirical Versus Literature Review </vt:lpstr>
      <vt:lpstr>PowerPoint Presentation</vt:lpstr>
      <vt:lpstr>PowerPoint Presentation</vt:lpstr>
      <vt:lpstr>Moodle </vt:lpstr>
      <vt:lpstr>PowerPoint Presentation</vt:lpstr>
      <vt:lpstr>Your Expectations </vt:lpstr>
      <vt:lpstr> </vt:lpstr>
      <vt:lpstr>University Expectations </vt:lpstr>
      <vt:lpstr>University Guideline </vt:lpstr>
      <vt:lpstr> Supervision Policy for Taught Master’s Students Summary: </vt:lpstr>
      <vt:lpstr>Dissertation Support Entitlement </vt:lpstr>
      <vt:lpstr>PowerPoint Presentation</vt:lpstr>
      <vt:lpstr>MA Dissertation Session </vt:lpstr>
      <vt:lpstr>Getting Started </vt:lpstr>
      <vt:lpstr>Pre-Planning: Research Proposal </vt:lpstr>
      <vt:lpstr>PowerPoint Presentation</vt:lpstr>
      <vt:lpstr>PowerPoint Presentation</vt:lpstr>
      <vt:lpstr>PowerPoint Presentation</vt:lpstr>
      <vt:lpstr>Example 1  Aim</vt:lpstr>
      <vt:lpstr>Example 2 Objectives</vt:lpstr>
      <vt:lpstr>Example 2a </vt:lpstr>
      <vt:lpstr>Example 2b</vt:lpstr>
      <vt:lpstr>Next Steps </vt:lpstr>
      <vt:lpstr>TO DO  Before Your first supervision session : </vt:lpstr>
      <vt:lpstr>Ethics Process </vt:lpstr>
      <vt:lpstr>Ethics Process </vt:lpstr>
      <vt:lpstr>Preparing for Supervision</vt:lpstr>
      <vt:lpstr>PowerPoint Presentation</vt:lpstr>
      <vt:lpstr>Cynllun Gweithredu  Action Planning </vt:lpstr>
      <vt:lpstr>PowerPoint Presentation</vt:lpstr>
      <vt:lpstr>What are your thoughts?  Any Concerns?  </vt:lpstr>
      <vt:lpstr>Directed Scheduled Learning: Library Resources </vt:lpstr>
      <vt:lpstr>Llyfrau…  Books…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41</cp:revision>
  <dcterms:created xsi:type="dcterms:W3CDTF">2021-03-10T12:10:47Z</dcterms:created>
  <dcterms:modified xsi:type="dcterms:W3CDTF">2023-03-14T20:19:59Z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