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98" r:id="rId3"/>
    <p:sldId id="297" r:id="rId4"/>
    <p:sldId id="299" r:id="rId5"/>
    <p:sldId id="300" r:id="rId6"/>
    <p:sldId id="30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05"/>
  </p:normalViewPr>
  <p:slideViewPr>
    <p:cSldViewPr snapToGrid="0" snapToObjects="1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829E7-ABBF-F241-945A-523A7684D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73E82-8BEB-DC48-9DBD-785597D7E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6E5B-EF40-CF4A-9032-F9F5A123D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36FDD-C9FF-DA4E-927D-D5B1E09FB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CE154-6DDF-E74A-87AC-1CDFDCDB8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0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1F0F-8AF2-714A-96B1-53EB71CC8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93A2E-12FE-864D-8155-F697CEBB5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B9C98-0927-484F-80D7-2BA8D0DDE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BB6A3-D935-E040-8FEB-ED17E1C28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FA1C2-F1DE-864E-B329-1F9A88AB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9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07C6-95E0-BC4F-B87F-DE701E1C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6AEE0-6ED5-D24B-93DF-BBB778DA1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4E7B6-0BD2-3F49-A540-B56D6961B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DB231-141A-F24E-A862-F3E17FC58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D7A82-414A-9E43-AE49-32E8FBB0A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04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A58EC-14B4-1E47-B502-F0363CF54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D8FF-55B3-A745-8C38-DF295F5A0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659D3-DD77-D447-8A5C-4A430920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6E3B03-BB97-B345-9128-49953F7DC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2A539-EA19-C54F-A9F8-4F1AE7749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8DCD3-FA62-CB4B-9243-C70185F71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28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1BBA-A9E8-8845-8078-B148AA26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47D4F-C3DA-504D-97E8-413A363A7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38DC6-012C-D246-A02C-EF7258671B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FD04-CBE5-4043-B8AA-53353806E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3CBA9-2360-444B-9D25-5D4AE800D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0D7426-8890-FB44-BBC7-53E3C780B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48BF97-92CF-2145-8D48-8C2EAA90E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43C38-6027-CC48-A890-2CE7815E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5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F6B78-20A0-AD48-8C25-452A18953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9FE7B-E38B-F34E-BD9B-B842044F7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FDF093-614F-9A4B-9D16-29AB417FD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53144-73EC-284D-99D8-807AF7F3C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4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F79708-E4F3-734D-A9A1-8575DFA9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2E97C8-4ECB-D243-A870-91BB35EB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F8621-F778-F14B-882E-9B9092173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109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0E646-1174-EF4A-A816-A74AD1FE8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EFD0E-B343-A841-8E67-2C75554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46A26-0F39-9D49-8DAD-42A6D4628C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BA9DE-3D2B-0446-92DC-B8A7348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D0DE7-C01F-8246-A8D0-01416B1E0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E22F4-8A39-3C4C-99BB-3390AF6B5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581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04C38-4AB5-2743-964F-1C07CC18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77BD4D-2D75-AA4B-AA2B-BDBDF3A42E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2DEB58-CBC8-4048-95AF-AAC1FB5141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067B9-0B4C-7B4E-BF51-CF9EA1250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2326C7-764D-CE43-8428-D711A9506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94680-CED8-254A-A26A-029BFBC8C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0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06E28-4408-A043-BBAA-43042C7F1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B2836E-4C82-F74C-A132-0D137C6700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5AA96-B621-E046-B623-F8A12DF39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BDBFF-EB5F-434D-9FE7-E9B9A03D3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DD341-F4DE-FB4B-BA7F-BFFD7E4FA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26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9E9E1A-7233-5F4C-8B47-B0EBE9F0B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5262A-9A02-8F43-A846-A955B27AD5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9E381-BE46-DC40-A320-4863D87DB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A34D6-E7C2-DB4C-9292-A798BBC74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93867-62DD-E04A-B66A-09EDF9988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2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7B24B-CAFA-2A40-930B-918C69CA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DDD66-D915-744C-BEE8-1FC5492D6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4C8E8-A161-5543-A0ED-EC80CFED1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086C5-6139-A047-A74C-9F7BFE7B9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ABF4F-9BF4-0D41-88EB-008844CA83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90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arc.com/awards/ipa-effectiveness-award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dvertising Message - Definition, Meaning, Importance and Components |  Marketing91">
            <a:extLst>
              <a:ext uri="{FF2B5EF4-FFF2-40B4-BE49-F238E27FC236}">
                <a16:creationId xmlns:a16="http://schemas.microsoft.com/office/drawing/2014/main" id="{5BD86400-5F20-D66C-271B-4BCE03EF3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659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1AA1C-31CA-02CE-98F2-87FE54E88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Developing Your </a:t>
            </a:r>
            <a:r>
              <a:rPr lang="en-GB" b="1">
                <a:latin typeface="+mn-lt"/>
              </a:rPr>
              <a:t>Promotional</a:t>
            </a:r>
            <a:r>
              <a:rPr lang="en-GB" b="1"/>
              <a:t> Message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B7E0-55DB-EF9D-5AA3-B9157A1EC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0D0D0D"/>
                </a:solidFill>
                <a:effectLst/>
              </a:rPr>
              <a:t>Developing an advertising message involves a systematic process to ensure that it effectively communicates the brand's value proposition and resonates with the target audience.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536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1AA1C-31CA-02CE-98F2-87FE54E8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6" y="365125"/>
            <a:ext cx="10980174" cy="854075"/>
          </a:xfrm>
        </p:spPr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+mn-lt"/>
              </a:rPr>
              <a:t>Stages in Developing the Message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B7E0-55DB-EF9D-5AA3-B9157A1EC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626" y="1455174"/>
            <a:ext cx="11287432" cy="4916129"/>
          </a:xfrm>
        </p:spPr>
        <p:txBody>
          <a:bodyPr>
            <a:normAutofit fontScale="700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sz="2900" b="1" i="0" dirty="0">
                <a:solidFill>
                  <a:srgbClr val="0D0D0D"/>
                </a:solidFill>
                <a:effectLst/>
              </a:rPr>
              <a:t>Start by clearly defining the objectives </a:t>
            </a:r>
            <a:r>
              <a:rPr lang="en-GB" sz="2900" b="0" i="0" dirty="0">
                <a:solidFill>
                  <a:srgbClr val="0D0D0D"/>
                </a:solidFill>
                <a:effectLst/>
              </a:rPr>
              <a:t>of your promotional campaign. </a:t>
            </a:r>
          </a:p>
          <a:p>
            <a:pPr lvl="1"/>
            <a:r>
              <a:rPr lang="en-GB" sz="2900" b="0" i="0" dirty="0">
                <a:solidFill>
                  <a:srgbClr val="0D0D0D"/>
                </a:solidFill>
                <a:effectLst/>
              </a:rPr>
              <a:t>Are you aiming to increase brand awareness, drive sales, promote a new product, or change consumer perceptions? </a:t>
            </a:r>
          </a:p>
          <a:p>
            <a:pPr lvl="1"/>
            <a:r>
              <a:rPr lang="en-GB" sz="2900" b="0" i="0" dirty="0">
                <a:solidFill>
                  <a:srgbClr val="0D0D0D"/>
                </a:solidFill>
                <a:effectLst/>
              </a:rPr>
              <a:t>Setting specific, measurable objectives will guide the message development process.</a:t>
            </a:r>
          </a:p>
          <a:p>
            <a:pPr marL="457200" lvl="1" indent="0">
              <a:buNone/>
            </a:pPr>
            <a:endParaRPr lang="en-GB" sz="2900" b="0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en-GB" sz="2900" b="1" i="0" dirty="0">
                <a:solidFill>
                  <a:srgbClr val="0D0D0D"/>
                </a:solidFill>
                <a:effectLst/>
              </a:rPr>
              <a:t>Understand Your Audience</a:t>
            </a:r>
            <a:r>
              <a:rPr lang="en-GB" sz="2900" b="0" i="0" dirty="0">
                <a:solidFill>
                  <a:srgbClr val="0D0D0D"/>
                </a:solidFill>
                <a:effectLst/>
              </a:rPr>
              <a:t>: Conduct thorough research to understand your target audience's demographics, psychographics, preferences, and behaviours. </a:t>
            </a:r>
          </a:p>
          <a:p>
            <a:pPr lvl="1"/>
            <a:r>
              <a:rPr lang="en-GB" sz="2900" b="0" i="0" dirty="0">
                <a:solidFill>
                  <a:srgbClr val="0D0D0D"/>
                </a:solidFill>
                <a:effectLst/>
              </a:rPr>
              <a:t>What are their needs, desires, pain points, and aspirations? </a:t>
            </a:r>
          </a:p>
          <a:p>
            <a:pPr lvl="1"/>
            <a:r>
              <a:rPr lang="en-GB" sz="2900" b="0" i="0" dirty="0">
                <a:solidFill>
                  <a:srgbClr val="0D0D0D"/>
                </a:solidFill>
                <a:effectLst/>
              </a:rPr>
              <a:t>This understanding will help tailor the message to resonate with your audience effectively.</a:t>
            </a:r>
          </a:p>
          <a:p>
            <a:pPr marL="0" indent="0" algn="l">
              <a:buNone/>
            </a:pPr>
            <a:endParaRPr lang="en-GB" sz="2900" b="0" i="0" dirty="0">
              <a:solidFill>
                <a:srgbClr val="0D0D0D"/>
              </a:solidFill>
              <a:effectLst/>
            </a:endParaRPr>
          </a:p>
          <a:p>
            <a:pPr>
              <a:buFont typeface="+mj-lt"/>
              <a:buAutoNum type="arabicPeriod" startAt="3"/>
            </a:pPr>
            <a:r>
              <a:rPr lang="en-GB" sz="2900" b="1" i="0" dirty="0">
                <a:solidFill>
                  <a:srgbClr val="0D0D0D"/>
                </a:solidFill>
                <a:effectLst/>
              </a:rPr>
              <a:t>Identify Your Unique Selling Proposition (USP)</a:t>
            </a:r>
            <a:r>
              <a:rPr lang="en-GB" sz="2900" b="0" i="0" dirty="0">
                <a:solidFill>
                  <a:srgbClr val="0D0D0D"/>
                </a:solidFill>
                <a:effectLst/>
              </a:rPr>
              <a:t>: Determine what sets your brand apart from competitors. </a:t>
            </a:r>
          </a:p>
          <a:p>
            <a:pPr lvl="1"/>
            <a:r>
              <a:rPr lang="en-GB" sz="2900" b="0" i="0" dirty="0">
                <a:solidFill>
                  <a:srgbClr val="0D0D0D"/>
                </a:solidFill>
                <a:effectLst/>
              </a:rPr>
              <a:t>Identify your USP, whether it's a unique feature, benefit, or value proposition that addresses a specific consumer need or solves a problem better than alternatives.</a:t>
            </a:r>
          </a:p>
          <a:p>
            <a:pPr algn="l">
              <a:buFont typeface="+mj-lt"/>
              <a:buAutoNum type="arabicPeriod" startAt="3"/>
            </a:pPr>
            <a:endParaRPr lang="en-GB" sz="2900" b="0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 startAt="3"/>
            </a:pPr>
            <a:r>
              <a:rPr lang="en-GB" sz="2900" b="1" i="0" dirty="0">
                <a:solidFill>
                  <a:srgbClr val="0D0D0D"/>
                </a:solidFill>
                <a:effectLst/>
              </a:rPr>
              <a:t>Based on your objectives, audience insights, and USP, craft a compelling message that grabs attention</a:t>
            </a:r>
            <a:r>
              <a:rPr lang="en-GB" sz="2900" b="0" i="0" dirty="0">
                <a:solidFill>
                  <a:srgbClr val="0D0D0D"/>
                </a:solidFill>
                <a:effectLst/>
              </a:rPr>
              <a:t>, communicates the USP, highlights key benefits, and evokes emotions. Keep the message clear, concise, and relevant to the target audience.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383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1AA1C-31CA-02CE-98F2-87FE54E8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16" y="365125"/>
            <a:ext cx="10891684" cy="942565"/>
          </a:xfrm>
        </p:spPr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+mn-lt"/>
              </a:rPr>
              <a:t>Stages in Developing the Message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B7E0-55DB-EF9D-5AA3-B9157A1EC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115" y="1612490"/>
            <a:ext cx="11159613" cy="4699820"/>
          </a:xfrm>
        </p:spPr>
        <p:txBody>
          <a:bodyPr>
            <a:normAutofit fontScale="92500"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en-GB" sz="2200" b="1" i="0" dirty="0">
                <a:solidFill>
                  <a:srgbClr val="0D0D0D"/>
                </a:solidFill>
                <a:effectLst/>
              </a:rPr>
              <a:t>Choose the Right Tone and Language</a:t>
            </a:r>
            <a:r>
              <a:rPr lang="en-GB" sz="2200" b="0" i="0" dirty="0">
                <a:solidFill>
                  <a:srgbClr val="0D0D0D"/>
                </a:solidFill>
                <a:effectLst/>
              </a:rPr>
              <a:t>: Consider the tone and language that will resonate best with your audience. </a:t>
            </a:r>
          </a:p>
          <a:p>
            <a:pPr lvl="1"/>
            <a:r>
              <a:rPr lang="en-GB" sz="2200" b="0" i="0" dirty="0">
                <a:solidFill>
                  <a:srgbClr val="0D0D0D"/>
                </a:solidFill>
                <a:effectLst/>
              </a:rPr>
              <a:t>Whether it's humorous, emotional, aspirational, or informative, ensure that the tone aligns with your brand's personality and values, as well as the preferences of your target audience.</a:t>
            </a:r>
          </a:p>
          <a:p>
            <a:pPr marL="457200" lvl="1" indent="0">
              <a:buNone/>
            </a:pPr>
            <a:endParaRPr lang="en-GB" sz="2200" b="0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 startAt="5"/>
            </a:pPr>
            <a:r>
              <a:rPr lang="en-GB" sz="2200" b="1" i="0" dirty="0">
                <a:solidFill>
                  <a:srgbClr val="0D0D0D"/>
                </a:solidFill>
                <a:effectLst/>
              </a:rPr>
              <a:t>Select Suitable Visuals</a:t>
            </a:r>
            <a:r>
              <a:rPr lang="en-GB" sz="2200" b="0" i="0" dirty="0">
                <a:solidFill>
                  <a:srgbClr val="0D0D0D"/>
                </a:solidFill>
                <a:effectLst/>
              </a:rPr>
              <a:t>: Visual elements such as images, videos, and graphics play a crucial role in conveying your message effectively.</a:t>
            </a:r>
          </a:p>
          <a:p>
            <a:pPr lvl="1"/>
            <a:r>
              <a:rPr lang="en-GB" sz="2200" b="0" i="0" dirty="0">
                <a:solidFill>
                  <a:srgbClr val="0D0D0D"/>
                </a:solidFill>
                <a:effectLst/>
              </a:rPr>
              <a:t>Choose visuals that complement your message, reinforce your brand identity, and capture the audience's attention.</a:t>
            </a:r>
          </a:p>
          <a:p>
            <a:pPr algn="l">
              <a:buFont typeface="+mj-lt"/>
              <a:buAutoNum type="arabicPeriod" startAt="5"/>
            </a:pPr>
            <a:endParaRPr lang="en-GB" sz="2200" b="1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 startAt="5"/>
            </a:pPr>
            <a:r>
              <a:rPr lang="en-GB" sz="2200" b="1" i="0" dirty="0">
                <a:solidFill>
                  <a:srgbClr val="0D0D0D"/>
                </a:solidFill>
                <a:effectLst/>
              </a:rPr>
              <a:t>Include a Strong Call to Action (CTA)</a:t>
            </a:r>
            <a:r>
              <a:rPr lang="en-GB" sz="2200" b="0" i="0" dirty="0">
                <a:solidFill>
                  <a:srgbClr val="0D0D0D"/>
                </a:solidFill>
                <a:effectLst/>
              </a:rPr>
              <a:t>: Encourage the audience to take the desired action by including a clear and compelling CTA.</a:t>
            </a:r>
          </a:p>
          <a:p>
            <a:pPr lvl="1"/>
            <a:r>
              <a:rPr lang="en-GB" sz="2200" b="0" i="0" dirty="0">
                <a:solidFill>
                  <a:srgbClr val="0D0D0D"/>
                </a:solidFill>
                <a:effectLst/>
              </a:rPr>
              <a:t>Whether it's visiting a website, making a purchase, or contacting your business, the CTA should be actionable and easy to follow.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69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1AA1C-31CA-02CE-98F2-87FE54E8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16" y="365125"/>
            <a:ext cx="10891684" cy="942565"/>
          </a:xfrm>
        </p:spPr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+mn-lt"/>
              </a:rPr>
              <a:t>Stages in Developing the Message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B7E0-55DB-EF9D-5AA3-B9157A1EC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115" y="1474839"/>
            <a:ext cx="11523408" cy="5132438"/>
          </a:xfrm>
        </p:spPr>
        <p:txBody>
          <a:bodyPr>
            <a:normAutofit fontScale="62500" lnSpcReduction="20000"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Consider the Channel and Format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Tailor your message to suit the specific </a:t>
            </a:r>
            <a:r>
              <a:rPr lang="en-GB" sz="3200" dirty="0">
                <a:solidFill>
                  <a:srgbClr val="0D0D0D"/>
                </a:solidFill>
              </a:rPr>
              <a:t>promotional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 channel and format you're using</a:t>
            </a:r>
            <a:endParaRPr lang="en-GB" sz="3200" dirty="0">
              <a:solidFill>
                <a:srgbClr val="0D0D0D"/>
              </a:solidFill>
            </a:endParaRPr>
          </a:p>
          <a:p>
            <a:pPr lvl="1"/>
            <a:r>
              <a:rPr lang="en-GB" sz="3200" dirty="0">
                <a:solidFill>
                  <a:srgbClr val="0D0D0D"/>
                </a:solidFill>
              </a:rPr>
              <a:t>W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hether it's television, radio, print, digital media, social media, or outdoor advertising. </a:t>
            </a:r>
          </a:p>
          <a:p>
            <a:pPr lvl="1"/>
            <a:r>
              <a:rPr lang="en-GB" sz="3200" b="0" i="0" dirty="0">
                <a:solidFill>
                  <a:srgbClr val="0D0D0D"/>
                </a:solidFill>
                <a:effectLst/>
              </a:rPr>
              <a:t>Each channel has its unique strengths and audience preferences, so adapt your message accordingly.</a:t>
            </a:r>
            <a:endParaRPr lang="en-GB" sz="3200" b="1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 startAt="8"/>
            </a:pPr>
            <a:endParaRPr lang="en-GB" sz="3200" b="1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 startAt="8"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Test and Iterate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Before launching the campaign, test the advertising message </a:t>
            </a:r>
          </a:p>
          <a:p>
            <a:pPr lvl="1"/>
            <a:r>
              <a:rPr lang="en-GB" sz="3200" dirty="0">
                <a:solidFill>
                  <a:srgbClr val="0D0D0D"/>
                </a:solidFill>
              </a:rPr>
              <a:t>T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hrough focus groups, surveys, or A/B testing to gauge audience response and make necessary adjustments. </a:t>
            </a:r>
          </a:p>
          <a:p>
            <a:pPr lvl="1"/>
            <a:r>
              <a:rPr lang="en-GB" sz="3200" b="0" i="0" dirty="0">
                <a:solidFill>
                  <a:srgbClr val="0D0D0D"/>
                </a:solidFill>
                <a:effectLst/>
              </a:rPr>
              <a:t>Continuously monitor and track campaign performance to optimize the message for better results.</a:t>
            </a:r>
          </a:p>
          <a:p>
            <a:pPr lvl="1"/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algn="l">
              <a:buFont typeface="+mj-lt"/>
              <a:buAutoNum type="arabicPeriod" startAt="8"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Ensure Ethical Compliance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Ensure that your advertising message adheres to ethical standards and avoids deceptive or misleading claims. </a:t>
            </a:r>
          </a:p>
          <a:p>
            <a:pPr lvl="1"/>
            <a:r>
              <a:rPr lang="en-GB" sz="3200" b="0" i="0" dirty="0">
                <a:solidFill>
                  <a:srgbClr val="0D0D0D"/>
                </a:solidFill>
                <a:effectLst/>
              </a:rPr>
              <a:t>Transparency, honesty, and respect for consumer privacy are essential considerations in advertising message development.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>
              <a:buNone/>
            </a:pPr>
            <a:r>
              <a:rPr lang="en-GB" sz="3200" b="0" i="0" dirty="0">
                <a:solidFill>
                  <a:srgbClr val="0D0D0D"/>
                </a:solidFill>
                <a:effectLst/>
              </a:rPr>
              <a:t>By following these steps and incorporating creativity, strategic thinking, and audience empathy, you can develop a promotional message that effectively communicates your brand's value proposition and drives desired consumer behaviours.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935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0A59D-45E5-E087-7E74-F21DDBEB4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IPA Advertising </a:t>
            </a:r>
            <a:r>
              <a:rPr lang="en-GB"/>
              <a:t>Affectiveness</a:t>
            </a:r>
            <a:r>
              <a:rPr lang="en-GB" dirty="0"/>
              <a:t> Awards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FE9B6-6185-F64E-E18A-2FAD5BD29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IPA Effectiveness Awards (warc.com)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031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555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Developing Your Promotional Message</vt:lpstr>
      <vt:lpstr>Stages in Developing the Message</vt:lpstr>
      <vt:lpstr>Stages in Developing the Message</vt:lpstr>
      <vt:lpstr>Stages in Developing the Message</vt:lpstr>
      <vt:lpstr>IPA Advertising Affectiveness Awards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Campodonic</dc:creator>
  <cp:lastModifiedBy>Gwyneth Jones</cp:lastModifiedBy>
  <cp:revision>18</cp:revision>
  <dcterms:created xsi:type="dcterms:W3CDTF">2019-10-23T20:54:03Z</dcterms:created>
  <dcterms:modified xsi:type="dcterms:W3CDTF">2024-04-23T23:39:32Z</dcterms:modified>
</cp:coreProperties>
</file>