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57" r:id="rId5"/>
    <p:sldId id="259" r:id="rId6"/>
    <p:sldId id="260" r:id="rId7"/>
    <p:sldId id="261" r:id="rId8"/>
    <p:sldId id="262" r:id="rId9"/>
    <p:sldId id="263" r:id="rId10"/>
    <p:sldId id="264" r:id="rId11"/>
    <p:sldId id="265" r:id="rId12"/>
    <p:sldId id="266" r:id="rId13"/>
    <p:sldId id="267" r:id="rId14"/>
    <p:sldId id="268" r:id="rId15"/>
    <p:sldId id="25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F583C7-A2FD-4D30-E23F-E2E2B71BA682}" v="296" dt="2026-07-11T16:21:54.2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oria Omomoh Iyevhobu (2510902)" userId="S::2510902@student.uwtsd.ac.uk::e1944a81-c286-4370-9712-3dae910bc3ef" providerId="AD" clId="Web-{1BF583C7-A2FD-4D30-E23F-E2E2B71BA682}"/>
    <pc:docChg chg="modSld">
      <pc:chgData name="Gloria Omomoh Iyevhobu (2510902)" userId="S::2510902@student.uwtsd.ac.uk::e1944a81-c286-4370-9712-3dae910bc3ef" providerId="AD" clId="Web-{1BF583C7-A2FD-4D30-E23F-E2E2B71BA682}" dt="2026-07-11T16:21:54.201" v="295" actId="20577"/>
      <pc:docMkLst>
        <pc:docMk/>
      </pc:docMkLst>
      <pc:sldChg chg="modSp">
        <pc:chgData name="Gloria Omomoh Iyevhobu (2510902)" userId="S::2510902@student.uwtsd.ac.uk::e1944a81-c286-4370-9712-3dae910bc3ef" providerId="AD" clId="Web-{1BF583C7-A2FD-4D30-E23F-E2E2B71BA682}" dt="2026-07-11T16:10:33.572" v="264" actId="20577"/>
        <pc:sldMkLst>
          <pc:docMk/>
          <pc:sldMk cId="2465510357" sldId="257"/>
        </pc:sldMkLst>
        <pc:spChg chg="mod">
          <ac:chgData name="Gloria Omomoh Iyevhobu (2510902)" userId="S::2510902@student.uwtsd.ac.uk::e1944a81-c286-4370-9712-3dae910bc3ef" providerId="AD" clId="Web-{1BF583C7-A2FD-4D30-E23F-E2E2B71BA682}" dt="2026-07-11T16:03:54.246" v="72" actId="20577"/>
          <ac:spMkLst>
            <pc:docMk/>
            <pc:sldMk cId="2465510357" sldId="257"/>
            <ac:spMk id="2" creationId="{DA2D9CAF-62E4-A56C-BC72-03583E71A03A}"/>
          </ac:spMkLst>
        </pc:spChg>
        <pc:spChg chg="mod">
          <ac:chgData name="Gloria Omomoh Iyevhobu (2510902)" userId="S::2510902@student.uwtsd.ac.uk::e1944a81-c286-4370-9712-3dae910bc3ef" providerId="AD" clId="Web-{1BF583C7-A2FD-4D30-E23F-E2E2B71BA682}" dt="2026-07-11T16:10:33.572" v="264" actId="20577"/>
          <ac:spMkLst>
            <pc:docMk/>
            <pc:sldMk cId="2465510357" sldId="257"/>
            <ac:spMk id="3" creationId="{8FC115E9-2559-9124-E2DA-727C7D7E63C8}"/>
          </ac:spMkLst>
        </pc:spChg>
      </pc:sldChg>
      <pc:sldChg chg="modSp">
        <pc:chgData name="Gloria Omomoh Iyevhobu (2510902)" userId="S::2510902@student.uwtsd.ac.uk::e1944a81-c286-4370-9712-3dae910bc3ef" providerId="AD" clId="Web-{1BF583C7-A2FD-4D30-E23F-E2E2B71BA682}" dt="2026-07-11T16:17:22.040" v="288" actId="14100"/>
        <pc:sldMkLst>
          <pc:docMk/>
          <pc:sldMk cId="2390117350" sldId="259"/>
        </pc:sldMkLst>
        <pc:spChg chg="mod">
          <ac:chgData name="Gloria Omomoh Iyevhobu (2510902)" userId="S::2510902@student.uwtsd.ac.uk::e1944a81-c286-4370-9712-3dae910bc3ef" providerId="AD" clId="Web-{1BF583C7-A2FD-4D30-E23F-E2E2B71BA682}" dt="2026-07-11T16:17:13.383" v="287" actId="688"/>
          <ac:spMkLst>
            <pc:docMk/>
            <pc:sldMk cId="2390117350" sldId="259"/>
            <ac:spMk id="2" creationId="{6DA3F0F3-A943-03FA-BD6B-E6E6B03FEB21}"/>
          </ac:spMkLst>
        </pc:spChg>
        <pc:spChg chg="mod">
          <ac:chgData name="Gloria Omomoh Iyevhobu (2510902)" userId="S::2510902@student.uwtsd.ac.uk::e1944a81-c286-4370-9712-3dae910bc3ef" providerId="AD" clId="Web-{1BF583C7-A2FD-4D30-E23F-E2E2B71BA682}" dt="2026-07-11T16:17:22.040" v="288" actId="14100"/>
          <ac:spMkLst>
            <pc:docMk/>
            <pc:sldMk cId="2390117350" sldId="259"/>
            <ac:spMk id="3" creationId="{01CC80CE-C6BC-E51E-E1D5-3DFFE4C38F44}"/>
          </ac:spMkLst>
        </pc:spChg>
      </pc:sldChg>
      <pc:sldChg chg="modSp">
        <pc:chgData name="Gloria Omomoh Iyevhobu (2510902)" userId="S::2510902@student.uwtsd.ac.uk::e1944a81-c286-4370-9712-3dae910bc3ef" providerId="AD" clId="Web-{1BF583C7-A2FD-4D30-E23F-E2E2B71BA682}" dt="2026-07-11T16:11:16.622" v="265" actId="20577"/>
        <pc:sldMkLst>
          <pc:docMk/>
          <pc:sldMk cId="2681061719" sldId="261"/>
        </pc:sldMkLst>
        <pc:spChg chg="mod">
          <ac:chgData name="Gloria Omomoh Iyevhobu (2510902)" userId="S::2510902@student.uwtsd.ac.uk::e1944a81-c286-4370-9712-3dae910bc3ef" providerId="AD" clId="Web-{1BF583C7-A2FD-4D30-E23F-E2E2B71BA682}" dt="2026-07-11T16:11:16.622" v="265" actId="20577"/>
          <ac:spMkLst>
            <pc:docMk/>
            <pc:sldMk cId="2681061719" sldId="261"/>
            <ac:spMk id="3" creationId="{E113D2F4-79D0-A36E-82BA-187595E41977}"/>
          </ac:spMkLst>
        </pc:spChg>
      </pc:sldChg>
      <pc:sldChg chg="modSp">
        <pc:chgData name="Gloria Omomoh Iyevhobu (2510902)" userId="S::2510902@student.uwtsd.ac.uk::e1944a81-c286-4370-9712-3dae910bc3ef" providerId="AD" clId="Web-{1BF583C7-A2FD-4D30-E23F-E2E2B71BA682}" dt="2026-07-11T16:21:54.201" v="295" actId="20577"/>
        <pc:sldMkLst>
          <pc:docMk/>
          <pc:sldMk cId="3414528573" sldId="262"/>
        </pc:sldMkLst>
        <pc:spChg chg="mod">
          <ac:chgData name="Gloria Omomoh Iyevhobu (2510902)" userId="S::2510902@student.uwtsd.ac.uk::e1944a81-c286-4370-9712-3dae910bc3ef" providerId="AD" clId="Web-{1BF583C7-A2FD-4D30-E23F-E2E2B71BA682}" dt="2026-07-11T16:21:54.201" v="295" actId="20577"/>
          <ac:spMkLst>
            <pc:docMk/>
            <pc:sldMk cId="3414528573" sldId="262"/>
            <ac:spMk id="3" creationId="{276160B6-06A6-5CF3-A7A6-2BDF6440F61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608477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177087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367066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E69F914-F75C-DF4A-8E3D-0EE1CE742B98}"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844630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E69F914-F75C-DF4A-8E3D-0EE1CE742B98}"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29809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E69F914-F75C-DF4A-8E3D-0EE1CE742B98}"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543694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69F914-F75C-DF4A-8E3D-0EE1CE742B98}"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75060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276552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540396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96562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5134950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813150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51125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58348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3631299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262510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69F914-F75C-DF4A-8E3D-0EE1CE742B98}" type="datetimeFigureOut">
              <a:rPr lang="en-GB" smtClean="0"/>
              <a:t>11/07/2026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688944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059184"/>
            <a:ext cx="8539079" cy="1315866"/>
          </a:xfrm>
        </p:spPr>
        <p:txBody>
          <a:bodyPr>
            <a:normAutofit fontScale="90000"/>
          </a:bodyPr>
          <a:lstStyle/>
          <a:p>
            <a:pPr algn="l"/>
            <a:br>
              <a:rPr lang="en-GB" sz="650" b="1">
                <a:ea typeface="Aptos" panose="020B0004020202020204" pitchFamily="34" charset="0"/>
              </a:rPr>
            </a:br>
            <a:br>
              <a:rPr lang="en-GB" sz="1800"/>
            </a:br>
            <a:r>
              <a:rPr lang="en-GB" sz="2200">
                <a:latin typeface="Arial"/>
                <a:cs typeface="Arial"/>
              </a:rPr>
              <a:t>Student name: Gloria Omomoh Iyevhobu</a:t>
            </a:r>
            <a:br>
              <a:rPr lang="en-GB" sz="2200">
                <a:latin typeface="Arial" panose="020B0604020202020204" pitchFamily="34" charset="0"/>
                <a:cs typeface="Arial" panose="020B0604020202020204" pitchFamily="34" charset="0"/>
              </a:rPr>
            </a:br>
            <a:r>
              <a:rPr lang="en-GB" sz="2200">
                <a:latin typeface="Arial"/>
                <a:cs typeface="Arial"/>
              </a:rPr>
              <a:t>Student number: 2510902</a:t>
            </a:r>
            <a:br>
              <a:rPr lang="en-GB" sz="2200">
                <a:latin typeface="Arial" panose="020B0604020202020204" pitchFamily="34" charset="0"/>
                <a:cs typeface="Arial" panose="020B0604020202020204" pitchFamily="34" charset="0"/>
              </a:rPr>
            </a:br>
            <a:r>
              <a:rPr lang="en-GB" sz="2200">
                <a:latin typeface="Arial"/>
                <a:cs typeface="Arial"/>
              </a:rPr>
              <a:t>Lecturer’s name: Shepherd Ziko</a:t>
            </a:r>
            <a:br>
              <a:rPr lang="en-GB" sz="1100"/>
            </a:br>
            <a:endParaRPr lang="en-GB" sz="1125"/>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1800" b="1">
                <a:latin typeface="Arial"/>
                <a:cs typeface="Arial"/>
              </a:rPr>
              <a:t>Acknowledgement of the use of AI tools </a:t>
            </a:r>
            <a:endParaRPr lang="en-GB" sz="1800" b="1">
              <a:solidFill>
                <a:srgbClr val="FF0000"/>
              </a:solidFill>
              <a:latin typeface="Arial"/>
              <a:cs typeface="Arial"/>
            </a:endParaRPr>
          </a:p>
          <a:p>
            <a:pPr algn="l"/>
            <a:r>
              <a:rPr lang="en-GB" sz="1800">
                <a:latin typeface="Arial"/>
                <a:cs typeface="Arial"/>
              </a:rPr>
              <a:t>I confirm that I have used AI </a:t>
            </a:r>
            <a:r>
              <a:rPr lang="en-GB">
                <a:latin typeface="Arial"/>
                <a:cs typeface="Arial"/>
              </a:rPr>
              <a:t>tool for</a:t>
            </a:r>
            <a:r>
              <a:rPr lang="en-GB" sz="1800">
                <a:latin typeface="Arial"/>
                <a:cs typeface="Arial"/>
              </a:rPr>
              <a:t> proofreading this work </a:t>
            </a:r>
            <a:r>
              <a:rPr lang="en-GB">
                <a:latin typeface="Arial"/>
                <a:cs typeface="Arial"/>
              </a:rPr>
              <a:t>(GRAMMARLY ON 09.07.2026).</a:t>
            </a:r>
            <a:r>
              <a:rPr lang="en-GB" sz="1800">
                <a:latin typeface="Arial"/>
                <a:cs typeface="Arial"/>
              </a:rPr>
              <a:t> I </a:t>
            </a:r>
            <a:r>
              <a:rPr lang="en-GB">
                <a:latin typeface="Arial"/>
                <a:cs typeface="Arial"/>
              </a:rPr>
              <a:t>confirm that</a:t>
            </a:r>
            <a:r>
              <a:rPr lang="en-GB" sz="1800">
                <a:latin typeface="Arial"/>
                <a:cs typeface="Arial"/>
              </a:rPr>
              <a:t> I have not presented any AI generated materials as my own work. </a:t>
            </a:r>
            <a:endParaRPr lang="en-GB" sz="1800" b="1">
              <a:latin typeface="Arial"/>
              <a:cs typeface="Arial"/>
            </a:endParaRPr>
          </a:p>
          <a:p>
            <a:pPr algn="l"/>
            <a:r>
              <a:rPr lang="en-GB" sz="1800">
                <a:latin typeface="Arial"/>
                <a:cs typeface="Arial"/>
              </a:rPr>
              <a:t>I confirm I have copies of my drafts, notes, and other resources I used, which I may be asked to provide in evidence</a:t>
            </a:r>
            <a:r>
              <a:rPr lang="en-GB">
                <a:latin typeface="Arial"/>
                <a:cs typeface="Arial"/>
              </a:rPr>
              <a:t>.</a:t>
            </a:r>
            <a:endParaRPr lang="en-GB" sz="18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a:latin typeface="Arial" panose="020B0604020202020204" pitchFamily="34" charset="0"/>
                <a:cs typeface="Arial" panose="020B0604020202020204" pitchFamily="34" charset="0"/>
              </a:rPr>
              <a:t>LCHS4010</a:t>
            </a:r>
          </a:p>
          <a:p>
            <a:pPr algn="ctr"/>
            <a:r>
              <a:rPr lang="en-GB" sz="2000" b="1">
                <a:latin typeface="Arial" panose="020B0604020202020204" pitchFamily="34" charset="0"/>
                <a:cs typeface="Arial" panose="020B0604020202020204" pitchFamily="34" charset="0"/>
              </a:rPr>
              <a:t>Psychology in Health and Social Care</a:t>
            </a:r>
            <a:endParaRPr lang="en-GB" sz="200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562637" y="660051"/>
            <a:ext cx="8328154" cy="399143"/>
          </a:xfrm>
        </p:spPr>
        <p:txBody>
          <a:bodyPr>
            <a:normAutofit fontScale="90000"/>
          </a:bodyPr>
          <a:lstStyle/>
          <a:p>
            <a:pPr algn="ctr"/>
            <a:r>
              <a:rPr lang="en-GB"/>
              <a:t>Table of Content</a:t>
            </a:r>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431907" y="1432056"/>
            <a:ext cx="8756325" cy="5557171"/>
          </a:xfrm>
        </p:spPr>
        <p:txBody>
          <a:bodyPr vert="horz" lIns="91440" tIns="45720" rIns="91440" bIns="45720" rtlCol="0" anchor="t">
            <a:noAutofit/>
          </a:bodyPr>
          <a:lstStyle/>
          <a:p>
            <a:pPr marL="0" indent="0">
              <a:lnSpc>
                <a:spcPct val="170000"/>
              </a:lnSpc>
              <a:buNone/>
            </a:pPr>
            <a:r>
              <a:rPr lang="en-GB" sz="1400">
                <a:latin typeface="Arial" panose="020B0604020202020204" pitchFamily="34" charset="0"/>
                <a:cs typeface="Arial" panose="020B0604020202020204" pitchFamily="34" charset="0"/>
              </a:rPr>
              <a:t>Introduction							3</a:t>
            </a:r>
          </a:p>
          <a:p>
            <a:pPr marL="0" indent="0">
              <a:lnSpc>
                <a:spcPct val="170000"/>
              </a:lnSpc>
              <a:buNone/>
            </a:pPr>
            <a:r>
              <a:rPr lang="en-GB" sz="1400">
                <a:latin typeface="Arial" panose="020B0604020202020204" pitchFamily="34" charset="0"/>
                <a:ea typeface="Calibri" panose="020F0502020204030204" pitchFamily="34" charset="0"/>
                <a:cs typeface="Arial" panose="020B0604020202020204" pitchFamily="34" charset="0"/>
              </a:rPr>
              <a:t>Erikson’s psychosocial theory				4</a:t>
            </a:r>
          </a:p>
          <a:p>
            <a:pPr marL="0" indent="0">
              <a:lnSpc>
                <a:spcPct val="170000"/>
              </a:lnSpc>
              <a:buNone/>
            </a:pPr>
            <a:r>
              <a:rPr lang="en-GB" sz="1400">
                <a:latin typeface="Arial" panose="020B0604020202020204" pitchFamily="34" charset="0"/>
                <a:ea typeface="Calibri" panose="020F0502020204030204" pitchFamily="34" charset="0"/>
                <a:cs typeface="Arial" panose="020B0604020202020204" pitchFamily="34" charset="0"/>
              </a:rPr>
              <a:t>Theory linked to case study					5</a:t>
            </a:r>
          </a:p>
          <a:p>
            <a:pPr marL="0" indent="0">
              <a:lnSpc>
                <a:spcPct val="170000"/>
              </a:lnSpc>
              <a:buNone/>
            </a:pPr>
            <a:r>
              <a:rPr lang="en-GB" sz="1400">
                <a:latin typeface="Arial" panose="020B0604020202020204" pitchFamily="34" charset="0"/>
                <a:ea typeface="Calibri" panose="020F0502020204030204" pitchFamily="34" charset="0"/>
                <a:cs typeface="Arial" panose="020B0604020202020204" pitchFamily="34" charset="0"/>
              </a:rPr>
              <a:t>Strategies to help						7</a:t>
            </a:r>
          </a:p>
          <a:p>
            <a:pPr marL="0" indent="0">
              <a:lnSpc>
                <a:spcPct val="170000"/>
              </a:lnSpc>
              <a:buNone/>
            </a:pPr>
            <a:r>
              <a:rPr lang="en-GB" sz="1400">
                <a:latin typeface="Arial" panose="020B0604020202020204" pitchFamily="34" charset="0"/>
                <a:ea typeface="Calibri" panose="020F0502020204030204" pitchFamily="34" charset="0"/>
                <a:cs typeface="Arial" panose="020B0604020202020204" pitchFamily="34" charset="0"/>
              </a:rPr>
              <a:t>Factors affecting Issac development			8</a:t>
            </a:r>
          </a:p>
          <a:p>
            <a:pPr marL="0" indent="0">
              <a:lnSpc>
                <a:spcPct val="170000"/>
              </a:lnSpc>
              <a:buNone/>
            </a:pPr>
            <a:r>
              <a:rPr lang="en-GB" sz="1400">
                <a:latin typeface="Arial" panose="020B0604020202020204" pitchFamily="34" charset="0"/>
                <a:ea typeface="Calibri" panose="020F0502020204030204" pitchFamily="34" charset="0"/>
                <a:cs typeface="Arial" panose="020B0604020202020204" pitchFamily="34" charset="0"/>
              </a:rPr>
              <a:t>Strengths of Erikson’s theory					9</a:t>
            </a:r>
          </a:p>
          <a:p>
            <a:pPr marL="0" indent="0">
              <a:lnSpc>
                <a:spcPct val="170000"/>
              </a:lnSpc>
              <a:buNone/>
            </a:pPr>
            <a:r>
              <a:rPr lang="en-GB" sz="1400">
                <a:latin typeface="Arial" panose="020B0604020202020204" pitchFamily="34" charset="0"/>
                <a:ea typeface="Calibri" panose="020F0502020204030204" pitchFamily="34" charset="0"/>
                <a:cs typeface="Arial" panose="020B0604020202020204" pitchFamily="34" charset="0"/>
              </a:rPr>
              <a:t>Limitations of the theory					10</a:t>
            </a:r>
          </a:p>
          <a:p>
            <a:pPr marL="0" indent="0">
              <a:lnSpc>
                <a:spcPct val="170000"/>
              </a:lnSpc>
              <a:buNone/>
            </a:pPr>
            <a:r>
              <a:rPr lang="en-GB" sz="1400">
                <a:latin typeface="Arial"/>
                <a:ea typeface="Calibri"/>
                <a:cs typeface="Arial"/>
              </a:rPr>
              <a:t>Conclusion								11</a:t>
            </a:r>
          </a:p>
          <a:p>
            <a:pPr marL="0" indent="0">
              <a:lnSpc>
                <a:spcPct val="170000"/>
              </a:lnSpc>
              <a:buNone/>
            </a:pPr>
            <a:endParaRPr lang="en-GB" sz="1400">
              <a:latin typeface="Arial" panose="020B0604020202020204" pitchFamily="34" charset="0"/>
              <a:ea typeface="Calibri"/>
              <a:cs typeface="Arial" panose="020B0604020202020204" pitchFamily="34" charset="0"/>
            </a:endParaRPr>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F6198-4F8C-AF57-B65A-418E6C3A88D0}"/>
              </a:ext>
            </a:extLst>
          </p:cNvPr>
          <p:cNvSpPr>
            <a:spLocks noGrp="1"/>
          </p:cNvSpPr>
          <p:nvPr>
            <p:ph type="title"/>
          </p:nvPr>
        </p:nvSpPr>
        <p:spPr/>
        <p:txBody>
          <a:bodyPr/>
          <a:lstStyle/>
          <a:p>
            <a:pPr algn="ctr"/>
            <a:r>
              <a:rPr lang="en-GB">
                <a:latin typeface="Calibri" panose="020F0502020204030204" pitchFamily="34" charset="0"/>
                <a:ea typeface="Calibri" panose="020F0502020204030204" pitchFamily="34" charset="0"/>
                <a:cs typeface="Calibri" panose="020F0502020204030204" pitchFamily="34" charset="0"/>
              </a:rPr>
              <a:t>Introduction</a:t>
            </a:r>
            <a:endParaRPr lang="en-GB"/>
          </a:p>
        </p:txBody>
      </p:sp>
      <p:sp>
        <p:nvSpPr>
          <p:cNvPr id="3" name="Content Placeholder 2">
            <a:extLst>
              <a:ext uri="{FF2B5EF4-FFF2-40B4-BE49-F238E27FC236}">
                <a16:creationId xmlns:a16="http://schemas.microsoft.com/office/drawing/2014/main" id="{7B16AAFA-FF1B-74EB-D00E-83293C56CC38}"/>
              </a:ext>
            </a:extLst>
          </p:cNvPr>
          <p:cNvSpPr>
            <a:spLocks noGrp="1"/>
          </p:cNvSpPr>
          <p:nvPr>
            <p:ph idx="1"/>
          </p:nvPr>
        </p:nvSpPr>
        <p:spPr>
          <a:xfrm>
            <a:off x="838200" y="1451113"/>
            <a:ext cx="10515600" cy="5041762"/>
          </a:xfrm>
        </p:spPr>
        <p:txBody>
          <a:bodyPr>
            <a:normAutofit fontScale="85000" lnSpcReduction="20000"/>
          </a:bodyPr>
          <a:lstStyle/>
          <a:p>
            <a:pPr marL="0" indent="0">
              <a:lnSpc>
                <a:spcPct val="150000"/>
              </a:lnSpc>
              <a:buNone/>
            </a:pPr>
            <a:r>
              <a:rPr lang="en-GB">
                <a:latin typeface="Arial" panose="020B0604020202020204" pitchFamily="34" charset="0"/>
                <a:ea typeface="Calibri" panose="020F0502020204030204" pitchFamily="34" charset="0"/>
                <a:cs typeface="Arial" panose="020B0604020202020204" pitchFamily="34" charset="0"/>
              </a:rPr>
              <a:t>The developmental requirements of four-year-old Isaac, who attends a children's centre in London, are examined in this case study. Isaac resides with his mother, a single parent dealing with low self-esteem, postpartum depression, and a lack of social support. The family recently moved to London, and throughout the previous two years, their childcare arrangements have been disrupted. Consequently, questions have been raised about Isaac's language, emotional, and social development.</a:t>
            </a:r>
          </a:p>
          <a:p>
            <a:pPr marL="0" indent="0">
              <a:lnSpc>
                <a:spcPct val="150000"/>
              </a:lnSpc>
              <a:buNone/>
            </a:pPr>
            <a:r>
              <a:rPr lang="en-GB">
                <a:latin typeface="Arial" panose="020B0604020202020204" pitchFamily="34" charset="0"/>
                <a:ea typeface="Calibri" panose="020F0502020204030204" pitchFamily="34" charset="0"/>
                <a:cs typeface="Arial" panose="020B0604020202020204" pitchFamily="34" charset="0"/>
              </a:rPr>
              <a:t>Staff have observed how Isaac struggles to participate in group activities, exhibits delays in language development, is silent and introverted during free play, and gets upset when removed from his mother. In addition, his mother reports minimal autonomous play at home, clinging conduct, and trouble sleeping. These elements imply that Isaac might be going through difficulties that are impeding his general growth and wellbeing.</a:t>
            </a:r>
          </a:p>
          <a:p>
            <a:pPr marL="0" indent="0">
              <a:lnSpc>
                <a:spcPct val="150000"/>
              </a:lnSpc>
              <a:buNone/>
            </a:pPr>
            <a:r>
              <a:rPr lang="en-GB">
                <a:latin typeface="Arial" panose="020B0604020202020204" pitchFamily="34" charset="0"/>
                <a:ea typeface="Calibri" panose="020F0502020204030204" pitchFamily="34" charset="0"/>
                <a:cs typeface="Arial" panose="020B0604020202020204" pitchFamily="34" charset="0"/>
              </a:rPr>
              <a:t>The experiences of Isaac will be explored in this case study using Erikson's Psychosocial Theory of Development. The stage of Initiative versus Guilt, which is pertinent to youngsters between the ages of three and five, will receive special emphasis. The idea will be applied to investigate how Isaac's social, emotional, and behavioural development may have been impacted by his early experiences and present situation. The case study will also look at how an early childhood educator might help Isaac with focused interventions meant to foster self-assurance, independence, and favourable developmental outcomes.</a:t>
            </a:r>
          </a:p>
          <a:p>
            <a:endParaRPr lang="en-GB"/>
          </a:p>
        </p:txBody>
      </p:sp>
    </p:spTree>
    <p:extLst>
      <p:ext uri="{BB962C8B-B14F-4D97-AF65-F5344CB8AC3E}">
        <p14:creationId xmlns:p14="http://schemas.microsoft.com/office/powerpoint/2010/main" val="1134646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0DEA3-48C8-DE9A-1D21-AE711D6E6C7A}"/>
              </a:ext>
            </a:extLst>
          </p:cNvPr>
          <p:cNvSpPr>
            <a:spLocks noGrp="1"/>
          </p:cNvSpPr>
          <p:nvPr>
            <p:ph type="title"/>
          </p:nvPr>
        </p:nvSpPr>
        <p:spPr/>
        <p:txBody>
          <a:bodyPr/>
          <a:lstStyle/>
          <a:p>
            <a:pPr algn="ctr"/>
            <a:r>
              <a:rPr lang="en-GB">
                <a:latin typeface="Calibri" panose="020F0502020204030204" pitchFamily="34" charset="0"/>
                <a:ea typeface="Calibri" panose="020F0502020204030204" pitchFamily="34" charset="0"/>
                <a:cs typeface="Calibri" panose="020F0502020204030204" pitchFamily="34" charset="0"/>
              </a:rPr>
              <a:t>Erikson’s psychosocial theory</a:t>
            </a:r>
            <a:endParaRPr lang="en-GB"/>
          </a:p>
        </p:txBody>
      </p:sp>
      <p:sp>
        <p:nvSpPr>
          <p:cNvPr id="3" name="Content Placeholder 2">
            <a:extLst>
              <a:ext uri="{FF2B5EF4-FFF2-40B4-BE49-F238E27FC236}">
                <a16:creationId xmlns:a16="http://schemas.microsoft.com/office/drawing/2014/main" id="{E113D2F4-79D0-A36E-82BA-187595E41977}"/>
              </a:ext>
            </a:extLst>
          </p:cNvPr>
          <p:cNvSpPr>
            <a:spLocks noGrp="1"/>
          </p:cNvSpPr>
          <p:nvPr>
            <p:ph idx="1"/>
          </p:nvPr>
        </p:nvSpPr>
        <p:spPr>
          <a:xfrm>
            <a:off x="838200" y="1351722"/>
            <a:ext cx="10515600" cy="5141153"/>
          </a:xfrm>
        </p:spPr>
        <p:txBody>
          <a:bodyPr vert="horz" lIns="91440" tIns="45720" rIns="91440" bIns="45720" rtlCol="0" anchor="t">
            <a:noAutofit/>
          </a:bodyPr>
          <a:lstStyle/>
          <a:p>
            <a:pPr marL="0" indent="0">
              <a:lnSpc>
                <a:spcPct val="150000"/>
              </a:lnSpc>
              <a:buNone/>
            </a:pPr>
            <a:r>
              <a:rPr lang="en-GB" sz="1600">
                <a:latin typeface="Arial" panose="020B0604020202020204" pitchFamily="34" charset="0"/>
                <a:ea typeface="Calibri" panose="020F0502020204030204" pitchFamily="34" charset="0"/>
                <a:cs typeface="Arial" panose="020B0604020202020204" pitchFamily="34" charset="0"/>
              </a:rPr>
              <a:t>Erik Erikson, a psychologist and psychotherapist, developed the theory known as Erikson's Stages of Psychosocial Development in the 1950s. Building on Freud's theory of psychosexual development, this theory draws comparisons between childhood phases and extends it to include the impact of social dynamics and the continuation of psychosocial development into adulthood.(</a:t>
            </a:r>
            <a:r>
              <a:rPr lang="en-GB" sz="1600" b="1">
                <a:latin typeface="Arial" panose="020B0604020202020204" pitchFamily="34" charset="0"/>
                <a:ea typeface="Calibri" panose="020F0502020204030204" pitchFamily="34" charset="0"/>
                <a:cs typeface="Arial" panose="020B0604020202020204" pitchFamily="34" charset="0"/>
              </a:rPr>
              <a:t>Orenstein and Kaur 2026)</a:t>
            </a:r>
          </a:p>
          <a:p>
            <a:pPr marL="0" indent="0">
              <a:lnSpc>
                <a:spcPct val="150000"/>
              </a:lnSpc>
              <a:buNone/>
            </a:pPr>
            <a:r>
              <a:rPr lang="en-GB" sz="1600">
                <a:latin typeface="Arial" panose="020B0604020202020204" pitchFamily="34" charset="0"/>
                <a:ea typeface="Calibri" panose="020F0502020204030204" pitchFamily="34" charset="0"/>
                <a:cs typeface="Arial" panose="020B0604020202020204" pitchFamily="34" charset="0"/>
              </a:rPr>
              <a:t>According to Erikson's Psychosocial Theory, development occurs in eight stages, each of which involves a psychological conflict that people must overcome to grow in a healthy way. (</a:t>
            </a:r>
            <a:r>
              <a:rPr lang="en-GB" sz="1600" b="1">
                <a:latin typeface="Arial" panose="020B0604020202020204" pitchFamily="34" charset="0"/>
                <a:ea typeface="Calibri" panose="020F0502020204030204" pitchFamily="34" charset="0"/>
                <a:cs typeface="Arial" panose="020B0604020202020204" pitchFamily="34" charset="0"/>
              </a:rPr>
              <a:t>Orenstein and Kaur 2026)</a:t>
            </a:r>
            <a:r>
              <a:rPr lang="en-GB" sz="1600">
                <a:latin typeface="Arial" panose="020B0604020202020204" pitchFamily="34" charset="0"/>
                <a:ea typeface="Calibri" panose="020F0502020204030204" pitchFamily="34" charset="0"/>
                <a:cs typeface="Arial" panose="020B0604020202020204" pitchFamily="34" charset="0"/>
              </a:rPr>
              <a:t> .</a:t>
            </a:r>
          </a:p>
          <a:p>
            <a:pPr>
              <a:lnSpc>
                <a:spcPct val="150000"/>
              </a:lnSpc>
            </a:pPr>
            <a:endParaRPr lang="en-GB" sz="1600">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600">
                <a:latin typeface="Arial" panose="020B0604020202020204" pitchFamily="34" charset="0"/>
                <a:ea typeface="Calibri" panose="020F0502020204030204" pitchFamily="34" charset="0"/>
                <a:cs typeface="Arial" panose="020B0604020202020204" pitchFamily="34" charset="0"/>
              </a:rPr>
              <a:t>Key concept include;</a:t>
            </a:r>
          </a:p>
          <a:p>
            <a:pPr marL="0" indent="0">
              <a:lnSpc>
                <a:spcPct val="150000"/>
              </a:lnSpc>
              <a:buNone/>
            </a:pPr>
            <a:r>
              <a:rPr lang="en-GB" sz="1600">
                <a:latin typeface="Arial" panose="020B0604020202020204" pitchFamily="34" charset="0"/>
                <a:ea typeface="Calibri" panose="020F0502020204030204" pitchFamily="34" charset="0"/>
                <a:cs typeface="Arial" panose="020B0604020202020204" pitchFamily="34" charset="0"/>
              </a:rPr>
              <a:t>Psychosocial stages: Throughout life, development happens in a predetermined order.</a:t>
            </a:r>
          </a:p>
          <a:p>
            <a:pPr marL="0" indent="0">
              <a:lnSpc>
                <a:spcPct val="150000"/>
              </a:lnSpc>
              <a:buNone/>
            </a:pPr>
            <a:r>
              <a:rPr lang="en-GB" sz="1600">
                <a:latin typeface="Arial" panose="020B0604020202020204" pitchFamily="34" charset="0"/>
                <a:ea typeface="Calibri" panose="020F0502020204030204" pitchFamily="34" charset="0"/>
                <a:cs typeface="Arial" panose="020B0604020202020204" pitchFamily="34" charset="0"/>
              </a:rPr>
              <a:t>Crisis/conflict: Each stage has a problem that needs to be fixed. Resolution: While failure can result in challenges, successful resolution produces good attributes (Gross, 2020).</a:t>
            </a:r>
          </a:p>
          <a:p>
            <a:pPr marL="0" indent="0">
              <a:lnSpc>
                <a:spcPct val="150000"/>
              </a:lnSpc>
              <a:buNone/>
            </a:pPr>
            <a:r>
              <a:rPr lang="en-GB" sz="1600">
                <a:latin typeface="Arial"/>
                <a:ea typeface="Calibri"/>
                <a:cs typeface="Arial"/>
              </a:rPr>
              <a:t>Role of social interaction: Relationship and environment has a role to play in development.</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1061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957DC-CCAD-4B6E-2086-38D281D5D34B}"/>
              </a:ext>
            </a:extLst>
          </p:cNvPr>
          <p:cNvSpPr>
            <a:spLocks noGrp="1"/>
          </p:cNvSpPr>
          <p:nvPr>
            <p:ph type="title"/>
          </p:nvPr>
        </p:nvSpPr>
        <p:spPr/>
        <p:txBody>
          <a:bodyPr/>
          <a:lstStyle/>
          <a:p>
            <a:pPr algn="ctr"/>
            <a:r>
              <a:rPr lang="en-GB">
                <a:latin typeface="Calibri" panose="020F0502020204030204" pitchFamily="34" charset="0"/>
                <a:ea typeface="Calibri" panose="020F0502020204030204" pitchFamily="34" charset="0"/>
                <a:cs typeface="Calibri" panose="020F0502020204030204" pitchFamily="34" charset="0"/>
              </a:rPr>
              <a:t>Theory linked to case study</a:t>
            </a:r>
            <a:endParaRPr lang="en-GB"/>
          </a:p>
        </p:txBody>
      </p:sp>
      <p:sp>
        <p:nvSpPr>
          <p:cNvPr id="3" name="Content Placeholder 2">
            <a:extLst>
              <a:ext uri="{FF2B5EF4-FFF2-40B4-BE49-F238E27FC236}">
                <a16:creationId xmlns:a16="http://schemas.microsoft.com/office/drawing/2014/main" id="{276160B6-06A6-5CF3-A7A6-2BDF6440F613}"/>
              </a:ext>
            </a:extLst>
          </p:cNvPr>
          <p:cNvSpPr>
            <a:spLocks noGrp="1"/>
          </p:cNvSpPr>
          <p:nvPr>
            <p:ph idx="1"/>
          </p:nvPr>
        </p:nvSpPr>
        <p:spPr>
          <a:xfrm>
            <a:off x="677334" y="1595337"/>
            <a:ext cx="8596668" cy="4446026"/>
          </a:xfrm>
        </p:spPr>
        <p:txBody>
          <a:bodyPr vert="horz" lIns="91440" tIns="45720" rIns="91440" bIns="45720" rtlCol="0" anchor="t">
            <a:normAutofit/>
          </a:bodyPr>
          <a:lstStyle/>
          <a:p>
            <a:pPr marL="0" indent="0">
              <a:lnSpc>
                <a:spcPct val="150000"/>
              </a:lnSpc>
              <a:buNone/>
            </a:pPr>
            <a:r>
              <a:rPr lang="en-GB" sz="1600">
                <a:latin typeface="Arial" panose="020B0604020202020204" pitchFamily="34" charset="0"/>
                <a:ea typeface="Calibri" panose="020F0502020204030204" pitchFamily="34" charset="0"/>
                <a:cs typeface="Arial" panose="020B0604020202020204" pitchFamily="34" charset="0"/>
              </a:rPr>
              <a:t>Isaac fits into the third stage which is the initiative vs guilt, which is found in early years(3-5 years).</a:t>
            </a:r>
          </a:p>
          <a:p>
            <a:pPr marL="0" indent="0">
              <a:lnSpc>
                <a:spcPct val="150000"/>
              </a:lnSpc>
              <a:buNone/>
            </a:pPr>
            <a:r>
              <a:rPr lang="en-GB" sz="1600">
                <a:latin typeface="Arial"/>
                <a:ea typeface="Calibri"/>
                <a:cs typeface="Arial"/>
              </a:rPr>
              <a:t>At this stage it is noticed that children start:</a:t>
            </a:r>
            <a:endParaRPr lang="en-GB" sz="1600">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600">
                <a:latin typeface="Arial"/>
                <a:ea typeface="Calibri"/>
                <a:cs typeface="Arial"/>
              </a:rPr>
              <a:t>Start exploring on their own.</a:t>
            </a:r>
            <a:endParaRPr lang="en-GB" sz="1600">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600">
                <a:latin typeface="Arial" panose="020B0604020202020204" pitchFamily="34" charset="0"/>
                <a:ea typeface="Calibri" panose="020F0502020204030204" pitchFamily="34" charset="0"/>
                <a:cs typeface="Arial" panose="020B0604020202020204" pitchFamily="34" charset="0"/>
              </a:rPr>
              <a:t>Begin engaging in collaborative tasks and peer interactions.</a:t>
            </a:r>
          </a:p>
          <a:p>
            <a:pPr marL="0" indent="0">
              <a:lnSpc>
                <a:spcPct val="150000"/>
              </a:lnSpc>
              <a:buNone/>
            </a:pPr>
            <a:r>
              <a:rPr lang="en-GB" sz="1600">
                <a:latin typeface="Arial"/>
                <a:ea typeface="Calibri"/>
                <a:cs typeface="Arial"/>
              </a:rPr>
              <a:t>Build Self esteem and a sense of identity.</a:t>
            </a:r>
          </a:p>
          <a:p>
            <a:pPr marL="0" indent="0">
              <a:lnSpc>
                <a:spcPct val="150000"/>
              </a:lnSpc>
              <a:buNone/>
            </a:pPr>
            <a:r>
              <a:rPr lang="en-GB" sz="1600">
                <a:latin typeface="Arial" panose="020B0604020202020204" pitchFamily="34" charset="0"/>
                <a:ea typeface="Calibri" panose="020F0502020204030204" pitchFamily="34" charset="0"/>
                <a:cs typeface="Arial" panose="020B0604020202020204" pitchFamily="34" charset="0"/>
              </a:rPr>
              <a:t>If children in this stage are supported, they become expressive and self-reliant.</a:t>
            </a:r>
          </a:p>
          <a:p>
            <a:pPr marL="0" indent="0">
              <a:lnSpc>
                <a:spcPct val="150000"/>
              </a:lnSpc>
              <a:buNone/>
            </a:pPr>
            <a:r>
              <a:rPr lang="en-GB" sz="1600">
                <a:latin typeface="Arial"/>
                <a:ea typeface="Calibri"/>
                <a:cs typeface="Arial"/>
              </a:rPr>
              <a:t>But if the children are not supported, this would lead to dependency, poor Self esteem , and avoidance of activities. (</a:t>
            </a:r>
            <a:r>
              <a:rPr lang="en-GB" sz="1600" b="1">
                <a:latin typeface="Arial"/>
                <a:ea typeface="Calibri"/>
                <a:cs typeface="Arial"/>
              </a:rPr>
              <a:t>Gross, 2020</a:t>
            </a:r>
            <a:r>
              <a:rPr lang="en-GB" sz="1600">
                <a:latin typeface="Arial"/>
                <a:ea typeface="Calibri"/>
                <a:cs typeface="Arial"/>
              </a:rPr>
              <a:t>) </a:t>
            </a:r>
          </a:p>
          <a:p>
            <a:endParaRPr lang="en-GB"/>
          </a:p>
        </p:txBody>
      </p:sp>
    </p:spTree>
    <p:extLst>
      <p:ext uri="{BB962C8B-B14F-4D97-AF65-F5344CB8AC3E}">
        <p14:creationId xmlns:p14="http://schemas.microsoft.com/office/powerpoint/2010/main" val="3414528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16E04-FF8A-F798-0655-B560846DD1DF}"/>
              </a:ext>
            </a:extLst>
          </p:cNvPr>
          <p:cNvSpPr>
            <a:spLocks noGrp="1"/>
          </p:cNvSpPr>
          <p:nvPr>
            <p:ph type="title"/>
          </p:nvPr>
        </p:nvSpPr>
        <p:spPr/>
        <p:txBody>
          <a:bodyPr/>
          <a:lstStyle/>
          <a:p>
            <a:pPr algn="ctr"/>
            <a:r>
              <a:rPr lang="en-GB">
                <a:latin typeface="Calibri" panose="020F0502020204030204" pitchFamily="34" charset="0"/>
                <a:ea typeface="Calibri" panose="020F0502020204030204" pitchFamily="34" charset="0"/>
                <a:cs typeface="Calibri" panose="020F0502020204030204" pitchFamily="34" charset="0"/>
              </a:rPr>
              <a:t>Theory linked to case study</a:t>
            </a:r>
            <a:endParaRPr lang="en-GB"/>
          </a:p>
        </p:txBody>
      </p:sp>
      <p:sp>
        <p:nvSpPr>
          <p:cNvPr id="3" name="Content Placeholder 2">
            <a:extLst>
              <a:ext uri="{FF2B5EF4-FFF2-40B4-BE49-F238E27FC236}">
                <a16:creationId xmlns:a16="http://schemas.microsoft.com/office/drawing/2014/main" id="{9901A1C7-E4AA-9937-13E6-DD8A78A168DD}"/>
              </a:ext>
            </a:extLst>
          </p:cNvPr>
          <p:cNvSpPr>
            <a:spLocks noGrp="1"/>
          </p:cNvSpPr>
          <p:nvPr>
            <p:ph idx="1"/>
          </p:nvPr>
        </p:nvSpPr>
        <p:spPr>
          <a:xfrm>
            <a:off x="677334" y="1834172"/>
            <a:ext cx="8748708" cy="3880773"/>
          </a:xfrm>
        </p:spPr>
        <p:txBody>
          <a:bodyPr>
            <a:normAutofit fontScale="25000" lnSpcReduction="20000"/>
          </a:bodyPr>
          <a:lstStyle/>
          <a:p>
            <a:pPr marL="0" indent="0" algn="ctr">
              <a:lnSpc>
                <a:spcPct val="160000"/>
              </a:lnSpc>
              <a:buNone/>
            </a:pPr>
            <a:r>
              <a:rPr lang="en-GB" sz="5500">
                <a:latin typeface="Arial" panose="020B0604020202020204" pitchFamily="34" charset="0"/>
                <a:ea typeface="Calibri" panose="020F0502020204030204" pitchFamily="34" charset="0"/>
                <a:cs typeface="Arial" panose="020B0604020202020204" pitchFamily="34" charset="0"/>
              </a:rPr>
              <a:t>According to Erikson's Psychosocial Theory, Isaac's distress during his mother's absence can be attributed to his inability to acquire the self-assurance and independence required during the Initiative vs. Guilt stage of development.</a:t>
            </a:r>
          </a:p>
          <a:p>
            <a:pPr marL="0" indent="0" algn="ctr">
              <a:lnSpc>
                <a:spcPct val="160000"/>
              </a:lnSpc>
              <a:buNone/>
            </a:pPr>
            <a:r>
              <a:rPr lang="en-GB" sz="5500">
                <a:latin typeface="Arial" panose="020B0604020202020204" pitchFamily="34" charset="0"/>
                <a:ea typeface="Calibri" panose="020F0502020204030204" pitchFamily="34" charset="0"/>
                <a:cs typeface="Arial" panose="020B0604020202020204" pitchFamily="34" charset="0"/>
              </a:rPr>
              <a:t>	Isaac's early experiences and surroundings may have contributed to his delayed language development. Erikson's Psychosocial Theory states that via play, social engagement, and discovery, children between the ages of three and five acquire confidence and communication abilities. Language development may be impacted if these possibilities are restricted.</a:t>
            </a:r>
          </a:p>
          <a:p>
            <a:pPr marL="0" indent="0" algn="ctr">
              <a:lnSpc>
                <a:spcPct val="160000"/>
              </a:lnSpc>
              <a:buNone/>
            </a:pPr>
            <a:r>
              <a:rPr lang="en-GB" sz="5500">
                <a:latin typeface="Arial" panose="020B0604020202020204" pitchFamily="34" charset="0"/>
                <a:ea typeface="Calibri" panose="020F0502020204030204" pitchFamily="34" charset="0"/>
                <a:cs typeface="Arial" panose="020B0604020202020204" pitchFamily="34" charset="0"/>
              </a:rPr>
              <a:t>	According to Erikson's Psychosocial Theory, Isaac might steer clear of group activities since he is having trouble gaining the self-assurance and independence typical of the Initiative vs. Guilt stage (ages 3–5 years). Children are expected to engage with their peers, exhibit initiative, and try new things at this age. Isaac, however, seems reserved, shy, and hesitant to participate with others, which could be a sign of social anxiety. (Mclead,2025)</a:t>
            </a:r>
          </a:p>
          <a:p>
            <a:endParaRPr lang="en-GB"/>
          </a:p>
        </p:txBody>
      </p:sp>
    </p:spTree>
    <p:extLst>
      <p:ext uri="{BB962C8B-B14F-4D97-AF65-F5344CB8AC3E}">
        <p14:creationId xmlns:p14="http://schemas.microsoft.com/office/powerpoint/2010/main" val="574760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C5420-E9E2-E1B5-07F2-1397F1D5DBEE}"/>
              </a:ext>
            </a:extLst>
          </p:cNvPr>
          <p:cNvSpPr>
            <a:spLocks noGrp="1"/>
          </p:cNvSpPr>
          <p:nvPr>
            <p:ph type="title"/>
          </p:nvPr>
        </p:nvSpPr>
        <p:spPr/>
        <p:txBody>
          <a:bodyPr/>
          <a:lstStyle/>
          <a:p>
            <a:pPr algn="ctr"/>
            <a:r>
              <a:rPr lang="en-GB">
                <a:latin typeface="Calibri" panose="020F0502020204030204" pitchFamily="34" charset="0"/>
                <a:ea typeface="Calibri" panose="020F0502020204030204" pitchFamily="34" charset="0"/>
                <a:cs typeface="Calibri" panose="020F0502020204030204" pitchFamily="34" charset="0"/>
              </a:rPr>
              <a:t>Strategies to help</a:t>
            </a:r>
            <a:endParaRPr lang="en-GB"/>
          </a:p>
        </p:txBody>
      </p:sp>
      <p:sp>
        <p:nvSpPr>
          <p:cNvPr id="3" name="Content Placeholder 2">
            <a:extLst>
              <a:ext uri="{FF2B5EF4-FFF2-40B4-BE49-F238E27FC236}">
                <a16:creationId xmlns:a16="http://schemas.microsoft.com/office/drawing/2014/main" id="{BA49EA7E-55C9-AC4C-47A1-E87A9E5F968F}"/>
              </a:ext>
            </a:extLst>
          </p:cNvPr>
          <p:cNvSpPr>
            <a:spLocks noGrp="1"/>
          </p:cNvSpPr>
          <p:nvPr>
            <p:ph idx="1"/>
          </p:nvPr>
        </p:nvSpPr>
        <p:spPr>
          <a:xfrm>
            <a:off x="838200" y="1690688"/>
            <a:ext cx="10515600" cy="4802187"/>
          </a:xfrm>
        </p:spPr>
        <p:txBody>
          <a:bodyPr>
            <a:normAutofit/>
          </a:bodyPr>
          <a:lstStyle/>
          <a:p>
            <a:pPr marL="0" indent="0" algn="ctr">
              <a:lnSpc>
                <a:spcPct val="150000"/>
              </a:lnSpc>
              <a:buNone/>
            </a:pPr>
            <a:r>
              <a:rPr lang="en-GB">
                <a:latin typeface="Arial" panose="020B0604020202020204" pitchFamily="34" charset="0"/>
                <a:ea typeface="Calibri" panose="020F0502020204030204" pitchFamily="34" charset="0"/>
                <a:cs typeface="Arial" panose="020B0604020202020204" pitchFamily="34" charset="0"/>
              </a:rPr>
              <a:t>The goal is to assist Isaac in gaining self-assurance, independence, and constructive social skills based on Erikson's Initiative vs. Guilt stage (Erikson, 1963).</a:t>
            </a:r>
          </a:p>
          <a:p>
            <a:pPr marL="0" indent="0" algn="ctr">
              <a:lnSpc>
                <a:spcPct val="150000"/>
              </a:lnSpc>
              <a:buNone/>
            </a:pPr>
            <a:r>
              <a:rPr lang="en-GB">
                <a:latin typeface="Arial" panose="020B0604020202020204" pitchFamily="34" charset="0"/>
                <a:ea typeface="Calibri" panose="020F0502020204030204" pitchFamily="34" charset="0"/>
                <a:cs typeface="Arial" panose="020B0604020202020204" pitchFamily="34" charset="0"/>
              </a:rPr>
              <a:t>	Promote Involvement in Small Group Activities by pairing Issac with one or two children</a:t>
            </a:r>
          </a:p>
          <a:p>
            <a:pPr algn="ctr" fontAlgn="t">
              <a:lnSpc>
                <a:spcPct val="150000"/>
              </a:lnSpc>
              <a:buNone/>
            </a:pPr>
            <a:r>
              <a:rPr lang="en-GB">
                <a:latin typeface="Arial" panose="020B0604020202020204" pitchFamily="34" charset="0"/>
                <a:ea typeface="Calibri" panose="020F0502020204030204" pitchFamily="34" charset="0"/>
                <a:cs typeface="Arial" panose="020B0604020202020204" pitchFamily="34" charset="0"/>
              </a:rPr>
              <a:t>Use Positive Reinforcement by celebrating success by verbal encouragement</a:t>
            </a:r>
          </a:p>
          <a:p>
            <a:pPr algn="ctr" fontAlgn="t">
              <a:lnSpc>
                <a:spcPct val="150000"/>
              </a:lnSpc>
              <a:buNone/>
            </a:pPr>
            <a:r>
              <a:rPr lang="en-GB">
                <a:latin typeface="Arial" panose="020B0604020202020204" pitchFamily="34" charset="0"/>
                <a:ea typeface="Calibri" panose="020F0502020204030204" pitchFamily="34" charset="0"/>
                <a:cs typeface="Arial" panose="020B0604020202020204" pitchFamily="34" charset="0"/>
              </a:rPr>
              <a:t>Encourage Independent Play by encouraging Issac to play alone</a:t>
            </a:r>
          </a:p>
          <a:p>
            <a:pPr algn="ctr" fontAlgn="t">
              <a:lnSpc>
                <a:spcPct val="150000"/>
              </a:lnSpc>
              <a:buNone/>
            </a:pPr>
            <a:r>
              <a:rPr lang="en-GB">
                <a:latin typeface="Arial" panose="020B0604020202020204" pitchFamily="34" charset="0"/>
                <a:ea typeface="Calibri" panose="020F0502020204030204" pitchFamily="34" charset="0"/>
                <a:cs typeface="Arial" panose="020B0604020202020204" pitchFamily="34" charset="0"/>
              </a:rPr>
              <a:t>Encourage the Development of Languages by daily story reading</a:t>
            </a:r>
          </a:p>
          <a:p>
            <a:pPr algn="ctr" fontAlgn="t">
              <a:lnSpc>
                <a:spcPct val="150000"/>
              </a:lnSpc>
              <a:buNone/>
            </a:pPr>
            <a:r>
              <a:rPr lang="en-GB">
                <a:latin typeface="Arial" panose="020B0604020202020204" pitchFamily="34" charset="0"/>
                <a:ea typeface="Calibri" panose="020F0502020204030204" pitchFamily="34" charset="0"/>
                <a:cs typeface="Arial" panose="020B0604020202020204" pitchFamily="34" charset="0"/>
              </a:rPr>
              <a:t>Gradual Disengagement from Mother.</a:t>
            </a:r>
          </a:p>
          <a:p>
            <a:pPr marL="0" indent="0">
              <a:buNone/>
            </a:pPr>
            <a:endParaRPr lang="en-GB"/>
          </a:p>
        </p:txBody>
      </p:sp>
    </p:spTree>
    <p:extLst>
      <p:ext uri="{BB962C8B-B14F-4D97-AF65-F5344CB8AC3E}">
        <p14:creationId xmlns:p14="http://schemas.microsoft.com/office/powerpoint/2010/main" val="2936693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B2DF-DF57-7213-716F-97AFBC41E024}"/>
              </a:ext>
            </a:extLst>
          </p:cNvPr>
          <p:cNvSpPr>
            <a:spLocks noGrp="1"/>
          </p:cNvSpPr>
          <p:nvPr>
            <p:ph type="title"/>
          </p:nvPr>
        </p:nvSpPr>
        <p:spPr/>
        <p:txBody>
          <a:bodyPr/>
          <a:lstStyle/>
          <a:p>
            <a:pPr algn="ctr"/>
            <a:r>
              <a:rPr lang="en-GB">
                <a:latin typeface="Calibri" panose="020F0502020204030204" pitchFamily="34" charset="0"/>
                <a:ea typeface="Calibri" panose="020F0502020204030204" pitchFamily="34" charset="0"/>
                <a:cs typeface="Calibri" panose="020F0502020204030204" pitchFamily="34" charset="0"/>
              </a:rPr>
              <a:t>Factors affecting Issac development</a:t>
            </a:r>
            <a:endParaRPr lang="en-GB"/>
          </a:p>
        </p:txBody>
      </p:sp>
      <p:sp>
        <p:nvSpPr>
          <p:cNvPr id="3" name="Content Placeholder 2">
            <a:extLst>
              <a:ext uri="{FF2B5EF4-FFF2-40B4-BE49-F238E27FC236}">
                <a16:creationId xmlns:a16="http://schemas.microsoft.com/office/drawing/2014/main" id="{B1C370F0-EE7C-766D-E603-1AD008A4E864}"/>
              </a:ext>
            </a:extLst>
          </p:cNvPr>
          <p:cNvSpPr>
            <a:spLocks noGrp="1"/>
          </p:cNvSpPr>
          <p:nvPr>
            <p:ph idx="1"/>
          </p:nvPr>
        </p:nvSpPr>
        <p:spPr>
          <a:xfrm>
            <a:off x="677334" y="2193246"/>
            <a:ext cx="8596668" cy="3880773"/>
          </a:xfrm>
        </p:spPr>
        <p:txBody>
          <a:bodyPr>
            <a:normAutofit fontScale="32500" lnSpcReduction="20000"/>
          </a:bodyPr>
          <a:lstStyle/>
          <a:p>
            <a:pPr marL="0" indent="0" algn="ctr">
              <a:lnSpc>
                <a:spcPct val="160000"/>
              </a:lnSpc>
              <a:buNone/>
            </a:pPr>
            <a:r>
              <a:rPr lang="en-GB" sz="3800">
                <a:latin typeface="Arial" panose="020B0604020202020204" pitchFamily="34" charset="0"/>
                <a:ea typeface="Calibri" panose="020F0502020204030204" pitchFamily="34" charset="0"/>
                <a:cs typeface="Arial" panose="020B0604020202020204" pitchFamily="34" charset="0"/>
              </a:rPr>
              <a:t>Issac’s development is affected by both environmental and biological.</a:t>
            </a:r>
          </a:p>
          <a:p>
            <a:pPr marL="0" indent="0" algn="ctr">
              <a:lnSpc>
                <a:spcPct val="160000"/>
              </a:lnSpc>
              <a:buNone/>
            </a:pPr>
            <a:r>
              <a:rPr lang="en-GB" sz="3800">
                <a:latin typeface="Arial" panose="020B0604020202020204" pitchFamily="34" charset="0"/>
                <a:ea typeface="Calibri" panose="020F0502020204030204" pitchFamily="34" charset="0"/>
                <a:cs typeface="Arial" panose="020B0604020202020204" pitchFamily="34" charset="0"/>
              </a:rPr>
              <a:t>	Environmental factors includes; Issac's mother’s post-natal depression, recent relocation to London, inconsistent childcare, and limited social care support.</a:t>
            </a:r>
          </a:p>
          <a:p>
            <a:pPr marL="0" indent="0" algn="ctr">
              <a:lnSpc>
                <a:spcPct val="160000"/>
              </a:lnSpc>
              <a:buNone/>
            </a:pPr>
            <a:r>
              <a:rPr lang="en-GB" sz="3800">
                <a:latin typeface="Arial" panose="020B0604020202020204" pitchFamily="34" charset="0"/>
                <a:ea typeface="Calibri" panose="020F0502020204030204" pitchFamily="34" charset="0"/>
                <a:cs typeface="Arial" panose="020B0604020202020204" pitchFamily="34" charset="0"/>
              </a:rPr>
              <a:t>	Biological factors include; Issac’s delayed language development, difficulties sleeping, and temperament.</a:t>
            </a:r>
          </a:p>
          <a:p>
            <a:pPr marL="0" indent="0" algn="ctr">
              <a:lnSpc>
                <a:spcPct val="160000"/>
              </a:lnSpc>
              <a:buNone/>
            </a:pPr>
            <a:r>
              <a:rPr lang="en-GB" sz="3800">
                <a:latin typeface="Arial" panose="020B0604020202020204" pitchFamily="34" charset="0"/>
                <a:ea typeface="Calibri" panose="020F0502020204030204" pitchFamily="34" charset="0"/>
                <a:cs typeface="Arial" panose="020B0604020202020204" pitchFamily="34" charset="0"/>
              </a:rPr>
              <a:t>	Both biological and environmental factors are probably having an impact on Isaac's development. His emotional uneasiness and social challenges may have been worsened by environmental factors such his mother's postpartum depression, interrupted childcare arrangements, relocation, and a lack of social support. His development may also be impacted by biological variables, including as temperament, sleep issues, and potential language impairments. By being aware of these variables, professionals can offer focused assistance that enhances Isaac's self-assurance, communication abilities, and general wellbeing. (</a:t>
            </a:r>
            <a:r>
              <a:rPr lang="en-GB" sz="3800" err="1">
                <a:latin typeface="Arial" panose="020B0604020202020204" pitchFamily="34" charset="0"/>
                <a:ea typeface="Calibri" panose="020F0502020204030204" pitchFamily="34" charset="0"/>
                <a:cs typeface="Arial" panose="020B0604020202020204" pitchFamily="34" charset="0"/>
              </a:rPr>
              <a:t>Rorije</a:t>
            </a:r>
            <a:r>
              <a:rPr lang="en-GB" sz="3800">
                <a:latin typeface="Arial" panose="020B0604020202020204" pitchFamily="34" charset="0"/>
                <a:ea typeface="Calibri" panose="020F0502020204030204" pitchFamily="34" charset="0"/>
                <a:cs typeface="Arial" panose="020B0604020202020204" pitchFamily="34" charset="0"/>
              </a:rPr>
              <a:t> et.al.,2023)</a:t>
            </a:r>
          </a:p>
          <a:p>
            <a:endParaRPr lang="en-GB"/>
          </a:p>
        </p:txBody>
      </p:sp>
    </p:spTree>
    <p:extLst>
      <p:ext uri="{BB962C8B-B14F-4D97-AF65-F5344CB8AC3E}">
        <p14:creationId xmlns:p14="http://schemas.microsoft.com/office/powerpoint/2010/main" val="2386644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39AD5-3D35-8E64-CAC3-8B43904ADFB5}"/>
              </a:ext>
            </a:extLst>
          </p:cNvPr>
          <p:cNvSpPr>
            <a:spLocks noGrp="1"/>
          </p:cNvSpPr>
          <p:nvPr>
            <p:ph type="title"/>
          </p:nvPr>
        </p:nvSpPr>
        <p:spPr/>
        <p:txBody>
          <a:bodyPr/>
          <a:lstStyle/>
          <a:p>
            <a:pPr algn="ctr"/>
            <a:r>
              <a:rPr lang="en-GB">
                <a:latin typeface="Calibri" panose="020F0502020204030204" pitchFamily="34" charset="0"/>
                <a:ea typeface="Calibri" panose="020F0502020204030204" pitchFamily="34" charset="0"/>
                <a:cs typeface="Calibri" panose="020F0502020204030204" pitchFamily="34" charset="0"/>
              </a:rPr>
              <a:t>Strengths of Erikson’s theory</a:t>
            </a:r>
            <a:endParaRPr lang="en-GB"/>
          </a:p>
        </p:txBody>
      </p:sp>
      <p:sp>
        <p:nvSpPr>
          <p:cNvPr id="3" name="Content Placeholder 2">
            <a:extLst>
              <a:ext uri="{FF2B5EF4-FFF2-40B4-BE49-F238E27FC236}">
                <a16:creationId xmlns:a16="http://schemas.microsoft.com/office/drawing/2014/main" id="{1C0CFB6D-C71E-502B-1DB1-F3E39AFF6B03}"/>
              </a:ext>
            </a:extLst>
          </p:cNvPr>
          <p:cNvSpPr>
            <a:spLocks noGrp="1"/>
          </p:cNvSpPr>
          <p:nvPr>
            <p:ph idx="1"/>
          </p:nvPr>
        </p:nvSpPr>
        <p:spPr/>
        <p:txBody>
          <a:bodyPr>
            <a:normAutofit fontScale="92500" lnSpcReduction="20000"/>
          </a:bodyPr>
          <a:lstStyle/>
          <a:p>
            <a:pPr marL="0" indent="0" algn="ctr">
              <a:lnSpc>
                <a:spcPct val="150000"/>
              </a:lnSpc>
              <a:buNone/>
            </a:pPr>
            <a:r>
              <a:rPr lang="en-GB">
                <a:latin typeface="Arial" panose="020B0604020202020204" pitchFamily="34" charset="0"/>
                <a:ea typeface="Calibri" panose="020F0502020204030204" pitchFamily="34" charset="0"/>
                <a:cs typeface="Arial" panose="020B0604020202020204" pitchFamily="34" charset="0"/>
              </a:rPr>
              <a:t>Erikson's theory's emphasis on the significance of social and emotional development throughout childhood is one of its key advantages. Erikson maintained that children's sense of self and confidence are shaped by their interactions with peers, carers, and their surroundings (Erikson, 1963).</a:t>
            </a:r>
          </a:p>
          <a:p>
            <a:pPr marL="0" indent="0" algn="ctr">
              <a:lnSpc>
                <a:spcPct val="150000"/>
              </a:lnSpc>
              <a:buNone/>
            </a:pPr>
            <a:r>
              <a:rPr lang="en-GB">
                <a:latin typeface="Arial" panose="020B0604020202020204" pitchFamily="34" charset="0"/>
                <a:ea typeface="Calibri" panose="020F0502020204030204" pitchFamily="34" charset="0"/>
                <a:cs typeface="Arial" panose="020B0604020202020204" pitchFamily="34" charset="0"/>
              </a:rPr>
              <a:t>According to the notion, children go through several stages of development. This enables professionals to comprehend the abilities and conduct required at various ages(Gross,2020).</a:t>
            </a:r>
          </a:p>
          <a:p>
            <a:pPr marL="0" indent="0" algn="ctr">
              <a:lnSpc>
                <a:spcPct val="150000"/>
              </a:lnSpc>
              <a:buNone/>
            </a:pPr>
            <a:r>
              <a:rPr lang="en-GB">
                <a:latin typeface="Arial" panose="020B0604020202020204" pitchFamily="34" charset="0"/>
                <a:ea typeface="Calibri" panose="020F0502020204030204" pitchFamily="34" charset="0"/>
                <a:cs typeface="Arial" panose="020B0604020202020204" pitchFamily="34" charset="0"/>
              </a:rPr>
              <a:t>The theory's ease of application in early childhood settings is another advantage. It offers advice on how professionals can assist kids by: Promoting self-reliance, Giving compliments and encouraging words, and offering chances for play and investigation</a:t>
            </a:r>
            <a:r>
              <a:rPr lang="en-GB">
                <a:latin typeface="Calibri" panose="020F0502020204030204" pitchFamily="34" charset="0"/>
                <a:ea typeface="Calibri" panose="020F0502020204030204" pitchFamily="34" charset="0"/>
                <a:cs typeface="Calibri" panose="020F0502020204030204" pitchFamily="34" charset="0"/>
              </a:rPr>
              <a:t>.</a:t>
            </a:r>
          </a:p>
          <a:p>
            <a:endParaRPr lang="en-GB"/>
          </a:p>
        </p:txBody>
      </p:sp>
    </p:spTree>
    <p:extLst>
      <p:ext uri="{BB962C8B-B14F-4D97-AF65-F5344CB8AC3E}">
        <p14:creationId xmlns:p14="http://schemas.microsoft.com/office/powerpoint/2010/main" val="1232954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8349-223A-7ABF-2DA6-151E82399B43}"/>
              </a:ext>
            </a:extLst>
          </p:cNvPr>
          <p:cNvSpPr>
            <a:spLocks noGrp="1"/>
          </p:cNvSpPr>
          <p:nvPr>
            <p:ph type="title"/>
          </p:nvPr>
        </p:nvSpPr>
        <p:spPr/>
        <p:txBody>
          <a:bodyPr/>
          <a:lstStyle/>
          <a:p>
            <a:pPr algn="ctr"/>
            <a:r>
              <a:rPr lang="en-GB">
                <a:latin typeface="Calibri" panose="020F0502020204030204" pitchFamily="34" charset="0"/>
                <a:ea typeface="Calibri" panose="020F0502020204030204" pitchFamily="34" charset="0"/>
                <a:cs typeface="Calibri" panose="020F0502020204030204" pitchFamily="34" charset="0"/>
              </a:rPr>
              <a:t>Limitations of the theory</a:t>
            </a:r>
            <a:endParaRPr lang="en-GB"/>
          </a:p>
        </p:txBody>
      </p:sp>
      <p:sp>
        <p:nvSpPr>
          <p:cNvPr id="3" name="Content Placeholder 2">
            <a:extLst>
              <a:ext uri="{FF2B5EF4-FFF2-40B4-BE49-F238E27FC236}">
                <a16:creationId xmlns:a16="http://schemas.microsoft.com/office/drawing/2014/main" id="{C64EA115-44FD-FA4E-B1E0-D8E4231219EE}"/>
              </a:ext>
            </a:extLst>
          </p:cNvPr>
          <p:cNvSpPr>
            <a:spLocks noGrp="1"/>
          </p:cNvSpPr>
          <p:nvPr>
            <p:ph idx="1"/>
          </p:nvPr>
        </p:nvSpPr>
        <p:spPr/>
        <p:txBody>
          <a:bodyPr>
            <a:normAutofit fontScale="70000" lnSpcReduction="20000"/>
          </a:bodyPr>
          <a:lstStyle/>
          <a:p>
            <a:pPr marL="0" indent="0" algn="ctr">
              <a:lnSpc>
                <a:spcPct val="170000"/>
              </a:lnSpc>
              <a:buNone/>
            </a:pPr>
            <a:r>
              <a:rPr lang="en-GB">
                <a:latin typeface="Arial" panose="020B0604020202020204" pitchFamily="34" charset="0"/>
                <a:ea typeface="Calibri" panose="020F0502020204030204" pitchFamily="34" charset="0"/>
                <a:cs typeface="Arial" panose="020B0604020202020204" pitchFamily="34" charset="0"/>
              </a:rPr>
              <a:t>Erikson's Psychosocial Theory has a number of drawbacks despite being helpful in comprehending Isaac's development.</a:t>
            </a:r>
          </a:p>
          <a:p>
            <a:pPr marL="0" indent="0" algn="ctr">
              <a:lnSpc>
                <a:spcPct val="170000"/>
              </a:lnSpc>
              <a:buNone/>
            </a:pPr>
            <a:r>
              <a:rPr lang="en-GB">
                <a:latin typeface="Arial" panose="020B0604020202020204" pitchFamily="34" charset="0"/>
                <a:ea typeface="Calibri" panose="020F0502020204030204" pitchFamily="34" charset="0"/>
                <a:cs typeface="Arial" panose="020B0604020202020204" pitchFamily="34" charset="0"/>
              </a:rPr>
              <a:t>	One drawback is that it is challenging to conduct a scientific test of Erikson's idea. Many of the ideas, like "initiative" and "guilt," are intangible and difficult to quantify. Because of this, some psychologists contend that not all eight stages of development are supported by actual data (Gross, 2020).</a:t>
            </a:r>
          </a:p>
          <a:p>
            <a:pPr marL="0" indent="0" algn="ctr">
              <a:lnSpc>
                <a:spcPct val="170000"/>
              </a:lnSpc>
              <a:buNone/>
            </a:pPr>
            <a:r>
              <a:rPr lang="en-GB">
                <a:latin typeface="Arial" panose="020B0604020202020204" pitchFamily="34" charset="0"/>
                <a:ea typeface="Calibri" panose="020F0502020204030204" pitchFamily="34" charset="0"/>
                <a:cs typeface="Arial" panose="020B0604020202020204" pitchFamily="34" charset="0"/>
              </a:rPr>
              <a:t>	According to Erikson, children go through different phases in a predetermined order. But development isn't always straightforward and is frequently more complicated.</a:t>
            </a:r>
          </a:p>
          <a:p>
            <a:pPr marL="0" indent="0" algn="ctr">
              <a:lnSpc>
                <a:spcPct val="170000"/>
              </a:lnSpc>
              <a:buNone/>
            </a:pPr>
            <a:r>
              <a:rPr lang="en-GB">
                <a:latin typeface="Arial" panose="020B0604020202020204" pitchFamily="34" charset="0"/>
                <a:ea typeface="Calibri" panose="020F0502020204030204" pitchFamily="34" charset="0"/>
                <a:cs typeface="Arial" panose="020B0604020202020204" pitchFamily="34" charset="0"/>
              </a:rPr>
              <a:t>	Erikson gives biological elements that may have an impact on development less consideration than social and environmental factors (Gross, 2020).</a:t>
            </a:r>
          </a:p>
          <a:p>
            <a:pPr marL="0" indent="0" algn="ctr">
              <a:lnSpc>
                <a:spcPct val="170000"/>
              </a:lnSpc>
              <a:buNone/>
            </a:pPr>
            <a:r>
              <a:rPr lang="en-GB">
                <a:latin typeface="Arial" panose="020B0604020202020204" pitchFamily="34" charset="0"/>
                <a:ea typeface="Calibri" panose="020F0502020204030204" pitchFamily="34" charset="0"/>
                <a:cs typeface="Arial" panose="020B0604020202020204" pitchFamily="34" charset="0"/>
              </a:rPr>
              <a:t>	Erikson's thesis, according to some scholars, reflects Western ideals, especially the focus on individual success and independence.</a:t>
            </a:r>
          </a:p>
          <a:p>
            <a:endParaRPr lang="en-GB"/>
          </a:p>
        </p:txBody>
      </p:sp>
    </p:spTree>
    <p:extLst>
      <p:ext uri="{BB962C8B-B14F-4D97-AF65-F5344CB8AC3E}">
        <p14:creationId xmlns:p14="http://schemas.microsoft.com/office/powerpoint/2010/main" val="228925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0E496-5C3E-036E-9EE2-6381201A6154}"/>
              </a:ext>
            </a:extLst>
          </p:cNvPr>
          <p:cNvSpPr>
            <a:spLocks noGrp="1"/>
          </p:cNvSpPr>
          <p:nvPr>
            <p:ph type="title"/>
          </p:nvPr>
        </p:nvSpPr>
        <p:spPr/>
        <p:txBody>
          <a:bodyPr/>
          <a:lstStyle/>
          <a:p>
            <a:pPr algn="ctr"/>
            <a:r>
              <a:rPr lang="en-GB">
                <a:latin typeface="Calibri" panose="020F0502020204030204" pitchFamily="34" charset="0"/>
                <a:ea typeface="Calibri" panose="020F0502020204030204" pitchFamily="34" charset="0"/>
                <a:cs typeface="Calibri" panose="020F0502020204030204" pitchFamily="34" charset="0"/>
              </a:rPr>
              <a:t>conclusion</a:t>
            </a:r>
            <a:endParaRPr lang="en-GB"/>
          </a:p>
        </p:txBody>
      </p:sp>
      <p:sp>
        <p:nvSpPr>
          <p:cNvPr id="3" name="Content Placeholder 2">
            <a:extLst>
              <a:ext uri="{FF2B5EF4-FFF2-40B4-BE49-F238E27FC236}">
                <a16:creationId xmlns:a16="http://schemas.microsoft.com/office/drawing/2014/main" id="{327F38FD-E895-74AC-64F6-4A52DFE95C83}"/>
              </a:ext>
            </a:extLst>
          </p:cNvPr>
          <p:cNvSpPr>
            <a:spLocks noGrp="1"/>
          </p:cNvSpPr>
          <p:nvPr>
            <p:ph idx="1"/>
          </p:nvPr>
        </p:nvSpPr>
        <p:spPr>
          <a:xfrm>
            <a:off x="677334" y="1930400"/>
            <a:ext cx="8596668" cy="3880773"/>
          </a:xfrm>
        </p:spPr>
        <p:txBody>
          <a:bodyPr>
            <a:normAutofit fontScale="77500" lnSpcReduction="20000"/>
          </a:bodyPr>
          <a:lstStyle/>
          <a:p>
            <a:pPr marL="0" indent="0" algn="ctr">
              <a:lnSpc>
                <a:spcPct val="150000"/>
              </a:lnSpc>
              <a:buNone/>
            </a:pPr>
            <a:r>
              <a:rPr lang="en-GB">
                <a:latin typeface="Arial" panose="020B0604020202020204" pitchFamily="34" charset="0"/>
                <a:ea typeface="Calibri" panose="020F0502020204030204" pitchFamily="34" charset="0"/>
                <a:cs typeface="Arial" panose="020B0604020202020204" pitchFamily="34" charset="0"/>
              </a:rPr>
              <a:t>In conclusion, Isaac's story shows how a child's social, emotional, and linguistic development can be greatly impacted by early experiences and environmental elements. It is clear from using Erikson's Psychosocial Theory that Isaac is presently going through difficulties in the Initiative vs. Guilt stage of development (Erikson, 1963). He may be having difficulty gaining the self-assurance and independence that come with initiative, as evidenced by his reclusive behaviour, separation anxiety, unwillingness to engage in group activities, and reliance on his mother.</a:t>
            </a:r>
          </a:p>
          <a:p>
            <a:pPr marL="0" indent="0" algn="ctr">
              <a:lnSpc>
                <a:spcPct val="150000"/>
              </a:lnSpc>
              <a:buNone/>
            </a:pPr>
            <a:r>
              <a:rPr lang="en-GB">
                <a:latin typeface="Arial" panose="020B0604020202020204" pitchFamily="34" charset="0"/>
                <a:ea typeface="Calibri" panose="020F0502020204030204" pitchFamily="34" charset="0"/>
                <a:cs typeface="Arial" panose="020B0604020202020204" pitchFamily="34" charset="0"/>
              </a:rPr>
              <a:t>	Early childhood educators should use techniques that boost Isaac's self-esteem, foster social connection, aid in language development, and improve his emotional health to foster favourable results. In order to guarantee that Isaac receives regular and comprehensive help, it will be crucial to collaborate with his mother and other specialists using a multi-agency approach. Isaac can attain favourable developmental outcomes and be better equipped for upcoming educational experiences with the right kind of intervention, which will increase his feeling of initiative, independence, and self-assurance</a:t>
            </a:r>
            <a:r>
              <a:rPr lang="en-GB">
                <a:latin typeface="Arial" panose="020B0604020202020204" pitchFamily="34" charset="0"/>
                <a:cs typeface="Arial" panose="020B0604020202020204" pitchFamily="34" charset="0"/>
              </a:rPr>
              <a:t>.</a:t>
            </a:r>
          </a:p>
          <a:p>
            <a:endParaRPr lang="en-GB"/>
          </a:p>
        </p:txBody>
      </p:sp>
    </p:spTree>
    <p:extLst>
      <p:ext uri="{BB962C8B-B14F-4D97-AF65-F5344CB8AC3E}">
        <p14:creationId xmlns:p14="http://schemas.microsoft.com/office/powerpoint/2010/main" val="153099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p:txBody>
          <a:bodyPr>
            <a:normAutofit fontScale="85000" lnSpcReduction="20000"/>
          </a:bodyPr>
          <a:lstStyle/>
          <a:p>
            <a:pPr algn="ctr">
              <a:lnSpc>
                <a:spcPct val="150000"/>
              </a:lnSpc>
            </a:pPr>
            <a:r>
              <a:rPr lang="en-GB">
                <a:latin typeface="Arial" panose="020B0604020202020204" pitchFamily="34" charset="0"/>
                <a:ea typeface="Calibri" panose="020F0502020204030204" pitchFamily="34" charset="0"/>
                <a:cs typeface="Arial" panose="020B0604020202020204" pitchFamily="34" charset="0"/>
              </a:rPr>
              <a:t>Carducci, B.J. and Nave, C.S., 2020. The Wiley Encyclopaedia of Personality and Individual Differences, Measurement and Assessment. John Wiley &amp; Sons.</a:t>
            </a:r>
          </a:p>
          <a:p>
            <a:pPr algn="ctr">
              <a:lnSpc>
                <a:spcPct val="150000"/>
              </a:lnSpc>
            </a:pPr>
            <a:r>
              <a:rPr lang="en-GB">
                <a:latin typeface="Arial" panose="020B0604020202020204" pitchFamily="34" charset="0"/>
                <a:ea typeface="Calibri" panose="020F0502020204030204" pitchFamily="34" charset="0"/>
                <a:cs typeface="Arial" panose="020B0604020202020204" pitchFamily="34" charset="0"/>
              </a:rPr>
              <a:t>Erikson, E.H. 1963.Childhood and Society. 2nd edition. New York: W.W. Norton &amp; Company.</a:t>
            </a:r>
          </a:p>
          <a:p>
            <a:pPr algn="ctr">
              <a:lnSpc>
                <a:spcPct val="150000"/>
              </a:lnSpc>
            </a:pPr>
            <a:r>
              <a:rPr lang="en-GB">
                <a:latin typeface="Arial" panose="020B0604020202020204" pitchFamily="34" charset="0"/>
                <a:ea typeface="Calibri" panose="020F0502020204030204" pitchFamily="34" charset="0"/>
                <a:cs typeface="Arial" panose="020B0604020202020204" pitchFamily="34" charset="0"/>
              </a:rPr>
              <a:t>Gross, R. 2020. Psychology: The Science of Mind and Behaviour. London: Hodder Education.</a:t>
            </a:r>
          </a:p>
          <a:p>
            <a:pPr algn="ctr">
              <a:lnSpc>
                <a:spcPct val="150000"/>
              </a:lnSpc>
            </a:pPr>
            <a:r>
              <a:rPr lang="en-GB">
                <a:latin typeface="Arial" panose="020B0604020202020204" pitchFamily="34" charset="0"/>
                <a:ea typeface="Calibri" panose="020F0502020204030204" pitchFamily="34" charset="0"/>
                <a:cs typeface="Arial" panose="020B0604020202020204" pitchFamily="34" charset="0"/>
              </a:rPr>
              <a:t>Gross, Y., 2020. Erikson's stages of psychosocial development. The Wiley encyclopaedia of personality and individual differences: Models and theories, pp.179-184.</a:t>
            </a:r>
          </a:p>
          <a:p>
            <a:pPr algn="ctr">
              <a:lnSpc>
                <a:spcPct val="150000"/>
              </a:lnSpc>
            </a:pPr>
            <a:r>
              <a:rPr lang="en-GB">
                <a:latin typeface="Arial" panose="020B0604020202020204" pitchFamily="34" charset="0"/>
                <a:ea typeface="Calibri" panose="020F0502020204030204" pitchFamily="34" charset="0"/>
                <a:cs typeface="Arial" panose="020B0604020202020204" pitchFamily="34" charset="0"/>
              </a:rPr>
              <a:t>McLeod, S. 2025. Erik Erikson's stages of psychosocial development. Simply Psychology. Available at: https://www.simplypsychology.org/erik-erikson.html (Accessed: 9 July 2026).</a:t>
            </a:r>
          </a:p>
          <a:p>
            <a:pPr algn="ctr">
              <a:lnSpc>
                <a:spcPct val="150000"/>
              </a:lnSpc>
            </a:pPr>
            <a:r>
              <a:rPr lang="en-GB">
                <a:latin typeface="Arial" panose="020B0604020202020204" pitchFamily="34" charset="0"/>
                <a:ea typeface="Calibri" panose="020F0502020204030204" pitchFamily="34" charset="0"/>
                <a:cs typeface="Arial" panose="020B0604020202020204" pitchFamily="34" charset="0"/>
              </a:rPr>
              <a:t>Orenstein, G.A. and Kaur, J., 2026. Erikson's stages of psychosocial development. In Stat Pearls [Internet]. Stat Pearls Publishing</a:t>
            </a:r>
            <a:r>
              <a:rPr lang="en-GB">
                <a:latin typeface="Aptos" panose="020B0004020202020204" pitchFamily="34" charset="0"/>
              </a:rPr>
              <a:t>.</a:t>
            </a:r>
          </a:p>
          <a:p>
            <a:pPr fontAlgn="t">
              <a:lnSpc>
                <a:spcPts val="1500"/>
              </a:lnSpc>
            </a:pPr>
            <a:endParaRPr lang="en-GB">
              <a:latin typeface="Aptos" panose="020B0004020202020204" pitchFamily="34" charset="0"/>
            </a:endParaRPr>
          </a:p>
          <a:p>
            <a:pPr fontAlgn="t">
              <a:lnSpc>
                <a:spcPts val="1500"/>
              </a:lnSpc>
            </a:pPr>
            <a:endParaRPr lang="en-GB" sz="2400">
              <a:latin typeface="Aptos" panose="020B0004020202020204" pitchFamily="34" charset="0"/>
            </a:endParaRPr>
          </a:p>
          <a:p>
            <a:pPr marL="0" indent="0">
              <a:buNone/>
            </a:pPr>
            <a:endParaRPr lang="en-GB"/>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9be669f346b893e8dc4a7ebd7a5e9e38">
  <xsd:schema xmlns:xsd="http://www.w3.org/2001/XMLSchema" xmlns:xs="http://www.w3.org/2001/XMLSchema" xmlns:p="http://schemas.microsoft.com/office/2006/metadata/properties" xmlns:ns3="b4f9f7ee-5770-4a14-8925-17f3d16e50b7" targetNamespace="http://schemas.microsoft.com/office/2006/metadata/properties" ma:root="true" ma:fieldsID="88978a1bbb6775b6fea2770337e70fad"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FA993F57-B516-4F77-9389-F4D4753611CC}">
  <ds:schemaRefs>
    <ds:schemaRef ds:uri="http://schemas.microsoft.com/sharepoint/v3/contenttype/forms"/>
  </ds:schemaRefs>
</ds:datastoreItem>
</file>

<file path=customXml/itemProps2.xml><?xml version="1.0" encoding="utf-8"?>
<ds:datastoreItem xmlns:ds="http://schemas.openxmlformats.org/officeDocument/2006/customXml" ds:itemID="{95D9FA9F-7F78-43D9-91A9-C0D536251F71}">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3C39BF9-3059-4917-BF7B-3B8A48ED523C}">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  Student name: Gloria Omomoh Iyevhobu Student number: 2510902 Lecturer’s name: Shepherd Ziko </vt:lpstr>
      <vt:lpstr>Table of Content</vt:lpstr>
      <vt:lpstr>Introduction</vt:lpstr>
      <vt:lpstr>Erikson’s psychosocial theory</vt:lpstr>
      <vt:lpstr>Theory linked to case study</vt:lpstr>
      <vt:lpstr>Theory linked to case study</vt:lpstr>
      <vt:lpstr>Strategies to help</vt:lpstr>
      <vt:lpstr>Factors affecting Issac development</vt:lpstr>
      <vt:lpstr>Strengths of Erikson’s theory</vt:lpstr>
      <vt:lpstr>Limitations of the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revision>1</cp:revision>
  <dcterms:created xsi:type="dcterms:W3CDTF">2025-10-14T20:52:47Z</dcterms:created>
  <dcterms:modified xsi:type="dcterms:W3CDTF">2026-07-11T16:22:08Z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