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3"/>
  </p:notesMasterIdLst>
  <p:handoutMasterIdLst>
    <p:handoutMasterId r:id="rId24"/>
  </p:handoutMasterIdLst>
  <p:sldIdLst>
    <p:sldId id="256" r:id="rId4"/>
    <p:sldId id="257" r:id="rId5"/>
    <p:sldId id="292" r:id="rId6"/>
    <p:sldId id="296" r:id="rId7"/>
    <p:sldId id="293" r:id="rId8"/>
    <p:sldId id="294" r:id="rId9"/>
    <p:sldId id="295" r:id="rId10"/>
    <p:sldId id="298" r:id="rId11"/>
    <p:sldId id="299" r:id="rId12"/>
    <p:sldId id="301" r:id="rId13"/>
    <p:sldId id="300" r:id="rId14"/>
    <p:sldId id="303" r:id="rId15"/>
    <p:sldId id="304" r:id="rId16"/>
    <p:sldId id="305" r:id="rId17"/>
    <p:sldId id="307" r:id="rId18"/>
    <p:sldId id="306" r:id="rId19"/>
    <p:sldId id="308" r:id="rId20"/>
    <p:sldId id="309" r:id="rId21"/>
    <p:sldId id="291" r:id="rId22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5846" autoAdjust="0"/>
  </p:normalViewPr>
  <p:slideViewPr>
    <p:cSldViewPr>
      <p:cViewPr varScale="1">
        <p:scale>
          <a:sx n="100" d="100"/>
          <a:sy n="100" d="100"/>
        </p:scale>
        <p:origin x="1914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viewProps" Target="viewProps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06/12/2017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12/6/2017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https://azure.microsoft.com/en-gb/documentation/learning-paths/appservice-mobileapps/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70151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Compute</a:t>
            </a:r>
            <a:r>
              <a:rPr lang="en-GB" baseline="0" dirty="0" smtClean="0"/>
              <a:t> resources are analogous to a server farm in conventional web hosting – see: https://en.wikipedia.org/wiki/Server_farm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06540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https://azure.microsoft.com/en-us/pricing/details/app-service/plans/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50867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https://www.w3schools.com/nodejs/default.asp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https://nodejs.org/en/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26675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https://docs.microsoft.com/en-us/azure/azure-functions/functions-reference-node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https://docs.microsoft.com/en-us/azure/app-service-mobile/app-service-mobile-html-how-to-use-client-library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19390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12/6/2017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12/6/2017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12/6/2017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12/6/2017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12/6/2017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12/6/2017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12/6/2017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12/6/2017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12/6/2017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12/6/2017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gb/azure/app-service-mobile/app-service-mobile-value-prop-migration-from-mobile-services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data.org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gb/azure/app-service/azure-web-sites-web-hosting-plans-in-depth-overview?toc=/azure/app-service-mobile/toc.json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azure.microsoft.com/en-us/pricing/details/app-service/plans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nodejs.org/en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w3schools.com/nodejs/default.asp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azure.github.io/azure-mobile-apps-node/module-azure-mobile-apps.html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azure.github.io/azure-mobile-apps-node/module-azure-mobile-apps.html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expressjs.com/en/guide/writing-middleware.html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microsoft.com/en-us/dotnet/api/microsoft.windowsazure.mobileservices.mobileserviceclient?view=azure-dotnet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dotnet/csharp/linq/" TargetMode="External"/><Relationship Id="rId2" Type="http://schemas.openxmlformats.org/officeDocument/2006/relationships/hyperlink" Target="https://docs.microsoft.com/en-us/dotnet/csharp/programming-guide/statements-expressions-operators/lambda-expressions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Azure App Services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4: </a:t>
            </a:r>
            <a:r>
              <a:rPr lang="en-GB" dirty="0"/>
              <a:t>Advanced Mobile Application Development (AMAD)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smtClean="0"/>
              <a:t>04-Dec-2017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Azure App Services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4092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Azure App Services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Azure App Service is a fully managed Platform as a Service (PaaS).</a:t>
            </a:r>
          </a:p>
          <a:p>
            <a:r>
              <a:rPr lang="en-GB" dirty="0" smtClean="0"/>
              <a:t>Provides capabilities for web, mobile and integration scenarios.</a:t>
            </a:r>
          </a:p>
          <a:p>
            <a:r>
              <a:rPr lang="en-GB" dirty="0" smtClean="0"/>
              <a:t>We will be looking at the </a:t>
            </a:r>
            <a:r>
              <a:rPr lang="en-GB" b="1" i="1" dirty="0" smtClean="0"/>
              <a:t>Mobile Apps</a:t>
            </a:r>
            <a:r>
              <a:rPr lang="en-GB" dirty="0" smtClean="0"/>
              <a:t> feature of Azure App Service.</a:t>
            </a:r>
          </a:p>
          <a:p>
            <a:pPr lvl="1"/>
            <a:r>
              <a:rPr lang="en-GB" dirty="0"/>
              <a:t>Previously MS provided </a:t>
            </a:r>
            <a:r>
              <a:rPr lang="en-GB" dirty="0">
                <a:hlinkClick r:id="rId3"/>
              </a:rPr>
              <a:t>Azure Mobile Services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067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Mobile Apps in Azure App Service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Mobile Apps provides a mobile-application development platform that is highly scalable and globally available.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2205" y="3211058"/>
            <a:ext cx="6314286" cy="3314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1622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Mobile Apps Features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Build native and cross-platform apps</a:t>
            </a:r>
            <a:r>
              <a:rPr lang="en-GB" dirty="0" smtClean="0"/>
              <a:t>. </a:t>
            </a:r>
          </a:p>
          <a:p>
            <a:pPr lvl="1"/>
            <a:r>
              <a:rPr lang="en-GB" dirty="0" smtClean="0"/>
              <a:t>Support for iOS, Android, Windows and Cross-platform </a:t>
            </a:r>
            <a:r>
              <a:rPr lang="en-GB" dirty="0" err="1" smtClean="0"/>
              <a:t>Xamarin</a:t>
            </a:r>
            <a:r>
              <a:rPr lang="en-GB" dirty="0" smtClean="0"/>
              <a:t> or Cordova (</a:t>
            </a:r>
            <a:r>
              <a:rPr lang="en-GB" dirty="0" err="1" smtClean="0"/>
              <a:t>PhoneGap</a:t>
            </a:r>
            <a:r>
              <a:rPr lang="en-GB" dirty="0" smtClean="0"/>
              <a:t>).</a:t>
            </a:r>
          </a:p>
          <a:p>
            <a:r>
              <a:rPr lang="en-GB" b="1" dirty="0" smtClean="0"/>
              <a:t>Authentication and Authorisation</a:t>
            </a:r>
            <a:r>
              <a:rPr lang="en-GB" dirty="0" smtClean="0"/>
              <a:t>. </a:t>
            </a:r>
          </a:p>
          <a:p>
            <a:pPr lvl="1"/>
            <a:r>
              <a:rPr lang="en-GB" dirty="0" smtClean="0"/>
              <a:t>Select from a growing list of identity providers:</a:t>
            </a:r>
          </a:p>
          <a:p>
            <a:pPr lvl="2"/>
            <a:r>
              <a:rPr lang="en-GB" dirty="0" smtClean="0"/>
              <a:t>Add corporate sign-in in minutes and connect to on premise or cloud resources.</a:t>
            </a:r>
          </a:p>
          <a:p>
            <a:pPr lvl="2"/>
            <a:r>
              <a:rPr lang="en-GB" dirty="0" smtClean="0"/>
              <a:t>Social providers such as Google, Facebook, Twitter and Microsoft accounts.</a:t>
            </a:r>
          </a:p>
        </p:txBody>
      </p:sp>
    </p:spTree>
    <p:extLst>
      <p:ext uri="{BB962C8B-B14F-4D97-AF65-F5344CB8AC3E}">
        <p14:creationId xmlns:p14="http://schemas.microsoft.com/office/powerpoint/2010/main" val="119881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Mobile Apps Features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b="1" dirty="0" smtClean="0"/>
              <a:t>Data access</a:t>
            </a:r>
            <a:endParaRPr lang="en-GB" dirty="0" smtClean="0"/>
          </a:p>
          <a:p>
            <a:pPr lvl="1"/>
            <a:r>
              <a:rPr lang="en-GB" dirty="0" smtClean="0"/>
              <a:t>Mobile-friendly </a:t>
            </a:r>
            <a:r>
              <a:rPr lang="en-GB" dirty="0" smtClean="0">
                <a:hlinkClick r:id="rId2"/>
              </a:rPr>
              <a:t>OData</a:t>
            </a:r>
            <a:r>
              <a:rPr lang="en-GB" dirty="0" smtClean="0"/>
              <a:t> data source linked to Azure SQL database or an on premise SQL server.</a:t>
            </a:r>
          </a:p>
          <a:p>
            <a:r>
              <a:rPr lang="en-GB" b="1" dirty="0" smtClean="0"/>
              <a:t>Build </a:t>
            </a:r>
            <a:r>
              <a:rPr lang="en-GB" b="1" dirty="0"/>
              <a:t>offline-ready apps with data sync</a:t>
            </a:r>
            <a:r>
              <a:rPr lang="en-GB" dirty="0"/>
              <a:t>. </a:t>
            </a:r>
          </a:p>
          <a:p>
            <a:pPr lvl="1"/>
            <a:r>
              <a:rPr lang="en-GB" dirty="0"/>
              <a:t>Build apps that work offline</a:t>
            </a:r>
          </a:p>
          <a:p>
            <a:pPr lvl="1"/>
            <a:r>
              <a:rPr lang="en-GB" dirty="0"/>
              <a:t>Sync data in background when connectivity is present.</a:t>
            </a:r>
          </a:p>
          <a:p>
            <a:r>
              <a:rPr lang="en-GB" b="1" dirty="0" smtClean="0"/>
              <a:t>Push Notifications to millions in seconds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Instant push notifications on any device</a:t>
            </a:r>
          </a:p>
          <a:p>
            <a:pPr lvl="1"/>
            <a:r>
              <a:rPr lang="en-GB" dirty="0" smtClean="0"/>
              <a:t>Personalised to users’ needs and sent when the time is right.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7828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 Service Plans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An App runs in an </a:t>
            </a:r>
            <a:r>
              <a:rPr lang="en-GB" dirty="0" smtClean="0">
                <a:hlinkClick r:id="rId3"/>
              </a:rPr>
              <a:t>App Service plan</a:t>
            </a:r>
            <a:endParaRPr lang="en-GB" dirty="0" smtClean="0"/>
          </a:p>
          <a:p>
            <a:pPr lvl="1"/>
            <a:r>
              <a:rPr lang="en-GB" dirty="0" smtClean="0"/>
              <a:t>Defines a set of computing resources for an app to run.</a:t>
            </a:r>
          </a:p>
          <a:p>
            <a:pPr lvl="1"/>
            <a:r>
              <a:rPr lang="en-GB" dirty="0" smtClean="0"/>
              <a:t>One or more apps can be configured to run on the same computing resources (same App Service Plan)</a:t>
            </a:r>
          </a:p>
          <a:p>
            <a:r>
              <a:rPr lang="en-GB" dirty="0" smtClean="0"/>
              <a:t>Each App Service plan defines:</a:t>
            </a:r>
          </a:p>
          <a:p>
            <a:pPr lvl="1"/>
            <a:r>
              <a:rPr lang="en-GB" dirty="0" smtClean="0"/>
              <a:t>Region (e.g. UK South)</a:t>
            </a:r>
          </a:p>
          <a:p>
            <a:pPr lvl="1"/>
            <a:r>
              <a:rPr lang="en-GB" dirty="0" smtClean="0"/>
              <a:t>Number of VM Instances</a:t>
            </a:r>
          </a:p>
          <a:p>
            <a:pPr lvl="1"/>
            <a:r>
              <a:rPr lang="en-GB" dirty="0" smtClean="0"/>
              <a:t>Size of VM Instances (Small, Medium, Large)</a:t>
            </a:r>
          </a:p>
          <a:p>
            <a:pPr lvl="1"/>
            <a:r>
              <a:rPr lang="en-GB" dirty="0" smtClean="0"/>
              <a:t>Pricing Tier (Free, Shared, Basic, Standard, etc.)</a:t>
            </a:r>
          </a:p>
        </p:txBody>
      </p:sp>
    </p:spTree>
    <p:extLst>
      <p:ext uri="{BB962C8B-B14F-4D97-AF65-F5344CB8AC3E}">
        <p14:creationId xmlns:p14="http://schemas.microsoft.com/office/powerpoint/2010/main" val="1868799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Azure App Service Plans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App Service Pricing</a:t>
            </a:r>
            <a:endParaRPr lang="en-GB" dirty="0"/>
          </a:p>
          <a:p>
            <a:r>
              <a:rPr lang="en-GB" dirty="0" smtClean="0">
                <a:hlinkClick r:id="rId3"/>
              </a:rPr>
              <a:t>App Service Plans Comparison Table</a:t>
            </a:r>
            <a:endParaRPr lang="en-GB" dirty="0" smtClean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741647"/>
            <a:ext cx="9144000" cy="41437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358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Azure Tables and Node.js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You can create your database tables on an SQL or other No SQL type databases.</a:t>
            </a:r>
          </a:p>
          <a:p>
            <a:r>
              <a:rPr lang="en-GB" dirty="0" smtClean="0"/>
              <a:t>The App Service also allows you to add custom logic to your tables by creating scripts that run in </a:t>
            </a:r>
            <a:r>
              <a:rPr lang="en-GB" dirty="0" smtClean="0">
                <a:hlinkClick r:id="rId3"/>
              </a:rPr>
              <a:t>Node.js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>
                <a:hlinkClick r:id="rId4"/>
              </a:rPr>
              <a:t>Node.js</a:t>
            </a:r>
            <a:r>
              <a:rPr lang="en-GB" dirty="0" smtClean="0"/>
              <a:t> is JavaScript framework that allows you to run JavaScript on the server.</a:t>
            </a:r>
          </a:p>
          <a:p>
            <a:pPr lvl="1"/>
            <a:r>
              <a:rPr lang="en-GB" dirty="0" smtClean="0"/>
              <a:t>It uses asynchronous programming.</a:t>
            </a:r>
          </a:p>
          <a:p>
            <a:r>
              <a:rPr lang="en-GB" dirty="0" smtClean="0"/>
              <a:t>For example, you can specify what happens on:</a:t>
            </a:r>
          </a:p>
          <a:p>
            <a:pPr lvl="1"/>
            <a:r>
              <a:rPr lang="en-GB" dirty="0" smtClean="0"/>
              <a:t>Insert</a:t>
            </a:r>
          </a:p>
          <a:p>
            <a:pPr lvl="1"/>
            <a:r>
              <a:rPr lang="en-GB" dirty="0" smtClean="0"/>
              <a:t>Read</a:t>
            </a:r>
          </a:p>
        </p:txBody>
      </p:sp>
      <p:sp>
        <p:nvSpPr>
          <p:cNvPr id="5" name="Rectangle 4"/>
          <p:cNvSpPr/>
          <p:nvPr/>
        </p:nvSpPr>
        <p:spPr>
          <a:xfrm>
            <a:off x="3203848" y="5188059"/>
            <a:ext cx="4572000" cy="907941"/>
          </a:xfrm>
          <a:prstGeom prst="rect">
            <a:avLst/>
          </a:prstGeom>
        </p:spPr>
        <p:txBody>
          <a:bodyPr>
            <a:spAutoFit/>
          </a:bodyPr>
          <a:lstStyle/>
          <a:p>
            <a:pPr marL="640080" lvl="1" indent="-274320">
              <a:spcBef>
                <a:spcPts val="550"/>
              </a:spcBef>
              <a:buClr>
                <a:srgbClr val="2DA2BF"/>
              </a:buClr>
              <a:buSzPct val="70000"/>
              <a:buFont typeface="Wingdings 2"/>
              <a:buChar char=""/>
            </a:pPr>
            <a:r>
              <a:rPr lang="en-GB" sz="2400" dirty="0">
                <a:solidFill>
                  <a:prstClr val="black"/>
                </a:solidFill>
              </a:rPr>
              <a:t>Update</a:t>
            </a:r>
          </a:p>
          <a:p>
            <a:pPr marL="640080" lvl="1" indent="-274320">
              <a:spcBef>
                <a:spcPts val="550"/>
              </a:spcBef>
              <a:buClr>
                <a:srgbClr val="2DA2BF"/>
              </a:buClr>
              <a:buSzPct val="70000"/>
              <a:buFont typeface="Wingdings 2"/>
              <a:buChar char=""/>
            </a:pPr>
            <a:r>
              <a:rPr lang="en-GB" sz="2400" dirty="0">
                <a:solidFill>
                  <a:prstClr val="black"/>
                </a:solidFill>
              </a:rPr>
              <a:t>Delete</a:t>
            </a:r>
          </a:p>
        </p:txBody>
      </p:sp>
    </p:spTree>
    <p:extLst>
      <p:ext uri="{BB962C8B-B14F-4D97-AF65-F5344CB8AC3E}">
        <p14:creationId xmlns:p14="http://schemas.microsoft.com/office/powerpoint/2010/main" val="3595141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Node.js Modules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You basically define certain tasks to execute on certain events – in this case table CRUD events.</a:t>
            </a:r>
          </a:p>
          <a:p>
            <a:r>
              <a:rPr lang="en-GB" dirty="0" smtClean="0"/>
              <a:t>Node.js uses modules – simply a set of functions you want to include in your application.</a:t>
            </a:r>
          </a:p>
          <a:p>
            <a:r>
              <a:rPr lang="en-GB" dirty="0" smtClean="0"/>
              <a:t>To include, a module you use the </a:t>
            </a:r>
            <a:r>
              <a:rPr lang="en-GB" b="1" dirty="0" smtClean="0"/>
              <a:t>require()</a:t>
            </a:r>
            <a:r>
              <a:rPr lang="en-GB" dirty="0" smtClean="0"/>
              <a:t> function.</a:t>
            </a:r>
          </a:p>
          <a:p>
            <a:r>
              <a:rPr lang="en-GB" dirty="0" smtClean="0"/>
              <a:t>For example, when using tables in Azure Mobile Apps, you require the </a:t>
            </a:r>
            <a:r>
              <a:rPr lang="en-GB" dirty="0" smtClean="0">
                <a:hlinkClick r:id="rId2"/>
              </a:rPr>
              <a:t>Azure mobile apps library</a:t>
            </a:r>
            <a:r>
              <a:rPr lang="en-GB" dirty="0" smtClean="0"/>
              <a:t>.</a:t>
            </a:r>
          </a:p>
          <a:p>
            <a:pPr marL="640080" lvl="2" indent="0">
              <a:buNone/>
            </a:pPr>
            <a:r>
              <a:rPr lang="en-GB" dirty="0" smtClean="0">
                <a:solidFill>
                  <a:srgbClr val="0070C0"/>
                </a:solidFill>
              </a:rPr>
              <a:t>require</a:t>
            </a:r>
            <a:r>
              <a:rPr lang="en-GB" dirty="0"/>
              <a:t>(</a:t>
            </a:r>
            <a:r>
              <a:rPr lang="en-GB" dirty="0">
                <a:solidFill>
                  <a:srgbClr val="C00000"/>
                </a:solidFill>
              </a:rPr>
              <a:t>'azure-mobile-apps</a:t>
            </a:r>
            <a:r>
              <a:rPr lang="en-GB" dirty="0" smtClean="0">
                <a:solidFill>
                  <a:srgbClr val="C00000"/>
                </a:solidFill>
              </a:rPr>
              <a:t>'</a:t>
            </a:r>
            <a:r>
              <a:rPr lang="en-GB" dirty="0" smtClean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3885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Node.js Modules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It is common practice to store the required module in a variable.</a:t>
            </a:r>
          </a:p>
          <a:p>
            <a:pPr lvl="1"/>
            <a:r>
              <a:rPr lang="en-GB" dirty="0" smtClean="0"/>
              <a:t>This will then let you use the variable to access the functions and properties in the module library.</a:t>
            </a:r>
          </a:p>
          <a:p>
            <a:pPr marL="640080" lvl="2" indent="0">
              <a:buNone/>
            </a:pPr>
            <a:r>
              <a:rPr lang="en-GB" dirty="0" err="1">
                <a:solidFill>
                  <a:srgbClr val="0070C0"/>
                </a:solidFill>
              </a:rPr>
              <a:t>var</a:t>
            </a:r>
            <a:r>
              <a:rPr lang="en-GB" dirty="0"/>
              <a:t> </a:t>
            </a:r>
            <a:r>
              <a:rPr lang="en-GB" dirty="0" smtClean="0"/>
              <a:t>mobile-apps = </a:t>
            </a:r>
            <a:r>
              <a:rPr lang="en-GB" dirty="0">
                <a:solidFill>
                  <a:srgbClr val="0070C0"/>
                </a:solidFill>
              </a:rPr>
              <a:t>require</a:t>
            </a:r>
            <a:r>
              <a:rPr lang="en-GB" dirty="0"/>
              <a:t>(</a:t>
            </a:r>
            <a:r>
              <a:rPr lang="en-GB" dirty="0">
                <a:solidFill>
                  <a:srgbClr val="C00000"/>
                </a:solidFill>
              </a:rPr>
              <a:t>'azure-mobile-apps</a:t>
            </a:r>
            <a:r>
              <a:rPr lang="en-GB" dirty="0" smtClean="0">
                <a:solidFill>
                  <a:srgbClr val="C00000"/>
                </a:solidFill>
              </a:rPr>
              <a:t>'</a:t>
            </a:r>
            <a:r>
              <a:rPr lang="en-GB" dirty="0" smtClean="0"/>
              <a:t>);</a:t>
            </a:r>
          </a:p>
          <a:p>
            <a:r>
              <a:rPr lang="en-GB" dirty="0" smtClean="0"/>
              <a:t>You can also store module functions in variables.</a:t>
            </a:r>
          </a:p>
          <a:p>
            <a:r>
              <a:rPr lang="en-GB" dirty="0" smtClean="0"/>
              <a:t>For example, to access the table() function provided by Azure mobile apps:</a:t>
            </a:r>
          </a:p>
          <a:p>
            <a:pPr marL="640080" lvl="2" indent="0">
              <a:buNone/>
            </a:pPr>
            <a:r>
              <a:rPr lang="en-GB" dirty="0" err="1">
                <a:solidFill>
                  <a:srgbClr val="0070C0"/>
                </a:solidFill>
              </a:rPr>
              <a:t>var</a:t>
            </a:r>
            <a:r>
              <a:rPr lang="en-GB" dirty="0"/>
              <a:t> table = </a:t>
            </a:r>
            <a:r>
              <a:rPr lang="en-GB" dirty="0">
                <a:solidFill>
                  <a:srgbClr val="0070C0"/>
                </a:solidFill>
              </a:rPr>
              <a:t>require</a:t>
            </a:r>
            <a:r>
              <a:rPr lang="en-GB" dirty="0"/>
              <a:t>(</a:t>
            </a:r>
            <a:r>
              <a:rPr lang="en-GB" dirty="0">
                <a:solidFill>
                  <a:srgbClr val="C00000"/>
                </a:solidFill>
              </a:rPr>
              <a:t>'azure-mobile-apps'</a:t>
            </a:r>
            <a:r>
              <a:rPr lang="en-GB" dirty="0"/>
              <a:t>).table();</a:t>
            </a:r>
          </a:p>
          <a:p>
            <a:pPr marL="365760" lvl="1" indent="0">
              <a:buNone/>
            </a:pPr>
            <a:r>
              <a:rPr lang="en-GB" sz="1900" i="1" dirty="0" smtClean="0"/>
              <a:t>This code is actually added by default for you when you create your tables.</a:t>
            </a:r>
            <a:endParaRPr lang="en-GB" sz="1900" i="1" dirty="0"/>
          </a:p>
        </p:txBody>
      </p:sp>
    </p:spTree>
    <p:extLst>
      <p:ext uri="{BB962C8B-B14F-4D97-AF65-F5344CB8AC3E}">
        <p14:creationId xmlns:p14="http://schemas.microsoft.com/office/powerpoint/2010/main" val="1527463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Node.js Modules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You can also create your own modules and include them in your application.</a:t>
            </a:r>
          </a:p>
          <a:p>
            <a:r>
              <a:rPr lang="en-GB" dirty="0" smtClean="0"/>
              <a:t>If you want the properties and functions you add to your module available outside the module file, you use the </a:t>
            </a:r>
            <a:r>
              <a:rPr lang="en-GB" b="1" dirty="0" smtClean="0"/>
              <a:t>exports</a:t>
            </a:r>
            <a:r>
              <a:rPr lang="en-GB" dirty="0" smtClean="0"/>
              <a:t> keyword.</a:t>
            </a:r>
          </a:p>
          <a:p>
            <a:pPr marL="640080" lvl="2" indent="0">
              <a:buNone/>
            </a:pP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exports.myDateTime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 = </a:t>
            </a:r>
            <a:r>
              <a:rPr lang="en-GB" dirty="0">
                <a:solidFill>
                  <a:srgbClr val="0000CD"/>
                </a:solidFill>
                <a:latin typeface="Consolas" panose="020B0609020204030204" pitchFamily="49" charset="0"/>
              </a:rPr>
              <a:t>function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 () {</a:t>
            </a:r>
            <a:r>
              <a:rPr lang="en-GB" dirty="0"/>
              <a:t/>
            </a:r>
            <a:br>
              <a:rPr lang="en-GB" dirty="0"/>
            </a:b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    </a:t>
            </a:r>
            <a:r>
              <a:rPr lang="en-GB" dirty="0">
                <a:solidFill>
                  <a:srgbClr val="0000CD"/>
                </a:solidFill>
                <a:latin typeface="Consolas" panose="020B0609020204030204" pitchFamily="49" charset="0"/>
              </a:rPr>
              <a:t>return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 Date();</a:t>
            </a:r>
            <a:r>
              <a:rPr lang="en-GB" dirty="0"/>
              <a:t/>
            </a:r>
            <a:br>
              <a:rPr lang="en-GB" dirty="0"/>
            </a:b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};</a:t>
            </a:r>
            <a:endParaRPr lang="en-GB" dirty="0" smtClean="0"/>
          </a:p>
          <a:p>
            <a:r>
              <a:rPr lang="en-GB" dirty="0" smtClean="0"/>
              <a:t>Save the file with the module e.g. mymodule.js.</a:t>
            </a:r>
          </a:p>
          <a:p>
            <a:r>
              <a:rPr lang="en-GB" dirty="0" smtClean="0"/>
              <a:t>You can then include it in another file:</a:t>
            </a:r>
          </a:p>
          <a:p>
            <a:pPr marL="640080" lvl="2" indent="0">
              <a:buNone/>
            </a:pPr>
            <a:r>
              <a:rPr lang="en-GB" dirty="0" err="1">
                <a:solidFill>
                  <a:srgbClr val="0070C0"/>
                </a:solidFill>
              </a:rPr>
              <a:t>var</a:t>
            </a:r>
            <a:r>
              <a:rPr lang="en-GB" dirty="0"/>
              <a:t> </a:t>
            </a:r>
            <a:r>
              <a:rPr lang="en-GB" dirty="0" err="1" smtClean="0"/>
              <a:t>myModule</a:t>
            </a:r>
            <a:r>
              <a:rPr lang="en-GB" dirty="0" smtClean="0"/>
              <a:t> = </a:t>
            </a:r>
            <a:r>
              <a:rPr lang="en-GB" dirty="0">
                <a:solidFill>
                  <a:srgbClr val="0070C0"/>
                </a:solidFill>
              </a:rPr>
              <a:t>require</a:t>
            </a:r>
            <a:r>
              <a:rPr lang="en-GB" dirty="0" smtClean="0"/>
              <a:t>(</a:t>
            </a:r>
            <a:r>
              <a:rPr lang="en-GB" dirty="0" smtClean="0">
                <a:solidFill>
                  <a:srgbClr val="C00000"/>
                </a:solidFill>
              </a:rPr>
              <a:t>'myModule.js'</a:t>
            </a:r>
            <a:r>
              <a:rPr lang="en-GB" dirty="0" smtClean="0"/>
              <a:t>);</a:t>
            </a:r>
          </a:p>
          <a:p>
            <a:pPr marL="640080" lvl="2" indent="0">
              <a:buNone/>
            </a:pPr>
            <a:r>
              <a:rPr lang="en-GB" dirty="0" err="1">
                <a:solidFill>
                  <a:srgbClr val="0070C0"/>
                </a:solidFill>
              </a:rPr>
              <a:t>var</a:t>
            </a:r>
            <a:r>
              <a:rPr lang="en-GB" dirty="0"/>
              <a:t> </a:t>
            </a:r>
            <a:r>
              <a:rPr lang="en-GB" dirty="0" err="1" smtClean="0"/>
              <a:t>myDate</a:t>
            </a:r>
            <a:r>
              <a:rPr lang="en-GB" dirty="0" smtClean="0"/>
              <a:t> = </a:t>
            </a:r>
            <a:r>
              <a:rPr lang="en-GB" dirty="0" err="1" smtClean="0"/>
              <a:t>myModule.myDateTime</a:t>
            </a:r>
            <a:r>
              <a:rPr lang="en-GB" dirty="0" smtClean="0"/>
              <a:t>();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2490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Azure Mobile App Module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We will be using the </a:t>
            </a:r>
            <a:r>
              <a:rPr lang="en-GB" dirty="0" smtClean="0">
                <a:hlinkClick r:id="rId3"/>
              </a:rPr>
              <a:t>Azure Mobile App module</a:t>
            </a:r>
            <a:r>
              <a:rPr lang="en-GB" dirty="0" smtClean="0"/>
              <a:t> and its table method.</a:t>
            </a:r>
          </a:p>
          <a:p>
            <a:r>
              <a:rPr lang="en-GB" dirty="0" smtClean="0"/>
              <a:t>The reference is added by default when you create your tables as follows:</a:t>
            </a:r>
          </a:p>
          <a:p>
            <a:pPr marL="640080" lvl="2" indent="0">
              <a:buNone/>
            </a:pPr>
            <a:r>
              <a:rPr lang="en-GB" sz="2000" dirty="0" err="1">
                <a:solidFill>
                  <a:srgbClr val="0070C0"/>
                </a:solidFill>
              </a:rPr>
              <a:t>var</a:t>
            </a:r>
            <a:r>
              <a:rPr lang="en-GB" sz="2000" dirty="0"/>
              <a:t> table </a:t>
            </a:r>
            <a:r>
              <a:rPr lang="en-GB" sz="2000" dirty="0" smtClean="0"/>
              <a:t>= </a:t>
            </a:r>
            <a:r>
              <a:rPr lang="en-GB" sz="2000" dirty="0" err="1" smtClean="0">
                <a:solidFill>
                  <a:srgbClr val="0070C0"/>
                </a:solidFill>
              </a:rPr>
              <a:t>module</a:t>
            </a:r>
            <a:r>
              <a:rPr lang="en-GB" sz="2000" dirty="0" err="1" smtClean="0"/>
              <a:t>.exports</a:t>
            </a:r>
            <a:r>
              <a:rPr lang="en-GB" sz="2000" dirty="0" smtClean="0"/>
              <a:t> </a:t>
            </a:r>
            <a:r>
              <a:rPr lang="en-GB" sz="2000" dirty="0"/>
              <a:t>=</a:t>
            </a:r>
            <a:r>
              <a:rPr lang="en-GB" sz="2000" dirty="0" smtClean="0"/>
              <a:t> </a:t>
            </a:r>
            <a:r>
              <a:rPr lang="en-GB" sz="2000" dirty="0">
                <a:solidFill>
                  <a:srgbClr val="0070C0"/>
                </a:solidFill>
              </a:rPr>
              <a:t>require</a:t>
            </a:r>
            <a:r>
              <a:rPr lang="en-GB" sz="2000" dirty="0"/>
              <a:t>(</a:t>
            </a:r>
            <a:r>
              <a:rPr lang="en-GB" sz="2000" dirty="0">
                <a:solidFill>
                  <a:srgbClr val="C00000"/>
                </a:solidFill>
              </a:rPr>
              <a:t>'azure-mobile-apps'</a:t>
            </a:r>
            <a:r>
              <a:rPr lang="en-GB" sz="2000" dirty="0"/>
              <a:t>).table();</a:t>
            </a:r>
          </a:p>
          <a:p>
            <a:r>
              <a:rPr lang="en-GB" dirty="0" smtClean="0"/>
              <a:t>You can then specify what happens for the table’s CRUD events if required.</a:t>
            </a:r>
          </a:p>
          <a:p>
            <a:pPr lvl="1"/>
            <a:r>
              <a:rPr lang="en-GB" dirty="0" smtClean="0"/>
              <a:t>You do this by writing </a:t>
            </a:r>
            <a:r>
              <a:rPr lang="en-GB" dirty="0" smtClean="0">
                <a:hlinkClick r:id="rId4"/>
              </a:rPr>
              <a:t>Middleware Functions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Think of middleware functions as event methods to execute certain tasks when the CRUD events occur.</a:t>
            </a:r>
          </a:p>
        </p:txBody>
      </p:sp>
    </p:spTree>
    <p:extLst>
      <p:ext uri="{BB962C8B-B14F-4D97-AF65-F5344CB8AC3E}">
        <p14:creationId xmlns:p14="http://schemas.microsoft.com/office/powerpoint/2010/main" val="1471253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Node.js Middleware functions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Middleware functions have access to the:</a:t>
            </a:r>
          </a:p>
          <a:p>
            <a:pPr lvl="1"/>
            <a:r>
              <a:rPr lang="en-GB" dirty="0" smtClean="0"/>
              <a:t>Request object (</a:t>
            </a:r>
            <a:r>
              <a:rPr lang="en-GB" b="1" dirty="0" err="1" smtClean="0"/>
              <a:t>req</a:t>
            </a:r>
            <a:r>
              <a:rPr lang="en-GB" dirty="0" smtClean="0"/>
              <a:t>)</a:t>
            </a:r>
          </a:p>
          <a:p>
            <a:pPr lvl="1"/>
            <a:r>
              <a:rPr lang="en-GB" dirty="0" smtClean="0"/>
              <a:t>Response object (</a:t>
            </a:r>
            <a:r>
              <a:rPr lang="en-GB" b="1" dirty="0" smtClean="0"/>
              <a:t>res</a:t>
            </a:r>
            <a:r>
              <a:rPr lang="en-GB" dirty="0" smtClean="0"/>
              <a:t>)</a:t>
            </a:r>
          </a:p>
          <a:p>
            <a:pPr lvl="1"/>
            <a:r>
              <a:rPr lang="en-GB" dirty="0" smtClean="0"/>
              <a:t>Next function, </a:t>
            </a:r>
            <a:r>
              <a:rPr lang="en-GB" b="1" dirty="0" smtClean="0"/>
              <a:t>next()</a:t>
            </a:r>
            <a:r>
              <a:rPr lang="en-GB" dirty="0" smtClean="0"/>
              <a:t>, in the application’s request-response cycle.</a:t>
            </a:r>
            <a:endParaRPr lang="en-GB" dirty="0"/>
          </a:p>
          <a:p>
            <a:r>
              <a:rPr lang="en-GB" dirty="0" smtClean="0"/>
              <a:t>Middleware functions are used to perform:</a:t>
            </a:r>
          </a:p>
          <a:p>
            <a:pPr lvl="1"/>
            <a:r>
              <a:rPr lang="en-GB" dirty="0" smtClean="0"/>
              <a:t>Execute additional code</a:t>
            </a:r>
          </a:p>
          <a:p>
            <a:pPr lvl="1"/>
            <a:r>
              <a:rPr lang="en-GB" dirty="0" smtClean="0"/>
              <a:t>Make changes to the request and response objects</a:t>
            </a:r>
          </a:p>
          <a:p>
            <a:pPr lvl="1"/>
            <a:r>
              <a:rPr lang="en-GB" dirty="0" smtClean="0"/>
              <a:t>End the request-response cycle</a:t>
            </a:r>
          </a:p>
          <a:p>
            <a:pPr lvl="1"/>
            <a:r>
              <a:rPr lang="en-GB" dirty="0" smtClean="0"/>
              <a:t>Call the next middleware in the stack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6774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Azure Mobile Client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1416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Azure Mobile Client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Provides features apps created with Windows and </a:t>
            </a:r>
            <a:r>
              <a:rPr lang="en-GB" dirty="0" err="1" smtClean="0"/>
              <a:t>Xamarin</a:t>
            </a:r>
            <a:r>
              <a:rPr lang="en-GB" dirty="0" smtClean="0"/>
              <a:t> to connect to Azure Mobile Apps.</a:t>
            </a:r>
          </a:p>
          <a:p>
            <a:r>
              <a:rPr lang="en-GB" dirty="0" smtClean="0"/>
              <a:t>Add to project using </a:t>
            </a:r>
            <a:r>
              <a:rPr lang="en-GB" dirty="0" err="1" smtClean="0"/>
              <a:t>NuGet</a:t>
            </a:r>
            <a:r>
              <a:rPr lang="en-GB" dirty="0" smtClean="0"/>
              <a:t>.</a:t>
            </a:r>
          </a:p>
          <a:p>
            <a:r>
              <a:rPr lang="en-GB" dirty="0" smtClean="0"/>
              <a:t>Import following library into code:</a:t>
            </a:r>
          </a:p>
          <a:p>
            <a:pPr marL="640080" lvl="2" indent="0">
              <a:buNone/>
            </a:pPr>
            <a:r>
              <a:rPr lang="en-GB" dirty="0" err="1" smtClean="0"/>
              <a:t>Microsoft.WindowsAzure.MobileServices</a:t>
            </a:r>
            <a:endParaRPr lang="en-GB" dirty="0" smtClean="0"/>
          </a:p>
          <a:p>
            <a:r>
              <a:rPr lang="en-GB" dirty="0" smtClean="0"/>
              <a:t>Create a reference to your Azure app using the </a:t>
            </a:r>
            <a:r>
              <a:rPr lang="en-GB" dirty="0" err="1" smtClean="0">
                <a:hlinkClick r:id="rId2"/>
              </a:rPr>
              <a:t>MobileServiceClient</a:t>
            </a:r>
            <a:r>
              <a:rPr lang="en-GB" dirty="0" smtClean="0"/>
              <a:t> Class</a:t>
            </a:r>
          </a:p>
          <a:p>
            <a:pPr marL="365760" lvl="1" indent="0">
              <a:buNone/>
            </a:pPr>
            <a:r>
              <a:rPr lang="fr-FR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MobileServiceClient</a:t>
            </a:r>
            <a:r>
              <a:rPr lang="fr-FR" sz="2000" dirty="0">
                <a:solidFill>
                  <a:srgbClr val="000000"/>
                </a:solidFill>
                <a:latin typeface="Consolas" panose="020B0609020204030204" pitchFamily="49" charset="0"/>
              </a:rPr>
              <a:t> client = </a:t>
            </a:r>
            <a:r>
              <a:rPr lang="fr-FR" sz="2000" dirty="0">
                <a:solidFill>
                  <a:srgbClr val="0000FF"/>
                </a:solidFill>
                <a:latin typeface="Consolas" panose="020B0609020204030204" pitchFamily="49" charset="0"/>
              </a:rPr>
              <a:t>new</a:t>
            </a:r>
            <a:r>
              <a:rPr lang="fr-FR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fr-FR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MobileServiceClient</a:t>
            </a:r>
            <a:r>
              <a:rPr lang="fr-FR" sz="20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fr-FR" sz="2000" dirty="0">
                <a:solidFill>
                  <a:srgbClr val="A31515"/>
                </a:solidFill>
                <a:latin typeface="Consolas" panose="020B0609020204030204" pitchFamily="49" charset="0"/>
              </a:rPr>
              <a:t>"http</a:t>
            </a:r>
            <a:r>
              <a:rPr lang="fr-FR" sz="2000" dirty="0" smtClean="0">
                <a:solidFill>
                  <a:srgbClr val="A31515"/>
                </a:solidFill>
                <a:latin typeface="Consolas" panose="020B0609020204030204" pitchFamily="49" charset="0"/>
              </a:rPr>
              <a:t>://app.azurewebsites.net</a:t>
            </a:r>
            <a:r>
              <a:rPr lang="fr-FR" sz="2000" dirty="0">
                <a:solidFill>
                  <a:srgbClr val="A31515"/>
                </a:solidFill>
                <a:latin typeface="Consolas" panose="020B0609020204030204" pitchFamily="49" charset="0"/>
              </a:rPr>
              <a:t>/"</a:t>
            </a:r>
            <a:r>
              <a:rPr lang="fr-FR" sz="20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sz="2000" dirty="0" smtClean="0"/>
          </a:p>
          <a:p>
            <a:endParaRPr lang="en-GB" dirty="0"/>
          </a:p>
        </p:txBody>
      </p:sp>
      <p:grpSp>
        <p:nvGrpSpPr>
          <p:cNvPr id="8" name="Group 7"/>
          <p:cNvGrpSpPr/>
          <p:nvPr/>
        </p:nvGrpSpPr>
        <p:grpSpPr>
          <a:xfrm>
            <a:off x="3851920" y="4615244"/>
            <a:ext cx="5041807" cy="1118012"/>
            <a:chOff x="3851920" y="4615244"/>
            <a:chExt cx="5041807" cy="1118012"/>
          </a:xfrm>
        </p:grpSpPr>
        <p:sp>
          <p:nvSpPr>
            <p:cNvPr id="4" name="Rectangle 3"/>
            <p:cNvSpPr/>
            <p:nvPr/>
          </p:nvSpPr>
          <p:spPr>
            <a:xfrm>
              <a:off x="3851920" y="5373216"/>
              <a:ext cx="4320480" cy="360040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" name="TextBox 4"/>
            <p:cNvSpPr txBox="1"/>
            <p:nvPr/>
          </p:nvSpPr>
          <p:spPr>
            <a:xfrm>
              <a:off x="6588224" y="4615244"/>
              <a:ext cx="230550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Your Azure app’s URL</a:t>
              </a:r>
              <a:endParaRPr lang="en-GB" dirty="0"/>
            </a:p>
          </p:txBody>
        </p:sp>
        <p:cxnSp>
          <p:nvCxnSpPr>
            <p:cNvPr id="7" name="Straight Arrow Connector 6"/>
            <p:cNvCxnSpPr>
              <a:stCxn id="5" idx="2"/>
            </p:cNvCxnSpPr>
            <p:nvPr/>
          </p:nvCxnSpPr>
          <p:spPr>
            <a:xfrm flipH="1">
              <a:off x="7236296" y="4984576"/>
              <a:ext cx="504680" cy="38864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853963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Mobile Service Client’s </a:t>
            </a:r>
            <a:r>
              <a:rPr lang="en-GB" dirty="0" err="1" smtClean="0"/>
              <a:t>GetTable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Will be using the Mobile Service Client’s </a:t>
            </a:r>
            <a:r>
              <a:rPr lang="en-GB" dirty="0" err="1" smtClean="0"/>
              <a:t>GetTable</a:t>
            </a:r>
            <a:r>
              <a:rPr lang="en-GB" dirty="0" smtClean="0"/>
              <a:t> method.</a:t>
            </a:r>
          </a:p>
          <a:p>
            <a:pPr marL="685800" lvl="2" indent="0">
              <a:buNone/>
            </a:pPr>
            <a:r>
              <a:rPr lang="en-GB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GetTable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dirty="0" smtClean="0">
                <a:solidFill>
                  <a:srgbClr val="2B91AF"/>
                </a:solidFill>
                <a:latin typeface="Consolas" panose="020B0609020204030204" pitchFamily="49" charset="0"/>
              </a:rPr>
              <a:t>T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&gt;()</a:t>
            </a:r>
            <a:endParaRPr lang="en-GB" dirty="0"/>
          </a:p>
          <a:p>
            <a:r>
              <a:rPr lang="en-GB" dirty="0" smtClean="0"/>
              <a:t>It provides strongly typed data operations for the specified table of type T, e.g.</a:t>
            </a:r>
          </a:p>
          <a:p>
            <a:pPr lvl="1"/>
            <a:r>
              <a:rPr lang="en-GB" dirty="0" err="1" smtClean="0"/>
              <a:t>InsertAsync</a:t>
            </a:r>
            <a:endParaRPr lang="en-GB" dirty="0" smtClean="0"/>
          </a:p>
          <a:p>
            <a:pPr lvl="1"/>
            <a:r>
              <a:rPr lang="en-GB" dirty="0" err="1" smtClean="0"/>
              <a:t>ReadAsync</a:t>
            </a:r>
            <a:endParaRPr lang="en-GB" dirty="0" smtClean="0"/>
          </a:p>
          <a:p>
            <a:pPr lvl="1"/>
            <a:r>
              <a:rPr lang="en-GB" dirty="0" err="1" smtClean="0"/>
              <a:t>UpdateAsync</a:t>
            </a:r>
            <a:endParaRPr lang="en-GB" dirty="0" smtClean="0"/>
          </a:p>
          <a:p>
            <a:pPr lvl="1"/>
            <a:r>
              <a:rPr lang="en-GB" dirty="0" err="1" smtClean="0"/>
              <a:t>DeleteAsync</a:t>
            </a:r>
            <a:endParaRPr lang="en-GB" dirty="0" smtClean="0"/>
          </a:p>
          <a:p>
            <a:pPr lvl="1"/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4066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Lambda Expressions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 </a:t>
            </a:r>
            <a:r>
              <a:rPr lang="en-GB" dirty="0" smtClean="0">
                <a:hlinkClick r:id="rId2"/>
              </a:rPr>
              <a:t>Lambda Expression</a:t>
            </a:r>
            <a:r>
              <a:rPr lang="en-GB" dirty="0" smtClean="0"/>
              <a:t> is simply an anonymous function.</a:t>
            </a:r>
          </a:p>
          <a:p>
            <a:r>
              <a:rPr lang="en-GB" dirty="0" smtClean="0"/>
              <a:t>They are useful for writing </a:t>
            </a:r>
            <a:r>
              <a:rPr lang="en-GB" dirty="0" smtClean="0">
                <a:hlinkClick r:id="rId3"/>
              </a:rPr>
              <a:t>Language Integrated Query (LINQ)</a:t>
            </a:r>
            <a:r>
              <a:rPr lang="en-GB" dirty="0" smtClean="0"/>
              <a:t> query expressions.</a:t>
            </a:r>
          </a:p>
          <a:p>
            <a:pPr lvl="1"/>
            <a:r>
              <a:rPr lang="en-GB" dirty="0" smtClean="0"/>
              <a:t>LINQ: integration of </a:t>
            </a:r>
            <a:r>
              <a:rPr lang="en-GB" dirty="0" err="1" smtClean="0"/>
              <a:t>dat</a:t>
            </a:r>
            <a:r>
              <a:rPr lang="en-GB" dirty="0" smtClean="0"/>
              <a:t> query capabilities in C#</a:t>
            </a:r>
          </a:p>
          <a:p>
            <a:r>
              <a:rPr lang="en-GB" dirty="0" smtClean="0"/>
              <a:t>You will be using expression Lambdas to query the database.</a:t>
            </a:r>
          </a:p>
          <a:p>
            <a:pPr marL="685800" lvl="2" indent="0">
              <a:buNone/>
            </a:pPr>
            <a:r>
              <a:rPr lang="en-GB" dirty="0" smtClean="0"/>
              <a:t>(input parameters) =&gt; expression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7832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Follow Instructions on Moodle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15449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12055</TotalTime>
  <Words>940</Words>
  <Application>Microsoft Office PowerPoint</Application>
  <PresentationFormat>On-screen Show (4:3)</PresentationFormat>
  <Paragraphs>130</Paragraphs>
  <Slides>19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Azure App Services</vt:lpstr>
      <vt:lpstr>Today’s Lecture</vt:lpstr>
      <vt:lpstr>Azure App Services</vt:lpstr>
      <vt:lpstr>Mobile Apps in Azure App Service</vt:lpstr>
      <vt:lpstr>Mobile Apps Features</vt:lpstr>
      <vt:lpstr>Mobile Apps Features</vt:lpstr>
      <vt:lpstr>App Service Plans</vt:lpstr>
      <vt:lpstr>Azure App Service Plans</vt:lpstr>
      <vt:lpstr>Azure Tables and Node.js</vt:lpstr>
      <vt:lpstr>Node.js Modules</vt:lpstr>
      <vt:lpstr>Node.js Modules</vt:lpstr>
      <vt:lpstr>Node.js Modules</vt:lpstr>
      <vt:lpstr>Azure Mobile App Module </vt:lpstr>
      <vt:lpstr>Node.js Middleware functions</vt:lpstr>
      <vt:lpstr>Azure Mobile Client</vt:lpstr>
      <vt:lpstr>Azure Mobile Client</vt:lpstr>
      <vt:lpstr>Mobile Service Client’s GetTable</vt:lpstr>
      <vt:lpstr>Lambda Expressions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1451</cp:revision>
  <cp:lastPrinted>2014-09-29T16:21:25Z</cp:lastPrinted>
  <dcterms:created xsi:type="dcterms:W3CDTF">2013-09-18T07:00:31Z</dcterms:created>
  <dcterms:modified xsi:type="dcterms:W3CDTF">2017-12-06T18:12:28Z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