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364" r:id="rId2"/>
    <p:sldId id="383" r:id="rId3"/>
    <p:sldId id="380" r:id="rId4"/>
    <p:sldId id="365" r:id="rId5"/>
    <p:sldId id="381" r:id="rId6"/>
    <p:sldId id="378" r:id="rId7"/>
    <p:sldId id="386" r:id="rId8"/>
    <p:sldId id="387" r:id="rId9"/>
    <p:sldId id="388" r:id="rId10"/>
    <p:sldId id="384" r:id="rId11"/>
    <p:sldId id="385" r:id="rId12"/>
    <p:sldId id="390" r:id="rId13"/>
    <p:sldId id="379" r:id="rId14"/>
    <p:sldId id="382" r:id="rId15"/>
    <p:sldId id="38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6471D6-D869-412B-BD0A-9B2DFEDBDEF1}" v="100" dt="2025-11-04T10:42:04.4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67270" autoAdjust="0"/>
  </p:normalViewPr>
  <p:slideViewPr>
    <p:cSldViewPr snapToGrid="0" showGuides="1">
      <p:cViewPr varScale="1">
        <p:scale>
          <a:sx n="48" d="100"/>
          <a:sy n="48" d="100"/>
        </p:scale>
        <p:origin x="2002" y="26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liia Pivovarova" userId="30587a26656489cb" providerId="LiveId" clId="{BBFE217D-6A23-40B5-B4BD-83983255FF6E}"/>
    <pc:docChg chg="undo custSel addSld delSld modSld modMainMaster">
      <pc:chgData name="Liliia Pivovarova" userId="30587a26656489cb" providerId="LiveId" clId="{BBFE217D-6A23-40B5-B4BD-83983255FF6E}" dt="2025-11-04T10:42:51.127" v="4821" actId="20577"/>
      <pc:docMkLst>
        <pc:docMk/>
      </pc:docMkLst>
      <pc:sldChg chg="modSp mod modTransition modNotesTx">
        <pc:chgData name="Liliia Pivovarova" userId="30587a26656489cb" providerId="LiveId" clId="{BBFE217D-6A23-40B5-B4BD-83983255FF6E}" dt="2025-10-30T12:53:49.282" v="4703" actId="20577"/>
        <pc:sldMkLst>
          <pc:docMk/>
          <pc:sldMk cId="0" sldId="364"/>
        </pc:sldMkLst>
        <pc:spChg chg="mod">
          <ac:chgData name="Liliia Pivovarova" userId="30587a26656489cb" providerId="LiveId" clId="{BBFE217D-6A23-40B5-B4BD-83983255FF6E}" dt="2025-10-28T18:16:01.375" v="75" actId="20577"/>
          <ac:spMkLst>
            <pc:docMk/>
            <pc:sldMk cId="0" sldId="364"/>
            <ac:spMk id="6148" creationId="{CE5AE962-C88D-3F0C-B15E-30348E09C8AE}"/>
          </ac:spMkLst>
        </pc:spChg>
      </pc:sldChg>
      <pc:sldChg chg="modSp mod modTransition modNotesTx">
        <pc:chgData name="Liliia Pivovarova" userId="30587a26656489cb" providerId="LiveId" clId="{BBFE217D-6A23-40B5-B4BD-83983255FF6E}" dt="2025-10-30T12:21:47.810" v="2559" actId="20577"/>
        <pc:sldMkLst>
          <pc:docMk/>
          <pc:sldMk cId="0" sldId="365"/>
        </pc:sldMkLst>
        <pc:spChg chg="mod">
          <ac:chgData name="Liliia Pivovarova" userId="30587a26656489cb" providerId="LiveId" clId="{BBFE217D-6A23-40B5-B4BD-83983255FF6E}" dt="2025-10-30T12:21:47.810" v="2559" actId="20577"/>
          <ac:spMkLst>
            <pc:docMk/>
            <pc:sldMk cId="0" sldId="365"/>
            <ac:spMk id="2" creationId="{F7D47917-3C8A-D3F7-6E1D-4C05B41225B1}"/>
          </ac:spMkLst>
        </pc:spChg>
        <pc:spChg chg="mod">
          <ac:chgData name="Liliia Pivovarova" userId="30587a26656489cb" providerId="LiveId" clId="{BBFE217D-6A23-40B5-B4BD-83983255FF6E}" dt="2025-10-30T12:21:24.667" v="2554" actId="1076"/>
          <ac:spMkLst>
            <pc:docMk/>
            <pc:sldMk cId="0" sldId="365"/>
            <ac:spMk id="8194" creationId="{4FF99867-3357-4233-5905-8EE9CCE8EEFE}"/>
          </ac:spMkLst>
        </pc:spChg>
      </pc:sldChg>
      <pc:sldChg chg="delSp modSp mod modTransition modNotesTx">
        <pc:chgData name="Liliia Pivovarova" userId="30587a26656489cb" providerId="LiveId" clId="{BBFE217D-6A23-40B5-B4BD-83983255FF6E}" dt="2025-11-04T10:21:03.546" v="4722" actId="20577"/>
        <pc:sldMkLst>
          <pc:docMk/>
          <pc:sldMk cId="0" sldId="378"/>
        </pc:sldMkLst>
        <pc:spChg chg="mod">
          <ac:chgData name="Liliia Pivovarova" userId="30587a26656489cb" providerId="LiveId" clId="{BBFE217D-6A23-40B5-B4BD-83983255FF6E}" dt="2025-10-28T19:12:12.987" v="822" actId="20577"/>
          <ac:spMkLst>
            <pc:docMk/>
            <pc:sldMk cId="0" sldId="378"/>
            <ac:spMk id="2" creationId="{1FE8F138-5F23-B989-7BFD-71F5C33065F6}"/>
          </ac:spMkLst>
        </pc:spChg>
        <pc:spChg chg="mod">
          <ac:chgData name="Liliia Pivovarova" userId="30587a26656489cb" providerId="LiveId" clId="{BBFE217D-6A23-40B5-B4BD-83983255FF6E}" dt="2025-10-30T12:44:50.999" v="4174" actId="20577"/>
          <ac:spMkLst>
            <pc:docMk/>
            <pc:sldMk cId="0" sldId="378"/>
            <ac:spMk id="9" creationId="{6ED0A35B-0378-4A23-6E8E-0B01671357FF}"/>
          </ac:spMkLst>
        </pc:spChg>
      </pc:sldChg>
      <pc:sldChg chg="modSp mod modTransition">
        <pc:chgData name="Liliia Pivovarova" userId="30587a26656489cb" providerId="LiveId" clId="{BBFE217D-6A23-40B5-B4BD-83983255FF6E}" dt="2025-10-30T12:26:16.337" v="2734" actId="313"/>
        <pc:sldMkLst>
          <pc:docMk/>
          <pc:sldMk cId="0" sldId="379"/>
        </pc:sldMkLst>
        <pc:spChg chg="mod">
          <ac:chgData name="Liliia Pivovarova" userId="30587a26656489cb" providerId="LiveId" clId="{BBFE217D-6A23-40B5-B4BD-83983255FF6E}" dt="2025-10-30T12:26:16.337" v="2734" actId="313"/>
          <ac:spMkLst>
            <pc:docMk/>
            <pc:sldMk cId="0" sldId="379"/>
            <ac:spMk id="12291" creationId="{DA8DF68F-34C4-285F-B4A1-B6E08AE08A8B}"/>
          </ac:spMkLst>
        </pc:spChg>
      </pc:sldChg>
      <pc:sldChg chg="modSp mod modTransition">
        <pc:chgData name="Liliia Pivovarova" userId="30587a26656489cb" providerId="LiveId" clId="{BBFE217D-6A23-40B5-B4BD-83983255FF6E}" dt="2025-10-28T19:36:06.085" v="2137"/>
        <pc:sldMkLst>
          <pc:docMk/>
          <pc:sldMk cId="0" sldId="380"/>
        </pc:sldMkLst>
        <pc:spChg chg="mod">
          <ac:chgData name="Liliia Pivovarova" userId="30587a26656489cb" providerId="LiveId" clId="{BBFE217D-6A23-40B5-B4BD-83983255FF6E}" dt="2025-10-28T18:20:13.555" v="275" actId="12"/>
          <ac:spMkLst>
            <pc:docMk/>
            <pc:sldMk cId="0" sldId="380"/>
            <ac:spMk id="17411" creationId="{5FF0828E-3873-85A7-99B1-9569FFB07C15}"/>
          </ac:spMkLst>
        </pc:spChg>
      </pc:sldChg>
      <pc:sldChg chg="modSp mod modTransition modNotesTx">
        <pc:chgData name="Liliia Pivovarova" userId="30587a26656489cb" providerId="LiveId" clId="{BBFE217D-6A23-40B5-B4BD-83983255FF6E}" dt="2025-11-04T10:42:39.923" v="4819" actId="20577"/>
        <pc:sldMkLst>
          <pc:docMk/>
          <pc:sldMk cId="0" sldId="381"/>
        </pc:sldMkLst>
        <pc:spChg chg="mod">
          <ac:chgData name="Liliia Pivovarova" userId="30587a26656489cb" providerId="LiveId" clId="{BBFE217D-6A23-40B5-B4BD-83983255FF6E}" dt="2025-11-04T10:16:26.678" v="4718" actId="313"/>
          <ac:spMkLst>
            <pc:docMk/>
            <pc:sldMk cId="0" sldId="381"/>
            <ac:spMk id="2" creationId="{792D0034-A6BD-AD3D-9856-A1C1A1D0EFDB}"/>
          </ac:spMkLst>
        </pc:spChg>
        <pc:spChg chg="mod">
          <ac:chgData name="Liliia Pivovarova" userId="30587a26656489cb" providerId="LiveId" clId="{BBFE217D-6A23-40B5-B4BD-83983255FF6E}" dt="2025-11-04T10:15:49.883" v="4716" actId="20577"/>
          <ac:spMkLst>
            <pc:docMk/>
            <pc:sldMk cId="0" sldId="381"/>
            <ac:spMk id="9218" creationId="{1C5FB738-49DC-34AE-A0B2-E0926CAB7A9B}"/>
          </ac:spMkLst>
        </pc:spChg>
      </pc:sldChg>
      <pc:sldChg chg="modSp mod modTransition">
        <pc:chgData name="Liliia Pivovarova" userId="30587a26656489cb" providerId="LiveId" clId="{BBFE217D-6A23-40B5-B4BD-83983255FF6E}" dt="2025-10-30T12:23:08.763" v="2569" actId="20577"/>
        <pc:sldMkLst>
          <pc:docMk/>
          <pc:sldMk cId="0" sldId="382"/>
        </pc:sldMkLst>
        <pc:spChg chg="mod">
          <ac:chgData name="Liliia Pivovarova" userId="30587a26656489cb" providerId="LiveId" clId="{BBFE217D-6A23-40B5-B4BD-83983255FF6E}" dt="2025-10-30T12:23:08.763" v="2569" actId="20577"/>
          <ac:spMkLst>
            <pc:docMk/>
            <pc:sldMk cId="0" sldId="382"/>
            <ac:spMk id="13315" creationId="{50070DAB-396E-DF77-4036-1E44F9E2CD8C}"/>
          </ac:spMkLst>
        </pc:spChg>
      </pc:sldChg>
      <pc:sldChg chg="modSp mod modTransition">
        <pc:chgData name="Liliia Pivovarova" userId="30587a26656489cb" providerId="LiveId" clId="{BBFE217D-6A23-40B5-B4BD-83983255FF6E}" dt="2025-10-30T12:53:23.467" v="4685" actId="14100"/>
        <pc:sldMkLst>
          <pc:docMk/>
          <pc:sldMk cId="1287151132" sldId="383"/>
        </pc:sldMkLst>
        <pc:spChg chg="mod">
          <ac:chgData name="Liliia Pivovarova" userId="30587a26656489cb" providerId="LiveId" clId="{BBFE217D-6A23-40B5-B4BD-83983255FF6E}" dt="2025-10-30T12:53:23.467" v="4685" actId="14100"/>
          <ac:spMkLst>
            <pc:docMk/>
            <pc:sldMk cId="1287151132" sldId="383"/>
            <ac:spMk id="3" creationId="{327D09FF-04AE-863D-9637-E0C72C8D8B8E}"/>
          </ac:spMkLst>
        </pc:spChg>
      </pc:sldChg>
      <pc:sldChg chg="modSp mod modTransition modNotesTx">
        <pc:chgData name="Liliia Pivovarova" userId="30587a26656489cb" providerId="LiveId" clId="{BBFE217D-6A23-40B5-B4BD-83983255FF6E}" dt="2025-11-04T10:30:32.701" v="4799" actId="20577"/>
        <pc:sldMkLst>
          <pc:docMk/>
          <pc:sldMk cId="2941668277" sldId="384"/>
        </pc:sldMkLst>
        <pc:spChg chg="mod">
          <ac:chgData name="Liliia Pivovarova" userId="30587a26656489cb" providerId="LiveId" clId="{BBFE217D-6A23-40B5-B4BD-83983255FF6E}" dt="2025-10-28T19:26:56.952" v="1540" actId="20577"/>
          <ac:spMkLst>
            <pc:docMk/>
            <pc:sldMk cId="2941668277" sldId="384"/>
            <ac:spMk id="2" creationId="{F7A33847-0493-6DAA-A30C-328C54DCD8B6}"/>
          </ac:spMkLst>
        </pc:spChg>
        <pc:spChg chg="mod">
          <ac:chgData name="Liliia Pivovarova" userId="30587a26656489cb" providerId="LiveId" clId="{BBFE217D-6A23-40B5-B4BD-83983255FF6E}" dt="2025-10-30T12:37:46.218" v="3635" actId="20577"/>
          <ac:spMkLst>
            <pc:docMk/>
            <pc:sldMk cId="2941668277" sldId="384"/>
            <ac:spMk id="3" creationId="{857BFAFA-1A27-74B0-A7A9-13BBFEBEE86C}"/>
          </ac:spMkLst>
        </pc:spChg>
      </pc:sldChg>
      <pc:sldChg chg="modSp mod modTransition modNotesTx">
        <pc:chgData name="Liliia Pivovarova" userId="30587a26656489cb" providerId="LiveId" clId="{BBFE217D-6A23-40B5-B4BD-83983255FF6E}" dt="2025-11-04T10:42:51.127" v="4821" actId="20577"/>
        <pc:sldMkLst>
          <pc:docMk/>
          <pc:sldMk cId="1557286457" sldId="385"/>
        </pc:sldMkLst>
        <pc:spChg chg="mod">
          <ac:chgData name="Liliia Pivovarova" userId="30587a26656489cb" providerId="LiveId" clId="{BBFE217D-6A23-40B5-B4BD-83983255FF6E}" dt="2025-10-30T12:26:55.419" v="2752" actId="20577"/>
          <ac:spMkLst>
            <pc:docMk/>
            <pc:sldMk cId="1557286457" sldId="385"/>
            <ac:spMk id="2" creationId="{C2E158EF-D71F-2BDF-B057-3B59AB77B65C}"/>
          </ac:spMkLst>
        </pc:spChg>
        <pc:spChg chg="mod">
          <ac:chgData name="Liliia Pivovarova" userId="30587a26656489cb" providerId="LiveId" clId="{BBFE217D-6A23-40B5-B4BD-83983255FF6E}" dt="2025-10-30T12:34:59.892" v="3411" actId="113"/>
          <ac:spMkLst>
            <pc:docMk/>
            <pc:sldMk cId="1557286457" sldId="385"/>
            <ac:spMk id="3" creationId="{D269A12E-089F-65A6-1AAB-F01DB5F08F07}"/>
          </ac:spMkLst>
        </pc:spChg>
      </pc:sldChg>
      <pc:sldChg chg="delSp modSp add mod modTransition modNotesTx">
        <pc:chgData name="Liliia Pivovarova" userId="30587a26656489cb" providerId="LiveId" clId="{BBFE217D-6A23-40B5-B4BD-83983255FF6E}" dt="2025-11-04T10:23:52.631" v="4723" actId="20577"/>
        <pc:sldMkLst>
          <pc:docMk/>
          <pc:sldMk cId="731270690" sldId="386"/>
        </pc:sldMkLst>
        <pc:spChg chg="mod">
          <ac:chgData name="Liliia Pivovarova" userId="30587a26656489cb" providerId="LiveId" clId="{BBFE217D-6A23-40B5-B4BD-83983255FF6E}" dt="2025-10-30T12:43:01.726" v="4072" actId="20577"/>
          <ac:spMkLst>
            <pc:docMk/>
            <pc:sldMk cId="731270690" sldId="386"/>
            <ac:spMk id="3" creationId="{0108D4C0-F1B2-63E7-2C04-51D5C8410093}"/>
          </ac:spMkLst>
        </pc:spChg>
      </pc:sldChg>
      <pc:sldChg chg="delSp modSp add mod modTransition modNotesTx">
        <pc:chgData name="Liliia Pivovarova" userId="30587a26656489cb" providerId="LiveId" clId="{BBFE217D-6A23-40B5-B4BD-83983255FF6E}" dt="2025-10-30T12:41:34.304" v="3915" actId="313"/>
        <pc:sldMkLst>
          <pc:docMk/>
          <pc:sldMk cId="795302127" sldId="387"/>
        </pc:sldMkLst>
        <pc:spChg chg="mod">
          <ac:chgData name="Liliia Pivovarova" userId="30587a26656489cb" providerId="LiveId" clId="{BBFE217D-6A23-40B5-B4BD-83983255FF6E}" dt="2025-10-30T12:41:34.304" v="3915" actId="313"/>
          <ac:spMkLst>
            <pc:docMk/>
            <pc:sldMk cId="795302127" sldId="387"/>
            <ac:spMk id="6" creationId="{644E5A5D-B1EE-0770-AA87-160A564FA070}"/>
          </ac:spMkLst>
        </pc:spChg>
      </pc:sldChg>
      <pc:sldChg chg="delSp modSp add mod modTransition modNotesTx">
        <pc:chgData name="Liliia Pivovarova" userId="30587a26656489cb" providerId="LiveId" clId="{BBFE217D-6A23-40B5-B4BD-83983255FF6E}" dt="2025-11-04T10:28:47.957" v="4726" actId="20577"/>
        <pc:sldMkLst>
          <pc:docMk/>
          <pc:sldMk cId="3692443117" sldId="388"/>
        </pc:sldMkLst>
        <pc:spChg chg="mod">
          <ac:chgData name="Liliia Pivovarova" userId="30587a26656489cb" providerId="LiveId" clId="{BBFE217D-6A23-40B5-B4BD-83983255FF6E}" dt="2025-10-30T12:38:24.872" v="3656" actId="20577"/>
          <ac:spMkLst>
            <pc:docMk/>
            <pc:sldMk cId="3692443117" sldId="388"/>
            <ac:spMk id="8" creationId="{DCC3311D-AC6C-0991-6C1A-4AC8DA46F73D}"/>
          </ac:spMkLst>
        </pc:spChg>
      </pc:sldChg>
      <pc:sldChg chg="modSp new mod">
        <pc:chgData name="Liliia Pivovarova" userId="30587a26656489cb" providerId="LiveId" clId="{BBFE217D-6A23-40B5-B4BD-83983255FF6E}" dt="2025-10-28T19:43:08.151" v="2230" actId="113"/>
        <pc:sldMkLst>
          <pc:docMk/>
          <pc:sldMk cId="118835790" sldId="389"/>
        </pc:sldMkLst>
        <pc:spChg chg="mod">
          <ac:chgData name="Liliia Pivovarova" userId="30587a26656489cb" providerId="LiveId" clId="{BBFE217D-6A23-40B5-B4BD-83983255FF6E}" dt="2025-10-28T19:43:08.151" v="2230" actId="113"/>
          <ac:spMkLst>
            <pc:docMk/>
            <pc:sldMk cId="118835790" sldId="389"/>
            <ac:spMk id="2" creationId="{9D14E2B2-2F7A-5894-99D6-647E18B6AAE7}"/>
          </ac:spMkLst>
        </pc:spChg>
        <pc:spChg chg="mod">
          <ac:chgData name="Liliia Pivovarova" userId="30587a26656489cb" providerId="LiveId" clId="{BBFE217D-6A23-40B5-B4BD-83983255FF6E}" dt="2025-10-28T19:38:14.901" v="2218" actId="1076"/>
          <ac:spMkLst>
            <pc:docMk/>
            <pc:sldMk cId="118835790" sldId="389"/>
            <ac:spMk id="3" creationId="{4165DFED-B474-1908-7F85-3FDBC90802D3}"/>
          </ac:spMkLst>
        </pc:spChg>
      </pc:sldChg>
      <pc:sldChg chg="modSp add mod modNotesTx">
        <pc:chgData name="Liliia Pivovarova" userId="30587a26656489cb" providerId="LiveId" clId="{BBFE217D-6A23-40B5-B4BD-83983255FF6E}" dt="2025-11-04T10:32:55.660" v="4818" actId="20577"/>
        <pc:sldMkLst>
          <pc:docMk/>
          <pc:sldMk cId="3974387839" sldId="390"/>
        </pc:sldMkLst>
        <pc:spChg chg="mod">
          <ac:chgData name="Liliia Pivovarova" userId="30587a26656489cb" providerId="LiveId" clId="{BBFE217D-6A23-40B5-B4BD-83983255FF6E}" dt="2025-10-30T12:34:00.714" v="3400" actId="113"/>
          <ac:spMkLst>
            <pc:docMk/>
            <pc:sldMk cId="3974387839" sldId="390"/>
            <ac:spMk id="3" creationId="{2A0FDD23-D940-8B92-5BD2-9F575C841A2F}"/>
          </ac:spMkLst>
        </pc:spChg>
      </pc:sldChg>
      <pc:sldMasterChg chg="modTransition modSldLayout">
        <pc:chgData name="Liliia Pivovarova" userId="30587a26656489cb" providerId="LiveId" clId="{BBFE217D-6A23-40B5-B4BD-83983255FF6E}" dt="2025-10-28T19:36:06.085" v="2137"/>
        <pc:sldMasterMkLst>
          <pc:docMk/>
          <pc:sldMasterMk cId="2051948625" sldId="2147483660"/>
        </pc:sldMasterMkLst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4003525081" sldId="2147483661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1856895480" sldId="2147483662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4000164146" sldId="2147483663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2876104457" sldId="2147483664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528872073" sldId="2147483665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542737231" sldId="2147483666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3551646275" sldId="2147483667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1481618124" sldId="2147483668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3543006445" sldId="2147483669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1078840935" sldId="2147483670"/>
          </pc:sldLayoutMkLst>
        </pc:sldLayoutChg>
        <pc:sldLayoutChg chg="modTransition">
          <pc:chgData name="Liliia Pivovarova" userId="30587a26656489cb" providerId="LiveId" clId="{BBFE217D-6A23-40B5-B4BD-83983255FF6E}" dt="2025-10-28T19:36:06.085" v="2137"/>
          <pc:sldLayoutMkLst>
            <pc:docMk/>
            <pc:sldMasterMk cId="2051948625" sldId="2147483660"/>
            <pc:sldLayoutMk cId="741140246" sldId="214748367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4203FB-1603-4CFF-8982-2655C82367E9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4FBA79-AF0E-4130-9379-37E55EE21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369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553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644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144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7608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1789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915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79478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838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384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3991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9187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02C79-008B-93DD-6F43-D5879CB8E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759EA3C-DBFD-5420-4FA2-FEF0EB20DB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7FB0098-2179-569D-BCD2-FE92C0C8DF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A655FC7-0BBD-58A3-DA0F-26DE666E23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4974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4663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4024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4FBA79-AF0E-4130-9379-37E55EE2112B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681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llsforcare.org.uk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513"/>
            <a:ext cx="8229600" cy="4464050"/>
          </a:xfrm>
        </p:spPr>
        <p:txBody>
          <a:bodyPr/>
          <a:lstStyle/>
          <a:p>
            <a:r>
              <a:rPr lang="en-GB" altLang="en-US" dirty="0"/>
              <a:t>Module Title: </a:t>
            </a:r>
            <a:r>
              <a:rPr lang="en-GB" altLang="en-US" b="1" i="1" dirty="0"/>
              <a:t>Professional Career Development within H&amp;SC</a:t>
            </a:r>
          </a:p>
          <a:p>
            <a:r>
              <a:rPr lang="en-GB" altLang="en-US" u="sng" dirty="0"/>
              <a:t>Module Number</a:t>
            </a:r>
            <a:r>
              <a:rPr lang="en-GB" altLang="en-US" dirty="0"/>
              <a:t>: </a:t>
            </a:r>
            <a:r>
              <a:rPr lang="en-GB" altLang="en-US" b="1" i="1" dirty="0"/>
              <a:t>LCHS 4009 (LON)</a:t>
            </a:r>
          </a:p>
          <a:p>
            <a:r>
              <a:rPr lang="en-GB" altLang="en-US" u="sng" dirty="0"/>
              <a:t>Assignment No</a:t>
            </a:r>
            <a:r>
              <a:rPr lang="en-GB" altLang="en-US" b="1" i="1" dirty="0"/>
              <a:t>:     ASSIGNMENT 1</a:t>
            </a:r>
          </a:p>
          <a:p>
            <a:r>
              <a:rPr lang="en-GB" altLang="en-US" u="sng" dirty="0"/>
              <a:t>Student Name</a:t>
            </a:r>
            <a:r>
              <a:rPr lang="en-GB" altLang="en-US" b="1" i="1" dirty="0"/>
              <a:t>: Liliia </a:t>
            </a:r>
            <a:r>
              <a:rPr lang="en-GB" altLang="en-US" b="1" i="1" dirty="0" err="1"/>
              <a:t>Pyvovarova</a:t>
            </a:r>
            <a:endParaRPr lang="en-GB" altLang="en-US" b="1" i="1" dirty="0"/>
          </a:p>
          <a:p>
            <a:r>
              <a:rPr lang="en-GB" altLang="en-US" u="sng" dirty="0"/>
              <a:t>Student ID: </a:t>
            </a:r>
            <a:r>
              <a:rPr lang="en-GB" altLang="en-US" b="1" u="sng" dirty="0"/>
              <a:t>2431416</a:t>
            </a:r>
            <a:endParaRPr lang="en-GB" altLang="en-US" b="1" i="1" dirty="0"/>
          </a:p>
          <a:p>
            <a:r>
              <a:rPr lang="en-GB" altLang="en-US" u="sng" dirty="0"/>
              <a:t>Lecturer’s Name</a:t>
            </a:r>
            <a:r>
              <a:rPr lang="en-GB" altLang="en-US" b="1" i="1" dirty="0"/>
              <a:t>: Odette Jack</a:t>
            </a:r>
          </a:p>
        </p:txBody>
      </p:sp>
    </p:spTree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6904" y="1600201"/>
            <a:ext cx="10138611" cy="3917032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I used AI to proof-read and help me understand concepts I had issues with.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437CAAEC-4CD3-D3A1-CC31-1121EF7CC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Overview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5FF0828E-3873-85A7-99B1-9569FFB07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417638"/>
            <a:ext cx="8229600" cy="4060825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Introduction </a:t>
            </a:r>
          </a:p>
          <a:p>
            <a:pPr>
              <a:defRPr/>
            </a:pPr>
            <a:r>
              <a:rPr lang="en-GB" altLang="en-US" dirty="0"/>
              <a:t>What is SWAT analysis </a:t>
            </a:r>
          </a:p>
          <a:p>
            <a:pPr>
              <a:defRPr/>
            </a:pPr>
            <a:r>
              <a:rPr lang="en-GB" altLang="en-US" dirty="0"/>
              <a:t>My personal SWOT </a:t>
            </a:r>
          </a:p>
          <a:p>
            <a:pPr>
              <a:defRPr/>
            </a:pPr>
            <a:r>
              <a:rPr lang="en-GB" altLang="en-US" dirty="0"/>
              <a:t>Using my strengths </a:t>
            </a:r>
          </a:p>
          <a:p>
            <a:pPr>
              <a:defRPr/>
            </a:pPr>
            <a:r>
              <a:rPr lang="en-GB" altLang="en-US" dirty="0"/>
              <a:t>Opportunities and action plan  </a:t>
            </a:r>
          </a:p>
          <a:p>
            <a:pPr>
              <a:defRPr/>
            </a:pPr>
            <a:r>
              <a:rPr lang="en-GB" altLang="en-US" dirty="0"/>
              <a:t>Conclusion </a:t>
            </a:r>
          </a:p>
          <a:p>
            <a:pPr>
              <a:defRPr/>
            </a:pPr>
            <a:r>
              <a:rPr lang="en-GB" altLang="en-US" dirty="0"/>
              <a:t>References </a:t>
            </a: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534C0-F26B-E03E-B6DE-F41139592B5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 smtClean="0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7173" name="Slide Number Placeholder 4">
            <a:extLst>
              <a:ext uri="{FF2B5EF4-FFF2-40B4-BE49-F238E27FC236}">
                <a16:creationId xmlns:a16="http://schemas.microsoft.com/office/drawing/2014/main" id="{BF6032E4-8687-CDA8-6A56-B310EB9F7A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3F62C13-3DF8-4B55-9E1B-D07C54478AE3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4FF99867-3357-4233-5905-8EE9CCE8E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40631"/>
            <a:ext cx="8229600" cy="777875"/>
          </a:xfrm>
        </p:spPr>
        <p:txBody>
          <a:bodyPr/>
          <a:lstStyle/>
          <a:p>
            <a:r>
              <a:rPr lang="en-GB" altLang="en-US" b="1" dirty="0"/>
              <a:t>Introduction</a:t>
            </a:r>
            <a:endParaRPr lang="en-US" altLang="en-US" b="1" i="1" dirty="0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53B14B-BF33-2508-AD1A-B195373A476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8196" name="Slide Number Placeholder 4">
            <a:extLst>
              <a:ext uri="{FF2B5EF4-FFF2-40B4-BE49-F238E27FC236}">
                <a16:creationId xmlns:a16="http://schemas.microsoft.com/office/drawing/2014/main" id="{886431FF-65F4-96D9-3AC1-A1CF78A656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ED4D28C-0A3F-4416-BB82-3A291C9C4B3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7D47917-3C8A-D3F7-6E1D-4C05B4122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937" y="1251284"/>
            <a:ext cx="10844463" cy="3938170"/>
          </a:xfrm>
        </p:spPr>
        <p:txBody>
          <a:bodyPr/>
          <a:lstStyle/>
          <a:p>
            <a:pPr>
              <a:defRPr/>
            </a:pPr>
            <a:r>
              <a:rPr lang="en-GB" sz="2800" b="1" dirty="0"/>
              <a:t>Qualified doctor </a:t>
            </a:r>
            <a:r>
              <a:rPr lang="en-GB" sz="2800" dirty="0"/>
              <a:t>from Ukraine </a:t>
            </a:r>
          </a:p>
          <a:p>
            <a:pPr>
              <a:defRPr/>
            </a:pPr>
            <a:r>
              <a:rPr lang="en-GB" sz="2800" dirty="0"/>
              <a:t>Completed 1-year </a:t>
            </a:r>
            <a:r>
              <a:rPr lang="en-GB" sz="2800" b="1" dirty="0"/>
              <a:t>MTI Holistic Massage training</a:t>
            </a:r>
          </a:p>
          <a:p>
            <a:pPr>
              <a:defRPr/>
            </a:pPr>
            <a:r>
              <a:rPr lang="en-GB" sz="2800" b="1" dirty="0"/>
              <a:t>Self-employed</a:t>
            </a:r>
            <a:r>
              <a:rPr lang="en-GB" sz="2800" dirty="0"/>
              <a:t> massage therapist since March 2025</a:t>
            </a:r>
          </a:p>
          <a:p>
            <a:pPr>
              <a:defRPr/>
            </a:pPr>
            <a:r>
              <a:rPr lang="en-GB" sz="2800" dirty="0"/>
              <a:t>Certificate of Education (UWTSD) in </a:t>
            </a:r>
            <a:r>
              <a:rPr lang="en-GB" sz="2800" dirty="0" err="1"/>
              <a:t>Health&amp;Social</a:t>
            </a:r>
            <a:r>
              <a:rPr lang="en-GB" sz="2800" dirty="0"/>
              <a:t> care</a:t>
            </a:r>
          </a:p>
          <a:p>
            <a:pPr>
              <a:defRPr/>
            </a:pPr>
            <a:r>
              <a:rPr lang="en-GB" sz="2800" dirty="0"/>
              <a:t>Past </a:t>
            </a:r>
            <a:r>
              <a:rPr lang="en-GB" sz="2800" b="1" dirty="0"/>
              <a:t>experience as </a:t>
            </a:r>
            <a:r>
              <a:rPr lang="en-GB" sz="2800" b="1" dirty="0" err="1"/>
              <a:t>Restrant</a:t>
            </a:r>
            <a:r>
              <a:rPr lang="en-GB" sz="2800" b="1" dirty="0"/>
              <a:t> Manager </a:t>
            </a:r>
            <a:r>
              <a:rPr lang="en-GB" sz="2800" dirty="0"/>
              <a:t>in hospitality</a:t>
            </a:r>
          </a:p>
          <a:p>
            <a:pPr>
              <a:defRPr/>
            </a:pPr>
            <a:r>
              <a:rPr lang="en-GB" sz="2800" b="1" dirty="0"/>
              <a:t>Chose Health and Social care to understand UK system and client needs</a:t>
            </a:r>
          </a:p>
        </p:txBody>
      </p:sp>
    </p:spTree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299"/>
            <a:ext cx="10972800" cy="912396"/>
          </a:xfrm>
        </p:spPr>
        <p:txBody>
          <a:bodyPr/>
          <a:lstStyle/>
          <a:p>
            <a:r>
              <a:rPr lang="en-GB" sz="2800" b="1" dirty="0"/>
              <a:t>What is a SWOT Analysis and why is it important to personal and professional development?</a:t>
            </a:r>
            <a:endParaRPr lang="en-GB" altLang="en-US" sz="2800" b="1" i="1" dirty="0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1048" y="2025870"/>
            <a:ext cx="8875986" cy="2010102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2D0034-A6BD-AD3D-9856-A1C1A1D0EFDB}"/>
              </a:ext>
            </a:extLst>
          </p:cNvPr>
          <p:cNvSpPr txBox="1">
            <a:spLocks/>
          </p:cNvSpPr>
          <p:nvPr/>
        </p:nvSpPr>
        <p:spPr bwMode="auto">
          <a:xfrm>
            <a:off x="497305" y="1320630"/>
            <a:ext cx="11341769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2800" dirty="0"/>
              <a:t>Reflective tool that analyses personal and professional situations</a:t>
            </a:r>
          </a:p>
          <a:p>
            <a:pPr>
              <a:defRPr/>
            </a:pPr>
            <a:r>
              <a:rPr lang="en-GB" sz="2800" dirty="0"/>
              <a:t>Identifies internal (SW) and external (OT) factors</a:t>
            </a:r>
          </a:p>
          <a:p>
            <a:pPr marL="0" indent="0">
              <a:buNone/>
              <a:defRPr/>
            </a:pPr>
            <a:r>
              <a:rPr lang="en-GB" sz="2800" dirty="0"/>
              <a:t>Helps professionals: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2800" dirty="0"/>
              <a:t>Build self-awareness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2800" dirty="0"/>
              <a:t>Identify training needs and development goals 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2800" dirty="0"/>
              <a:t>Recognise career opportunities and manage risks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2800" dirty="0"/>
              <a:t>Support continuous learning and confidence building ( </a:t>
            </a:r>
            <a:r>
              <a:rPr lang="en-GB" sz="2800" i="1" dirty="0" err="1"/>
              <a:t>Phadermrod</a:t>
            </a:r>
            <a:r>
              <a:rPr lang="en-GB" sz="2800" i="1" dirty="0"/>
              <a:t> et al</a:t>
            </a:r>
            <a:r>
              <a:rPr lang="en-GB" sz="2800" dirty="0"/>
              <a:t>., 2019)</a:t>
            </a:r>
          </a:p>
          <a:p>
            <a:pPr>
              <a:defRPr/>
            </a:pPr>
            <a:endParaRPr lang="en-US" sz="3000" dirty="0"/>
          </a:p>
        </p:txBody>
      </p:sp>
    </p:spTree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6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752" y="310897"/>
            <a:ext cx="10972800" cy="859535"/>
          </a:xfrm>
        </p:spPr>
        <p:txBody>
          <a:bodyPr/>
          <a:lstStyle/>
          <a:p>
            <a:r>
              <a:rPr lang="en-GB" sz="2800" b="1" dirty="0"/>
              <a:t>Personal SWOT-analysis</a:t>
            </a:r>
            <a:endParaRPr lang="en-GB" sz="1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D0A35B-0378-4A23-6E8E-0B01671357FF}"/>
              </a:ext>
            </a:extLst>
          </p:cNvPr>
          <p:cNvSpPr txBox="1"/>
          <p:nvPr/>
        </p:nvSpPr>
        <p:spPr>
          <a:xfrm>
            <a:off x="641684" y="1349828"/>
            <a:ext cx="10840868" cy="39280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rgbClr val="4BACC6"/>
            </a:solidFill>
          </a:ln>
        </p:spPr>
        <p:txBody>
          <a:bodyPr wrap="square" rtlCol="0">
            <a:noAutofit/>
          </a:bodyPr>
          <a:lstStyle/>
          <a:p>
            <a:r>
              <a:rPr lang="en-GB" sz="2800" b="1" dirty="0"/>
              <a:t>STRENGTHS:</a:t>
            </a:r>
          </a:p>
          <a:p>
            <a:endParaRPr lang="en-GB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err="1"/>
              <a:t>Leadership&amp;team</a:t>
            </a:r>
            <a:r>
              <a:rPr lang="en-GB" sz="2800" dirty="0"/>
              <a:t> management from hospitality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Medical knowledge and scientific thinking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Communication and empathy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Academic and research skills from UWTSD</a:t>
            </a:r>
          </a:p>
        </p:txBody>
      </p:sp>
    </p:spTree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F53FE-03D5-80A8-256F-60320B6A79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B4A96A-7498-64C2-8D33-E4025D410E5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8059B462-A34B-9B7A-DE7B-6F6CE5C0C7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7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087DDD-EBF7-5BAC-86FA-C6776F9B8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752" y="310897"/>
            <a:ext cx="10972800" cy="859535"/>
          </a:xfrm>
        </p:spPr>
        <p:txBody>
          <a:bodyPr/>
          <a:lstStyle/>
          <a:p>
            <a:r>
              <a:rPr lang="en-GB" sz="2800" b="1" dirty="0"/>
              <a:t>Personal SWOT-analysis</a:t>
            </a:r>
            <a:endParaRPr lang="en-GB" sz="10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08D4C0-F1B2-63E7-2C04-51D5C8410093}"/>
              </a:ext>
            </a:extLst>
          </p:cNvPr>
          <p:cNvSpPr txBox="1"/>
          <p:nvPr/>
        </p:nvSpPr>
        <p:spPr>
          <a:xfrm>
            <a:off x="685799" y="1326063"/>
            <a:ext cx="10896601" cy="399991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2800" b="1" dirty="0"/>
              <a:t>WEAKNESSES:</a:t>
            </a:r>
          </a:p>
          <a:p>
            <a:endParaRPr lang="en-GB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Perfectionism and over-responsibility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Limited business and financial management experience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Developing public speaking confidence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Need stronger analytical and digital skills</a:t>
            </a:r>
          </a:p>
        </p:txBody>
      </p:sp>
    </p:spTree>
    <p:extLst>
      <p:ext uri="{BB962C8B-B14F-4D97-AF65-F5344CB8AC3E}">
        <p14:creationId xmlns:p14="http://schemas.microsoft.com/office/powerpoint/2010/main" val="731270690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088E3D-5225-23A1-9C84-57FE84E8A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B1FD0C-5FD6-CCB2-92A0-46473A11C99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3D1F4CE5-95F1-310D-0367-07CAED1D94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8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BE09FA-7F92-62D2-37F9-5C5BAEA34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752" y="310897"/>
            <a:ext cx="10972800" cy="859535"/>
          </a:xfrm>
        </p:spPr>
        <p:txBody>
          <a:bodyPr/>
          <a:lstStyle/>
          <a:p>
            <a:r>
              <a:rPr lang="en-GB" sz="2800" b="1" dirty="0"/>
              <a:t>Personal SWOT-analysis</a:t>
            </a:r>
            <a:endParaRPr lang="en-GB" sz="10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4E5A5D-B1EE-0770-AA87-160A564FA070}"/>
              </a:ext>
            </a:extLst>
          </p:cNvPr>
          <p:cNvSpPr txBox="1"/>
          <p:nvPr/>
        </p:nvSpPr>
        <p:spPr>
          <a:xfrm>
            <a:off x="721895" y="1363579"/>
            <a:ext cx="10760657" cy="39624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2800" b="1" dirty="0"/>
              <a:t>OPPORTUNITIES:</a:t>
            </a:r>
          </a:p>
          <a:p>
            <a:endParaRPr lang="en-GB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Expanding UK wellness and holistic health sector (Skills for Care, 2024)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Growing UK interest in holistic wellness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CDP in leadership, Thai Yoga massage, aromatherapy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Networking via LinkedIn and professional events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Collaboration with psychotherapists and fitness coaches</a:t>
            </a:r>
          </a:p>
        </p:txBody>
      </p:sp>
    </p:spTree>
    <p:extLst>
      <p:ext uri="{BB962C8B-B14F-4D97-AF65-F5344CB8AC3E}">
        <p14:creationId xmlns:p14="http://schemas.microsoft.com/office/powerpoint/2010/main" val="795302127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F6CFF-DB6E-BB1F-8014-7DD6D37C16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870EE6-B74B-245A-84B1-C4790D0E70B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4E13F393-9479-3159-645F-893BF7DCE91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9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48D6CC-EF6A-29BA-A4C8-1BF17902F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752" y="310897"/>
            <a:ext cx="10972800" cy="859535"/>
          </a:xfrm>
        </p:spPr>
        <p:txBody>
          <a:bodyPr/>
          <a:lstStyle/>
          <a:p>
            <a:r>
              <a:rPr lang="en-GB" sz="2800" b="1" dirty="0"/>
              <a:t>Personal SWOT-analysis</a:t>
            </a:r>
            <a:endParaRPr lang="en-GB" sz="1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C3311D-AC6C-0991-6C1A-4AC8DA46F73D}"/>
              </a:ext>
            </a:extLst>
          </p:cNvPr>
          <p:cNvSpPr txBox="1"/>
          <p:nvPr/>
        </p:nvSpPr>
        <p:spPr>
          <a:xfrm>
            <a:off x="685799" y="1315453"/>
            <a:ext cx="10796753" cy="394635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2800" b="1" dirty="0"/>
              <a:t>THREATS:</a:t>
            </a:r>
            <a:br>
              <a:rPr lang="en-GB" sz="2800" b="1" dirty="0"/>
            </a:br>
            <a:endParaRPr lang="en-GB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High competition in the market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Economic pressures on wellness industry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Client expectations and regulations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Burnout risk and energy drain</a:t>
            </a:r>
          </a:p>
        </p:txBody>
      </p:sp>
    </p:spTree>
    <p:extLst>
      <p:ext uri="{BB962C8B-B14F-4D97-AF65-F5344CB8AC3E}">
        <p14:creationId xmlns:p14="http://schemas.microsoft.com/office/powerpoint/2010/main" val="3692443117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Using my Strengths to grow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Apply hospitality leadership to wellness team management</a:t>
            </a:r>
          </a:p>
          <a:p>
            <a:r>
              <a:rPr lang="en-GB" dirty="0"/>
              <a:t>Use empathy and communication to build client trust</a:t>
            </a:r>
          </a:p>
          <a:p>
            <a:r>
              <a:rPr lang="en-GB" dirty="0"/>
              <a:t>Learn KPI tracking and financial management</a:t>
            </a:r>
          </a:p>
          <a:p>
            <a:r>
              <a:rPr lang="en-GB" dirty="0"/>
              <a:t>Join MTI and FHT for professional growth and mentorship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1668277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Action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17639"/>
            <a:ext cx="10972800" cy="3699794"/>
          </a:xfrm>
        </p:spPr>
        <p:txBody>
          <a:bodyPr/>
          <a:lstStyle/>
          <a:p>
            <a:pPr marL="0" indent="0">
              <a:buNone/>
            </a:pPr>
            <a:r>
              <a:rPr lang="en-GB" sz="2800" b="1" dirty="0"/>
              <a:t>Short-term (next 6 months):</a:t>
            </a:r>
          </a:p>
          <a:p>
            <a:r>
              <a:rPr lang="en-GB" sz="2800" dirty="0"/>
              <a:t>Pass </a:t>
            </a:r>
            <a:r>
              <a:rPr lang="en-GB" sz="2800" b="1" dirty="0"/>
              <a:t>MTI Level 4 </a:t>
            </a:r>
            <a:r>
              <a:rPr lang="en-GB" sz="2800" dirty="0"/>
              <a:t>exams (14&amp;16 November 2025)</a:t>
            </a:r>
          </a:p>
          <a:p>
            <a:r>
              <a:rPr lang="en-GB" sz="2800" dirty="0"/>
              <a:t>Join</a:t>
            </a:r>
            <a:r>
              <a:rPr lang="en-GB" sz="2800" b="1" dirty="0"/>
              <a:t> </a:t>
            </a:r>
            <a:r>
              <a:rPr lang="en-GB" sz="2800" dirty="0"/>
              <a:t>MTI&amp;FHT for </a:t>
            </a:r>
            <a:r>
              <a:rPr lang="en-GB" sz="2800" b="1" dirty="0"/>
              <a:t>professional development</a:t>
            </a:r>
          </a:p>
          <a:p>
            <a:r>
              <a:rPr lang="en-GB" sz="2800" dirty="0"/>
              <a:t>Complete </a:t>
            </a:r>
            <a:r>
              <a:rPr lang="en-GB" sz="2800" b="1" dirty="0"/>
              <a:t>Excel and KPI </a:t>
            </a:r>
            <a:r>
              <a:rPr lang="en-GB" sz="2800" dirty="0"/>
              <a:t>management </a:t>
            </a:r>
            <a:r>
              <a:rPr lang="en-GB" sz="2800" b="1" dirty="0"/>
              <a:t>course</a:t>
            </a:r>
          </a:p>
          <a:p>
            <a:r>
              <a:rPr lang="en-GB" sz="2800" dirty="0"/>
              <a:t>Attend “Wellness Business Leadership” </a:t>
            </a:r>
            <a:r>
              <a:rPr lang="en-GB" sz="2800" b="1" dirty="0"/>
              <a:t>workshop</a:t>
            </a:r>
          </a:p>
          <a:p>
            <a:r>
              <a:rPr lang="en-GB" sz="2800" b="1" dirty="0"/>
              <a:t>Withdraw from Health and Social care course to focus on management and business skills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88E03-CBF0-3BC1-D25B-06A24CBDCA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C42B8-24C2-36F0-DC24-F33444880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Action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FDD23-D940-8B92-5BD2-9F575C841A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17639"/>
            <a:ext cx="10972800" cy="3699794"/>
          </a:xfrm>
        </p:spPr>
        <p:txBody>
          <a:bodyPr/>
          <a:lstStyle/>
          <a:p>
            <a:pPr marL="0" indent="0">
              <a:buNone/>
            </a:pPr>
            <a:r>
              <a:rPr lang="en-GB" sz="2800" b="1" dirty="0"/>
              <a:t>Long-term (next 2 years):</a:t>
            </a:r>
          </a:p>
          <a:p>
            <a:r>
              <a:rPr lang="en-GB" sz="2800" dirty="0"/>
              <a:t>Study </a:t>
            </a:r>
            <a:r>
              <a:rPr lang="en-GB" sz="2800" b="1" dirty="0"/>
              <a:t>Level 5</a:t>
            </a:r>
            <a:r>
              <a:rPr lang="en-GB" sz="2800" dirty="0"/>
              <a:t> </a:t>
            </a:r>
            <a:r>
              <a:rPr lang="en-GB" sz="2800" dirty="0" err="1"/>
              <a:t>Leadership&amp;Wellness</a:t>
            </a:r>
            <a:r>
              <a:rPr lang="en-GB" sz="2800" dirty="0"/>
              <a:t> </a:t>
            </a:r>
            <a:r>
              <a:rPr lang="en-GB" sz="2800" b="1" dirty="0"/>
              <a:t>Business management</a:t>
            </a:r>
          </a:p>
          <a:p>
            <a:r>
              <a:rPr lang="en-GB" sz="2800" dirty="0"/>
              <a:t>Gain </a:t>
            </a:r>
            <a:r>
              <a:rPr lang="en-GB" sz="2800" b="1" dirty="0"/>
              <a:t>CQC </a:t>
            </a:r>
            <a:r>
              <a:rPr lang="en-GB" sz="2800" dirty="0"/>
              <a:t>and operations awareness</a:t>
            </a:r>
          </a:p>
          <a:p>
            <a:r>
              <a:rPr lang="en-GB" sz="2800" b="1" dirty="0"/>
              <a:t>Employ assistant </a:t>
            </a:r>
            <a:r>
              <a:rPr lang="en-GB" sz="2800" dirty="0"/>
              <a:t>therapist for my Wellness Studio</a:t>
            </a:r>
          </a:p>
          <a:p>
            <a:r>
              <a:rPr lang="en-GB" sz="2800" b="1" dirty="0"/>
              <a:t>Build collaborations </a:t>
            </a:r>
            <a:r>
              <a:rPr lang="en-GB" sz="2800" dirty="0"/>
              <a:t>with wellness and beauty professionals (NHS Health Careers, 2023)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96D2A-790C-2B6F-EEA7-FBBE7B024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8E4C4A-9859-F2C6-60C3-6A5473EBA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4387839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28600"/>
            <a:ext cx="8229600" cy="1143000"/>
          </a:xfrm>
        </p:spPr>
        <p:txBody>
          <a:bodyPr/>
          <a:lstStyle/>
          <a:p>
            <a:r>
              <a:rPr lang="en-GB" altLang="en-US" b="1" dirty="0"/>
              <a:t>Conclusion</a:t>
            </a:r>
            <a:endParaRPr lang="en-GB" altLang="en-US" b="1" i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69" y="1872917"/>
            <a:ext cx="10908632" cy="3916363"/>
          </a:xfrm>
        </p:spPr>
        <p:txBody>
          <a:bodyPr/>
          <a:lstStyle/>
          <a:p>
            <a:r>
              <a:rPr lang="en-GB" altLang="en-US" dirty="0"/>
              <a:t>Self-awareness builds professional growth</a:t>
            </a:r>
          </a:p>
          <a:p>
            <a:r>
              <a:rPr lang="en-GB" altLang="en-US" dirty="0"/>
              <a:t>Supports planning and decision-making</a:t>
            </a:r>
          </a:p>
          <a:p>
            <a:r>
              <a:rPr lang="en-GB" altLang="en-US" dirty="0"/>
              <a:t>Combining healthcare, leadership and holistic skills for wellness management </a:t>
            </a:r>
          </a:p>
          <a:p>
            <a:pPr marL="0" indent="0" algn="r">
              <a:buNone/>
            </a:pPr>
            <a:r>
              <a:rPr lang="en-US" sz="2800" dirty="0"/>
              <a:t>(Helms and Nixon, 2010; </a:t>
            </a:r>
            <a:r>
              <a:rPr lang="en-US" sz="2800" dirty="0" err="1"/>
              <a:t>Phadermrod</a:t>
            </a:r>
            <a:r>
              <a:rPr lang="en-US" sz="2800" dirty="0"/>
              <a:t> et al., 2019; Skills for Care, 2024; NHS Health Careers, 2023)</a:t>
            </a:r>
            <a:endParaRPr lang="en-GB" altLang="en-US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13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solidFill>
                  <a:srgbClr val="000000"/>
                </a:solidFill>
              </a:rPr>
              <a:t>References List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50070DAB-396E-DF77-4036-1E44F9E2C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433" y="1421732"/>
            <a:ext cx="11665063" cy="4014536"/>
          </a:xfrm>
        </p:spPr>
        <p:txBody>
          <a:bodyPr/>
          <a:lstStyle/>
          <a:p>
            <a:r>
              <a:rPr lang="en-US" sz="2400" dirty="0"/>
              <a:t>Helms, M.M. and Nixon, J. (2010) </a:t>
            </a:r>
            <a:r>
              <a:rPr lang="en-US" sz="2400" i="1" dirty="0"/>
              <a:t>Exploring SWOT analysis – where are we now?</a:t>
            </a:r>
            <a:r>
              <a:rPr lang="en-US" sz="2400" dirty="0"/>
              <a:t> </a:t>
            </a:r>
            <a:r>
              <a:rPr lang="en-US" sz="2400" i="1" dirty="0"/>
              <a:t>Journal of Strategy and Management</a:t>
            </a:r>
            <a:r>
              <a:rPr lang="en-US" sz="2400" dirty="0"/>
              <a:t>, 3(3), pp. 215–251. </a:t>
            </a:r>
            <a:r>
              <a:rPr lang="en-US" sz="2400" dirty="0" err="1"/>
              <a:t>doi</a:t>
            </a:r>
            <a:r>
              <a:rPr lang="en-US" sz="2400" dirty="0"/>
              <a:t>: 10.1108/17554251011064837.</a:t>
            </a:r>
          </a:p>
          <a:p>
            <a:r>
              <a:rPr lang="en-US" sz="2400" dirty="0" err="1"/>
              <a:t>Phadermrod</a:t>
            </a:r>
            <a:r>
              <a:rPr lang="en-US" sz="2400" dirty="0"/>
              <a:t>, B., Crowder, R.M. and Wills, G.B. (2019) </a:t>
            </a:r>
            <a:r>
              <a:rPr lang="en-US" sz="2400" i="1" dirty="0"/>
              <a:t>Importance-performance analysis based SWOT analysis.</a:t>
            </a:r>
            <a:r>
              <a:rPr lang="en-US" sz="2400" dirty="0"/>
              <a:t> </a:t>
            </a:r>
            <a:r>
              <a:rPr lang="en-US" sz="2400" i="1" dirty="0"/>
              <a:t>International Journal of Information Management</a:t>
            </a:r>
            <a:r>
              <a:rPr lang="en-US" sz="2400" dirty="0"/>
              <a:t>, 44, pp. 194–203. doi:10.1016/j.ijinfomgt.2016.03.009.</a:t>
            </a:r>
          </a:p>
          <a:p>
            <a:r>
              <a:rPr lang="en-US" sz="2400" dirty="0"/>
              <a:t>Skills for Care. (2024) </a:t>
            </a:r>
            <a:r>
              <a:rPr lang="en-US" sz="2400" i="1" dirty="0"/>
              <a:t>Developing Your Career in Health and Social Care.</a:t>
            </a:r>
            <a:r>
              <a:rPr lang="en-US" sz="2400" dirty="0"/>
              <a:t> Available at: </a:t>
            </a:r>
            <a:r>
              <a:rPr lang="en-US" sz="2400" dirty="0">
                <a:hlinkClick r:id="rId3"/>
              </a:rPr>
              <a:t>https://www.skillsforcare.org.uk</a:t>
            </a:r>
            <a:endParaRPr lang="en-US" sz="2400" dirty="0"/>
          </a:p>
          <a:p>
            <a:r>
              <a:rPr lang="en-US" sz="2400" dirty="0"/>
              <a:t>NHS Health Careers. (2023) </a:t>
            </a:r>
            <a:r>
              <a:rPr lang="en-US" sz="2400" i="1" dirty="0"/>
              <a:t>Careers in Complementary and Alternative Therapy.</a:t>
            </a:r>
            <a:r>
              <a:rPr lang="en-US" sz="2400" dirty="0"/>
              <a:t> Available at: https://www.healthcareers.nhs.uk</a:t>
            </a:r>
            <a:endParaRPr lang="en-GB" alt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355A216-6885-427F-A634-39F7E4E2D5B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14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14E2B2-2F7A-5894-99D6-647E18B6A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877211"/>
            <a:ext cx="10972800" cy="1143000"/>
          </a:xfrm>
        </p:spPr>
        <p:txBody>
          <a:bodyPr/>
          <a:lstStyle/>
          <a:p>
            <a:r>
              <a:rPr lang="en-US" b="1" dirty="0"/>
              <a:t>THANK YOU FOR LISTENING!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165DFED-B474-1908-7F85-3FDBC90802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916764"/>
            <a:ext cx="10972800" cy="3917032"/>
          </a:xfrm>
        </p:spPr>
        <p:txBody>
          <a:bodyPr/>
          <a:lstStyle/>
          <a:p>
            <a:pPr marL="0" indent="0" algn="ctr">
              <a:buNone/>
            </a:pPr>
            <a:r>
              <a:rPr lang="en-US" sz="3600" dirty="0"/>
              <a:t>Do you have any questions?</a:t>
            </a:r>
            <a:endParaRPr lang="ru-RU" sz="3600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CDD5F8-0E1F-A876-92FC-9AB3B75C8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04/11/2025</a:t>
            </a:fld>
            <a:endParaRPr lang="en-GB" alt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82487A8-1F1A-0E8F-8EFC-885E0F6F2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835790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674</Words>
  <Application>Microsoft Office PowerPoint</Application>
  <PresentationFormat>Широкоэкранный</PresentationFormat>
  <Paragraphs>134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Aptos</vt:lpstr>
      <vt:lpstr>Arial</vt:lpstr>
      <vt:lpstr>Myriad Pro</vt:lpstr>
      <vt:lpstr>Wingdings</vt:lpstr>
      <vt:lpstr>20140311PresentationUWTSDTemplate</vt:lpstr>
      <vt:lpstr>Презентация PowerPoint</vt:lpstr>
      <vt:lpstr>Acknowledge use of AI</vt:lpstr>
      <vt:lpstr>Overview</vt:lpstr>
      <vt:lpstr>Introduction</vt:lpstr>
      <vt:lpstr>What is a SWOT Analysis and why is it important to personal and professional development?</vt:lpstr>
      <vt:lpstr>Personal SWOT-analysis</vt:lpstr>
      <vt:lpstr>Personal SWOT-analysis</vt:lpstr>
      <vt:lpstr>Personal SWOT-analysis</vt:lpstr>
      <vt:lpstr>Personal SWOT-analysis</vt:lpstr>
      <vt:lpstr>Using my Strengths to grow</vt:lpstr>
      <vt:lpstr>Action plan</vt:lpstr>
      <vt:lpstr>Action plan</vt:lpstr>
      <vt:lpstr>Conclusion</vt:lpstr>
      <vt:lpstr>References List</vt:lpstr>
      <vt:lpstr>THANK YOU FOR LISTENING!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Liliia Pivovarova</cp:lastModifiedBy>
  <cp:revision>24</cp:revision>
  <dcterms:created xsi:type="dcterms:W3CDTF">2025-02-21T18:28:54Z</dcterms:created>
  <dcterms:modified xsi:type="dcterms:W3CDTF">2025-11-04T10:43:00Z</dcterms:modified>
</cp:coreProperties>
</file>