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4"/>
  </p:notesMasterIdLst>
  <p:sldIdLst>
    <p:sldId id="370" r:id="rId2"/>
    <p:sldId id="371" r:id="rId3"/>
    <p:sldId id="327" r:id="rId4"/>
    <p:sldId id="369" r:id="rId5"/>
    <p:sldId id="380" r:id="rId6"/>
    <p:sldId id="379" r:id="rId7"/>
    <p:sldId id="376" r:id="rId8"/>
    <p:sldId id="378" r:id="rId9"/>
    <p:sldId id="329" r:id="rId10"/>
    <p:sldId id="382" r:id="rId11"/>
    <p:sldId id="330" r:id="rId12"/>
    <p:sldId id="336" r:id="rId13"/>
    <p:sldId id="341" r:id="rId14"/>
    <p:sldId id="342" r:id="rId15"/>
    <p:sldId id="338" r:id="rId16"/>
    <p:sldId id="343" r:id="rId17"/>
    <p:sldId id="335" r:id="rId18"/>
    <p:sldId id="339" r:id="rId19"/>
    <p:sldId id="344" r:id="rId20"/>
    <p:sldId id="331" r:id="rId21"/>
    <p:sldId id="346" r:id="rId22"/>
    <p:sldId id="332" r:id="rId23"/>
    <p:sldId id="345" r:id="rId24"/>
    <p:sldId id="372" r:id="rId25"/>
    <p:sldId id="373" r:id="rId26"/>
    <p:sldId id="368" r:id="rId27"/>
    <p:sldId id="340" r:id="rId28"/>
    <p:sldId id="383" r:id="rId29"/>
    <p:sldId id="384" r:id="rId30"/>
    <p:sldId id="385" r:id="rId31"/>
    <p:sldId id="386" r:id="rId32"/>
    <p:sldId id="387" r:id="rId3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308" autoAdjust="0"/>
    <p:restoredTop sz="94660"/>
  </p:normalViewPr>
  <p:slideViewPr>
    <p:cSldViewPr snapToGrid="0" snapToObjects="1">
      <p:cViewPr varScale="1">
        <p:scale>
          <a:sx n="97" d="100"/>
          <a:sy n="97" d="100"/>
        </p:scale>
        <p:origin x="-952" y="-104"/>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slide" Target="slides/slide32.xml"/><Relationship Id="rId34" Type="http://schemas.openxmlformats.org/officeDocument/2006/relationships/notesMaster" Target="notesMasters/notesMaster1.xml"/><Relationship Id="rId35" Type="http://schemas.openxmlformats.org/officeDocument/2006/relationships/printerSettings" Target="printerSettings/printerSettings1.bin"/><Relationship Id="rId36" Type="http://schemas.openxmlformats.org/officeDocument/2006/relationships/presProps" Target="presProp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7" Type="http://schemas.openxmlformats.org/officeDocument/2006/relationships/viewProps" Target="viewProps.xml"/><Relationship Id="rId38" Type="http://schemas.openxmlformats.org/officeDocument/2006/relationships/theme" Target="theme/theme1.xml"/><Relationship Id="rId39"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6E619BC-441F-4804-937B-F0704BC0BBDD}" type="doc">
      <dgm:prSet loTypeId="urn:microsoft.com/office/officeart/2005/8/layout/hProcess9" loCatId="process" qsTypeId="urn:microsoft.com/office/officeart/2005/8/quickstyle/simple1" qsCatId="simple" csTypeId="urn:microsoft.com/office/officeart/2005/8/colors/accent2_3" csCatId="accent2" phldr="1"/>
      <dgm:spPr/>
    </dgm:pt>
    <dgm:pt modelId="{03B361C0-C92F-43E3-8AFF-F3D4ADD10377}">
      <dgm:prSet phldrT="[Text]"/>
      <dgm:spPr/>
      <dgm:t>
        <a:bodyPr/>
        <a:lstStyle/>
        <a:p>
          <a:r>
            <a:rPr lang="en-GB" dirty="0" smtClean="0"/>
            <a:t>Practising Teacher</a:t>
          </a:r>
          <a:endParaRPr lang="en-GB" dirty="0"/>
        </a:p>
      </dgm:t>
    </dgm:pt>
    <dgm:pt modelId="{587E1722-AF95-4CB5-A769-8CF6F6998E4A}" type="parTrans" cxnId="{EE00B887-1B70-4E99-BD64-56577FFE6210}">
      <dgm:prSet/>
      <dgm:spPr/>
      <dgm:t>
        <a:bodyPr/>
        <a:lstStyle/>
        <a:p>
          <a:endParaRPr lang="en-GB"/>
        </a:p>
      </dgm:t>
    </dgm:pt>
    <dgm:pt modelId="{E292F6D7-561E-4A1D-A05F-917408DFD857}" type="sibTrans" cxnId="{EE00B887-1B70-4E99-BD64-56577FFE6210}">
      <dgm:prSet/>
      <dgm:spPr/>
      <dgm:t>
        <a:bodyPr/>
        <a:lstStyle/>
        <a:p>
          <a:endParaRPr lang="en-GB"/>
        </a:p>
      </dgm:t>
    </dgm:pt>
    <dgm:pt modelId="{2A62C495-BD96-454D-BAA1-8CD5FFE70702}">
      <dgm:prSet phldrT="[Text]"/>
      <dgm:spPr/>
      <dgm:t>
        <a:bodyPr/>
        <a:lstStyle/>
        <a:p>
          <a:r>
            <a:rPr lang="en-GB" dirty="0" smtClean="0"/>
            <a:t>Experienced Head Teacher</a:t>
          </a:r>
          <a:endParaRPr lang="en-GB" dirty="0"/>
        </a:p>
      </dgm:t>
    </dgm:pt>
    <dgm:pt modelId="{FE3E827C-8FC5-42A6-9D49-01E9325347B1}" type="parTrans" cxnId="{E7849766-CB87-4EBB-9B39-81841694225D}">
      <dgm:prSet/>
      <dgm:spPr/>
      <dgm:t>
        <a:bodyPr/>
        <a:lstStyle/>
        <a:p>
          <a:endParaRPr lang="en-GB"/>
        </a:p>
      </dgm:t>
    </dgm:pt>
    <dgm:pt modelId="{F2864ABC-418E-474E-BAC3-6F266AEAAD97}" type="sibTrans" cxnId="{E7849766-CB87-4EBB-9B39-81841694225D}">
      <dgm:prSet/>
      <dgm:spPr/>
      <dgm:t>
        <a:bodyPr/>
        <a:lstStyle/>
        <a:p>
          <a:endParaRPr lang="en-GB"/>
        </a:p>
      </dgm:t>
    </dgm:pt>
    <dgm:pt modelId="{EDC11333-CB81-4155-A809-B163B080E9DD}">
      <dgm:prSet phldrT="[Text]"/>
      <dgm:spPr/>
      <dgm:t>
        <a:bodyPr/>
        <a:lstStyle/>
        <a:p>
          <a:r>
            <a:rPr lang="en-GB" dirty="0" smtClean="0"/>
            <a:t>Executive Head Teacher</a:t>
          </a:r>
          <a:endParaRPr lang="en-GB" dirty="0"/>
        </a:p>
      </dgm:t>
    </dgm:pt>
    <dgm:pt modelId="{1DD92582-2459-4CB4-A952-9FC44FDED991}" type="parTrans" cxnId="{08A6C125-C88C-4F5C-8120-4043850BECC0}">
      <dgm:prSet/>
      <dgm:spPr/>
      <dgm:t>
        <a:bodyPr/>
        <a:lstStyle/>
        <a:p>
          <a:endParaRPr lang="en-GB"/>
        </a:p>
      </dgm:t>
    </dgm:pt>
    <dgm:pt modelId="{1481F73B-960A-42D1-9B0F-1268D7C0C52D}" type="sibTrans" cxnId="{08A6C125-C88C-4F5C-8120-4043850BECC0}">
      <dgm:prSet/>
      <dgm:spPr/>
      <dgm:t>
        <a:bodyPr/>
        <a:lstStyle/>
        <a:p>
          <a:endParaRPr lang="en-GB"/>
        </a:p>
      </dgm:t>
    </dgm:pt>
    <dgm:pt modelId="{F556513C-7D14-4414-8F40-E5B23E3CBA94}">
      <dgm:prSet/>
      <dgm:spPr/>
      <dgm:t>
        <a:bodyPr/>
        <a:lstStyle/>
        <a:p>
          <a:r>
            <a:rPr lang="en-GB" dirty="0" smtClean="0"/>
            <a:t>Aspiring leader</a:t>
          </a:r>
          <a:endParaRPr lang="en-GB" dirty="0"/>
        </a:p>
      </dgm:t>
    </dgm:pt>
    <dgm:pt modelId="{6EFC95B0-C8C3-462A-902C-30D66E5869F6}" type="parTrans" cxnId="{9BA19A3E-9101-4F88-BAA3-160572C63D12}">
      <dgm:prSet/>
      <dgm:spPr/>
      <dgm:t>
        <a:bodyPr/>
        <a:lstStyle/>
        <a:p>
          <a:endParaRPr lang="en-GB"/>
        </a:p>
      </dgm:t>
    </dgm:pt>
    <dgm:pt modelId="{ECCD8B8B-3C18-4314-871B-F5795496EE57}" type="sibTrans" cxnId="{9BA19A3E-9101-4F88-BAA3-160572C63D12}">
      <dgm:prSet/>
      <dgm:spPr/>
      <dgm:t>
        <a:bodyPr/>
        <a:lstStyle/>
        <a:p>
          <a:endParaRPr lang="en-GB"/>
        </a:p>
      </dgm:t>
    </dgm:pt>
    <dgm:pt modelId="{A0097522-DFCB-4DFE-AC3E-5984F3BB4920}">
      <dgm:prSet/>
      <dgm:spPr/>
      <dgm:t>
        <a:bodyPr/>
        <a:lstStyle/>
        <a:p>
          <a:r>
            <a:rPr lang="en-GB" dirty="0" smtClean="0"/>
            <a:t>Middle Leader</a:t>
          </a:r>
          <a:endParaRPr lang="en-GB" dirty="0"/>
        </a:p>
      </dgm:t>
    </dgm:pt>
    <dgm:pt modelId="{0612426E-F044-4942-BABE-0C2044B51717}" type="parTrans" cxnId="{86F56358-23C6-4AB4-9A54-C464F35228D2}">
      <dgm:prSet/>
      <dgm:spPr/>
      <dgm:t>
        <a:bodyPr/>
        <a:lstStyle/>
        <a:p>
          <a:endParaRPr lang="en-GB"/>
        </a:p>
      </dgm:t>
    </dgm:pt>
    <dgm:pt modelId="{22849943-22F4-4B29-BF27-B341051E2E2B}" type="sibTrans" cxnId="{86F56358-23C6-4AB4-9A54-C464F35228D2}">
      <dgm:prSet/>
      <dgm:spPr/>
      <dgm:t>
        <a:bodyPr/>
        <a:lstStyle/>
        <a:p>
          <a:endParaRPr lang="en-GB"/>
        </a:p>
      </dgm:t>
    </dgm:pt>
    <dgm:pt modelId="{30AC02B4-E088-4824-A222-E465CD237677}">
      <dgm:prSet/>
      <dgm:spPr/>
      <dgm:t>
        <a:bodyPr/>
        <a:lstStyle/>
        <a:p>
          <a:r>
            <a:rPr lang="en-GB" dirty="0" smtClean="0"/>
            <a:t>Senior Leader</a:t>
          </a:r>
          <a:endParaRPr lang="en-GB" dirty="0"/>
        </a:p>
      </dgm:t>
    </dgm:pt>
    <dgm:pt modelId="{AEB34A66-2035-4086-9E19-77BF6DED6B90}" type="parTrans" cxnId="{0CEAEC3C-31C5-4707-B447-2DDFD73847D1}">
      <dgm:prSet/>
      <dgm:spPr/>
      <dgm:t>
        <a:bodyPr/>
        <a:lstStyle/>
        <a:p>
          <a:endParaRPr lang="en-GB"/>
        </a:p>
      </dgm:t>
    </dgm:pt>
    <dgm:pt modelId="{E2961F67-58C4-4E0B-9AAE-843B61790235}" type="sibTrans" cxnId="{0CEAEC3C-31C5-4707-B447-2DDFD73847D1}">
      <dgm:prSet/>
      <dgm:spPr/>
      <dgm:t>
        <a:bodyPr/>
        <a:lstStyle/>
        <a:p>
          <a:endParaRPr lang="en-GB"/>
        </a:p>
      </dgm:t>
    </dgm:pt>
    <dgm:pt modelId="{FE8AB289-9933-4CDB-A8FC-69D62A0127CC}">
      <dgm:prSet/>
      <dgm:spPr/>
      <dgm:t>
        <a:bodyPr/>
        <a:lstStyle/>
        <a:p>
          <a:r>
            <a:rPr lang="en-GB" dirty="0" smtClean="0"/>
            <a:t>Aspiring Head Teacher</a:t>
          </a:r>
          <a:endParaRPr lang="en-GB" dirty="0"/>
        </a:p>
      </dgm:t>
    </dgm:pt>
    <dgm:pt modelId="{716C9956-6239-4D04-A66C-F2362AEA9DAF}" type="parTrans" cxnId="{AC528935-8079-477F-9CEA-F8227AD111A2}">
      <dgm:prSet/>
      <dgm:spPr/>
      <dgm:t>
        <a:bodyPr/>
        <a:lstStyle/>
        <a:p>
          <a:endParaRPr lang="en-GB"/>
        </a:p>
      </dgm:t>
    </dgm:pt>
    <dgm:pt modelId="{0B7F9E31-2548-4B23-BDEC-411EFC25743C}" type="sibTrans" cxnId="{AC528935-8079-477F-9CEA-F8227AD111A2}">
      <dgm:prSet/>
      <dgm:spPr/>
      <dgm:t>
        <a:bodyPr/>
        <a:lstStyle/>
        <a:p>
          <a:endParaRPr lang="en-GB"/>
        </a:p>
      </dgm:t>
    </dgm:pt>
    <dgm:pt modelId="{A2C2B107-CC99-4934-8571-FF10693E9920}">
      <dgm:prSet/>
      <dgm:spPr/>
      <dgm:t>
        <a:bodyPr/>
        <a:lstStyle/>
        <a:p>
          <a:r>
            <a:rPr lang="en-GB" dirty="0" smtClean="0"/>
            <a:t>Newly Appointed Head Teacher</a:t>
          </a:r>
          <a:endParaRPr lang="en-GB" dirty="0"/>
        </a:p>
      </dgm:t>
    </dgm:pt>
    <dgm:pt modelId="{83F2CF89-D909-4DB6-8C48-297823DEA7EE}" type="parTrans" cxnId="{82099C62-EF3D-47BB-A9D2-0527CFE1C19D}">
      <dgm:prSet/>
      <dgm:spPr/>
      <dgm:t>
        <a:bodyPr/>
        <a:lstStyle/>
        <a:p>
          <a:endParaRPr lang="en-GB"/>
        </a:p>
      </dgm:t>
    </dgm:pt>
    <dgm:pt modelId="{17AA501E-6F2F-46D0-B124-6230FAE876EF}" type="sibTrans" cxnId="{82099C62-EF3D-47BB-A9D2-0527CFE1C19D}">
      <dgm:prSet/>
      <dgm:spPr/>
      <dgm:t>
        <a:bodyPr/>
        <a:lstStyle/>
        <a:p>
          <a:endParaRPr lang="en-GB"/>
        </a:p>
      </dgm:t>
    </dgm:pt>
    <dgm:pt modelId="{A9008889-8501-4F88-9F45-D02B50DF16F7}" type="pres">
      <dgm:prSet presAssocID="{D6E619BC-441F-4804-937B-F0704BC0BBDD}" presName="CompostProcess" presStyleCnt="0">
        <dgm:presLayoutVars>
          <dgm:dir/>
          <dgm:resizeHandles val="exact"/>
        </dgm:presLayoutVars>
      </dgm:prSet>
      <dgm:spPr/>
    </dgm:pt>
    <dgm:pt modelId="{202336F1-4EA8-492A-B56D-46E9B2B8E311}" type="pres">
      <dgm:prSet presAssocID="{D6E619BC-441F-4804-937B-F0704BC0BBDD}" presName="arrow" presStyleLbl="bgShp" presStyleIdx="0" presStyleCnt="1"/>
      <dgm:spPr/>
    </dgm:pt>
    <dgm:pt modelId="{96F3DBD2-E526-4F44-BBEC-6295F19B9AC2}" type="pres">
      <dgm:prSet presAssocID="{D6E619BC-441F-4804-937B-F0704BC0BBDD}" presName="linearProcess" presStyleCnt="0"/>
      <dgm:spPr/>
    </dgm:pt>
    <dgm:pt modelId="{0C5B55E2-6E02-4D3D-9132-90B1031E1AF5}" type="pres">
      <dgm:prSet presAssocID="{03B361C0-C92F-43E3-8AFF-F3D4ADD10377}" presName="textNode" presStyleLbl="node1" presStyleIdx="0" presStyleCnt="8">
        <dgm:presLayoutVars>
          <dgm:bulletEnabled val="1"/>
        </dgm:presLayoutVars>
      </dgm:prSet>
      <dgm:spPr/>
      <dgm:t>
        <a:bodyPr/>
        <a:lstStyle/>
        <a:p>
          <a:endParaRPr lang="en-US"/>
        </a:p>
      </dgm:t>
    </dgm:pt>
    <dgm:pt modelId="{D73CCF22-33F6-43B9-B470-69493A4370BA}" type="pres">
      <dgm:prSet presAssocID="{E292F6D7-561E-4A1D-A05F-917408DFD857}" presName="sibTrans" presStyleCnt="0"/>
      <dgm:spPr/>
    </dgm:pt>
    <dgm:pt modelId="{1107EAFC-7EF7-4ABD-A2FC-FF9872667F8A}" type="pres">
      <dgm:prSet presAssocID="{F556513C-7D14-4414-8F40-E5B23E3CBA94}" presName="textNode" presStyleLbl="node1" presStyleIdx="1" presStyleCnt="8">
        <dgm:presLayoutVars>
          <dgm:bulletEnabled val="1"/>
        </dgm:presLayoutVars>
      </dgm:prSet>
      <dgm:spPr/>
      <dgm:t>
        <a:bodyPr/>
        <a:lstStyle/>
        <a:p>
          <a:endParaRPr lang="en-GB"/>
        </a:p>
      </dgm:t>
    </dgm:pt>
    <dgm:pt modelId="{FBFCED8F-B5B1-4A26-8C4F-C87B6FC29084}" type="pres">
      <dgm:prSet presAssocID="{ECCD8B8B-3C18-4314-871B-F5795496EE57}" presName="sibTrans" presStyleCnt="0"/>
      <dgm:spPr/>
    </dgm:pt>
    <dgm:pt modelId="{11D518A1-0CFD-4BAB-8437-1998742446CC}" type="pres">
      <dgm:prSet presAssocID="{A0097522-DFCB-4DFE-AC3E-5984F3BB4920}" presName="textNode" presStyleLbl="node1" presStyleIdx="2" presStyleCnt="8">
        <dgm:presLayoutVars>
          <dgm:bulletEnabled val="1"/>
        </dgm:presLayoutVars>
      </dgm:prSet>
      <dgm:spPr/>
      <dgm:t>
        <a:bodyPr/>
        <a:lstStyle/>
        <a:p>
          <a:endParaRPr lang="en-US"/>
        </a:p>
      </dgm:t>
    </dgm:pt>
    <dgm:pt modelId="{A9BEF5ED-E96D-497F-8AB4-FC065568791D}" type="pres">
      <dgm:prSet presAssocID="{22849943-22F4-4B29-BF27-B341051E2E2B}" presName="sibTrans" presStyleCnt="0"/>
      <dgm:spPr/>
    </dgm:pt>
    <dgm:pt modelId="{6BDABC2E-5111-4224-A2F1-C90D9B98CBE4}" type="pres">
      <dgm:prSet presAssocID="{30AC02B4-E088-4824-A222-E465CD237677}" presName="textNode" presStyleLbl="node1" presStyleIdx="3" presStyleCnt="8">
        <dgm:presLayoutVars>
          <dgm:bulletEnabled val="1"/>
        </dgm:presLayoutVars>
      </dgm:prSet>
      <dgm:spPr/>
      <dgm:t>
        <a:bodyPr/>
        <a:lstStyle/>
        <a:p>
          <a:endParaRPr lang="en-GB"/>
        </a:p>
      </dgm:t>
    </dgm:pt>
    <dgm:pt modelId="{6B2D18B8-34DD-4B4C-9C12-BE2D0368AF67}" type="pres">
      <dgm:prSet presAssocID="{E2961F67-58C4-4E0B-9AAE-843B61790235}" presName="sibTrans" presStyleCnt="0"/>
      <dgm:spPr/>
    </dgm:pt>
    <dgm:pt modelId="{04A5A441-0D43-47A5-A29A-B25A2561A483}" type="pres">
      <dgm:prSet presAssocID="{FE8AB289-9933-4CDB-A8FC-69D62A0127CC}" presName="textNode" presStyleLbl="node1" presStyleIdx="4" presStyleCnt="8">
        <dgm:presLayoutVars>
          <dgm:bulletEnabled val="1"/>
        </dgm:presLayoutVars>
      </dgm:prSet>
      <dgm:spPr/>
      <dgm:t>
        <a:bodyPr/>
        <a:lstStyle/>
        <a:p>
          <a:endParaRPr lang="en-GB"/>
        </a:p>
      </dgm:t>
    </dgm:pt>
    <dgm:pt modelId="{5FB43A7E-F210-4A7D-908F-74A0EC11AD4F}" type="pres">
      <dgm:prSet presAssocID="{0B7F9E31-2548-4B23-BDEC-411EFC25743C}" presName="sibTrans" presStyleCnt="0"/>
      <dgm:spPr/>
    </dgm:pt>
    <dgm:pt modelId="{8EE19180-6A5F-437F-9B7E-2B1623160CCA}" type="pres">
      <dgm:prSet presAssocID="{A2C2B107-CC99-4934-8571-FF10693E9920}" presName="textNode" presStyleLbl="node1" presStyleIdx="5" presStyleCnt="8">
        <dgm:presLayoutVars>
          <dgm:bulletEnabled val="1"/>
        </dgm:presLayoutVars>
      </dgm:prSet>
      <dgm:spPr/>
      <dgm:t>
        <a:bodyPr/>
        <a:lstStyle/>
        <a:p>
          <a:endParaRPr lang="en-GB"/>
        </a:p>
      </dgm:t>
    </dgm:pt>
    <dgm:pt modelId="{32CEF705-346D-41F7-9F54-7CF0D226DF17}" type="pres">
      <dgm:prSet presAssocID="{17AA501E-6F2F-46D0-B124-6230FAE876EF}" presName="sibTrans" presStyleCnt="0"/>
      <dgm:spPr/>
    </dgm:pt>
    <dgm:pt modelId="{F852833E-A558-43E5-850E-02BB3F9F7015}" type="pres">
      <dgm:prSet presAssocID="{2A62C495-BD96-454D-BAA1-8CD5FFE70702}" presName="textNode" presStyleLbl="node1" presStyleIdx="6" presStyleCnt="8">
        <dgm:presLayoutVars>
          <dgm:bulletEnabled val="1"/>
        </dgm:presLayoutVars>
      </dgm:prSet>
      <dgm:spPr/>
      <dgm:t>
        <a:bodyPr/>
        <a:lstStyle/>
        <a:p>
          <a:endParaRPr lang="en-GB"/>
        </a:p>
      </dgm:t>
    </dgm:pt>
    <dgm:pt modelId="{81163299-CA9A-4021-9FE8-8FA8A5EF8934}" type="pres">
      <dgm:prSet presAssocID="{F2864ABC-418E-474E-BAC3-6F266AEAAD97}" presName="sibTrans" presStyleCnt="0"/>
      <dgm:spPr/>
    </dgm:pt>
    <dgm:pt modelId="{8C9F0B55-96E0-4A19-9093-C35D8B7433D8}" type="pres">
      <dgm:prSet presAssocID="{EDC11333-CB81-4155-A809-B163B080E9DD}" presName="textNode" presStyleLbl="node1" presStyleIdx="7" presStyleCnt="8">
        <dgm:presLayoutVars>
          <dgm:bulletEnabled val="1"/>
        </dgm:presLayoutVars>
      </dgm:prSet>
      <dgm:spPr/>
      <dgm:t>
        <a:bodyPr/>
        <a:lstStyle/>
        <a:p>
          <a:endParaRPr lang="en-GB"/>
        </a:p>
      </dgm:t>
    </dgm:pt>
  </dgm:ptLst>
  <dgm:cxnLst>
    <dgm:cxn modelId="{82099C62-EF3D-47BB-A9D2-0527CFE1C19D}" srcId="{D6E619BC-441F-4804-937B-F0704BC0BBDD}" destId="{A2C2B107-CC99-4934-8571-FF10693E9920}" srcOrd="5" destOrd="0" parTransId="{83F2CF89-D909-4DB6-8C48-297823DEA7EE}" sibTransId="{17AA501E-6F2F-46D0-B124-6230FAE876EF}"/>
    <dgm:cxn modelId="{2F1601D6-6624-7440-91B9-A7490F0DD504}" type="presOf" srcId="{2A62C495-BD96-454D-BAA1-8CD5FFE70702}" destId="{F852833E-A558-43E5-850E-02BB3F9F7015}" srcOrd="0" destOrd="0" presId="urn:microsoft.com/office/officeart/2005/8/layout/hProcess9"/>
    <dgm:cxn modelId="{1AF3FEEC-D3C2-3440-BF55-7CC8C058A621}" type="presOf" srcId="{A0097522-DFCB-4DFE-AC3E-5984F3BB4920}" destId="{11D518A1-0CFD-4BAB-8437-1998742446CC}" srcOrd="0" destOrd="0" presId="urn:microsoft.com/office/officeart/2005/8/layout/hProcess9"/>
    <dgm:cxn modelId="{BEC89D4F-E5DC-EE40-BE3A-09E32DC59DFF}" type="presOf" srcId="{D6E619BC-441F-4804-937B-F0704BC0BBDD}" destId="{A9008889-8501-4F88-9F45-D02B50DF16F7}" srcOrd="0" destOrd="0" presId="urn:microsoft.com/office/officeart/2005/8/layout/hProcess9"/>
    <dgm:cxn modelId="{9BA19A3E-9101-4F88-BAA3-160572C63D12}" srcId="{D6E619BC-441F-4804-937B-F0704BC0BBDD}" destId="{F556513C-7D14-4414-8F40-E5B23E3CBA94}" srcOrd="1" destOrd="0" parTransId="{6EFC95B0-C8C3-462A-902C-30D66E5869F6}" sibTransId="{ECCD8B8B-3C18-4314-871B-F5795496EE57}"/>
    <dgm:cxn modelId="{86F56358-23C6-4AB4-9A54-C464F35228D2}" srcId="{D6E619BC-441F-4804-937B-F0704BC0BBDD}" destId="{A0097522-DFCB-4DFE-AC3E-5984F3BB4920}" srcOrd="2" destOrd="0" parTransId="{0612426E-F044-4942-BABE-0C2044B51717}" sibTransId="{22849943-22F4-4B29-BF27-B341051E2E2B}"/>
    <dgm:cxn modelId="{E185935C-479C-9840-98A0-7207EF3AC4D1}" type="presOf" srcId="{FE8AB289-9933-4CDB-A8FC-69D62A0127CC}" destId="{04A5A441-0D43-47A5-A29A-B25A2561A483}" srcOrd="0" destOrd="0" presId="urn:microsoft.com/office/officeart/2005/8/layout/hProcess9"/>
    <dgm:cxn modelId="{AC528935-8079-477F-9CEA-F8227AD111A2}" srcId="{D6E619BC-441F-4804-937B-F0704BC0BBDD}" destId="{FE8AB289-9933-4CDB-A8FC-69D62A0127CC}" srcOrd="4" destOrd="0" parTransId="{716C9956-6239-4D04-A66C-F2362AEA9DAF}" sibTransId="{0B7F9E31-2548-4B23-BDEC-411EFC25743C}"/>
    <dgm:cxn modelId="{7125C5F3-10AE-FF49-AB8D-D65910E9D2D3}" type="presOf" srcId="{A2C2B107-CC99-4934-8571-FF10693E9920}" destId="{8EE19180-6A5F-437F-9B7E-2B1623160CCA}" srcOrd="0" destOrd="0" presId="urn:microsoft.com/office/officeart/2005/8/layout/hProcess9"/>
    <dgm:cxn modelId="{B7C9A262-40C6-914B-8825-50062CE34F5E}" type="presOf" srcId="{30AC02B4-E088-4824-A222-E465CD237677}" destId="{6BDABC2E-5111-4224-A2F1-C90D9B98CBE4}" srcOrd="0" destOrd="0" presId="urn:microsoft.com/office/officeart/2005/8/layout/hProcess9"/>
    <dgm:cxn modelId="{08A6C125-C88C-4F5C-8120-4043850BECC0}" srcId="{D6E619BC-441F-4804-937B-F0704BC0BBDD}" destId="{EDC11333-CB81-4155-A809-B163B080E9DD}" srcOrd="7" destOrd="0" parTransId="{1DD92582-2459-4CB4-A952-9FC44FDED991}" sibTransId="{1481F73B-960A-42D1-9B0F-1268D7C0C52D}"/>
    <dgm:cxn modelId="{0CEAEC3C-31C5-4707-B447-2DDFD73847D1}" srcId="{D6E619BC-441F-4804-937B-F0704BC0BBDD}" destId="{30AC02B4-E088-4824-A222-E465CD237677}" srcOrd="3" destOrd="0" parTransId="{AEB34A66-2035-4086-9E19-77BF6DED6B90}" sibTransId="{E2961F67-58C4-4E0B-9AAE-843B61790235}"/>
    <dgm:cxn modelId="{9260C86D-3F2B-0246-B652-DED3F03407B5}" type="presOf" srcId="{EDC11333-CB81-4155-A809-B163B080E9DD}" destId="{8C9F0B55-96E0-4A19-9093-C35D8B7433D8}" srcOrd="0" destOrd="0" presId="urn:microsoft.com/office/officeart/2005/8/layout/hProcess9"/>
    <dgm:cxn modelId="{EE00B887-1B70-4E99-BD64-56577FFE6210}" srcId="{D6E619BC-441F-4804-937B-F0704BC0BBDD}" destId="{03B361C0-C92F-43E3-8AFF-F3D4ADD10377}" srcOrd="0" destOrd="0" parTransId="{587E1722-AF95-4CB5-A769-8CF6F6998E4A}" sibTransId="{E292F6D7-561E-4A1D-A05F-917408DFD857}"/>
    <dgm:cxn modelId="{E7849766-CB87-4EBB-9B39-81841694225D}" srcId="{D6E619BC-441F-4804-937B-F0704BC0BBDD}" destId="{2A62C495-BD96-454D-BAA1-8CD5FFE70702}" srcOrd="6" destOrd="0" parTransId="{FE3E827C-8FC5-42A6-9D49-01E9325347B1}" sibTransId="{F2864ABC-418E-474E-BAC3-6F266AEAAD97}"/>
    <dgm:cxn modelId="{C7C3EDDC-344F-F04F-8A1A-4358550AAB80}" type="presOf" srcId="{03B361C0-C92F-43E3-8AFF-F3D4ADD10377}" destId="{0C5B55E2-6E02-4D3D-9132-90B1031E1AF5}" srcOrd="0" destOrd="0" presId="urn:microsoft.com/office/officeart/2005/8/layout/hProcess9"/>
    <dgm:cxn modelId="{CA881F5A-4958-B54E-863A-D84F57946305}" type="presOf" srcId="{F556513C-7D14-4414-8F40-E5B23E3CBA94}" destId="{1107EAFC-7EF7-4ABD-A2FC-FF9872667F8A}" srcOrd="0" destOrd="0" presId="urn:microsoft.com/office/officeart/2005/8/layout/hProcess9"/>
    <dgm:cxn modelId="{3DF14536-2D4D-7045-AEBC-DAD3F3FDF687}" type="presParOf" srcId="{A9008889-8501-4F88-9F45-D02B50DF16F7}" destId="{202336F1-4EA8-492A-B56D-46E9B2B8E311}" srcOrd="0" destOrd="0" presId="urn:microsoft.com/office/officeart/2005/8/layout/hProcess9"/>
    <dgm:cxn modelId="{4DFB5DEE-2330-ED4C-ADD1-80A322FFBE13}" type="presParOf" srcId="{A9008889-8501-4F88-9F45-D02B50DF16F7}" destId="{96F3DBD2-E526-4F44-BBEC-6295F19B9AC2}" srcOrd="1" destOrd="0" presId="urn:microsoft.com/office/officeart/2005/8/layout/hProcess9"/>
    <dgm:cxn modelId="{20D33C5E-63BC-5640-A33D-E953C851D6D3}" type="presParOf" srcId="{96F3DBD2-E526-4F44-BBEC-6295F19B9AC2}" destId="{0C5B55E2-6E02-4D3D-9132-90B1031E1AF5}" srcOrd="0" destOrd="0" presId="urn:microsoft.com/office/officeart/2005/8/layout/hProcess9"/>
    <dgm:cxn modelId="{D7246A11-2F21-884B-A582-72471371B79E}" type="presParOf" srcId="{96F3DBD2-E526-4F44-BBEC-6295F19B9AC2}" destId="{D73CCF22-33F6-43B9-B470-69493A4370BA}" srcOrd="1" destOrd="0" presId="urn:microsoft.com/office/officeart/2005/8/layout/hProcess9"/>
    <dgm:cxn modelId="{6F817E23-0E16-FE4B-A6DD-CA71CE8CF0FA}" type="presParOf" srcId="{96F3DBD2-E526-4F44-BBEC-6295F19B9AC2}" destId="{1107EAFC-7EF7-4ABD-A2FC-FF9872667F8A}" srcOrd="2" destOrd="0" presId="urn:microsoft.com/office/officeart/2005/8/layout/hProcess9"/>
    <dgm:cxn modelId="{63583F69-A570-D044-BEAF-E9DB7F3E4BC1}" type="presParOf" srcId="{96F3DBD2-E526-4F44-BBEC-6295F19B9AC2}" destId="{FBFCED8F-B5B1-4A26-8C4F-C87B6FC29084}" srcOrd="3" destOrd="0" presId="urn:microsoft.com/office/officeart/2005/8/layout/hProcess9"/>
    <dgm:cxn modelId="{E471D01A-7432-4149-9347-CBBB6667DB36}" type="presParOf" srcId="{96F3DBD2-E526-4F44-BBEC-6295F19B9AC2}" destId="{11D518A1-0CFD-4BAB-8437-1998742446CC}" srcOrd="4" destOrd="0" presId="urn:microsoft.com/office/officeart/2005/8/layout/hProcess9"/>
    <dgm:cxn modelId="{56BA6356-FAF4-BF45-BD36-C9CD2CAC73A7}" type="presParOf" srcId="{96F3DBD2-E526-4F44-BBEC-6295F19B9AC2}" destId="{A9BEF5ED-E96D-497F-8AB4-FC065568791D}" srcOrd="5" destOrd="0" presId="urn:microsoft.com/office/officeart/2005/8/layout/hProcess9"/>
    <dgm:cxn modelId="{9E21E229-9219-7C41-9FE2-2AFFED67A0A1}" type="presParOf" srcId="{96F3DBD2-E526-4F44-BBEC-6295F19B9AC2}" destId="{6BDABC2E-5111-4224-A2F1-C90D9B98CBE4}" srcOrd="6" destOrd="0" presId="urn:microsoft.com/office/officeart/2005/8/layout/hProcess9"/>
    <dgm:cxn modelId="{3A508523-CAF1-D847-8C7C-B154D06D9DE4}" type="presParOf" srcId="{96F3DBD2-E526-4F44-BBEC-6295F19B9AC2}" destId="{6B2D18B8-34DD-4B4C-9C12-BE2D0368AF67}" srcOrd="7" destOrd="0" presId="urn:microsoft.com/office/officeart/2005/8/layout/hProcess9"/>
    <dgm:cxn modelId="{EBF47673-ECC5-8B45-9A35-C925EF6C2286}" type="presParOf" srcId="{96F3DBD2-E526-4F44-BBEC-6295F19B9AC2}" destId="{04A5A441-0D43-47A5-A29A-B25A2561A483}" srcOrd="8" destOrd="0" presId="urn:microsoft.com/office/officeart/2005/8/layout/hProcess9"/>
    <dgm:cxn modelId="{CB68986F-D497-5342-8914-544643D09C04}" type="presParOf" srcId="{96F3DBD2-E526-4F44-BBEC-6295F19B9AC2}" destId="{5FB43A7E-F210-4A7D-908F-74A0EC11AD4F}" srcOrd="9" destOrd="0" presId="urn:microsoft.com/office/officeart/2005/8/layout/hProcess9"/>
    <dgm:cxn modelId="{135594DA-49F6-7C42-842E-098258D4B13D}" type="presParOf" srcId="{96F3DBD2-E526-4F44-BBEC-6295F19B9AC2}" destId="{8EE19180-6A5F-437F-9B7E-2B1623160CCA}" srcOrd="10" destOrd="0" presId="urn:microsoft.com/office/officeart/2005/8/layout/hProcess9"/>
    <dgm:cxn modelId="{34AC8DE4-A31A-B84A-85B3-891368D20A90}" type="presParOf" srcId="{96F3DBD2-E526-4F44-BBEC-6295F19B9AC2}" destId="{32CEF705-346D-41F7-9F54-7CF0D226DF17}" srcOrd="11" destOrd="0" presId="urn:microsoft.com/office/officeart/2005/8/layout/hProcess9"/>
    <dgm:cxn modelId="{39D5C799-3191-F14B-AFB8-C0D99FDA7E61}" type="presParOf" srcId="{96F3DBD2-E526-4F44-BBEC-6295F19B9AC2}" destId="{F852833E-A558-43E5-850E-02BB3F9F7015}" srcOrd="12" destOrd="0" presId="urn:microsoft.com/office/officeart/2005/8/layout/hProcess9"/>
    <dgm:cxn modelId="{795815D3-6431-344D-812F-DD82D2FFD220}" type="presParOf" srcId="{96F3DBD2-E526-4F44-BBEC-6295F19B9AC2}" destId="{81163299-CA9A-4021-9FE8-8FA8A5EF8934}" srcOrd="13" destOrd="0" presId="urn:microsoft.com/office/officeart/2005/8/layout/hProcess9"/>
    <dgm:cxn modelId="{FC264720-F99C-3849-BFB9-088E166D69FD}" type="presParOf" srcId="{96F3DBD2-E526-4F44-BBEC-6295F19B9AC2}" destId="{8C9F0B55-96E0-4A19-9093-C35D8B7433D8}" srcOrd="14"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2336F1-4EA8-492A-B56D-46E9B2B8E311}">
      <dsp:nvSpPr>
        <dsp:cNvPr id="0" name=""/>
        <dsp:cNvSpPr/>
      </dsp:nvSpPr>
      <dsp:spPr>
        <a:xfrm>
          <a:off x="685799" y="0"/>
          <a:ext cx="7772400" cy="5638800"/>
        </a:xfrm>
        <a:prstGeom prst="rightArrow">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5B55E2-6E02-4D3D-9132-90B1031E1AF5}">
      <dsp:nvSpPr>
        <dsp:cNvPr id="0" name=""/>
        <dsp:cNvSpPr/>
      </dsp:nvSpPr>
      <dsp:spPr>
        <a:xfrm>
          <a:off x="362" y="1691640"/>
          <a:ext cx="1095002" cy="2255520"/>
        </a:xfrm>
        <a:prstGeom prst="roundRect">
          <a:avLst/>
        </a:prstGeom>
        <a:solidFill>
          <a:schemeClr val="accent2">
            <a:shade val="80000"/>
            <a:hueOff val="0"/>
            <a:satOff val="0"/>
            <a:lumOff val="0"/>
            <a:alphaOff val="0"/>
          </a:schemeClr>
        </a:solidFill>
        <a:ln w="25400" cap="flat" cmpd="dbl"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dirty="0" smtClean="0"/>
            <a:t>Practising Teacher</a:t>
          </a:r>
          <a:endParaRPr lang="en-GB" sz="1200" kern="1200" dirty="0"/>
        </a:p>
      </dsp:txBody>
      <dsp:txXfrm>
        <a:off x="53816" y="1745094"/>
        <a:ext cx="988094" cy="2148612"/>
      </dsp:txXfrm>
    </dsp:sp>
    <dsp:sp modelId="{1107EAFC-7EF7-4ABD-A2FC-FF9872667F8A}">
      <dsp:nvSpPr>
        <dsp:cNvPr id="0" name=""/>
        <dsp:cNvSpPr/>
      </dsp:nvSpPr>
      <dsp:spPr>
        <a:xfrm>
          <a:off x="1150115" y="1691640"/>
          <a:ext cx="1095002" cy="2255520"/>
        </a:xfrm>
        <a:prstGeom prst="roundRect">
          <a:avLst/>
        </a:prstGeom>
        <a:solidFill>
          <a:schemeClr val="accent2">
            <a:shade val="80000"/>
            <a:hueOff val="43090"/>
            <a:satOff val="-5264"/>
            <a:lumOff val="5730"/>
            <a:alphaOff val="0"/>
          </a:schemeClr>
        </a:solidFill>
        <a:ln w="25400" cap="flat" cmpd="dbl"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dirty="0" smtClean="0"/>
            <a:t>Aspiring leader</a:t>
          </a:r>
          <a:endParaRPr lang="en-GB" sz="1200" kern="1200" dirty="0"/>
        </a:p>
      </dsp:txBody>
      <dsp:txXfrm>
        <a:off x="1203569" y="1745094"/>
        <a:ext cx="988094" cy="2148612"/>
      </dsp:txXfrm>
    </dsp:sp>
    <dsp:sp modelId="{11D518A1-0CFD-4BAB-8437-1998742446CC}">
      <dsp:nvSpPr>
        <dsp:cNvPr id="0" name=""/>
        <dsp:cNvSpPr/>
      </dsp:nvSpPr>
      <dsp:spPr>
        <a:xfrm>
          <a:off x="2299868" y="1691640"/>
          <a:ext cx="1095002" cy="2255520"/>
        </a:xfrm>
        <a:prstGeom prst="roundRect">
          <a:avLst/>
        </a:prstGeom>
        <a:solidFill>
          <a:schemeClr val="accent2">
            <a:shade val="80000"/>
            <a:hueOff val="86179"/>
            <a:satOff val="-10528"/>
            <a:lumOff val="11460"/>
            <a:alphaOff val="0"/>
          </a:schemeClr>
        </a:solidFill>
        <a:ln w="25400" cap="flat" cmpd="dbl"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dirty="0" smtClean="0"/>
            <a:t>Middle Leader</a:t>
          </a:r>
          <a:endParaRPr lang="en-GB" sz="1200" kern="1200" dirty="0"/>
        </a:p>
      </dsp:txBody>
      <dsp:txXfrm>
        <a:off x="2353322" y="1745094"/>
        <a:ext cx="988094" cy="2148612"/>
      </dsp:txXfrm>
    </dsp:sp>
    <dsp:sp modelId="{6BDABC2E-5111-4224-A2F1-C90D9B98CBE4}">
      <dsp:nvSpPr>
        <dsp:cNvPr id="0" name=""/>
        <dsp:cNvSpPr/>
      </dsp:nvSpPr>
      <dsp:spPr>
        <a:xfrm>
          <a:off x="3449621" y="1691640"/>
          <a:ext cx="1095002" cy="2255520"/>
        </a:xfrm>
        <a:prstGeom prst="roundRect">
          <a:avLst/>
        </a:prstGeom>
        <a:solidFill>
          <a:schemeClr val="accent2">
            <a:shade val="80000"/>
            <a:hueOff val="129269"/>
            <a:satOff val="-15792"/>
            <a:lumOff val="17190"/>
            <a:alphaOff val="0"/>
          </a:schemeClr>
        </a:solidFill>
        <a:ln w="25400" cap="flat" cmpd="dbl"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dirty="0" smtClean="0"/>
            <a:t>Senior Leader</a:t>
          </a:r>
          <a:endParaRPr lang="en-GB" sz="1200" kern="1200" dirty="0"/>
        </a:p>
      </dsp:txBody>
      <dsp:txXfrm>
        <a:off x="3503075" y="1745094"/>
        <a:ext cx="988094" cy="2148612"/>
      </dsp:txXfrm>
    </dsp:sp>
    <dsp:sp modelId="{04A5A441-0D43-47A5-A29A-B25A2561A483}">
      <dsp:nvSpPr>
        <dsp:cNvPr id="0" name=""/>
        <dsp:cNvSpPr/>
      </dsp:nvSpPr>
      <dsp:spPr>
        <a:xfrm>
          <a:off x="4599375" y="1691640"/>
          <a:ext cx="1095002" cy="2255520"/>
        </a:xfrm>
        <a:prstGeom prst="roundRect">
          <a:avLst/>
        </a:prstGeom>
        <a:solidFill>
          <a:schemeClr val="accent2">
            <a:shade val="80000"/>
            <a:hueOff val="172358"/>
            <a:satOff val="-21055"/>
            <a:lumOff val="22919"/>
            <a:alphaOff val="0"/>
          </a:schemeClr>
        </a:solidFill>
        <a:ln w="25400" cap="flat" cmpd="dbl"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dirty="0" smtClean="0"/>
            <a:t>Aspiring Head Teacher</a:t>
          </a:r>
          <a:endParaRPr lang="en-GB" sz="1200" kern="1200" dirty="0"/>
        </a:p>
      </dsp:txBody>
      <dsp:txXfrm>
        <a:off x="4652829" y="1745094"/>
        <a:ext cx="988094" cy="2148612"/>
      </dsp:txXfrm>
    </dsp:sp>
    <dsp:sp modelId="{8EE19180-6A5F-437F-9B7E-2B1623160CCA}">
      <dsp:nvSpPr>
        <dsp:cNvPr id="0" name=""/>
        <dsp:cNvSpPr/>
      </dsp:nvSpPr>
      <dsp:spPr>
        <a:xfrm>
          <a:off x="5749128" y="1691640"/>
          <a:ext cx="1095002" cy="2255520"/>
        </a:xfrm>
        <a:prstGeom prst="roundRect">
          <a:avLst/>
        </a:prstGeom>
        <a:solidFill>
          <a:schemeClr val="accent2">
            <a:shade val="80000"/>
            <a:hueOff val="215448"/>
            <a:satOff val="-26319"/>
            <a:lumOff val="28649"/>
            <a:alphaOff val="0"/>
          </a:schemeClr>
        </a:solidFill>
        <a:ln w="25400" cap="flat" cmpd="dbl"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dirty="0" smtClean="0"/>
            <a:t>Newly Appointed Head Teacher</a:t>
          </a:r>
          <a:endParaRPr lang="en-GB" sz="1200" kern="1200" dirty="0"/>
        </a:p>
      </dsp:txBody>
      <dsp:txXfrm>
        <a:off x="5802582" y="1745094"/>
        <a:ext cx="988094" cy="2148612"/>
      </dsp:txXfrm>
    </dsp:sp>
    <dsp:sp modelId="{F852833E-A558-43E5-850E-02BB3F9F7015}">
      <dsp:nvSpPr>
        <dsp:cNvPr id="0" name=""/>
        <dsp:cNvSpPr/>
      </dsp:nvSpPr>
      <dsp:spPr>
        <a:xfrm>
          <a:off x="6898881" y="1691640"/>
          <a:ext cx="1095002" cy="2255520"/>
        </a:xfrm>
        <a:prstGeom prst="roundRect">
          <a:avLst/>
        </a:prstGeom>
        <a:solidFill>
          <a:schemeClr val="accent2">
            <a:shade val="80000"/>
            <a:hueOff val="258537"/>
            <a:satOff val="-31583"/>
            <a:lumOff val="34379"/>
            <a:alphaOff val="0"/>
          </a:schemeClr>
        </a:solidFill>
        <a:ln w="25400" cap="flat" cmpd="dbl"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dirty="0" smtClean="0"/>
            <a:t>Experienced Head Teacher</a:t>
          </a:r>
          <a:endParaRPr lang="en-GB" sz="1200" kern="1200" dirty="0"/>
        </a:p>
      </dsp:txBody>
      <dsp:txXfrm>
        <a:off x="6952335" y="1745094"/>
        <a:ext cx="988094" cy="2148612"/>
      </dsp:txXfrm>
    </dsp:sp>
    <dsp:sp modelId="{8C9F0B55-96E0-4A19-9093-C35D8B7433D8}">
      <dsp:nvSpPr>
        <dsp:cNvPr id="0" name=""/>
        <dsp:cNvSpPr/>
      </dsp:nvSpPr>
      <dsp:spPr>
        <a:xfrm>
          <a:off x="8048634" y="1691640"/>
          <a:ext cx="1095002" cy="2255520"/>
        </a:xfrm>
        <a:prstGeom prst="roundRect">
          <a:avLst/>
        </a:prstGeom>
        <a:solidFill>
          <a:schemeClr val="accent2">
            <a:shade val="80000"/>
            <a:hueOff val="301627"/>
            <a:satOff val="-36847"/>
            <a:lumOff val="40109"/>
            <a:alphaOff val="0"/>
          </a:schemeClr>
        </a:solidFill>
        <a:ln w="25400" cap="flat" cmpd="dbl"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dirty="0" smtClean="0"/>
            <a:t>Executive Head Teacher</a:t>
          </a:r>
          <a:endParaRPr lang="en-GB" sz="1200" kern="1200" dirty="0"/>
        </a:p>
      </dsp:txBody>
      <dsp:txXfrm>
        <a:off x="8102088" y="1745094"/>
        <a:ext cx="988094" cy="2148612"/>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841CFC3-0D3A-6A48-9AFF-4D7F88C21BE0}" type="datetimeFigureOut">
              <a:rPr lang="en-US" smtClean="0"/>
              <a:t>15/03/18</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03A387A-DC24-7B49-B061-B986D31CEF19}" type="slidenum">
              <a:rPr lang="en-US" smtClean="0"/>
              <a:t>‹#›</a:t>
            </a:fld>
            <a:endParaRPr lang="en-US"/>
          </a:p>
        </p:txBody>
      </p:sp>
    </p:spTree>
    <p:extLst>
      <p:ext uri="{BB962C8B-B14F-4D97-AF65-F5344CB8AC3E}">
        <p14:creationId xmlns:p14="http://schemas.microsoft.com/office/powerpoint/2010/main" val="350179632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15.9% in</a:t>
            </a:r>
            <a:r>
              <a:rPr lang="en-GB" baseline="0" dirty="0" smtClean="0"/>
              <a:t> the top 10% most deprived areas across Wales/ FSM fallen nearly 10% since 2013.</a:t>
            </a:r>
            <a:endParaRPr lang="en-GB" dirty="0"/>
          </a:p>
        </p:txBody>
      </p:sp>
      <p:sp>
        <p:nvSpPr>
          <p:cNvPr id="4" name="Slide Number Placeholder 3"/>
          <p:cNvSpPr>
            <a:spLocks noGrp="1"/>
          </p:cNvSpPr>
          <p:nvPr>
            <p:ph type="sldNum" sz="quarter" idx="10"/>
          </p:nvPr>
        </p:nvSpPr>
        <p:spPr/>
        <p:txBody>
          <a:bodyPr/>
          <a:lstStyle/>
          <a:p>
            <a:fld id="{303A387A-DC24-7B49-B061-B986D31CEF19}" type="slidenum">
              <a:rPr lang="en-US" smtClean="0"/>
              <a:t>2</a:t>
            </a:fld>
            <a:endParaRPr lang="en-US"/>
          </a:p>
        </p:txBody>
      </p:sp>
    </p:spTree>
    <p:extLst>
      <p:ext uri="{BB962C8B-B14F-4D97-AF65-F5344CB8AC3E}">
        <p14:creationId xmlns:p14="http://schemas.microsoft.com/office/powerpoint/2010/main" val="27931283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B01F9CA3-105E-4857-9057-6DB6197DA786}" type="datetimeFigureOut">
              <a:rPr lang="en-US" smtClean="0"/>
              <a:t>15/03/18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F5CE407-6216-4202-80E4-A30DC2F709B2}"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B01F9CA3-105E-4857-9057-6DB6197DA786}" type="datetimeFigureOut">
              <a:rPr lang="en-US" smtClean="0"/>
              <a:t>15/03/18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F5CE407-6216-4202-80E4-A30DC2F709B2}"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smtClean="0"/>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B01F9CA3-105E-4857-9057-6DB6197DA786}" type="datetimeFigureOut">
              <a:rPr lang="en-US" smtClean="0"/>
              <a:t>15/03/18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F5CE407-6216-4202-80E4-A30DC2F709B2}" type="slidenum">
              <a:rPr lang="en-US" smtClean="0"/>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B01F9CA3-105E-4857-9057-6DB6197DA786}" type="datetimeFigureOut">
              <a:rPr lang="en-US" smtClean="0"/>
              <a:t>15/03/18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F5CE407-6216-4202-80E4-A30DC2F709B2}"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B01F9CA3-105E-4857-9057-6DB6197DA786}" type="datetimeFigureOut">
              <a:rPr lang="en-US" smtClean="0"/>
              <a:t>15/03/18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F5CE407-6216-4202-80E4-A30DC2F709B2}"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B01F9CA3-105E-4857-9057-6DB6197DA786}" type="datetimeFigureOut">
              <a:rPr lang="en-US" smtClean="0"/>
              <a:t>15/03/18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F5CE407-6216-4202-80E4-A30DC2F709B2}"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B01F9CA3-105E-4857-9057-6DB6197DA786}" type="datetimeFigureOut">
              <a:rPr lang="en-US" smtClean="0"/>
              <a:t>15/03/18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F5CE407-6216-4202-80E4-A30DC2F709B2}"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01F9CA3-105E-4857-9057-6DB6197DA786}" type="datetimeFigureOut">
              <a:rPr lang="en-US" smtClean="0"/>
              <a:t>15/03/18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F5CE407-6216-4202-80E4-A30DC2F709B2}"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B01F9CA3-105E-4857-9057-6DB6197DA786}" type="datetimeFigureOut">
              <a:rPr lang="en-US" smtClean="0"/>
              <a:t>15/03/18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F5CE407-6216-4202-80E4-A30DC2F709B2}"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B01F9CA3-105E-4857-9057-6DB6197DA786}" type="datetimeFigureOut">
              <a:rPr lang="en-US" smtClean="0"/>
              <a:t>15/03/18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F5CE407-6216-4202-80E4-A30DC2F709B2}" type="slidenum">
              <a:rPr lang="en-US" smtClean="0"/>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B01F9CA3-105E-4857-9057-6DB6197DA786}" type="datetimeFigureOut">
              <a:rPr lang="en-US" smtClean="0"/>
              <a:t>15/03/18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F5CE407-6216-4202-80E4-A30DC2F709B2}"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B01F9CA3-105E-4857-9057-6DB6197DA786}" type="datetimeFigureOut">
              <a:rPr lang="en-US" smtClean="0"/>
              <a:t>15/03/18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F5CE407-6216-4202-80E4-A30DC2F709B2}"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B01F9CA3-105E-4857-9057-6DB6197DA786}" type="datetimeFigureOut">
              <a:rPr lang="en-US" smtClean="0"/>
              <a:t>15/03/18</a:t>
            </a:fld>
            <a:endParaRPr lang="en-US"/>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7F5CE407-6216-4202-80E4-A30DC2F709B2}"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1.xml"/><Relationship Id="rId3" Type="http://schemas.openxmlformats.org/officeDocument/2006/relationships/image" Target="../media/image3.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1" Type="http://schemas.openxmlformats.org/officeDocument/2006/relationships/image" Target="../media/image14.jpeg"/><Relationship Id="rId12" Type="http://schemas.openxmlformats.org/officeDocument/2006/relationships/image" Target="../media/image15.png"/><Relationship Id="rId13" Type="http://schemas.openxmlformats.org/officeDocument/2006/relationships/image" Target="../media/image16.png"/><Relationship Id="rId1" Type="http://schemas.openxmlformats.org/officeDocument/2006/relationships/slideLayout" Target="../slideLayouts/slideLayout2.xml"/><Relationship Id="rId2" Type="http://schemas.openxmlformats.org/officeDocument/2006/relationships/image" Target="../media/image5.jpeg"/><Relationship Id="rId3" Type="http://schemas.openxmlformats.org/officeDocument/2006/relationships/image" Target="../media/image6.jpeg"/><Relationship Id="rId4" Type="http://schemas.openxmlformats.org/officeDocument/2006/relationships/image" Target="../media/image7.jpeg"/><Relationship Id="rId5" Type="http://schemas.openxmlformats.org/officeDocument/2006/relationships/image" Target="../media/image8.png"/><Relationship Id="rId6" Type="http://schemas.openxmlformats.org/officeDocument/2006/relationships/image" Target="../media/image9.png"/><Relationship Id="rId7" Type="http://schemas.openxmlformats.org/officeDocument/2006/relationships/image" Target="../media/image10.png"/><Relationship Id="rId8" Type="http://schemas.openxmlformats.org/officeDocument/2006/relationships/image" Target="../media/image11.png"/><Relationship Id="rId9" Type="http://schemas.openxmlformats.org/officeDocument/2006/relationships/image" Target="../media/image12.png"/><Relationship Id="rId10" Type="http://schemas.openxmlformats.org/officeDocument/2006/relationships/image" Target="../media/image13.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7.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8.png"/></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xml"/><Relationship Id="rId4" Type="http://schemas.openxmlformats.org/officeDocument/2006/relationships/diagramQuickStyle" Target="../diagrams/quickStyle1.xml"/><Relationship Id="rId5" Type="http://schemas.openxmlformats.org/officeDocument/2006/relationships/diagramColors" Target="../diagrams/colors1.xml"/><Relationship Id="rId6" Type="http://schemas.microsoft.com/office/2007/relationships/diagramDrawing" Target="../diagrams/drawing1.xml"/><Relationship Id="rId1" Type="http://schemas.openxmlformats.org/officeDocument/2006/relationships/slideLayout" Target="../slideLayouts/slideLayout2.xml"/><Relationship Id="rId2" Type="http://schemas.openxmlformats.org/officeDocument/2006/relationships/diagramData" Target="../diagrams/data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9.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0.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idx="4294967295"/>
          </p:nvPr>
        </p:nvSpPr>
        <p:spPr>
          <a:xfrm>
            <a:off x="1362166" y="327462"/>
            <a:ext cx="6499225" cy="1406526"/>
          </a:xfrm>
        </p:spPr>
        <p:txBody>
          <a:bodyPr/>
          <a:lstStyle/>
          <a:p>
            <a:r>
              <a:rPr lang="en-US" sz="4400" dirty="0" smtClean="0">
                <a:solidFill>
                  <a:srgbClr val="0000FF"/>
                </a:solidFill>
                <a:latin typeface="Arial"/>
                <a:cs typeface="Arial"/>
              </a:rPr>
              <a:t>St Thomas Community Primary School</a:t>
            </a:r>
            <a:endParaRPr lang="en-US" sz="4400" dirty="0">
              <a:solidFill>
                <a:srgbClr val="0000FF"/>
              </a:solidFill>
              <a:latin typeface="Arial"/>
              <a:cs typeface="Arial"/>
            </a:endParaRPr>
          </a:p>
        </p:txBody>
      </p:sp>
      <p:sp>
        <p:nvSpPr>
          <p:cNvPr id="3" name="Subtitle 2"/>
          <p:cNvSpPr>
            <a:spLocks noGrp="1"/>
          </p:cNvSpPr>
          <p:nvPr>
            <p:ph type="subTitle" idx="4294967295"/>
          </p:nvPr>
        </p:nvSpPr>
        <p:spPr>
          <a:xfrm>
            <a:off x="1362166" y="5029372"/>
            <a:ext cx="6499225" cy="1280264"/>
          </a:xfrm>
        </p:spPr>
        <p:txBody>
          <a:bodyPr>
            <a:noAutofit/>
          </a:bodyPr>
          <a:lstStyle/>
          <a:p>
            <a:pPr marL="0" indent="0" algn="ctr">
              <a:buNone/>
            </a:pPr>
            <a:r>
              <a:rPr lang="en-US" b="1" dirty="0" smtClean="0">
                <a:latin typeface="Arial"/>
                <a:cs typeface="Arial"/>
              </a:rPr>
              <a:t>PGCE </a:t>
            </a:r>
            <a:endParaRPr lang="en-US" b="1" dirty="0">
              <a:latin typeface="Arial"/>
              <a:cs typeface="Arial"/>
            </a:endParaRPr>
          </a:p>
          <a:p>
            <a:pPr marL="0" indent="0" algn="ctr">
              <a:buNone/>
            </a:pPr>
            <a:r>
              <a:rPr lang="en-US" b="1" dirty="0" smtClean="0">
                <a:latin typeface="Arial"/>
                <a:cs typeface="Arial"/>
              </a:rPr>
              <a:t>15</a:t>
            </a:r>
            <a:r>
              <a:rPr lang="en-US" b="1" baseline="30000" dirty="0" smtClean="0">
                <a:latin typeface="Arial"/>
                <a:cs typeface="Arial"/>
              </a:rPr>
              <a:t>th</a:t>
            </a:r>
            <a:r>
              <a:rPr lang="en-US" b="1" dirty="0" smtClean="0">
                <a:latin typeface="Arial"/>
                <a:cs typeface="Arial"/>
              </a:rPr>
              <a:t> March 2018</a:t>
            </a:r>
            <a:endParaRPr lang="en-US" b="1" dirty="0">
              <a:latin typeface="Arial"/>
              <a:cs typeface="Arial"/>
            </a:endParaRPr>
          </a:p>
          <a:p>
            <a:pPr marL="0" indent="0" algn="ctr">
              <a:buNone/>
            </a:pPr>
            <a:endParaRPr lang="en-US" b="1" dirty="0" smtClean="0"/>
          </a:p>
        </p:txBody>
      </p:sp>
      <p:sp>
        <p:nvSpPr>
          <p:cNvPr id="4" name="Title 1"/>
          <p:cNvSpPr txBox="1">
            <a:spLocks/>
          </p:cNvSpPr>
          <p:nvPr/>
        </p:nvSpPr>
        <p:spPr>
          <a:xfrm>
            <a:off x="220892" y="1897984"/>
            <a:ext cx="8651595" cy="2293964"/>
          </a:xfrm>
          <a:prstGeom prst="rect">
            <a:avLst/>
          </a:prstGeom>
        </p:spPr>
        <p:txBody>
          <a:bodyPr vert="horz" lIns="91440" tIns="45720" rIns="91440" bIns="45720" rtlCol="0" anchor="b" anchorCtr="0">
            <a:noAutofit/>
          </a:bodyPr>
          <a:lstStyle>
            <a:lvl1pPr algn="ctr" defTabSz="914400" rtl="0" eaLnBrk="1" latinLnBrk="0" hangingPunct="1">
              <a:spcBef>
                <a:spcPct val="0"/>
              </a:spcBef>
              <a:buNone/>
              <a:defRPr sz="4600" kern="1200">
                <a:solidFill>
                  <a:schemeClr val="accent1"/>
                </a:solidFill>
                <a:latin typeface="+mj-lt"/>
                <a:ea typeface="+mj-ea"/>
                <a:cs typeface="+mj-cs"/>
              </a:defRPr>
            </a:lvl1pPr>
          </a:lstStyle>
          <a:p>
            <a:r>
              <a:rPr lang="en-US" sz="4400" dirty="0" smtClean="0">
                <a:latin typeface="Arial"/>
                <a:cs typeface="Arial"/>
              </a:rPr>
              <a:t>The Role of Subject </a:t>
            </a:r>
            <a:r>
              <a:rPr lang="en-US" sz="4400" dirty="0" smtClean="0">
                <a:latin typeface="Arial"/>
                <a:cs typeface="Arial"/>
              </a:rPr>
              <a:t>Coordinator</a:t>
            </a:r>
            <a:endParaRPr lang="en-US" sz="4400" dirty="0" smtClean="0">
              <a:latin typeface="Arial"/>
              <a:cs typeface="Arial"/>
            </a:endParaRPr>
          </a:p>
          <a:p>
            <a:r>
              <a:rPr lang="en-US" sz="4400" dirty="0" smtClean="0">
                <a:latin typeface="Arial"/>
                <a:cs typeface="Arial"/>
              </a:rPr>
              <a:t>Mr. </a:t>
            </a:r>
            <a:r>
              <a:rPr lang="en-US" sz="4400" dirty="0" smtClean="0">
                <a:latin typeface="Arial"/>
                <a:cs typeface="Arial"/>
              </a:rPr>
              <a:t>Richard Giannini</a:t>
            </a:r>
            <a:endParaRPr lang="en-US" sz="4400" dirty="0">
              <a:latin typeface="Arial"/>
              <a:cs typeface="Arial"/>
            </a:endParaRPr>
          </a:p>
        </p:txBody>
      </p:sp>
      <p:pic>
        <p:nvPicPr>
          <p:cNvPr id="5" name="Picture 3" descr="logo%20(WinCE)"/>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7618362" y="327461"/>
            <a:ext cx="1254125" cy="1406525"/>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3" descr="logo%20(WinCE)"/>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274066" y="327462"/>
            <a:ext cx="1254125" cy="14065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82267572"/>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81" name="Picture 9" descr="st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7347108" y="410261"/>
            <a:ext cx="1366680" cy="1104703"/>
          </a:xfrm>
          <a:prstGeom prst="rect">
            <a:avLst/>
          </a:prstGeom>
          <a:noFill/>
          <a:ln w="317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3076" name="AutoShape 4" descr="9k="/>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a:lstStyle/>
          <a:p>
            <a:endParaRPr lang="en-US"/>
          </a:p>
        </p:txBody>
      </p:sp>
      <p:sp>
        <p:nvSpPr>
          <p:cNvPr id="3082" name="Text Box 10"/>
          <p:cNvSpPr txBox="1">
            <a:spLocks noChangeArrowheads="1"/>
          </p:cNvSpPr>
          <p:nvPr/>
        </p:nvSpPr>
        <p:spPr bwMode="auto">
          <a:xfrm>
            <a:off x="215106" y="243512"/>
            <a:ext cx="8713788" cy="65556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r>
              <a:rPr lang="en-GB" sz="2000" b="1" u="sng" dirty="0">
                <a:solidFill>
                  <a:srgbClr val="CC0000"/>
                </a:solidFill>
              </a:rPr>
              <a:t>St Thomas Community Primary School – </a:t>
            </a:r>
            <a:r>
              <a:rPr lang="en-GB" sz="2000" b="1" u="sng" dirty="0" smtClean="0">
                <a:solidFill>
                  <a:srgbClr val="CC0000"/>
                </a:solidFill>
              </a:rPr>
              <a:t>Current </a:t>
            </a:r>
            <a:r>
              <a:rPr lang="en-GB" sz="2000" b="1" u="sng" dirty="0">
                <a:solidFill>
                  <a:srgbClr val="CC0000"/>
                </a:solidFill>
              </a:rPr>
              <a:t>Context</a:t>
            </a:r>
          </a:p>
          <a:p>
            <a:endParaRPr lang="en-GB" sz="2000" b="1" u="sng" dirty="0" smtClean="0">
              <a:solidFill>
                <a:srgbClr val="CC0000"/>
              </a:solidFill>
            </a:endParaRPr>
          </a:p>
          <a:p>
            <a:endParaRPr lang="en-GB" sz="2000" b="1" u="sng" dirty="0">
              <a:solidFill>
                <a:srgbClr val="CC0000"/>
              </a:solidFill>
            </a:endParaRPr>
          </a:p>
          <a:p>
            <a:pPr>
              <a:buFontTx/>
              <a:buChar char="•"/>
            </a:pPr>
            <a:r>
              <a:rPr lang="en-GB" sz="2400" dirty="0">
                <a:solidFill>
                  <a:srgbClr val="000099"/>
                </a:solidFill>
              </a:rPr>
              <a:t> </a:t>
            </a:r>
            <a:r>
              <a:rPr lang="en-GB" sz="2000" dirty="0">
                <a:solidFill>
                  <a:srgbClr val="7030A0"/>
                </a:solidFill>
              </a:rPr>
              <a:t>Located in the east of Swansea</a:t>
            </a:r>
          </a:p>
          <a:p>
            <a:pPr>
              <a:buFontTx/>
              <a:buChar char="•"/>
            </a:pPr>
            <a:r>
              <a:rPr lang="en-GB" sz="2000" dirty="0"/>
              <a:t> </a:t>
            </a:r>
            <a:r>
              <a:rPr lang="en-GB" sz="2000" dirty="0" smtClean="0"/>
              <a:t>355 </a:t>
            </a:r>
            <a:r>
              <a:rPr lang="en-GB" sz="2000" dirty="0"/>
              <a:t>full time pupils and </a:t>
            </a:r>
            <a:r>
              <a:rPr lang="en-GB" sz="2000" dirty="0" smtClean="0"/>
              <a:t>37 </a:t>
            </a:r>
            <a:r>
              <a:rPr lang="en-GB" sz="2000" dirty="0"/>
              <a:t>part time nursery </a:t>
            </a:r>
            <a:r>
              <a:rPr lang="en-GB" sz="2000" dirty="0" smtClean="0"/>
              <a:t>pupils</a:t>
            </a:r>
          </a:p>
          <a:p>
            <a:pPr>
              <a:buFontTx/>
              <a:buChar char="•"/>
            </a:pPr>
            <a:r>
              <a:rPr lang="en-GB" sz="2000" dirty="0" smtClean="0">
                <a:solidFill>
                  <a:srgbClr val="7030A0"/>
                </a:solidFill>
              </a:rPr>
              <a:t> </a:t>
            </a:r>
            <a:r>
              <a:rPr lang="en-GB" sz="2000" dirty="0" err="1" smtClean="0">
                <a:solidFill>
                  <a:srgbClr val="7030A0"/>
                </a:solidFill>
              </a:rPr>
              <a:t>Approx</a:t>
            </a:r>
            <a:r>
              <a:rPr lang="en-GB" sz="2000" dirty="0" smtClean="0">
                <a:solidFill>
                  <a:srgbClr val="7030A0"/>
                </a:solidFill>
              </a:rPr>
              <a:t> </a:t>
            </a:r>
            <a:r>
              <a:rPr lang="en-GB" sz="2000" dirty="0">
                <a:solidFill>
                  <a:srgbClr val="7030A0"/>
                </a:solidFill>
              </a:rPr>
              <a:t>50 staff members, Nursery, </a:t>
            </a:r>
            <a:r>
              <a:rPr lang="en-GB" sz="2000" dirty="0" smtClean="0">
                <a:solidFill>
                  <a:srgbClr val="7030A0"/>
                </a:solidFill>
              </a:rPr>
              <a:t>6 </a:t>
            </a:r>
            <a:r>
              <a:rPr lang="en-GB" sz="2000" dirty="0">
                <a:solidFill>
                  <a:srgbClr val="7030A0"/>
                </a:solidFill>
              </a:rPr>
              <a:t>FP classes &amp; 7 KS2 classes</a:t>
            </a:r>
            <a:r>
              <a:rPr lang="en-GB" sz="2000" dirty="0" smtClean="0">
                <a:solidFill>
                  <a:srgbClr val="7030A0"/>
                </a:solidFill>
              </a:rPr>
              <a:t>.</a:t>
            </a:r>
            <a:endParaRPr lang="en-GB" sz="2000" dirty="0">
              <a:solidFill>
                <a:srgbClr val="7030A0"/>
              </a:solidFill>
            </a:endParaRPr>
          </a:p>
          <a:p>
            <a:pPr>
              <a:buFontTx/>
              <a:buChar char="•"/>
            </a:pPr>
            <a:r>
              <a:rPr lang="en-GB" sz="2000" dirty="0">
                <a:solidFill>
                  <a:srgbClr val="7030A0"/>
                </a:solidFill>
              </a:rPr>
              <a:t> </a:t>
            </a:r>
            <a:r>
              <a:rPr lang="en-GB" sz="2000" dirty="0" smtClean="0"/>
              <a:t>48.7% </a:t>
            </a:r>
            <a:r>
              <a:rPr lang="en-GB" sz="2000" dirty="0"/>
              <a:t>of pupils live in the top 30% most deprived areas </a:t>
            </a:r>
          </a:p>
          <a:p>
            <a:r>
              <a:rPr lang="en-GB" sz="2000" dirty="0"/>
              <a:t>  in Wales, as defined by the Welsh Index of Multiple Deprivation, </a:t>
            </a:r>
            <a:r>
              <a:rPr lang="en-GB" sz="2000" dirty="0" smtClean="0"/>
              <a:t>2014  </a:t>
            </a:r>
            <a:endParaRPr lang="en-GB" sz="2000" dirty="0"/>
          </a:p>
          <a:p>
            <a:pPr>
              <a:buFontTx/>
              <a:buChar char="•"/>
            </a:pPr>
            <a:r>
              <a:rPr lang="en-GB" sz="2000" dirty="0">
                <a:solidFill>
                  <a:srgbClr val="7030A0"/>
                </a:solidFill>
              </a:rPr>
              <a:t> </a:t>
            </a:r>
            <a:r>
              <a:rPr lang="en-GB" sz="2000" dirty="0" smtClean="0">
                <a:solidFill>
                  <a:srgbClr val="7030A0"/>
                </a:solidFill>
              </a:rPr>
              <a:t>19.5% of </a:t>
            </a:r>
            <a:r>
              <a:rPr lang="en-GB" sz="2000" dirty="0">
                <a:solidFill>
                  <a:srgbClr val="7030A0"/>
                </a:solidFill>
              </a:rPr>
              <a:t>the whole school population recorded as living in the top 20% </a:t>
            </a:r>
            <a:r>
              <a:rPr lang="en-GB" sz="2000" dirty="0" smtClean="0">
                <a:solidFill>
                  <a:srgbClr val="7030A0"/>
                </a:solidFill>
              </a:rPr>
              <a:t>most </a:t>
            </a:r>
            <a:r>
              <a:rPr lang="en-GB" sz="2000" dirty="0">
                <a:solidFill>
                  <a:srgbClr val="7030A0"/>
                </a:solidFill>
              </a:rPr>
              <a:t>deprived areas in Wales and </a:t>
            </a:r>
            <a:r>
              <a:rPr lang="en-GB" sz="2000" dirty="0" smtClean="0">
                <a:solidFill>
                  <a:srgbClr val="7030A0"/>
                </a:solidFill>
              </a:rPr>
              <a:t>12.4% </a:t>
            </a:r>
            <a:r>
              <a:rPr lang="en-GB" sz="2000" dirty="0">
                <a:solidFill>
                  <a:srgbClr val="7030A0"/>
                </a:solidFill>
              </a:rPr>
              <a:t>in the top 10% most deprived. </a:t>
            </a:r>
          </a:p>
          <a:p>
            <a:pPr>
              <a:buFontTx/>
              <a:buChar char="•"/>
            </a:pPr>
            <a:r>
              <a:rPr lang="en-GB" sz="2000" dirty="0" smtClean="0">
                <a:solidFill>
                  <a:srgbClr val="7030A0"/>
                </a:solidFill>
              </a:rPr>
              <a:t>£</a:t>
            </a:r>
            <a:r>
              <a:rPr lang="en-GB" sz="2000" dirty="0" smtClean="0"/>
              <a:t> </a:t>
            </a:r>
            <a:r>
              <a:rPr lang="en-GB" sz="2000" dirty="0"/>
              <a:t>15.6% EAL and 16% ALN</a:t>
            </a:r>
          </a:p>
          <a:p>
            <a:pPr>
              <a:buFontTx/>
              <a:buChar char="•"/>
            </a:pPr>
            <a:r>
              <a:rPr lang="en-GB" sz="2000" dirty="0">
                <a:solidFill>
                  <a:srgbClr val="7030A0"/>
                </a:solidFill>
              </a:rPr>
              <a:t> </a:t>
            </a:r>
            <a:r>
              <a:rPr lang="en-GB" sz="2000" dirty="0" smtClean="0">
                <a:solidFill>
                  <a:srgbClr val="7030A0"/>
                </a:solidFill>
              </a:rPr>
              <a:t>80.8% </a:t>
            </a:r>
            <a:r>
              <a:rPr lang="en-GB" sz="2000" dirty="0">
                <a:solidFill>
                  <a:srgbClr val="7030A0"/>
                </a:solidFill>
              </a:rPr>
              <a:t>of catchment pupils attend the school. </a:t>
            </a:r>
          </a:p>
          <a:p>
            <a:pPr>
              <a:buFontTx/>
              <a:buChar char="•"/>
            </a:pPr>
            <a:r>
              <a:rPr lang="en-GB" sz="2000" dirty="0">
                <a:solidFill>
                  <a:srgbClr val="7030A0"/>
                </a:solidFill>
              </a:rPr>
              <a:t> </a:t>
            </a:r>
            <a:r>
              <a:rPr lang="en-GB" sz="2000" dirty="0" smtClean="0"/>
              <a:t>38.1% </a:t>
            </a:r>
            <a:r>
              <a:rPr lang="en-GB" sz="2000" dirty="0"/>
              <a:t>of the school population </a:t>
            </a:r>
            <a:r>
              <a:rPr lang="en-GB" sz="2000" dirty="0" smtClean="0"/>
              <a:t>come </a:t>
            </a:r>
            <a:r>
              <a:rPr lang="en-GB" sz="2000" dirty="0"/>
              <a:t>from outside the </a:t>
            </a:r>
            <a:r>
              <a:rPr lang="en-GB" sz="2000" dirty="0" smtClean="0"/>
              <a:t>catchment.</a:t>
            </a:r>
            <a:endParaRPr lang="en-GB" sz="2000" dirty="0"/>
          </a:p>
          <a:p>
            <a:pPr>
              <a:buFontTx/>
              <a:buChar char="•"/>
            </a:pPr>
            <a:r>
              <a:rPr lang="en-GB" sz="2000" dirty="0" smtClean="0">
                <a:solidFill>
                  <a:srgbClr val="7030A0"/>
                </a:solidFill>
              </a:rPr>
              <a:t> Flying Start setting which accommodates </a:t>
            </a:r>
            <a:r>
              <a:rPr lang="en-GB" sz="2000" dirty="0">
                <a:solidFill>
                  <a:srgbClr val="7030A0"/>
                </a:solidFill>
              </a:rPr>
              <a:t>up to </a:t>
            </a:r>
            <a:r>
              <a:rPr lang="en-GB" sz="2000" dirty="0" smtClean="0">
                <a:solidFill>
                  <a:srgbClr val="7030A0"/>
                </a:solidFill>
              </a:rPr>
              <a:t>40, 2-3 year olds.</a:t>
            </a:r>
          </a:p>
          <a:p>
            <a:pPr>
              <a:buFontTx/>
              <a:buChar char="•"/>
            </a:pPr>
            <a:r>
              <a:rPr lang="en-GB" sz="2000" dirty="0" smtClean="0">
                <a:solidFill>
                  <a:srgbClr val="7030A0"/>
                </a:solidFill>
              </a:rPr>
              <a:t> </a:t>
            </a:r>
            <a:r>
              <a:rPr lang="en-GB" sz="2000" dirty="0" smtClean="0"/>
              <a:t>Inspected by Estyn in September 2014 and deemed to have good current </a:t>
            </a:r>
            <a:r>
              <a:rPr lang="en-GB" sz="2000" dirty="0" smtClean="0"/>
              <a:t>performance </a:t>
            </a:r>
            <a:r>
              <a:rPr lang="en-GB" sz="2000" dirty="0" smtClean="0"/>
              <a:t>and good prospects for improvement </a:t>
            </a:r>
          </a:p>
          <a:p>
            <a:pPr>
              <a:buFontTx/>
              <a:buChar char="•"/>
            </a:pPr>
            <a:r>
              <a:rPr lang="en-GB" sz="2000" dirty="0" smtClean="0">
                <a:solidFill>
                  <a:srgbClr val="7030A0"/>
                </a:solidFill>
              </a:rPr>
              <a:t> Partnerships judged by Estyn to be sector leading – excellent.</a:t>
            </a:r>
          </a:p>
          <a:p>
            <a:pPr>
              <a:buFontTx/>
              <a:buChar char="•"/>
            </a:pPr>
            <a:r>
              <a:rPr lang="en-GB" sz="2000" dirty="0" smtClean="0"/>
              <a:t> ‘Green’ - Professional Learning School and Digital Pioneer </a:t>
            </a:r>
            <a:r>
              <a:rPr lang="en-GB" sz="2000" dirty="0" smtClean="0"/>
              <a:t>School.</a:t>
            </a:r>
            <a:endParaRPr lang="en-GB" sz="2000" dirty="0">
              <a:solidFill>
                <a:srgbClr val="000099"/>
              </a:solidFill>
            </a:endParaRPr>
          </a:p>
          <a:p>
            <a:pPr>
              <a:buFontTx/>
              <a:buChar char="•"/>
            </a:pPr>
            <a:endParaRPr lang="en-GB" dirty="0"/>
          </a:p>
          <a:p>
            <a:endParaRPr lang="en-GB" b="1" u="sng" dirty="0"/>
          </a:p>
        </p:txBody>
      </p:sp>
    </p:spTree>
    <p:extLst>
      <p:ext uri="{BB962C8B-B14F-4D97-AF65-F5344CB8AC3E}">
        <p14:creationId xmlns:p14="http://schemas.microsoft.com/office/powerpoint/2010/main" val="2561714821"/>
      </p:ext>
    </p:extLst>
  </p:cSld>
  <p:clrMapOvr>
    <a:masterClrMapping/>
  </p:clrMapOvr>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533400" y="317500"/>
            <a:ext cx="8042276" cy="885732"/>
          </a:xfrm>
        </p:spPr>
        <p:txBody>
          <a:bodyPr/>
          <a:lstStyle/>
          <a:p>
            <a:pPr eaLnBrk="1" hangingPunct="1"/>
            <a:r>
              <a:rPr lang="en-US" dirty="0" smtClean="0">
                <a:latin typeface="Arial" charset="0"/>
              </a:rPr>
              <a:t>Personal Background</a:t>
            </a:r>
            <a:endParaRPr lang="en-US" dirty="0">
              <a:latin typeface="Arial" charset="0"/>
            </a:endParaRPr>
          </a:p>
        </p:txBody>
      </p:sp>
      <p:sp>
        <p:nvSpPr>
          <p:cNvPr id="6147" name="Rectangle 3"/>
          <p:cNvSpPr>
            <a:spLocks noGrp="1" noChangeArrowheads="1"/>
          </p:cNvSpPr>
          <p:nvPr>
            <p:ph type="body" idx="1"/>
          </p:nvPr>
        </p:nvSpPr>
        <p:spPr/>
        <p:txBody>
          <a:bodyPr/>
          <a:lstStyle/>
          <a:p>
            <a:pPr eaLnBrk="1" hangingPunct="1"/>
            <a:endParaRPr lang="en-US">
              <a:latin typeface="Arial" charset="0"/>
            </a:endParaRPr>
          </a:p>
          <a:p>
            <a:pPr eaLnBrk="1" hangingPunct="1"/>
            <a:endParaRPr lang="en-US">
              <a:latin typeface="Arial" charset="0"/>
            </a:endParaRPr>
          </a:p>
        </p:txBody>
      </p:sp>
      <p:sp>
        <p:nvSpPr>
          <p:cNvPr id="165892" name="Text Box 4"/>
          <p:cNvSpPr txBox="1">
            <a:spLocks noChangeArrowheads="1"/>
          </p:cNvSpPr>
          <p:nvPr/>
        </p:nvSpPr>
        <p:spPr bwMode="auto">
          <a:xfrm>
            <a:off x="366611" y="1430215"/>
            <a:ext cx="8224939" cy="67710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algn="ctr" eaLnBrk="0" fontAlgn="base" hangingPunct="0">
              <a:spcBef>
                <a:spcPct val="0"/>
              </a:spcBef>
              <a:spcAft>
                <a:spcPct val="0"/>
              </a:spcAft>
              <a:defRPr>
                <a:solidFill>
                  <a:schemeClr val="tx1"/>
                </a:solidFill>
                <a:latin typeface="Arial" charset="0"/>
                <a:ea typeface="ＭＳ Ｐゴシック" charset="0"/>
              </a:defRPr>
            </a:lvl6pPr>
            <a:lvl7pPr marL="2971800" indent="-228600" algn="ctr" eaLnBrk="0" fontAlgn="base" hangingPunct="0">
              <a:spcBef>
                <a:spcPct val="0"/>
              </a:spcBef>
              <a:spcAft>
                <a:spcPct val="0"/>
              </a:spcAft>
              <a:defRPr>
                <a:solidFill>
                  <a:schemeClr val="tx1"/>
                </a:solidFill>
                <a:latin typeface="Arial" charset="0"/>
                <a:ea typeface="ＭＳ Ｐゴシック" charset="0"/>
              </a:defRPr>
            </a:lvl7pPr>
            <a:lvl8pPr marL="3429000" indent="-228600" algn="ctr" eaLnBrk="0" fontAlgn="base" hangingPunct="0">
              <a:spcBef>
                <a:spcPct val="0"/>
              </a:spcBef>
              <a:spcAft>
                <a:spcPct val="0"/>
              </a:spcAft>
              <a:defRPr>
                <a:solidFill>
                  <a:schemeClr val="tx1"/>
                </a:solidFill>
                <a:latin typeface="Arial" charset="0"/>
                <a:ea typeface="ＭＳ Ｐゴシック" charset="0"/>
              </a:defRPr>
            </a:lvl8pPr>
            <a:lvl9pPr marL="3886200" indent="-228600" algn="ctr" eaLnBrk="0" fontAlgn="base" hangingPunct="0">
              <a:spcBef>
                <a:spcPct val="0"/>
              </a:spcBef>
              <a:spcAft>
                <a:spcPct val="0"/>
              </a:spcAft>
              <a:defRPr>
                <a:solidFill>
                  <a:schemeClr val="tx1"/>
                </a:solidFill>
                <a:latin typeface="Arial" charset="0"/>
                <a:ea typeface="ＭＳ Ｐゴシック" charset="0"/>
              </a:defRPr>
            </a:lvl9pPr>
          </a:lstStyle>
          <a:p>
            <a:pPr algn="l" eaLnBrk="1" hangingPunct="1">
              <a:lnSpc>
                <a:spcPct val="120000"/>
              </a:lnSpc>
              <a:buFontTx/>
              <a:buChar char="•"/>
            </a:pPr>
            <a:r>
              <a:rPr lang="en-GB" sz="2000" dirty="0"/>
              <a:t> </a:t>
            </a:r>
            <a:r>
              <a:rPr lang="en-GB" sz="2000" dirty="0" smtClean="0"/>
              <a:t>Completed a Law Degree at Cardiff University</a:t>
            </a:r>
          </a:p>
          <a:p>
            <a:pPr algn="l" eaLnBrk="1" hangingPunct="1">
              <a:lnSpc>
                <a:spcPct val="120000"/>
              </a:lnSpc>
              <a:buFontTx/>
              <a:buChar char="•"/>
            </a:pPr>
            <a:r>
              <a:rPr lang="en-GB" sz="2000" dirty="0" smtClean="0"/>
              <a:t> Worked as a Teaching Assistant for 1 year at Olchfa Comprehensive</a:t>
            </a:r>
          </a:p>
          <a:p>
            <a:pPr algn="l" eaLnBrk="1" hangingPunct="1">
              <a:lnSpc>
                <a:spcPct val="120000"/>
              </a:lnSpc>
              <a:buFontTx/>
              <a:buChar char="•"/>
            </a:pPr>
            <a:r>
              <a:rPr lang="en-GB" sz="2000" dirty="0" smtClean="0"/>
              <a:t> PGCE in Primary Education (including 3 placement schools)</a:t>
            </a:r>
          </a:p>
          <a:p>
            <a:pPr algn="l" eaLnBrk="1" hangingPunct="1">
              <a:lnSpc>
                <a:spcPct val="120000"/>
              </a:lnSpc>
              <a:buFontTx/>
              <a:buChar char="•"/>
            </a:pPr>
            <a:r>
              <a:rPr lang="en-GB" sz="2000" dirty="0" smtClean="0"/>
              <a:t> Taught in St Thomas for the last 6 years</a:t>
            </a:r>
          </a:p>
          <a:p>
            <a:pPr algn="l" eaLnBrk="1" hangingPunct="1">
              <a:lnSpc>
                <a:spcPct val="120000"/>
              </a:lnSpc>
              <a:buFontTx/>
              <a:buChar char="•"/>
            </a:pPr>
            <a:r>
              <a:rPr lang="en-GB" sz="2000" dirty="0" smtClean="0"/>
              <a:t> Taught from Year 1 to Year 4 </a:t>
            </a:r>
            <a:r>
              <a:rPr lang="mr-IN" sz="2000" dirty="0" smtClean="0"/>
              <a:t>–</a:t>
            </a:r>
            <a:r>
              <a:rPr lang="en-GB" sz="2000" dirty="0" smtClean="0"/>
              <a:t> FP and KS2</a:t>
            </a:r>
          </a:p>
          <a:p>
            <a:pPr algn="l" eaLnBrk="1" hangingPunct="1">
              <a:lnSpc>
                <a:spcPct val="120000"/>
              </a:lnSpc>
              <a:buFontTx/>
              <a:buChar char="•"/>
            </a:pPr>
            <a:r>
              <a:rPr lang="en-GB" sz="2000" dirty="0"/>
              <a:t> </a:t>
            </a:r>
            <a:r>
              <a:rPr lang="en-GB" sz="2000" dirty="0" smtClean="0"/>
              <a:t>Completed a Masters in Educational Practice (MEP)</a:t>
            </a:r>
          </a:p>
          <a:p>
            <a:pPr algn="l" eaLnBrk="1" hangingPunct="1">
              <a:lnSpc>
                <a:spcPct val="120000"/>
              </a:lnSpc>
              <a:buFontTx/>
              <a:buChar char="•"/>
            </a:pPr>
            <a:r>
              <a:rPr lang="en-GB" sz="2000" dirty="0" smtClean="0"/>
              <a:t> Coordinated ICT and Metacognition</a:t>
            </a:r>
          </a:p>
          <a:p>
            <a:pPr algn="l" eaLnBrk="1" hangingPunct="1">
              <a:lnSpc>
                <a:spcPct val="120000"/>
              </a:lnSpc>
              <a:buFontTx/>
              <a:buChar char="•"/>
            </a:pPr>
            <a:endParaRPr lang="en-GB" sz="2000" dirty="0" smtClean="0"/>
          </a:p>
          <a:p>
            <a:pPr eaLnBrk="1" hangingPunct="1">
              <a:lnSpc>
                <a:spcPct val="120000"/>
              </a:lnSpc>
              <a:buFontTx/>
              <a:buChar char="•"/>
            </a:pPr>
            <a:r>
              <a:rPr lang="en-GB" sz="2000" dirty="0" smtClean="0"/>
              <a:t>Co</a:t>
            </a:r>
            <a:r>
              <a:rPr lang="en-GB" sz="2000" dirty="0"/>
              <a:t>-ordinated Metacognition since September </a:t>
            </a:r>
            <a:r>
              <a:rPr lang="en-GB" sz="2000" dirty="0" smtClean="0"/>
              <a:t>2015</a:t>
            </a:r>
          </a:p>
          <a:p>
            <a:pPr algn="l" eaLnBrk="1" hangingPunct="1">
              <a:lnSpc>
                <a:spcPct val="120000"/>
              </a:lnSpc>
              <a:buFontTx/>
              <a:buChar char="•"/>
            </a:pPr>
            <a:r>
              <a:rPr lang="en-GB" sz="2000" dirty="0" smtClean="0"/>
              <a:t> Became ICT Lead in September 2016</a:t>
            </a:r>
          </a:p>
          <a:p>
            <a:pPr algn="l" eaLnBrk="1" hangingPunct="1">
              <a:lnSpc>
                <a:spcPct val="120000"/>
              </a:lnSpc>
              <a:buFontTx/>
              <a:buChar char="•"/>
            </a:pPr>
            <a:r>
              <a:rPr lang="en-GB" sz="2000" dirty="0"/>
              <a:t> </a:t>
            </a:r>
            <a:r>
              <a:rPr lang="en-GB" sz="2000" dirty="0" smtClean="0"/>
              <a:t>Became DCF Lead in September 2016 (Digital Pioneer School)</a:t>
            </a:r>
          </a:p>
          <a:p>
            <a:pPr algn="l" eaLnBrk="1" hangingPunct="1">
              <a:lnSpc>
                <a:spcPct val="120000"/>
              </a:lnSpc>
              <a:buFontTx/>
              <a:buChar char="•"/>
            </a:pPr>
            <a:endParaRPr lang="en-GB" sz="2000" dirty="0"/>
          </a:p>
          <a:p>
            <a:pPr algn="l" eaLnBrk="1" hangingPunct="1">
              <a:lnSpc>
                <a:spcPct val="120000"/>
              </a:lnSpc>
              <a:buFontTx/>
              <a:buChar char="•"/>
            </a:pPr>
            <a:r>
              <a:rPr lang="en-GB" sz="2000" dirty="0" smtClean="0"/>
              <a:t> As </a:t>
            </a:r>
            <a:r>
              <a:rPr lang="en-GB" sz="2000" dirty="0" smtClean="0"/>
              <a:t>PGCE</a:t>
            </a:r>
            <a:r>
              <a:rPr lang="en-GB" sz="2000" dirty="0" smtClean="0"/>
              <a:t> </a:t>
            </a:r>
            <a:r>
              <a:rPr lang="en-GB" sz="2000" dirty="0" smtClean="0"/>
              <a:t>students, you could find that you become subject co-</a:t>
            </a:r>
            <a:r>
              <a:rPr lang="en-GB" sz="2000" dirty="0" smtClean="0"/>
              <a:t>ordinator </a:t>
            </a:r>
            <a:r>
              <a:rPr lang="en-GB" sz="2000" dirty="0" smtClean="0"/>
              <a:t>in the next 2 to 3 years. </a:t>
            </a:r>
          </a:p>
          <a:p>
            <a:pPr algn="l" eaLnBrk="1" hangingPunct="1"/>
            <a:endParaRPr lang="en-GB" sz="2000" dirty="0" smtClean="0"/>
          </a:p>
          <a:p>
            <a:pPr algn="l" eaLnBrk="1" hangingPunct="1">
              <a:buFontTx/>
              <a:buChar char="•"/>
            </a:pPr>
            <a:endParaRPr lang="en-GB" sz="2000" dirty="0"/>
          </a:p>
          <a:p>
            <a:pPr algn="l" eaLnBrk="1" hangingPunct="1">
              <a:buFontTx/>
              <a:buChar char="•"/>
            </a:pPr>
            <a:endParaRPr lang="en-GB" sz="2000" dirty="0"/>
          </a:p>
          <a:p>
            <a:pPr algn="l" eaLnBrk="1" hangingPunct="1">
              <a:buFontTx/>
              <a:buChar char="•"/>
            </a:pPr>
            <a:endParaRPr lang="en-GB" sz="2000" dirty="0"/>
          </a:p>
          <a:p>
            <a:pPr algn="l" eaLnBrk="1" hangingPunct="1">
              <a:buFontTx/>
              <a:buChar char="•"/>
            </a:pPr>
            <a:endParaRPr lang="en-GB" dirty="0"/>
          </a:p>
        </p:txBody>
      </p:sp>
    </p:spTree>
    <p:extLst>
      <p:ext uri="{BB962C8B-B14F-4D97-AF65-F5344CB8AC3E}">
        <p14:creationId xmlns:p14="http://schemas.microsoft.com/office/powerpoint/2010/main" val="2425489875"/>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withEffect">
                                  <p:stCondLst>
                                    <p:cond delay="0"/>
                                  </p:stCondLst>
                                  <p:childTnLst>
                                    <p:set>
                                      <p:cBhvr>
                                        <p:cTn id="6" dur="1" fill="hold">
                                          <p:stCondLst>
                                            <p:cond delay="0"/>
                                          </p:stCondLst>
                                        </p:cTn>
                                        <p:tgtEl>
                                          <p:spTgt spid="165892">
                                            <p:txEl>
                                              <p:pRg st="0" end="0"/>
                                            </p:txEl>
                                          </p:spTgt>
                                        </p:tgtEl>
                                        <p:attrNameLst>
                                          <p:attrName>style.visibility</p:attrName>
                                        </p:attrNameLst>
                                      </p:cBhvr>
                                      <p:to>
                                        <p:strVal val="visible"/>
                                      </p:to>
                                    </p:set>
                                    <p:animEffect transition="in" filter="fade">
                                      <p:cBhvr>
                                        <p:cTn id="7" dur="2000"/>
                                        <p:tgtEl>
                                          <p:spTgt spid="165892">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165892">
                                            <p:txEl>
                                              <p:pRg st="1" end="1"/>
                                            </p:txEl>
                                          </p:spTgt>
                                        </p:tgtEl>
                                        <p:attrNameLst>
                                          <p:attrName>style.visibility</p:attrName>
                                        </p:attrNameLst>
                                      </p:cBhvr>
                                      <p:to>
                                        <p:strVal val="visible"/>
                                      </p:to>
                                    </p:set>
                                    <p:animEffect transition="in" filter="fade">
                                      <p:cBhvr>
                                        <p:cTn id="10" dur="2000"/>
                                        <p:tgtEl>
                                          <p:spTgt spid="165892">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165892">
                                            <p:txEl>
                                              <p:pRg st="2" end="2"/>
                                            </p:txEl>
                                          </p:spTgt>
                                        </p:tgtEl>
                                        <p:attrNameLst>
                                          <p:attrName>style.visibility</p:attrName>
                                        </p:attrNameLst>
                                      </p:cBhvr>
                                      <p:to>
                                        <p:strVal val="visible"/>
                                      </p:to>
                                    </p:set>
                                    <p:animEffect transition="in" filter="fade">
                                      <p:cBhvr>
                                        <p:cTn id="13" dur="2000"/>
                                        <p:tgtEl>
                                          <p:spTgt spid="165892">
                                            <p:txEl>
                                              <p:pRg st="2" end="2"/>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165892">
                                            <p:txEl>
                                              <p:pRg st="3" end="3"/>
                                            </p:txEl>
                                          </p:spTgt>
                                        </p:tgtEl>
                                        <p:attrNameLst>
                                          <p:attrName>style.visibility</p:attrName>
                                        </p:attrNameLst>
                                      </p:cBhvr>
                                      <p:to>
                                        <p:strVal val="visible"/>
                                      </p:to>
                                    </p:set>
                                    <p:animEffect transition="in" filter="fade">
                                      <p:cBhvr>
                                        <p:cTn id="16" dur="2000"/>
                                        <p:tgtEl>
                                          <p:spTgt spid="165892">
                                            <p:txEl>
                                              <p:pRg st="3" end="3"/>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165892">
                                            <p:txEl>
                                              <p:pRg st="4" end="4"/>
                                            </p:txEl>
                                          </p:spTgt>
                                        </p:tgtEl>
                                        <p:attrNameLst>
                                          <p:attrName>style.visibility</p:attrName>
                                        </p:attrNameLst>
                                      </p:cBhvr>
                                      <p:to>
                                        <p:strVal val="visible"/>
                                      </p:to>
                                    </p:set>
                                    <p:animEffect transition="in" filter="fade">
                                      <p:cBhvr>
                                        <p:cTn id="19" dur="2000"/>
                                        <p:tgtEl>
                                          <p:spTgt spid="165892">
                                            <p:txEl>
                                              <p:pRg st="4" end="4"/>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165892">
                                            <p:txEl>
                                              <p:pRg st="5" end="5"/>
                                            </p:txEl>
                                          </p:spTgt>
                                        </p:tgtEl>
                                        <p:attrNameLst>
                                          <p:attrName>style.visibility</p:attrName>
                                        </p:attrNameLst>
                                      </p:cBhvr>
                                      <p:to>
                                        <p:strVal val="visible"/>
                                      </p:to>
                                    </p:set>
                                    <p:animEffect transition="in" filter="fade">
                                      <p:cBhvr>
                                        <p:cTn id="22" dur="2000"/>
                                        <p:tgtEl>
                                          <p:spTgt spid="165892">
                                            <p:txEl>
                                              <p:pRg st="5" end="5"/>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165892">
                                            <p:txEl>
                                              <p:pRg st="6" end="6"/>
                                            </p:txEl>
                                          </p:spTgt>
                                        </p:tgtEl>
                                        <p:attrNameLst>
                                          <p:attrName>style.visibility</p:attrName>
                                        </p:attrNameLst>
                                      </p:cBhvr>
                                      <p:to>
                                        <p:strVal val="visible"/>
                                      </p:to>
                                    </p:set>
                                    <p:animEffect transition="in" filter="fade">
                                      <p:cBhvr>
                                        <p:cTn id="25" dur="2000"/>
                                        <p:tgtEl>
                                          <p:spTgt spid="165892">
                                            <p:txEl>
                                              <p:pRg st="6" end="6"/>
                                            </p:txEl>
                                          </p:spTgt>
                                        </p:tgtEl>
                                      </p:cBhvr>
                                    </p:animEffect>
                                  </p:childTnLst>
                                </p:cTn>
                              </p:par>
                              <p:par>
                                <p:cTn id="26" presetID="10" presetClass="entr" presetSubtype="0" fill="hold" nodeType="withEffect">
                                  <p:stCondLst>
                                    <p:cond delay="0"/>
                                  </p:stCondLst>
                                  <p:childTnLst>
                                    <p:set>
                                      <p:cBhvr>
                                        <p:cTn id="27" dur="1" fill="hold">
                                          <p:stCondLst>
                                            <p:cond delay="0"/>
                                          </p:stCondLst>
                                        </p:cTn>
                                        <p:tgtEl>
                                          <p:spTgt spid="165892">
                                            <p:txEl>
                                              <p:pRg st="8" end="8"/>
                                            </p:txEl>
                                          </p:spTgt>
                                        </p:tgtEl>
                                        <p:attrNameLst>
                                          <p:attrName>style.visibility</p:attrName>
                                        </p:attrNameLst>
                                      </p:cBhvr>
                                      <p:to>
                                        <p:strVal val="visible"/>
                                      </p:to>
                                    </p:set>
                                    <p:animEffect transition="in" filter="fade">
                                      <p:cBhvr>
                                        <p:cTn id="28" dur="2000"/>
                                        <p:tgtEl>
                                          <p:spTgt spid="165892">
                                            <p:txEl>
                                              <p:pRg st="8" end="8"/>
                                            </p:txEl>
                                          </p:spTgt>
                                        </p:tgtEl>
                                      </p:cBhvr>
                                    </p:animEffect>
                                  </p:childTnLst>
                                </p:cTn>
                              </p:par>
                              <p:par>
                                <p:cTn id="29" presetID="10" presetClass="entr" presetSubtype="0" fill="hold" nodeType="withEffect">
                                  <p:stCondLst>
                                    <p:cond delay="0"/>
                                  </p:stCondLst>
                                  <p:childTnLst>
                                    <p:set>
                                      <p:cBhvr>
                                        <p:cTn id="30" dur="1" fill="hold">
                                          <p:stCondLst>
                                            <p:cond delay="0"/>
                                          </p:stCondLst>
                                        </p:cTn>
                                        <p:tgtEl>
                                          <p:spTgt spid="165892">
                                            <p:txEl>
                                              <p:pRg st="9" end="9"/>
                                            </p:txEl>
                                          </p:spTgt>
                                        </p:tgtEl>
                                        <p:attrNameLst>
                                          <p:attrName>style.visibility</p:attrName>
                                        </p:attrNameLst>
                                      </p:cBhvr>
                                      <p:to>
                                        <p:strVal val="visible"/>
                                      </p:to>
                                    </p:set>
                                    <p:animEffect transition="in" filter="fade">
                                      <p:cBhvr>
                                        <p:cTn id="31" dur="2000"/>
                                        <p:tgtEl>
                                          <p:spTgt spid="165892">
                                            <p:txEl>
                                              <p:pRg st="9" end="9"/>
                                            </p:txEl>
                                          </p:spTgt>
                                        </p:tgtEl>
                                      </p:cBhvr>
                                    </p:animEffect>
                                  </p:childTnLst>
                                </p:cTn>
                              </p:par>
                              <p:par>
                                <p:cTn id="32" presetID="10" presetClass="entr" presetSubtype="0" fill="hold" nodeType="withEffect">
                                  <p:stCondLst>
                                    <p:cond delay="0"/>
                                  </p:stCondLst>
                                  <p:childTnLst>
                                    <p:set>
                                      <p:cBhvr>
                                        <p:cTn id="33" dur="1" fill="hold">
                                          <p:stCondLst>
                                            <p:cond delay="0"/>
                                          </p:stCondLst>
                                        </p:cTn>
                                        <p:tgtEl>
                                          <p:spTgt spid="165892">
                                            <p:txEl>
                                              <p:pRg st="10" end="10"/>
                                            </p:txEl>
                                          </p:spTgt>
                                        </p:tgtEl>
                                        <p:attrNameLst>
                                          <p:attrName>style.visibility</p:attrName>
                                        </p:attrNameLst>
                                      </p:cBhvr>
                                      <p:to>
                                        <p:strVal val="visible"/>
                                      </p:to>
                                    </p:set>
                                    <p:animEffect transition="in" filter="fade">
                                      <p:cBhvr>
                                        <p:cTn id="34" dur="2000"/>
                                        <p:tgtEl>
                                          <p:spTgt spid="165892">
                                            <p:txEl>
                                              <p:pRg st="10" end="10"/>
                                            </p:txEl>
                                          </p:spTgt>
                                        </p:tgtEl>
                                      </p:cBhvr>
                                    </p:animEffect>
                                  </p:childTnLst>
                                </p:cTn>
                              </p:par>
                              <p:par>
                                <p:cTn id="35" presetID="10" presetClass="entr" presetSubtype="0" fill="hold" nodeType="withEffect">
                                  <p:stCondLst>
                                    <p:cond delay="0"/>
                                  </p:stCondLst>
                                  <p:childTnLst>
                                    <p:set>
                                      <p:cBhvr>
                                        <p:cTn id="36" dur="1" fill="hold">
                                          <p:stCondLst>
                                            <p:cond delay="0"/>
                                          </p:stCondLst>
                                        </p:cTn>
                                        <p:tgtEl>
                                          <p:spTgt spid="165892">
                                            <p:txEl>
                                              <p:pRg st="12" end="12"/>
                                            </p:txEl>
                                          </p:spTgt>
                                        </p:tgtEl>
                                        <p:attrNameLst>
                                          <p:attrName>style.visibility</p:attrName>
                                        </p:attrNameLst>
                                      </p:cBhvr>
                                      <p:to>
                                        <p:strVal val="visible"/>
                                      </p:to>
                                    </p:set>
                                    <p:animEffect transition="in" filter="fade">
                                      <p:cBhvr>
                                        <p:cTn id="37" dur="2000"/>
                                        <p:tgtEl>
                                          <p:spTgt spid="165892">
                                            <p:txEl>
                                              <p:pRg st="12" end="1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p:nvPr/>
        </p:nvPicPr>
        <p:blipFill rotWithShape="1">
          <a:blip r:embed="rId2">
            <a:extLst>
              <a:ext uri="{28A0092B-C50C-407E-A947-70E740481C1C}">
                <a14:useLocalDpi xmlns:a14="http://schemas.microsoft.com/office/drawing/2010/main" val="0"/>
              </a:ext>
            </a:extLst>
          </a:blip>
          <a:srcRect l="29436" t="8534" r="14300" b="18309"/>
          <a:stretch/>
        </p:blipFill>
        <p:spPr bwMode="auto">
          <a:xfrm>
            <a:off x="0" y="0"/>
            <a:ext cx="9144000" cy="685800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60813147"/>
      </p:ext>
    </p:extLst>
  </p:cSld>
  <p:clrMapOvr>
    <a:masterClrMapping/>
  </p:clrMapOvr>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220892" y="2721703"/>
            <a:ext cx="8651595" cy="1219602"/>
          </a:xfrm>
          <a:prstGeom prst="rect">
            <a:avLst/>
          </a:prstGeom>
        </p:spPr>
        <p:txBody>
          <a:bodyPr vert="horz" lIns="91440" tIns="45720" rIns="91440" bIns="45720" rtlCol="0" anchor="b" anchorCtr="0">
            <a:noAutofit/>
          </a:bodyPr>
          <a:lstStyle>
            <a:lvl1pPr algn="ctr" defTabSz="914400" rtl="0" eaLnBrk="1" latinLnBrk="0" hangingPunct="1">
              <a:spcBef>
                <a:spcPct val="0"/>
              </a:spcBef>
              <a:buNone/>
              <a:defRPr sz="4600" kern="1200">
                <a:solidFill>
                  <a:schemeClr val="accent1"/>
                </a:solidFill>
                <a:latin typeface="+mj-lt"/>
                <a:ea typeface="+mj-ea"/>
                <a:cs typeface="+mj-cs"/>
              </a:defRPr>
            </a:lvl1pPr>
          </a:lstStyle>
          <a:p>
            <a:r>
              <a:rPr lang="en-US" sz="7200" b="1" dirty="0" smtClean="0"/>
              <a:t>LEADERSHIP</a:t>
            </a:r>
            <a:endParaRPr lang="en-US" sz="7200" b="1" dirty="0"/>
          </a:p>
        </p:txBody>
      </p:sp>
    </p:spTree>
    <p:extLst>
      <p:ext uri="{BB962C8B-B14F-4D97-AF65-F5344CB8AC3E}">
        <p14:creationId xmlns:p14="http://schemas.microsoft.com/office/powerpoint/2010/main" val="2526462482"/>
      </p:ext>
    </p:extLst>
  </p:cSld>
  <p:clrMapOvr>
    <a:masterClrMapping/>
  </p:clrMapOvr>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ounded Rectangle 4"/>
          <p:cNvSpPr/>
          <p:nvPr/>
        </p:nvSpPr>
        <p:spPr>
          <a:xfrm>
            <a:off x="549275" y="720172"/>
            <a:ext cx="8042276" cy="5249617"/>
          </a:xfrm>
          <a:prstGeom prst="roundRect">
            <a:avLst/>
          </a:prstGeom>
          <a:solidFill>
            <a:srgbClr val="3366FF"/>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r>
              <a:rPr lang="en-GB" sz="3200" dirty="0">
                <a:latin typeface="Arial"/>
                <a:cs typeface="Arial"/>
              </a:rPr>
              <a:t>How many of you would like to move into some form of leadership role in the future?</a:t>
            </a:r>
          </a:p>
          <a:p>
            <a:endParaRPr lang="en-GB" sz="3200" dirty="0">
              <a:latin typeface="Arial"/>
              <a:cs typeface="Arial"/>
            </a:endParaRPr>
          </a:p>
          <a:p>
            <a:r>
              <a:rPr lang="en-GB" sz="3200" dirty="0">
                <a:latin typeface="Arial"/>
                <a:cs typeface="Arial"/>
              </a:rPr>
              <a:t>How many of you would like to become middle leaders?</a:t>
            </a:r>
          </a:p>
          <a:p>
            <a:endParaRPr lang="en-GB" sz="3200" dirty="0">
              <a:latin typeface="Arial"/>
              <a:cs typeface="Arial"/>
            </a:endParaRPr>
          </a:p>
          <a:p>
            <a:r>
              <a:rPr lang="en-GB" sz="3200" dirty="0">
                <a:latin typeface="Arial"/>
                <a:cs typeface="Arial"/>
              </a:rPr>
              <a:t>How many of you would like to become senior leaders / headteachers?</a:t>
            </a:r>
            <a:endParaRPr lang="en-GB" sz="3200" dirty="0">
              <a:latin typeface="Arial"/>
              <a:cs typeface="Arial"/>
            </a:endParaRPr>
          </a:p>
        </p:txBody>
      </p:sp>
    </p:spTree>
    <p:extLst>
      <p:ext uri="{BB962C8B-B14F-4D97-AF65-F5344CB8AC3E}">
        <p14:creationId xmlns:p14="http://schemas.microsoft.com/office/powerpoint/2010/main" val="1513335467"/>
      </p:ext>
    </p:extLst>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549275" y="107576"/>
            <a:ext cx="8042276" cy="883024"/>
          </a:xfrm>
        </p:spPr>
        <p:txBody>
          <a:bodyPr/>
          <a:lstStyle/>
          <a:p>
            <a:pPr eaLnBrk="1" hangingPunct="1"/>
            <a:r>
              <a:rPr lang="en-US" dirty="0" smtClean="0">
                <a:latin typeface="Arial" charset="0"/>
              </a:rPr>
              <a:t>Teaching v </a:t>
            </a:r>
            <a:r>
              <a:rPr lang="en-US" dirty="0" smtClean="0">
                <a:latin typeface="Arial" charset="0"/>
              </a:rPr>
              <a:t>Leadership</a:t>
            </a:r>
            <a:endParaRPr lang="en-US" dirty="0">
              <a:latin typeface="Arial" charset="0"/>
            </a:endParaRPr>
          </a:p>
        </p:txBody>
      </p:sp>
      <p:sp>
        <p:nvSpPr>
          <p:cNvPr id="22531" name="Rectangle 3"/>
          <p:cNvSpPr>
            <a:spLocks noGrp="1" noChangeArrowheads="1"/>
          </p:cNvSpPr>
          <p:nvPr>
            <p:ph type="body" idx="1"/>
          </p:nvPr>
        </p:nvSpPr>
        <p:spPr>
          <a:xfrm>
            <a:off x="549275" y="1207477"/>
            <a:ext cx="8042276" cy="4736124"/>
          </a:xfrm>
        </p:spPr>
        <p:txBody>
          <a:bodyPr/>
          <a:lstStyle/>
          <a:p>
            <a:pPr marL="0" indent="0" eaLnBrk="1" hangingPunct="1">
              <a:buNone/>
            </a:pPr>
            <a:endParaRPr lang="en-US" dirty="0">
              <a:latin typeface="Arial" charset="0"/>
            </a:endParaRPr>
          </a:p>
          <a:p>
            <a:pPr eaLnBrk="1" hangingPunct="1"/>
            <a:endParaRPr lang="en-US" dirty="0">
              <a:latin typeface="Arial" charset="0"/>
            </a:endParaRPr>
          </a:p>
        </p:txBody>
      </p:sp>
      <p:pic>
        <p:nvPicPr>
          <p:cNvPr id="1026" name="Picture 2" descr="Image result for primary teacher teaching"/>
          <p:cNvPicPr>
            <a:picLocks noChangeAspect="1" noChangeArrowheads="1"/>
          </p:cNvPicPr>
          <p:nvPr/>
        </p:nvPicPr>
        <p:blipFill rotWithShape="1">
          <a:blip r:embed="rId2" cstate="email">
            <a:extLst>
              <a:ext uri="{28A0092B-C50C-407E-A947-70E740481C1C}">
                <a14:useLocalDpi xmlns:a14="http://schemas.microsoft.com/office/drawing/2010/main" val="0"/>
              </a:ext>
            </a:extLst>
          </a:blip>
          <a:srcRect r="42480"/>
          <a:stretch/>
        </p:blipFill>
        <p:spPr bwMode="auto">
          <a:xfrm>
            <a:off x="296250" y="2554184"/>
            <a:ext cx="1917955" cy="2221524"/>
          </a:xfrm>
          <a:prstGeom prst="rect">
            <a:avLst/>
          </a:prstGeom>
          <a:noFill/>
          <a:ln w="12700">
            <a:solidFill>
              <a:schemeClr val="tx1"/>
            </a:solidFill>
          </a:ln>
          <a:extLst>
            <a:ext uri="{909E8E84-426E-40dd-AFC4-6F175D3DCCD1}">
              <a14:hiddenFill xmlns:a14="http://schemas.microsoft.com/office/drawing/2010/main">
                <a:solidFill>
                  <a:srgbClr val="FFFFFF"/>
                </a:solidFill>
              </a14:hiddenFill>
            </a:ext>
          </a:extLst>
        </p:spPr>
      </p:pic>
      <p:sp>
        <p:nvSpPr>
          <p:cNvPr id="8" name="Right Arrow 7"/>
          <p:cNvSpPr/>
          <p:nvPr/>
        </p:nvSpPr>
        <p:spPr>
          <a:xfrm>
            <a:off x="2419104" y="3185788"/>
            <a:ext cx="1781908" cy="879231"/>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10" name="Right Arrow 9"/>
          <p:cNvSpPr/>
          <p:nvPr/>
        </p:nvSpPr>
        <p:spPr>
          <a:xfrm rot="1164463">
            <a:off x="2343158" y="4336093"/>
            <a:ext cx="1781908" cy="879231"/>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11" name="Right Arrow 10"/>
          <p:cNvSpPr/>
          <p:nvPr/>
        </p:nvSpPr>
        <p:spPr>
          <a:xfrm rot="20074522">
            <a:off x="2316654" y="1944182"/>
            <a:ext cx="1781908" cy="879231"/>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pic>
        <p:nvPicPr>
          <p:cNvPr id="1028" name="Picture 4" descr="Image result for accountant"/>
          <p:cNvPicPr>
            <a:picLocks noChangeAspect="1" noChangeArrowheads="1"/>
          </p:cNvPicPr>
          <p:nvPr/>
        </p:nvPicPr>
        <p:blipFill rotWithShape="1">
          <a:blip r:embed="rId3" cstate="email">
            <a:extLst>
              <a:ext uri="{28A0092B-C50C-407E-A947-70E740481C1C}">
                <a14:useLocalDpi xmlns:a14="http://schemas.microsoft.com/office/drawing/2010/main" val="0"/>
              </a:ext>
            </a:extLst>
          </a:blip>
          <a:srcRect l="19399" r="30100"/>
          <a:stretch/>
        </p:blipFill>
        <p:spPr bwMode="auto">
          <a:xfrm>
            <a:off x="4220520" y="1054361"/>
            <a:ext cx="1932000" cy="1499823"/>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pic>
        <p:nvPicPr>
          <p:cNvPr id="1030" name="Picture 6" descr="Image result for counsellor"/>
          <p:cNvPicPr>
            <a:picLocks noChangeAspect="1" noChangeArrowheads="1"/>
          </p:cNvPicPr>
          <p:nvPr/>
        </p:nvPicPr>
        <p:blipFill rotWithShape="1">
          <a:blip r:embed="rId4" cstate="email">
            <a:extLst>
              <a:ext uri="{28A0092B-C50C-407E-A947-70E740481C1C}">
                <a14:useLocalDpi xmlns:a14="http://schemas.microsoft.com/office/drawing/2010/main" val="0"/>
              </a:ext>
            </a:extLst>
          </a:blip>
          <a:srcRect l="8291" r="20360"/>
          <a:stretch/>
        </p:blipFill>
        <p:spPr bwMode="auto">
          <a:xfrm>
            <a:off x="6267755" y="1008184"/>
            <a:ext cx="1604066" cy="1499823"/>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pic>
        <p:nvPicPr>
          <p:cNvPr id="1031" name="Picture 7"/>
          <p:cNvPicPr>
            <a:picLocks noChangeAspect="1"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4393531" y="2782783"/>
            <a:ext cx="1697281" cy="1916725"/>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pic>
        <p:nvPicPr>
          <p:cNvPr id="1032" name="Picture 8"/>
          <p:cNvPicPr>
            <a:picLocks noChangeAspect="1" noChangeArrowheads="1"/>
          </p:cNvPicPr>
          <p:nvPr/>
        </p:nvPicPr>
        <p:blipFill>
          <a:blip r:embed="rId6" cstate="email">
            <a:extLst>
              <a:ext uri="{28A0092B-C50C-407E-A947-70E740481C1C}">
                <a14:useLocalDpi xmlns:a14="http://schemas.microsoft.com/office/drawing/2010/main" val="0"/>
              </a:ext>
            </a:extLst>
          </a:blip>
          <a:srcRect/>
          <a:stretch>
            <a:fillRect/>
          </a:stretch>
        </p:blipFill>
        <p:spPr bwMode="auto">
          <a:xfrm>
            <a:off x="6267755" y="2620106"/>
            <a:ext cx="2387128" cy="1339600"/>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pic>
        <p:nvPicPr>
          <p:cNvPr id="1033" name="Picture 9"/>
          <p:cNvPicPr>
            <a:picLocks noChangeAspect="1" noChangeArrowheads="1"/>
          </p:cNvPicPr>
          <p:nvPr/>
        </p:nvPicPr>
        <p:blipFill>
          <a:blip r:embed="rId7" cstate="email">
            <a:extLst>
              <a:ext uri="{28A0092B-C50C-407E-A947-70E740481C1C}">
                <a14:useLocalDpi xmlns:a14="http://schemas.microsoft.com/office/drawing/2010/main" val="0"/>
              </a:ext>
            </a:extLst>
          </a:blip>
          <a:srcRect/>
          <a:stretch>
            <a:fillRect/>
          </a:stretch>
        </p:blipFill>
        <p:spPr bwMode="auto">
          <a:xfrm>
            <a:off x="8004542" y="1604251"/>
            <a:ext cx="977761" cy="903756"/>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pic>
        <p:nvPicPr>
          <p:cNvPr id="1034" name="Picture 10"/>
          <p:cNvPicPr>
            <a:picLocks noChangeAspect="1" noChangeArrowheads="1"/>
          </p:cNvPicPr>
          <p:nvPr/>
        </p:nvPicPr>
        <p:blipFill>
          <a:blip r:embed="rId8" cstate="email">
            <a:extLst>
              <a:ext uri="{28A0092B-C50C-407E-A947-70E740481C1C}">
                <a14:useLocalDpi xmlns:a14="http://schemas.microsoft.com/office/drawing/2010/main" val="0"/>
              </a:ext>
            </a:extLst>
          </a:blip>
          <a:srcRect/>
          <a:stretch>
            <a:fillRect/>
          </a:stretch>
        </p:blipFill>
        <p:spPr bwMode="auto">
          <a:xfrm>
            <a:off x="4201012" y="4865077"/>
            <a:ext cx="1571512" cy="1647088"/>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pic>
        <p:nvPicPr>
          <p:cNvPr id="1038" name="Picture 14"/>
          <p:cNvPicPr>
            <a:picLocks noChangeAspect="1" noChangeArrowheads="1"/>
          </p:cNvPicPr>
          <p:nvPr/>
        </p:nvPicPr>
        <p:blipFill>
          <a:blip r:embed="rId9" cstate="email">
            <a:extLst>
              <a:ext uri="{28A0092B-C50C-407E-A947-70E740481C1C}">
                <a14:useLocalDpi xmlns:a14="http://schemas.microsoft.com/office/drawing/2010/main" val="0"/>
              </a:ext>
            </a:extLst>
          </a:blip>
          <a:srcRect/>
          <a:stretch>
            <a:fillRect/>
          </a:stretch>
        </p:blipFill>
        <p:spPr bwMode="auto">
          <a:xfrm>
            <a:off x="7617599" y="196014"/>
            <a:ext cx="1314452" cy="1314452"/>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pic>
        <p:nvPicPr>
          <p:cNvPr id="1039" name="Picture 15"/>
          <p:cNvPicPr>
            <a:picLocks noChangeAspect="1" noChangeArrowheads="1"/>
          </p:cNvPicPr>
          <p:nvPr/>
        </p:nvPicPr>
        <p:blipFill>
          <a:blip r:embed="rId10" cstate="email">
            <a:extLst>
              <a:ext uri="{28A0092B-C50C-407E-A947-70E740481C1C}">
                <a14:useLocalDpi xmlns:a14="http://schemas.microsoft.com/office/drawing/2010/main" val="0"/>
              </a:ext>
            </a:extLst>
          </a:blip>
          <a:srcRect/>
          <a:stretch>
            <a:fillRect/>
          </a:stretch>
        </p:blipFill>
        <p:spPr bwMode="auto">
          <a:xfrm>
            <a:off x="7288988" y="4736121"/>
            <a:ext cx="1643063" cy="1905000"/>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pic>
        <p:nvPicPr>
          <p:cNvPr id="1035" name="Picture 11"/>
          <p:cNvPicPr>
            <a:picLocks noChangeAspect="1" noChangeArrowheads="1"/>
          </p:cNvPicPr>
          <p:nvPr/>
        </p:nvPicPr>
        <p:blipFill>
          <a:blip r:embed="rId11" cstate="email">
            <a:extLst>
              <a:ext uri="{28A0092B-C50C-407E-A947-70E740481C1C}">
                <a14:useLocalDpi xmlns:a14="http://schemas.microsoft.com/office/drawing/2010/main" val="0"/>
              </a:ext>
            </a:extLst>
          </a:blip>
          <a:srcRect/>
          <a:stretch>
            <a:fillRect/>
          </a:stretch>
        </p:blipFill>
        <p:spPr bwMode="auto">
          <a:xfrm>
            <a:off x="5951973" y="4095770"/>
            <a:ext cx="1509346" cy="1207477"/>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pic>
        <p:nvPicPr>
          <p:cNvPr id="1037" name="Picture 13"/>
          <p:cNvPicPr>
            <a:picLocks noChangeAspect="1" noChangeArrowheads="1"/>
          </p:cNvPicPr>
          <p:nvPr/>
        </p:nvPicPr>
        <p:blipFill>
          <a:blip r:embed="rId12" cstate="email">
            <a:extLst>
              <a:ext uri="{28A0092B-C50C-407E-A947-70E740481C1C}">
                <a14:useLocalDpi xmlns:a14="http://schemas.microsoft.com/office/drawing/2010/main" val="0"/>
              </a:ext>
            </a:extLst>
          </a:blip>
          <a:srcRect/>
          <a:stretch>
            <a:fillRect/>
          </a:stretch>
        </p:blipFill>
        <p:spPr bwMode="auto">
          <a:xfrm>
            <a:off x="5646432" y="5627077"/>
            <a:ext cx="1787350" cy="1189400"/>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pic>
        <p:nvPicPr>
          <p:cNvPr id="1036" name="Picture 12"/>
          <p:cNvPicPr>
            <a:picLocks noChangeAspect="1" noChangeArrowheads="1"/>
          </p:cNvPicPr>
          <p:nvPr/>
        </p:nvPicPr>
        <p:blipFill rotWithShape="1">
          <a:blip r:embed="rId13" cstate="email">
            <a:extLst>
              <a:ext uri="{28A0092B-C50C-407E-A947-70E740481C1C}">
                <a14:useLocalDpi xmlns:a14="http://schemas.microsoft.com/office/drawing/2010/main" val="0"/>
              </a:ext>
            </a:extLst>
          </a:blip>
          <a:srcRect l="29787" r="23019"/>
          <a:stretch/>
        </p:blipFill>
        <p:spPr bwMode="auto">
          <a:xfrm>
            <a:off x="7765918" y="3434861"/>
            <a:ext cx="1017814" cy="1437779"/>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3428124186"/>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1028"/>
                                        </p:tgtEl>
                                        <p:attrNameLst>
                                          <p:attrName>style.visibility</p:attrName>
                                        </p:attrNameLst>
                                      </p:cBhvr>
                                      <p:to>
                                        <p:strVal val="visible"/>
                                      </p:to>
                                    </p:set>
                                    <p:anim calcmode="lin" valueType="num">
                                      <p:cBhvr>
                                        <p:cTn id="7" dur="1000" fill="hold"/>
                                        <p:tgtEl>
                                          <p:spTgt spid="1028"/>
                                        </p:tgtEl>
                                        <p:attrNameLst>
                                          <p:attrName>ppt_w</p:attrName>
                                        </p:attrNameLst>
                                      </p:cBhvr>
                                      <p:tavLst>
                                        <p:tav tm="0">
                                          <p:val>
                                            <p:fltVal val="0"/>
                                          </p:val>
                                        </p:tav>
                                        <p:tav tm="100000">
                                          <p:val>
                                            <p:strVal val="#ppt_w"/>
                                          </p:val>
                                        </p:tav>
                                      </p:tavLst>
                                    </p:anim>
                                    <p:anim calcmode="lin" valueType="num">
                                      <p:cBhvr>
                                        <p:cTn id="8" dur="1000" fill="hold"/>
                                        <p:tgtEl>
                                          <p:spTgt spid="1028"/>
                                        </p:tgtEl>
                                        <p:attrNameLst>
                                          <p:attrName>ppt_h</p:attrName>
                                        </p:attrNameLst>
                                      </p:cBhvr>
                                      <p:tavLst>
                                        <p:tav tm="0">
                                          <p:val>
                                            <p:fltVal val="0"/>
                                          </p:val>
                                        </p:tav>
                                        <p:tav tm="100000">
                                          <p:val>
                                            <p:strVal val="#ppt_h"/>
                                          </p:val>
                                        </p:tav>
                                      </p:tavLst>
                                    </p:anim>
                                    <p:anim calcmode="lin" valueType="num">
                                      <p:cBhvr>
                                        <p:cTn id="9" dur="1000" fill="hold"/>
                                        <p:tgtEl>
                                          <p:spTgt spid="1028"/>
                                        </p:tgtEl>
                                        <p:attrNameLst>
                                          <p:attrName>style.rotation</p:attrName>
                                        </p:attrNameLst>
                                      </p:cBhvr>
                                      <p:tavLst>
                                        <p:tav tm="0">
                                          <p:val>
                                            <p:fltVal val="90"/>
                                          </p:val>
                                        </p:tav>
                                        <p:tav tm="100000">
                                          <p:val>
                                            <p:fltVal val="0"/>
                                          </p:val>
                                        </p:tav>
                                      </p:tavLst>
                                    </p:anim>
                                    <p:animEffect transition="in" filter="fade">
                                      <p:cBhvr>
                                        <p:cTn id="10" dur="1000"/>
                                        <p:tgtEl>
                                          <p:spTgt spid="1028"/>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nodeType="clickEffect">
                                  <p:stCondLst>
                                    <p:cond delay="0"/>
                                  </p:stCondLst>
                                  <p:childTnLst>
                                    <p:set>
                                      <p:cBhvr>
                                        <p:cTn id="14" dur="1" fill="hold">
                                          <p:stCondLst>
                                            <p:cond delay="0"/>
                                          </p:stCondLst>
                                        </p:cTn>
                                        <p:tgtEl>
                                          <p:spTgt spid="1038"/>
                                        </p:tgtEl>
                                        <p:attrNameLst>
                                          <p:attrName>style.visibility</p:attrName>
                                        </p:attrNameLst>
                                      </p:cBhvr>
                                      <p:to>
                                        <p:strVal val="visible"/>
                                      </p:to>
                                    </p:set>
                                    <p:anim calcmode="lin" valueType="num">
                                      <p:cBhvr>
                                        <p:cTn id="15" dur="1000" fill="hold"/>
                                        <p:tgtEl>
                                          <p:spTgt spid="1038"/>
                                        </p:tgtEl>
                                        <p:attrNameLst>
                                          <p:attrName>ppt_w</p:attrName>
                                        </p:attrNameLst>
                                      </p:cBhvr>
                                      <p:tavLst>
                                        <p:tav tm="0">
                                          <p:val>
                                            <p:fltVal val="0"/>
                                          </p:val>
                                        </p:tav>
                                        <p:tav tm="100000">
                                          <p:val>
                                            <p:strVal val="#ppt_w"/>
                                          </p:val>
                                        </p:tav>
                                      </p:tavLst>
                                    </p:anim>
                                    <p:anim calcmode="lin" valueType="num">
                                      <p:cBhvr>
                                        <p:cTn id="16" dur="1000" fill="hold"/>
                                        <p:tgtEl>
                                          <p:spTgt spid="1038"/>
                                        </p:tgtEl>
                                        <p:attrNameLst>
                                          <p:attrName>ppt_h</p:attrName>
                                        </p:attrNameLst>
                                      </p:cBhvr>
                                      <p:tavLst>
                                        <p:tav tm="0">
                                          <p:val>
                                            <p:fltVal val="0"/>
                                          </p:val>
                                        </p:tav>
                                        <p:tav tm="100000">
                                          <p:val>
                                            <p:strVal val="#ppt_h"/>
                                          </p:val>
                                        </p:tav>
                                      </p:tavLst>
                                    </p:anim>
                                    <p:anim calcmode="lin" valueType="num">
                                      <p:cBhvr>
                                        <p:cTn id="17" dur="1000" fill="hold"/>
                                        <p:tgtEl>
                                          <p:spTgt spid="1038"/>
                                        </p:tgtEl>
                                        <p:attrNameLst>
                                          <p:attrName>style.rotation</p:attrName>
                                        </p:attrNameLst>
                                      </p:cBhvr>
                                      <p:tavLst>
                                        <p:tav tm="0">
                                          <p:val>
                                            <p:fltVal val="90"/>
                                          </p:val>
                                        </p:tav>
                                        <p:tav tm="100000">
                                          <p:val>
                                            <p:fltVal val="0"/>
                                          </p:val>
                                        </p:tav>
                                      </p:tavLst>
                                    </p:anim>
                                    <p:animEffect transition="in" filter="fade">
                                      <p:cBhvr>
                                        <p:cTn id="18" dur="1000"/>
                                        <p:tgtEl>
                                          <p:spTgt spid="1038"/>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nodeType="clickEffect">
                                  <p:stCondLst>
                                    <p:cond delay="0"/>
                                  </p:stCondLst>
                                  <p:childTnLst>
                                    <p:set>
                                      <p:cBhvr>
                                        <p:cTn id="22" dur="1" fill="hold">
                                          <p:stCondLst>
                                            <p:cond delay="0"/>
                                          </p:stCondLst>
                                        </p:cTn>
                                        <p:tgtEl>
                                          <p:spTgt spid="1030"/>
                                        </p:tgtEl>
                                        <p:attrNameLst>
                                          <p:attrName>style.visibility</p:attrName>
                                        </p:attrNameLst>
                                      </p:cBhvr>
                                      <p:to>
                                        <p:strVal val="visible"/>
                                      </p:to>
                                    </p:set>
                                    <p:anim calcmode="lin" valueType="num">
                                      <p:cBhvr>
                                        <p:cTn id="23" dur="1000" fill="hold"/>
                                        <p:tgtEl>
                                          <p:spTgt spid="1030"/>
                                        </p:tgtEl>
                                        <p:attrNameLst>
                                          <p:attrName>ppt_w</p:attrName>
                                        </p:attrNameLst>
                                      </p:cBhvr>
                                      <p:tavLst>
                                        <p:tav tm="0">
                                          <p:val>
                                            <p:fltVal val="0"/>
                                          </p:val>
                                        </p:tav>
                                        <p:tav tm="100000">
                                          <p:val>
                                            <p:strVal val="#ppt_w"/>
                                          </p:val>
                                        </p:tav>
                                      </p:tavLst>
                                    </p:anim>
                                    <p:anim calcmode="lin" valueType="num">
                                      <p:cBhvr>
                                        <p:cTn id="24" dur="1000" fill="hold"/>
                                        <p:tgtEl>
                                          <p:spTgt spid="1030"/>
                                        </p:tgtEl>
                                        <p:attrNameLst>
                                          <p:attrName>ppt_h</p:attrName>
                                        </p:attrNameLst>
                                      </p:cBhvr>
                                      <p:tavLst>
                                        <p:tav tm="0">
                                          <p:val>
                                            <p:fltVal val="0"/>
                                          </p:val>
                                        </p:tav>
                                        <p:tav tm="100000">
                                          <p:val>
                                            <p:strVal val="#ppt_h"/>
                                          </p:val>
                                        </p:tav>
                                      </p:tavLst>
                                    </p:anim>
                                    <p:anim calcmode="lin" valueType="num">
                                      <p:cBhvr>
                                        <p:cTn id="25" dur="1000" fill="hold"/>
                                        <p:tgtEl>
                                          <p:spTgt spid="1030"/>
                                        </p:tgtEl>
                                        <p:attrNameLst>
                                          <p:attrName>style.rotation</p:attrName>
                                        </p:attrNameLst>
                                      </p:cBhvr>
                                      <p:tavLst>
                                        <p:tav tm="0">
                                          <p:val>
                                            <p:fltVal val="90"/>
                                          </p:val>
                                        </p:tav>
                                        <p:tav tm="100000">
                                          <p:val>
                                            <p:fltVal val="0"/>
                                          </p:val>
                                        </p:tav>
                                      </p:tavLst>
                                    </p:anim>
                                    <p:animEffect transition="in" filter="fade">
                                      <p:cBhvr>
                                        <p:cTn id="26" dur="1000"/>
                                        <p:tgtEl>
                                          <p:spTgt spid="1030"/>
                                        </p:tgtEl>
                                      </p:cBhvr>
                                    </p:animEffect>
                                  </p:childTnLst>
                                </p:cTn>
                              </p:par>
                            </p:childTnLst>
                          </p:cTn>
                        </p:par>
                      </p:childTnLst>
                    </p:cTn>
                  </p:par>
                  <p:par>
                    <p:cTn id="27" fill="hold">
                      <p:stCondLst>
                        <p:cond delay="indefinite"/>
                      </p:stCondLst>
                      <p:childTnLst>
                        <p:par>
                          <p:cTn id="28" fill="hold">
                            <p:stCondLst>
                              <p:cond delay="0"/>
                            </p:stCondLst>
                            <p:childTnLst>
                              <p:par>
                                <p:cTn id="29" presetID="31" presetClass="entr" presetSubtype="0" fill="hold" nodeType="clickEffect">
                                  <p:stCondLst>
                                    <p:cond delay="0"/>
                                  </p:stCondLst>
                                  <p:childTnLst>
                                    <p:set>
                                      <p:cBhvr>
                                        <p:cTn id="30" dur="1" fill="hold">
                                          <p:stCondLst>
                                            <p:cond delay="0"/>
                                          </p:stCondLst>
                                        </p:cTn>
                                        <p:tgtEl>
                                          <p:spTgt spid="1033"/>
                                        </p:tgtEl>
                                        <p:attrNameLst>
                                          <p:attrName>style.visibility</p:attrName>
                                        </p:attrNameLst>
                                      </p:cBhvr>
                                      <p:to>
                                        <p:strVal val="visible"/>
                                      </p:to>
                                    </p:set>
                                    <p:anim calcmode="lin" valueType="num">
                                      <p:cBhvr>
                                        <p:cTn id="31" dur="1000" fill="hold"/>
                                        <p:tgtEl>
                                          <p:spTgt spid="1033"/>
                                        </p:tgtEl>
                                        <p:attrNameLst>
                                          <p:attrName>ppt_w</p:attrName>
                                        </p:attrNameLst>
                                      </p:cBhvr>
                                      <p:tavLst>
                                        <p:tav tm="0">
                                          <p:val>
                                            <p:fltVal val="0"/>
                                          </p:val>
                                        </p:tav>
                                        <p:tav tm="100000">
                                          <p:val>
                                            <p:strVal val="#ppt_w"/>
                                          </p:val>
                                        </p:tav>
                                      </p:tavLst>
                                    </p:anim>
                                    <p:anim calcmode="lin" valueType="num">
                                      <p:cBhvr>
                                        <p:cTn id="32" dur="1000" fill="hold"/>
                                        <p:tgtEl>
                                          <p:spTgt spid="1033"/>
                                        </p:tgtEl>
                                        <p:attrNameLst>
                                          <p:attrName>ppt_h</p:attrName>
                                        </p:attrNameLst>
                                      </p:cBhvr>
                                      <p:tavLst>
                                        <p:tav tm="0">
                                          <p:val>
                                            <p:fltVal val="0"/>
                                          </p:val>
                                        </p:tav>
                                        <p:tav tm="100000">
                                          <p:val>
                                            <p:strVal val="#ppt_h"/>
                                          </p:val>
                                        </p:tav>
                                      </p:tavLst>
                                    </p:anim>
                                    <p:anim calcmode="lin" valueType="num">
                                      <p:cBhvr>
                                        <p:cTn id="33" dur="1000" fill="hold"/>
                                        <p:tgtEl>
                                          <p:spTgt spid="1033"/>
                                        </p:tgtEl>
                                        <p:attrNameLst>
                                          <p:attrName>style.rotation</p:attrName>
                                        </p:attrNameLst>
                                      </p:cBhvr>
                                      <p:tavLst>
                                        <p:tav tm="0">
                                          <p:val>
                                            <p:fltVal val="90"/>
                                          </p:val>
                                        </p:tav>
                                        <p:tav tm="100000">
                                          <p:val>
                                            <p:fltVal val="0"/>
                                          </p:val>
                                        </p:tav>
                                      </p:tavLst>
                                    </p:anim>
                                    <p:animEffect transition="in" filter="fade">
                                      <p:cBhvr>
                                        <p:cTn id="34" dur="1000"/>
                                        <p:tgtEl>
                                          <p:spTgt spid="1033"/>
                                        </p:tgtEl>
                                      </p:cBhvr>
                                    </p:animEffect>
                                  </p:childTnLst>
                                </p:cTn>
                              </p:par>
                            </p:childTnLst>
                          </p:cTn>
                        </p:par>
                      </p:childTnLst>
                    </p:cTn>
                  </p:par>
                  <p:par>
                    <p:cTn id="35" fill="hold">
                      <p:stCondLst>
                        <p:cond delay="indefinite"/>
                      </p:stCondLst>
                      <p:childTnLst>
                        <p:par>
                          <p:cTn id="36" fill="hold">
                            <p:stCondLst>
                              <p:cond delay="0"/>
                            </p:stCondLst>
                            <p:childTnLst>
                              <p:par>
                                <p:cTn id="37" presetID="31" presetClass="entr" presetSubtype="0" fill="hold" nodeType="clickEffect">
                                  <p:stCondLst>
                                    <p:cond delay="0"/>
                                  </p:stCondLst>
                                  <p:childTnLst>
                                    <p:set>
                                      <p:cBhvr>
                                        <p:cTn id="38" dur="1" fill="hold">
                                          <p:stCondLst>
                                            <p:cond delay="0"/>
                                          </p:stCondLst>
                                        </p:cTn>
                                        <p:tgtEl>
                                          <p:spTgt spid="1032"/>
                                        </p:tgtEl>
                                        <p:attrNameLst>
                                          <p:attrName>style.visibility</p:attrName>
                                        </p:attrNameLst>
                                      </p:cBhvr>
                                      <p:to>
                                        <p:strVal val="visible"/>
                                      </p:to>
                                    </p:set>
                                    <p:anim calcmode="lin" valueType="num">
                                      <p:cBhvr>
                                        <p:cTn id="39" dur="1000" fill="hold"/>
                                        <p:tgtEl>
                                          <p:spTgt spid="1032"/>
                                        </p:tgtEl>
                                        <p:attrNameLst>
                                          <p:attrName>ppt_w</p:attrName>
                                        </p:attrNameLst>
                                      </p:cBhvr>
                                      <p:tavLst>
                                        <p:tav tm="0">
                                          <p:val>
                                            <p:fltVal val="0"/>
                                          </p:val>
                                        </p:tav>
                                        <p:tav tm="100000">
                                          <p:val>
                                            <p:strVal val="#ppt_w"/>
                                          </p:val>
                                        </p:tav>
                                      </p:tavLst>
                                    </p:anim>
                                    <p:anim calcmode="lin" valueType="num">
                                      <p:cBhvr>
                                        <p:cTn id="40" dur="1000" fill="hold"/>
                                        <p:tgtEl>
                                          <p:spTgt spid="1032"/>
                                        </p:tgtEl>
                                        <p:attrNameLst>
                                          <p:attrName>ppt_h</p:attrName>
                                        </p:attrNameLst>
                                      </p:cBhvr>
                                      <p:tavLst>
                                        <p:tav tm="0">
                                          <p:val>
                                            <p:fltVal val="0"/>
                                          </p:val>
                                        </p:tav>
                                        <p:tav tm="100000">
                                          <p:val>
                                            <p:strVal val="#ppt_h"/>
                                          </p:val>
                                        </p:tav>
                                      </p:tavLst>
                                    </p:anim>
                                    <p:anim calcmode="lin" valueType="num">
                                      <p:cBhvr>
                                        <p:cTn id="41" dur="1000" fill="hold"/>
                                        <p:tgtEl>
                                          <p:spTgt spid="1032"/>
                                        </p:tgtEl>
                                        <p:attrNameLst>
                                          <p:attrName>style.rotation</p:attrName>
                                        </p:attrNameLst>
                                      </p:cBhvr>
                                      <p:tavLst>
                                        <p:tav tm="0">
                                          <p:val>
                                            <p:fltVal val="90"/>
                                          </p:val>
                                        </p:tav>
                                        <p:tav tm="100000">
                                          <p:val>
                                            <p:fltVal val="0"/>
                                          </p:val>
                                        </p:tav>
                                      </p:tavLst>
                                    </p:anim>
                                    <p:animEffect transition="in" filter="fade">
                                      <p:cBhvr>
                                        <p:cTn id="42" dur="1000"/>
                                        <p:tgtEl>
                                          <p:spTgt spid="1032"/>
                                        </p:tgtEl>
                                      </p:cBhvr>
                                    </p:animEffect>
                                  </p:childTnLst>
                                </p:cTn>
                              </p:par>
                            </p:childTnLst>
                          </p:cTn>
                        </p:par>
                      </p:childTnLst>
                    </p:cTn>
                  </p:par>
                  <p:par>
                    <p:cTn id="43" fill="hold">
                      <p:stCondLst>
                        <p:cond delay="indefinite"/>
                      </p:stCondLst>
                      <p:childTnLst>
                        <p:par>
                          <p:cTn id="44" fill="hold">
                            <p:stCondLst>
                              <p:cond delay="0"/>
                            </p:stCondLst>
                            <p:childTnLst>
                              <p:par>
                                <p:cTn id="45" presetID="31" presetClass="entr" presetSubtype="0" fill="hold" nodeType="clickEffect">
                                  <p:stCondLst>
                                    <p:cond delay="0"/>
                                  </p:stCondLst>
                                  <p:childTnLst>
                                    <p:set>
                                      <p:cBhvr>
                                        <p:cTn id="46" dur="1" fill="hold">
                                          <p:stCondLst>
                                            <p:cond delay="0"/>
                                          </p:stCondLst>
                                        </p:cTn>
                                        <p:tgtEl>
                                          <p:spTgt spid="1036"/>
                                        </p:tgtEl>
                                        <p:attrNameLst>
                                          <p:attrName>style.visibility</p:attrName>
                                        </p:attrNameLst>
                                      </p:cBhvr>
                                      <p:to>
                                        <p:strVal val="visible"/>
                                      </p:to>
                                    </p:set>
                                    <p:anim calcmode="lin" valueType="num">
                                      <p:cBhvr>
                                        <p:cTn id="47" dur="1000" fill="hold"/>
                                        <p:tgtEl>
                                          <p:spTgt spid="1036"/>
                                        </p:tgtEl>
                                        <p:attrNameLst>
                                          <p:attrName>ppt_w</p:attrName>
                                        </p:attrNameLst>
                                      </p:cBhvr>
                                      <p:tavLst>
                                        <p:tav tm="0">
                                          <p:val>
                                            <p:fltVal val="0"/>
                                          </p:val>
                                        </p:tav>
                                        <p:tav tm="100000">
                                          <p:val>
                                            <p:strVal val="#ppt_w"/>
                                          </p:val>
                                        </p:tav>
                                      </p:tavLst>
                                    </p:anim>
                                    <p:anim calcmode="lin" valueType="num">
                                      <p:cBhvr>
                                        <p:cTn id="48" dur="1000" fill="hold"/>
                                        <p:tgtEl>
                                          <p:spTgt spid="1036"/>
                                        </p:tgtEl>
                                        <p:attrNameLst>
                                          <p:attrName>ppt_h</p:attrName>
                                        </p:attrNameLst>
                                      </p:cBhvr>
                                      <p:tavLst>
                                        <p:tav tm="0">
                                          <p:val>
                                            <p:fltVal val="0"/>
                                          </p:val>
                                        </p:tav>
                                        <p:tav tm="100000">
                                          <p:val>
                                            <p:strVal val="#ppt_h"/>
                                          </p:val>
                                        </p:tav>
                                      </p:tavLst>
                                    </p:anim>
                                    <p:anim calcmode="lin" valueType="num">
                                      <p:cBhvr>
                                        <p:cTn id="49" dur="1000" fill="hold"/>
                                        <p:tgtEl>
                                          <p:spTgt spid="1036"/>
                                        </p:tgtEl>
                                        <p:attrNameLst>
                                          <p:attrName>style.rotation</p:attrName>
                                        </p:attrNameLst>
                                      </p:cBhvr>
                                      <p:tavLst>
                                        <p:tav tm="0">
                                          <p:val>
                                            <p:fltVal val="90"/>
                                          </p:val>
                                        </p:tav>
                                        <p:tav tm="100000">
                                          <p:val>
                                            <p:fltVal val="0"/>
                                          </p:val>
                                        </p:tav>
                                      </p:tavLst>
                                    </p:anim>
                                    <p:animEffect transition="in" filter="fade">
                                      <p:cBhvr>
                                        <p:cTn id="50" dur="1000"/>
                                        <p:tgtEl>
                                          <p:spTgt spid="1036"/>
                                        </p:tgtEl>
                                      </p:cBhvr>
                                    </p:animEffect>
                                  </p:childTnLst>
                                </p:cTn>
                              </p:par>
                            </p:childTnLst>
                          </p:cTn>
                        </p:par>
                      </p:childTnLst>
                    </p:cTn>
                  </p:par>
                  <p:par>
                    <p:cTn id="51" fill="hold">
                      <p:stCondLst>
                        <p:cond delay="indefinite"/>
                      </p:stCondLst>
                      <p:childTnLst>
                        <p:par>
                          <p:cTn id="52" fill="hold">
                            <p:stCondLst>
                              <p:cond delay="0"/>
                            </p:stCondLst>
                            <p:childTnLst>
                              <p:par>
                                <p:cTn id="53" presetID="31" presetClass="entr" presetSubtype="0" fill="hold" nodeType="clickEffect">
                                  <p:stCondLst>
                                    <p:cond delay="0"/>
                                  </p:stCondLst>
                                  <p:childTnLst>
                                    <p:set>
                                      <p:cBhvr>
                                        <p:cTn id="54" dur="1" fill="hold">
                                          <p:stCondLst>
                                            <p:cond delay="0"/>
                                          </p:stCondLst>
                                        </p:cTn>
                                        <p:tgtEl>
                                          <p:spTgt spid="1035"/>
                                        </p:tgtEl>
                                        <p:attrNameLst>
                                          <p:attrName>style.visibility</p:attrName>
                                        </p:attrNameLst>
                                      </p:cBhvr>
                                      <p:to>
                                        <p:strVal val="visible"/>
                                      </p:to>
                                    </p:set>
                                    <p:anim calcmode="lin" valueType="num">
                                      <p:cBhvr>
                                        <p:cTn id="55" dur="1000" fill="hold"/>
                                        <p:tgtEl>
                                          <p:spTgt spid="1035"/>
                                        </p:tgtEl>
                                        <p:attrNameLst>
                                          <p:attrName>ppt_w</p:attrName>
                                        </p:attrNameLst>
                                      </p:cBhvr>
                                      <p:tavLst>
                                        <p:tav tm="0">
                                          <p:val>
                                            <p:fltVal val="0"/>
                                          </p:val>
                                        </p:tav>
                                        <p:tav tm="100000">
                                          <p:val>
                                            <p:strVal val="#ppt_w"/>
                                          </p:val>
                                        </p:tav>
                                      </p:tavLst>
                                    </p:anim>
                                    <p:anim calcmode="lin" valueType="num">
                                      <p:cBhvr>
                                        <p:cTn id="56" dur="1000" fill="hold"/>
                                        <p:tgtEl>
                                          <p:spTgt spid="1035"/>
                                        </p:tgtEl>
                                        <p:attrNameLst>
                                          <p:attrName>ppt_h</p:attrName>
                                        </p:attrNameLst>
                                      </p:cBhvr>
                                      <p:tavLst>
                                        <p:tav tm="0">
                                          <p:val>
                                            <p:fltVal val="0"/>
                                          </p:val>
                                        </p:tav>
                                        <p:tav tm="100000">
                                          <p:val>
                                            <p:strVal val="#ppt_h"/>
                                          </p:val>
                                        </p:tav>
                                      </p:tavLst>
                                    </p:anim>
                                    <p:anim calcmode="lin" valueType="num">
                                      <p:cBhvr>
                                        <p:cTn id="57" dur="1000" fill="hold"/>
                                        <p:tgtEl>
                                          <p:spTgt spid="1035"/>
                                        </p:tgtEl>
                                        <p:attrNameLst>
                                          <p:attrName>style.rotation</p:attrName>
                                        </p:attrNameLst>
                                      </p:cBhvr>
                                      <p:tavLst>
                                        <p:tav tm="0">
                                          <p:val>
                                            <p:fltVal val="90"/>
                                          </p:val>
                                        </p:tav>
                                        <p:tav tm="100000">
                                          <p:val>
                                            <p:fltVal val="0"/>
                                          </p:val>
                                        </p:tav>
                                      </p:tavLst>
                                    </p:anim>
                                    <p:animEffect transition="in" filter="fade">
                                      <p:cBhvr>
                                        <p:cTn id="58" dur="1000"/>
                                        <p:tgtEl>
                                          <p:spTgt spid="1035"/>
                                        </p:tgtEl>
                                      </p:cBhvr>
                                    </p:animEffect>
                                  </p:childTnLst>
                                </p:cTn>
                              </p:par>
                            </p:childTnLst>
                          </p:cTn>
                        </p:par>
                      </p:childTnLst>
                    </p:cTn>
                  </p:par>
                  <p:par>
                    <p:cTn id="59" fill="hold">
                      <p:stCondLst>
                        <p:cond delay="indefinite"/>
                      </p:stCondLst>
                      <p:childTnLst>
                        <p:par>
                          <p:cTn id="60" fill="hold">
                            <p:stCondLst>
                              <p:cond delay="0"/>
                            </p:stCondLst>
                            <p:childTnLst>
                              <p:par>
                                <p:cTn id="61" presetID="31" presetClass="entr" presetSubtype="0" fill="hold" nodeType="clickEffect">
                                  <p:stCondLst>
                                    <p:cond delay="0"/>
                                  </p:stCondLst>
                                  <p:childTnLst>
                                    <p:set>
                                      <p:cBhvr>
                                        <p:cTn id="62" dur="1" fill="hold">
                                          <p:stCondLst>
                                            <p:cond delay="0"/>
                                          </p:stCondLst>
                                        </p:cTn>
                                        <p:tgtEl>
                                          <p:spTgt spid="1039"/>
                                        </p:tgtEl>
                                        <p:attrNameLst>
                                          <p:attrName>style.visibility</p:attrName>
                                        </p:attrNameLst>
                                      </p:cBhvr>
                                      <p:to>
                                        <p:strVal val="visible"/>
                                      </p:to>
                                    </p:set>
                                    <p:anim calcmode="lin" valueType="num">
                                      <p:cBhvr>
                                        <p:cTn id="63" dur="1000" fill="hold"/>
                                        <p:tgtEl>
                                          <p:spTgt spid="1039"/>
                                        </p:tgtEl>
                                        <p:attrNameLst>
                                          <p:attrName>ppt_w</p:attrName>
                                        </p:attrNameLst>
                                      </p:cBhvr>
                                      <p:tavLst>
                                        <p:tav tm="0">
                                          <p:val>
                                            <p:fltVal val="0"/>
                                          </p:val>
                                        </p:tav>
                                        <p:tav tm="100000">
                                          <p:val>
                                            <p:strVal val="#ppt_w"/>
                                          </p:val>
                                        </p:tav>
                                      </p:tavLst>
                                    </p:anim>
                                    <p:anim calcmode="lin" valueType="num">
                                      <p:cBhvr>
                                        <p:cTn id="64" dur="1000" fill="hold"/>
                                        <p:tgtEl>
                                          <p:spTgt spid="1039"/>
                                        </p:tgtEl>
                                        <p:attrNameLst>
                                          <p:attrName>ppt_h</p:attrName>
                                        </p:attrNameLst>
                                      </p:cBhvr>
                                      <p:tavLst>
                                        <p:tav tm="0">
                                          <p:val>
                                            <p:fltVal val="0"/>
                                          </p:val>
                                        </p:tav>
                                        <p:tav tm="100000">
                                          <p:val>
                                            <p:strVal val="#ppt_h"/>
                                          </p:val>
                                        </p:tav>
                                      </p:tavLst>
                                    </p:anim>
                                    <p:anim calcmode="lin" valueType="num">
                                      <p:cBhvr>
                                        <p:cTn id="65" dur="1000" fill="hold"/>
                                        <p:tgtEl>
                                          <p:spTgt spid="1039"/>
                                        </p:tgtEl>
                                        <p:attrNameLst>
                                          <p:attrName>style.rotation</p:attrName>
                                        </p:attrNameLst>
                                      </p:cBhvr>
                                      <p:tavLst>
                                        <p:tav tm="0">
                                          <p:val>
                                            <p:fltVal val="90"/>
                                          </p:val>
                                        </p:tav>
                                        <p:tav tm="100000">
                                          <p:val>
                                            <p:fltVal val="0"/>
                                          </p:val>
                                        </p:tav>
                                      </p:tavLst>
                                    </p:anim>
                                    <p:animEffect transition="in" filter="fade">
                                      <p:cBhvr>
                                        <p:cTn id="66" dur="1000"/>
                                        <p:tgtEl>
                                          <p:spTgt spid="1039"/>
                                        </p:tgtEl>
                                      </p:cBhvr>
                                    </p:animEffect>
                                  </p:childTnLst>
                                </p:cTn>
                              </p:par>
                            </p:childTnLst>
                          </p:cTn>
                        </p:par>
                      </p:childTnLst>
                    </p:cTn>
                  </p:par>
                  <p:par>
                    <p:cTn id="67" fill="hold">
                      <p:stCondLst>
                        <p:cond delay="indefinite"/>
                      </p:stCondLst>
                      <p:childTnLst>
                        <p:par>
                          <p:cTn id="68" fill="hold">
                            <p:stCondLst>
                              <p:cond delay="0"/>
                            </p:stCondLst>
                            <p:childTnLst>
                              <p:par>
                                <p:cTn id="69" presetID="31" presetClass="entr" presetSubtype="0" fill="hold" nodeType="clickEffect">
                                  <p:stCondLst>
                                    <p:cond delay="0"/>
                                  </p:stCondLst>
                                  <p:childTnLst>
                                    <p:set>
                                      <p:cBhvr>
                                        <p:cTn id="70" dur="1" fill="hold">
                                          <p:stCondLst>
                                            <p:cond delay="0"/>
                                          </p:stCondLst>
                                        </p:cTn>
                                        <p:tgtEl>
                                          <p:spTgt spid="1037"/>
                                        </p:tgtEl>
                                        <p:attrNameLst>
                                          <p:attrName>style.visibility</p:attrName>
                                        </p:attrNameLst>
                                      </p:cBhvr>
                                      <p:to>
                                        <p:strVal val="visible"/>
                                      </p:to>
                                    </p:set>
                                    <p:anim calcmode="lin" valueType="num">
                                      <p:cBhvr>
                                        <p:cTn id="71" dur="1000" fill="hold"/>
                                        <p:tgtEl>
                                          <p:spTgt spid="1037"/>
                                        </p:tgtEl>
                                        <p:attrNameLst>
                                          <p:attrName>ppt_w</p:attrName>
                                        </p:attrNameLst>
                                      </p:cBhvr>
                                      <p:tavLst>
                                        <p:tav tm="0">
                                          <p:val>
                                            <p:fltVal val="0"/>
                                          </p:val>
                                        </p:tav>
                                        <p:tav tm="100000">
                                          <p:val>
                                            <p:strVal val="#ppt_w"/>
                                          </p:val>
                                        </p:tav>
                                      </p:tavLst>
                                    </p:anim>
                                    <p:anim calcmode="lin" valueType="num">
                                      <p:cBhvr>
                                        <p:cTn id="72" dur="1000" fill="hold"/>
                                        <p:tgtEl>
                                          <p:spTgt spid="1037"/>
                                        </p:tgtEl>
                                        <p:attrNameLst>
                                          <p:attrName>ppt_h</p:attrName>
                                        </p:attrNameLst>
                                      </p:cBhvr>
                                      <p:tavLst>
                                        <p:tav tm="0">
                                          <p:val>
                                            <p:fltVal val="0"/>
                                          </p:val>
                                        </p:tav>
                                        <p:tav tm="100000">
                                          <p:val>
                                            <p:strVal val="#ppt_h"/>
                                          </p:val>
                                        </p:tav>
                                      </p:tavLst>
                                    </p:anim>
                                    <p:anim calcmode="lin" valueType="num">
                                      <p:cBhvr>
                                        <p:cTn id="73" dur="1000" fill="hold"/>
                                        <p:tgtEl>
                                          <p:spTgt spid="1037"/>
                                        </p:tgtEl>
                                        <p:attrNameLst>
                                          <p:attrName>style.rotation</p:attrName>
                                        </p:attrNameLst>
                                      </p:cBhvr>
                                      <p:tavLst>
                                        <p:tav tm="0">
                                          <p:val>
                                            <p:fltVal val="90"/>
                                          </p:val>
                                        </p:tav>
                                        <p:tav tm="100000">
                                          <p:val>
                                            <p:fltVal val="0"/>
                                          </p:val>
                                        </p:tav>
                                      </p:tavLst>
                                    </p:anim>
                                    <p:animEffect transition="in" filter="fade">
                                      <p:cBhvr>
                                        <p:cTn id="74" dur="1000"/>
                                        <p:tgtEl>
                                          <p:spTgt spid="1037"/>
                                        </p:tgtEl>
                                      </p:cBhvr>
                                    </p:animEffect>
                                  </p:childTnLst>
                                </p:cTn>
                              </p:par>
                            </p:childTnLst>
                          </p:cTn>
                        </p:par>
                      </p:childTnLst>
                    </p:cTn>
                  </p:par>
                  <p:par>
                    <p:cTn id="75" fill="hold">
                      <p:stCondLst>
                        <p:cond delay="indefinite"/>
                      </p:stCondLst>
                      <p:childTnLst>
                        <p:par>
                          <p:cTn id="76" fill="hold">
                            <p:stCondLst>
                              <p:cond delay="0"/>
                            </p:stCondLst>
                            <p:childTnLst>
                              <p:par>
                                <p:cTn id="77" presetID="31" presetClass="entr" presetSubtype="0" fill="hold" nodeType="clickEffect">
                                  <p:stCondLst>
                                    <p:cond delay="0"/>
                                  </p:stCondLst>
                                  <p:childTnLst>
                                    <p:set>
                                      <p:cBhvr>
                                        <p:cTn id="78" dur="1" fill="hold">
                                          <p:stCondLst>
                                            <p:cond delay="0"/>
                                          </p:stCondLst>
                                        </p:cTn>
                                        <p:tgtEl>
                                          <p:spTgt spid="1034"/>
                                        </p:tgtEl>
                                        <p:attrNameLst>
                                          <p:attrName>style.visibility</p:attrName>
                                        </p:attrNameLst>
                                      </p:cBhvr>
                                      <p:to>
                                        <p:strVal val="visible"/>
                                      </p:to>
                                    </p:set>
                                    <p:anim calcmode="lin" valueType="num">
                                      <p:cBhvr>
                                        <p:cTn id="79" dur="1000" fill="hold"/>
                                        <p:tgtEl>
                                          <p:spTgt spid="1034"/>
                                        </p:tgtEl>
                                        <p:attrNameLst>
                                          <p:attrName>ppt_w</p:attrName>
                                        </p:attrNameLst>
                                      </p:cBhvr>
                                      <p:tavLst>
                                        <p:tav tm="0">
                                          <p:val>
                                            <p:fltVal val="0"/>
                                          </p:val>
                                        </p:tav>
                                        <p:tav tm="100000">
                                          <p:val>
                                            <p:strVal val="#ppt_w"/>
                                          </p:val>
                                        </p:tav>
                                      </p:tavLst>
                                    </p:anim>
                                    <p:anim calcmode="lin" valueType="num">
                                      <p:cBhvr>
                                        <p:cTn id="80" dur="1000" fill="hold"/>
                                        <p:tgtEl>
                                          <p:spTgt spid="1034"/>
                                        </p:tgtEl>
                                        <p:attrNameLst>
                                          <p:attrName>ppt_h</p:attrName>
                                        </p:attrNameLst>
                                      </p:cBhvr>
                                      <p:tavLst>
                                        <p:tav tm="0">
                                          <p:val>
                                            <p:fltVal val="0"/>
                                          </p:val>
                                        </p:tav>
                                        <p:tav tm="100000">
                                          <p:val>
                                            <p:strVal val="#ppt_h"/>
                                          </p:val>
                                        </p:tav>
                                      </p:tavLst>
                                    </p:anim>
                                    <p:anim calcmode="lin" valueType="num">
                                      <p:cBhvr>
                                        <p:cTn id="81" dur="1000" fill="hold"/>
                                        <p:tgtEl>
                                          <p:spTgt spid="1034"/>
                                        </p:tgtEl>
                                        <p:attrNameLst>
                                          <p:attrName>style.rotation</p:attrName>
                                        </p:attrNameLst>
                                      </p:cBhvr>
                                      <p:tavLst>
                                        <p:tav tm="0">
                                          <p:val>
                                            <p:fltVal val="90"/>
                                          </p:val>
                                        </p:tav>
                                        <p:tav tm="100000">
                                          <p:val>
                                            <p:fltVal val="0"/>
                                          </p:val>
                                        </p:tav>
                                      </p:tavLst>
                                    </p:anim>
                                    <p:animEffect transition="in" filter="fade">
                                      <p:cBhvr>
                                        <p:cTn id="82" dur="1000"/>
                                        <p:tgtEl>
                                          <p:spTgt spid="1034"/>
                                        </p:tgtEl>
                                      </p:cBhvr>
                                    </p:animEffect>
                                  </p:childTnLst>
                                </p:cTn>
                              </p:par>
                            </p:childTnLst>
                          </p:cTn>
                        </p:par>
                      </p:childTnLst>
                    </p:cTn>
                  </p:par>
                  <p:par>
                    <p:cTn id="83" fill="hold">
                      <p:stCondLst>
                        <p:cond delay="indefinite"/>
                      </p:stCondLst>
                      <p:childTnLst>
                        <p:par>
                          <p:cTn id="84" fill="hold">
                            <p:stCondLst>
                              <p:cond delay="0"/>
                            </p:stCondLst>
                            <p:childTnLst>
                              <p:par>
                                <p:cTn id="85" presetID="31" presetClass="entr" presetSubtype="0" fill="hold" nodeType="clickEffect">
                                  <p:stCondLst>
                                    <p:cond delay="0"/>
                                  </p:stCondLst>
                                  <p:childTnLst>
                                    <p:set>
                                      <p:cBhvr>
                                        <p:cTn id="86" dur="1" fill="hold">
                                          <p:stCondLst>
                                            <p:cond delay="0"/>
                                          </p:stCondLst>
                                        </p:cTn>
                                        <p:tgtEl>
                                          <p:spTgt spid="1031"/>
                                        </p:tgtEl>
                                        <p:attrNameLst>
                                          <p:attrName>style.visibility</p:attrName>
                                        </p:attrNameLst>
                                      </p:cBhvr>
                                      <p:to>
                                        <p:strVal val="visible"/>
                                      </p:to>
                                    </p:set>
                                    <p:anim calcmode="lin" valueType="num">
                                      <p:cBhvr>
                                        <p:cTn id="87" dur="1000" fill="hold"/>
                                        <p:tgtEl>
                                          <p:spTgt spid="1031"/>
                                        </p:tgtEl>
                                        <p:attrNameLst>
                                          <p:attrName>ppt_w</p:attrName>
                                        </p:attrNameLst>
                                      </p:cBhvr>
                                      <p:tavLst>
                                        <p:tav tm="0">
                                          <p:val>
                                            <p:fltVal val="0"/>
                                          </p:val>
                                        </p:tav>
                                        <p:tav tm="100000">
                                          <p:val>
                                            <p:strVal val="#ppt_w"/>
                                          </p:val>
                                        </p:tav>
                                      </p:tavLst>
                                    </p:anim>
                                    <p:anim calcmode="lin" valueType="num">
                                      <p:cBhvr>
                                        <p:cTn id="88" dur="1000" fill="hold"/>
                                        <p:tgtEl>
                                          <p:spTgt spid="1031"/>
                                        </p:tgtEl>
                                        <p:attrNameLst>
                                          <p:attrName>ppt_h</p:attrName>
                                        </p:attrNameLst>
                                      </p:cBhvr>
                                      <p:tavLst>
                                        <p:tav tm="0">
                                          <p:val>
                                            <p:fltVal val="0"/>
                                          </p:val>
                                        </p:tav>
                                        <p:tav tm="100000">
                                          <p:val>
                                            <p:strVal val="#ppt_h"/>
                                          </p:val>
                                        </p:tav>
                                      </p:tavLst>
                                    </p:anim>
                                    <p:anim calcmode="lin" valueType="num">
                                      <p:cBhvr>
                                        <p:cTn id="89" dur="1000" fill="hold"/>
                                        <p:tgtEl>
                                          <p:spTgt spid="1031"/>
                                        </p:tgtEl>
                                        <p:attrNameLst>
                                          <p:attrName>style.rotation</p:attrName>
                                        </p:attrNameLst>
                                      </p:cBhvr>
                                      <p:tavLst>
                                        <p:tav tm="0">
                                          <p:val>
                                            <p:fltVal val="90"/>
                                          </p:val>
                                        </p:tav>
                                        <p:tav tm="100000">
                                          <p:val>
                                            <p:fltVal val="0"/>
                                          </p:val>
                                        </p:tav>
                                      </p:tavLst>
                                    </p:anim>
                                    <p:animEffect transition="in" filter="fade">
                                      <p:cBhvr>
                                        <p:cTn id="90" dur="1000"/>
                                        <p:tgtEl>
                                          <p:spTgt spid="10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549275" y="107576"/>
            <a:ext cx="8042276" cy="883024"/>
          </a:xfrm>
        </p:spPr>
        <p:txBody>
          <a:bodyPr/>
          <a:lstStyle/>
          <a:p>
            <a:pPr eaLnBrk="1" hangingPunct="1"/>
            <a:r>
              <a:rPr lang="en-US" dirty="0" smtClean="0">
                <a:latin typeface="Arial" charset="0"/>
              </a:rPr>
              <a:t>In Tray Exercise</a:t>
            </a:r>
            <a:endParaRPr lang="en-US" dirty="0">
              <a:latin typeface="Arial" charset="0"/>
            </a:endParaRPr>
          </a:p>
        </p:txBody>
      </p:sp>
      <p:sp>
        <p:nvSpPr>
          <p:cNvPr id="22531" name="Rectangle 3"/>
          <p:cNvSpPr>
            <a:spLocks noGrp="1" noChangeArrowheads="1"/>
          </p:cNvSpPr>
          <p:nvPr>
            <p:ph type="body" idx="1"/>
          </p:nvPr>
        </p:nvSpPr>
        <p:spPr>
          <a:xfrm>
            <a:off x="549275" y="2192964"/>
            <a:ext cx="7680325" cy="3610709"/>
          </a:xfrm>
        </p:spPr>
        <p:txBody>
          <a:bodyPr/>
          <a:lstStyle/>
          <a:p>
            <a:pPr eaLnBrk="1" hangingPunct="1"/>
            <a:endParaRPr lang="en-US" dirty="0">
              <a:latin typeface="Arial" charset="0"/>
            </a:endParaRPr>
          </a:p>
          <a:p>
            <a:pPr eaLnBrk="1" hangingPunct="1"/>
            <a:endParaRPr lang="en-US" dirty="0">
              <a:latin typeface="Arial" charset="0"/>
            </a:endParaRPr>
          </a:p>
        </p:txBody>
      </p:sp>
      <p:sp>
        <p:nvSpPr>
          <p:cNvPr id="22532" name="Text Box 4"/>
          <p:cNvSpPr txBox="1">
            <a:spLocks noChangeArrowheads="1"/>
          </p:cNvSpPr>
          <p:nvPr/>
        </p:nvSpPr>
        <p:spPr bwMode="auto">
          <a:xfrm>
            <a:off x="422561" y="1092369"/>
            <a:ext cx="8319655" cy="40011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algn="ctr" eaLnBrk="0" fontAlgn="base" hangingPunct="0">
              <a:spcBef>
                <a:spcPct val="0"/>
              </a:spcBef>
              <a:spcAft>
                <a:spcPct val="0"/>
              </a:spcAft>
              <a:defRPr>
                <a:solidFill>
                  <a:schemeClr val="tx1"/>
                </a:solidFill>
                <a:latin typeface="Arial" charset="0"/>
                <a:ea typeface="ＭＳ Ｐゴシック" charset="0"/>
              </a:defRPr>
            </a:lvl6pPr>
            <a:lvl7pPr marL="2971800" indent="-228600" algn="ctr" eaLnBrk="0" fontAlgn="base" hangingPunct="0">
              <a:spcBef>
                <a:spcPct val="0"/>
              </a:spcBef>
              <a:spcAft>
                <a:spcPct val="0"/>
              </a:spcAft>
              <a:defRPr>
                <a:solidFill>
                  <a:schemeClr val="tx1"/>
                </a:solidFill>
                <a:latin typeface="Arial" charset="0"/>
                <a:ea typeface="ＭＳ Ｐゴシック" charset="0"/>
              </a:defRPr>
            </a:lvl7pPr>
            <a:lvl8pPr marL="3429000" indent="-228600" algn="ctr" eaLnBrk="0" fontAlgn="base" hangingPunct="0">
              <a:spcBef>
                <a:spcPct val="0"/>
              </a:spcBef>
              <a:spcAft>
                <a:spcPct val="0"/>
              </a:spcAft>
              <a:defRPr>
                <a:solidFill>
                  <a:schemeClr val="tx1"/>
                </a:solidFill>
                <a:latin typeface="Arial" charset="0"/>
                <a:ea typeface="ＭＳ Ｐゴシック" charset="0"/>
              </a:defRPr>
            </a:lvl8pPr>
            <a:lvl9pPr marL="3886200" indent="-228600" algn="ctr" eaLnBrk="0" fontAlgn="base" hangingPunct="0">
              <a:spcBef>
                <a:spcPct val="0"/>
              </a:spcBef>
              <a:spcAft>
                <a:spcPct val="0"/>
              </a:spcAft>
              <a:defRPr>
                <a:solidFill>
                  <a:schemeClr val="tx1"/>
                </a:solidFill>
                <a:latin typeface="Arial" charset="0"/>
                <a:ea typeface="ＭＳ Ｐゴシック" charset="0"/>
              </a:defRPr>
            </a:lvl9pPr>
          </a:lstStyle>
          <a:p>
            <a:pPr marL="342900" indent="-342900" eaLnBrk="1" hangingPunct="1">
              <a:buFont typeface="Arial" panose="020B0604020202020204" pitchFamily="34" charset="0"/>
              <a:buChar char="•"/>
            </a:pPr>
            <a:r>
              <a:rPr lang="en-GB" sz="2000" dirty="0" smtClean="0"/>
              <a:t>Walk Into School with the Plan to teach your class for the day.</a:t>
            </a:r>
            <a:endParaRPr lang="en-GB" sz="2000" dirty="0" smtClean="0"/>
          </a:p>
        </p:txBody>
      </p:sp>
      <p:sp>
        <p:nvSpPr>
          <p:cNvPr id="5" name="Text Box 4"/>
          <p:cNvSpPr txBox="1">
            <a:spLocks noChangeArrowheads="1"/>
          </p:cNvSpPr>
          <p:nvPr/>
        </p:nvSpPr>
        <p:spPr bwMode="auto">
          <a:xfrm>
            <a:off x="422561" y="1915873"/>
            <a:ext cx="8319655" cy="4093428"/>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algn="ctr" eaLnBrk="0" fontAlgn="base" hangingPunct="0">
              <a:spcBef>
                <a:spcPct val="0"/>
              </a:spcBef>
              <a:spcAft>
                <a:spcPct val="0"/>
              </a:spcAft>
              <a:defRPr>
                <a:solidFill>
                  <a:schemeClr val="tx1"/>
                </a:solidFill>
                <a:latin typeface="Arial" charset="0"/>
                <a:ea typeface="ＭＳ Ｐゴシック" charset="0"/>
              </a:defRPr>
            </a:lvl6pPr>
            <a:lvl7pPr marL="2971800" indent="-228600" algn="ctr" eaLnBrk="0" fontAlgn="base" hangingPunct="0">
              <a:spcBef>
                <a:spcPct val="0"/>
              </a:spcBef>
              <a:spcAft>
                <a:spcPct val="0"/>
              </a:spcAft>
              <a:defRPr>
                <a:solidFill>
                  <a:schemeClr val="tx1"/>
                </a:solidFill>
                <a:latin typeface="Arial" charset="0"/>
                <a:ea typeface="ＭＳ Ｐゴシック" charset="0"/>
              </a:defRPr>
            </a:lvl7pPr>
            <a:lvl8pPr marL="3429000" indent="-228600" algn="ctr" eaLnBrk="0" fontAlgn="base" hangingPunct="0">
              <a:spcBef>
                <a:spcPct val="0"/>
              </a:spcBef>
              <a:spcAft>
                <a:spcPct val="0"/>
              </a:spcAft>
              <a:defRPr>
                <a:solidFill>
                  <a:schemeClr val="tx1"/>
                </a:solidFill>
                <a:latin typeface="Arial" charset="0"/>
                <a:ea typeface="ＭＳ Ｐゴシック" charset="0"/>
              </a:defRPr>
            </a:lvl8pPr>
            <a:lvl9pPr marL="3886200" indent="-228600" algn="ctr" eaLnBrk="0" fontAlgn="base" hangingPunct="0">
              <a:spcBef>
                <a:spcPct val="0"/>
              </a:spcBef>
              <a:spcAft>
                <a:spcPct val="0"/>
              </a:spcAft>
              <a:defRPr>
                <a:solidFill>
                  <a:schemeClr val="tx1"/>
                </a:solidFill>
                <a:latin typeface="Arial" charset="0"/>
                <a:ea typeface="ＭＳ Ｐゴシック" charset="0"/>
              </a:defRPr>
            </a:lvl9pPr>
          </a:lstStyle>
          <a:p>
            <a:pPr marL="342900" indent="-342900" eaLnBrk="1" hangingPunct="1">
              <a:buFont typeface="Arial" panose="020B0604020202020204" pitchFamily="34" charset="0"/>
              <a:buChar char="•"/>
            </a:pPr>
            <a:r>
              <a:rPr lang="en-GB" sz="2000" dirty="0" smtClean="0"/>
              <a:t>The school printer has gone down.</a:t>
            </a:r>
            <a:endParaRPr lang="en-GB" sz="2000" dirty="0"/>
          </a:p>
          <a:p>
            <a:pPr marL="342900" indent="-342900" eaLnBrk="1" hangingPunct="1">
              <a:buFont typeface="Arial" panose="020B0604020202020204" pitchFamily="34" charset="0"/>
              <a:buChar char="•"/>
            </a:pPr>
            <a:r>
              <a:rPr lang="en-GB" sz="2000" dirty="0" smtClean="0"/>
              <a:t>A phone call from county relating to a logged ICT incident.</a:t>
            </a:r>
            <a:endParaRPr lang="en-GB" sz="2000" dirty="0" smtClean="0"/>
          </a:p>
          <a:p>
            <a:pPr marL="342900" indent="-342900" eaLnBrk="1" hangingPunct="1">
              <a:buFont typeface="Arial" panose="020B0604020202020204" pitchFamily="34" charset="0"/>
              <a:buChar char="•"/>
            </a:pPr>
            <a:r>
              <a:rPr lang="en-GB" sz="2000" dirty="0" smtClean="0"/>
              <a:t>A phone call from another school seeking advice and guidance.</a:t>
            </a:r>
            <a:endParaRPr lang="en-GB" sz="2000" dirty="0" smtClean="0"/>
          </a:p>
          <a:p>
            <a:pPr marL="342900" indent="-342900" eaLnBrk="1" hangingPunct="1">
              <a:buFont typeface="Arial" panose="020B0604020202020204" pitchFamily="34" charset="0"/>
              <a:buChar char="•"/>
            </a:pPr>
            <a:r>
              <a:rPr lang="en-GB" sz="2000" dirty="0" smtClean="0"/>
              <a:t>ERW ringing to </a:t>
            </a:r>
            <a:r>
              <a:rPr lang="en-GB" sz="2000" dirty="0" smtClean="0"/>
              <a:t>discuss a potential event that could be run at school.</a:t>
            </a:r>
            <a:endParaRPr lang="en-GB" sz="2000" dirty="0" smtClean="0"/>
          </a:p>
          <a:p>
            <a:pPr marL="342900" indent="-342900" eaLnBrk="1" hangingPunct="1">
              <a:buFont typeface="Arial" panose="020B0604020202020204" pitchFamily="34" charset="0"/>
              <a:buChar char="•"/>
            </a:pPr>
            <a:r>
              <a:rPr lang="en-GB" sz="2000" dirty="0" smtClean="0"/>
              <a:t>Pupil breaches internet search (e-safety incident).</a:t>
            </a:r>
            <a:endParaRPr lang="en-GB" sz="2000" dirty="0" smtClean="0"/>
          </a:p>
          <a:p>
            <a:pPr marL="342900" indent="-342900" eaLnBrk="1" hangingPunct="1">
              <a:buFont typeface="Arial" panose="020B0604020202020204" pitchFamily="34" charset="0"/>
              <a:buChar char="•"/>
            </a:pPr>
            <a:r>
              <a:rPr lang="en-GB" sz="2000" dirty="0" smtClean="0"/>
              <a:t>School technician needs to speak with you to discuss incidents.</a:t>
            </a:r>
            <a:endParaRPr lang="en-GB" sz="2000" dirty="0" smtClean="0"/>
          </a:p>
          <a:p>
            <a:pPr marL="342900" indent="-342900" eaLnBrk="1" hangingPunct="1">
              <a:buFont typeface="Arial" panose="020B0604020202020204" pitchFamily="34" charset="0"/>
              <a:buChar char="•"/>
            </a:pPr>
            <a:r>
              <a:rPr lang="en-GB" sz="2000" dirty="0" smtClean="0"/>
              <a:t>The hwb network goes down across the school.</a:t>
            </a:r>
            <a:endParaRPr lang="en-GB" sz="2000" dirty="0" smtClean="0"/>
          </a:p>
          <a:p>
            <a:pPr marL="342900" indent="-342900" eaLnBrk="1" hangingPunct="1">
              <a:buFont typeface="Arial" panose="020B0604020202020204" pitchFamily="34" charset="0"/>
              <a:buChar char="•"/>
            </a:pPr>
            <a:r>
              <a:rPr lang="en-GB" sz="2000" dirty="0" smtClean="0"/>
              <a:t>Office want you to put something up on the school website.</a:t>
            </a:r>
            <a:endParaRPr lang="en-GB" sz="2000" dirty="0"/>
          </a:p>
          <a:p>
            <a:pPr marL="342900" indent="-342900" eaLnBrk="1" hangingPunct="1">
              <a:buFont typeface="Arial" panose="020B0604020202020204" pitchFamily="34" charset="0"/>
              <a:buChar char="•"/>
            </a:pPr>
            <a:r>
              <a:rPr lang="en-GB" sz="2000" dirty="0" smtClean="0"/>
              <a:t>Presentation to governors. </a:t>
            </a:r>
          </a:p>
          <a:p>
            <a:pPr marL="342900" indent="-342900" eaLnBrk="1" hangingPunct="1">
              <a:buFont typeface="Arial" panose="020B0604020202020204" pitchFamily="34" charset="0"/>
              <a:buChar char="•"/>
            </a:pPr>
            <a:r>
              <a:rPr lang="en-GB" sz="2000" dirty="0" smtClean="0"/>
              <a:t>The Tech Team meet with you on a lunchtime to plan next presentation.</a:t>
            </a:r>
          </a:p>
          <a:p>
            <a:pPr marL="342900" indent="-342900" eaLnBrk="1" hangingPunct="1">
              <a:buFont typeface="Arial" panose="020B0604020202020204" pitchFamily="34" charset="0"/>
              <a:buChar char="•"/>
            </a:pPr>
            <a:r>
              <a:rPr lang="en-GB" sz="2000" dirty="0" smtClean="0"/>
              <a:t>Code Club are meeting after school.</a:t>
            </a:r>
          </a:p>
          <a:p>
            <a:pPr marL="342900" indent="-342900" eaLnBrk="1" hangingPunct="1">
              <a:buFont typeface="Arial" panose="020B0604020202020204" pitchFamily="34" charset="0"/>
              <a:buChar char="•"/>
            </a:pPr>
            <a:r>
              <a:rPr lang="en-GB" sz="2000" dirty="0" smtClean="0"/>
              <a:t>Teaching staff need advice on how to teach new software.</a:t>
            </a:r>
          </a:p>
        </p:txBody>
      </p:sp>
    </p:spTree>
    <p:extLst>
      <p:ext uri="{BB962C8B-B14F-4D97-AF65-F5344CB8AC3E}">
        <p14:creationId xmlns:p14="http://schemas.microsoft.com/office/powerpoint/2010/main" val="1733904550"/>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3"/>
          <p:cNvSpPr>
            <a:spLocks noGrp="1" noChangeArrowheads="1"/>
          </p:cNvSpPr>
          <p:nvPr>
            <p:ph type="body" idx="1"/>
          </p:nvPr>
        </p:nvSpPr>
        <p:spPr/>
        <p:txBody>
          <a:bodyPr/>
          <a:lstStyle/>
          <a:p>
            <a:pPr eaLnBrk="1" hangingPunct="1"/>
            <a:endParaRPr lang="en-US">
              <a:latin typeface="Arial" charset="0"/>
            </a:endParaRPr>
          </a:p>
          <a:p>
            <a:pPr eaLnBrk="1" hangingPunct="1"/>
            <a:endParaRPr lang="en-US">
              <a:latin typeface="Arial" charset="0"/>
            </a:endParaRPr>
          </a:p>
        </p:txBody>
      </p:sp>
      <p:sp>
        <p:nvSpPr>
          <p:cNvPr id="7" name="Rounded Rectangle 6"/>
          <p:cNvSpPr/>
          <p:nvPr/>
        </p:nvSpPr>
        <p:spPr>
          <a:xfrm>
            <a:off x="1167456" y="1017263"/>
            <a:ext cx="6876442" cy="1927412"/>
          </a:xfrm>
          <a:prstGeom prst="roundRect">
            <a:avLst/>
          </a:prstGeom>
          <a:solidFill>
            <a:srgbClr val="3366FF"/>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lnSpc>
                <a:spcPct val="120000"/>
              </a:lnSpc>
            </a:pPr>
            <a:r>
              <a:rPr lang="en-GB" sz="3200" b="1" dirty="0"/>
              <a:t>What do you believe is the role of a subject co-ordinator?</a:t>
            </a:r>
          </a:p>
        </p:txBody>
      </p:sp>
      <p:sp>
        <p:nvSpPr>
          <p:cNvPr id="8" name="Rounded Rectangle 7"/>
          <p:cNvSpPr/>
          <p:nvPr/>
        </p:nvSpPr>
        <p:spPr>
          <a:xfrm>
            <a:off x="1167456" y="3429732"/>
            <a:ext cx="6876442" cy="1927412"/>
          </a:xfrm>
          <a:prstGeom prst="roundRect">
            <a:avLst/>
          </a:prstGeom>
          <a:solidFill>
            <a:srgbClr val="3366FF"/>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lnSpc>
                <a:spcPct val="120000"/>
              </a:lnSpc>
            </a:pPr>
            <a:r>
              <a:rPr lang="en-GB" sz="3200" b="1" dirty="0"/>
              <a:t>Which qualities are needed for a successful subject co-ordinator?</a:t>
            </a:r>
          </a:p>
        </p:txBody>
      </p:sp>
    </p:spTree>
    <p:extLst>
      <p:ext uri="{BB962C8B-B14F-4D97-AF65-F5344CB8AC3E}">
        <p14:creationId xmlns:p14="http://schemas.microsoft.com/office/powerpoint/2010/main" val="4193408664"/>
      </p:ext>
    </p:extLst>
  </p:cSld>
  <p:clrMapOvr>
    <a:masterClrMapping/>
  </p:clrMapOvr>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533400" y="317500"/>
            <a:ext cx="8042276" cy="885732"/>
          </a:xfrm>
        </p:spPr>
        <p:txBody>
          <a:bodyPr/>
          <a:lstStyle/>
          <a:p>
            <a:pPr eaLnBrk="1" hangingPunct="1"/>
            <a:r>
              <a:rPr lang="en-US" sz="3000" dirty="0" smtClean="0">
                <a:latin typeface="Arial" charset="0"/>
              </a:rPr>
              <a:t>Qualities Needed for a Subject Co-ordinator</a:t>
            </a:r>
            <a:endParaRPr lang="en-US" sz="3000" dirty="0">
              <a:latin typeface="Arial" charset="0"/>
            </a:endParaRPr>
          </a:p>
        </p:txBody>
      </p:sp>
      <p:sp>
        <p:nvSpPr>
          <p:cNvPr id="6147" name="Rectangle 3"/>
          <p:cNvSpPr>
            <a:spLocks noGrp="1" noChangeArrowheads="1"/>
          </p:cNvSpPr>
          <p:nvPr>
            <p:ph type="body" idx="1"/>
          </p:nvPr>
        </p:nvSpPr>
        <p:spPr/>
        <p:txBody>
          <a:bodyPr/>
          <a:lstStyle/>
          <a:p>
            <a:pPr eaLnBrk="1" hangingPunct="1"/>
            <a:endParaRPr lang="en-US" dirty="0" smtClean="0">
              <a:latin typeface="Arial" charset="0"/>
            </a:endParaRPr>
          </a:p>
          <a:p>
            <a:pPr eaLnBrk="1" hangingPunct="1"/>
            <a:endParaRPr lang="en-US" dirty="0" smtClean="0">
              <a:latin typeface="Arial" charset="0"/>
            </a:endParaRPr>
          </a:p>
          <a:p>
            <a:pPr eaLnBrk="1" hangingPunct="1"/>
            <a:endParaRPr lang="en-US" dirty="0" smtClean="0">
              <a:latin typeface="Arial" charset="0"/>
            </a:endParaRPr>
          </a:p>
          <a:p>
            <a:pPr eaLnBrk="1" hangingPunct="1"/>
            <a:endParaRPr lang="en-US" dirty="0" smtClean="0">
              <a:latin typeface="Arial" charset="0"/>
            </a:endParaRPr>
          </a:p>
          <a:p>
            <a:pPr eaLnBrk="1" hangingPunct="1"/>
            <a:endParaRPr lang="en-US" dirty="0">
              <a:latin typeface="Arial" charset="0"/>
            </a:endParaRPr>
          </a:p>
          <a:p>
            <a:pPr eaLnBrk="1" hangingPunct="1"/>
            <a:endParaRPr lang="en-US" dirty="0">
              <a:latin typeface="Arial" charset="0"/>
            </a:endParaRPr>
          </a:p>
        </p:txBody>
      </p:sp>
      <p:sp>
        <p:nvSpPr>
          <p:cNvPr id="2" name="Rounded Rectangle 1"/>
          <p:cNvSpPr/>
          <p:nvPr/>
        </p:nvSpPr>
        <p:spPr>
          <a:xfrm>
            <a:off x="679946" y="4194653"/>
            <a:ext cx="2347741" cy="1026215"/>
          </a:xfrm>
          <a:prstGeom prst="roundRect">
            <a:avLst/>
          </a:prstGeom>
          <a:solidFill>
            <a:schemeClr val="accent6">
              <a:lumMod val="60000"/>
              <a:lumOff val="40000"/>
            </a:schemeClr>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smtClean="0"/>
              <a:t>Honesty</a:t>
            </a:r>
            <a:endParaRPr lang="en-US" dirty="0"/>
          </a:p>
        </p:txBody>
      </p:sp>
      <p:sp>
        <p:nvSpPr>
          <p:cNvPr id="5" name="Rounded Rectangle 4"/>
          <p:cNvSpPr/>
          <p:nvPr/>
        </p:nvSpPr>
        <p:spPr>
          <a:xfrm>
            <a:off x="4469421" y="2847746"/>
            <a:ext cx="2347741" cy="1026215"/>
          </a:xfrm>
          <a:prstGeom prst="roundRect">
            <a:avLst/>
          </a:prstGeom>
          <a:solidFill>
            <a:schemeClr val="accent6">
              <a:lumMod val="60000"/>
              <a:lumOff val="40000"/>
            </a:schemeClr>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smtClean="0"/>
              <a:t>Positivity</a:t>
            </a:r>
            <a:endParaRPr lang="en-US" dirty="0"/>
          </a:p>
        </p:txBody>
      </p:sp>
      <p:sp>
        <p:nvSpPr>
          <p:cNvPr id="6" name="Rounded Rectangle 5"/>
          <p:cNvSpPr/>
          <p:nvPr/>
        </p:nvSpPr>
        <p:spPr>
          <a:xfrm>
            <a:off x="3295551" y="1600201"/>
            <a:ext cx="2347741" cy="1026215"/>
          </a:xfrm>
          <a:prstGeom prst="roundRect">
            <a:avLst/>
          </a:prstGeom>
          <a:solidFill>
            <a:schemeClr val="accent6">
              <a:lumMod val="60000"/>
              <a:lumOff val="40000"/>
            </a:schemeClr>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smtClean="0"/>
              <a:t>Reflective</a:t>
            </a:r>
            <a:endParaRPr lang="en-US" dirty="0"/>
          </a:p>
        </p:txBody>
      </p:sp>
      <p:sp>
        <p:nvSpPr>
          <p:cNvPr id="7" name="Rounded Rectangle 6"/>
          <p:cNvSpPr/>
          <p:nvPr/>
        </p:nvSpPr>
        <p:spPr>
          <a:xfrm>
            <a:off x="2025461" y="2847746"/>
            <a:ext cx="2347741" cy="1026215"/>
          </a:xfrm>
          <a:prstGeom prst="roundRect">
            <a:avLst/>
          </a:prstGeom>
          <a:solidFill>
            <a:schemeClr val="accent6">
              <a:lumMod val="60000"/>
              <a:lumOff val="40000"/>
            </a:schemeClr>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smtClean="0"/>
              <a:t>Supportive</a:t>
            </a:r>
            <a:endParaRPr lang="en-US" dirty="0"/>
          </a:p>
        </p:txBody>
      </p:sp>
      <p:sp>
        <p:nvSpPr>
          <p:cNvPr id="8" name="Rounded Rectangle 7"/>
          <p:cNvSpPr/>
          <p:nvPr/>
        </p:nvSpPr>
        <p:spPr>
          <a:xfrm>
            <a:off x="3295550" y="4194653"/>
            <a:ext cx="2347741" cy="1026215"/>
          </a:xfrm>
          <a:prstGeom prst="roundRect">
            <a:avLst/>
          </a:prstGeom>
          <a:solidFill>
            <a:schemeClr val="accent6">
              <a:lumMod val="60000"/>
              <a:lumOff val="40000"/>
            </a:schemeClr>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smtClean="0"/>
              <a:t>Visionary</a:t>
            </a:r>
            <a:endParaRPr lang="en-US" dirty="0"/>
          </a:p>
        </p:txBody>
      </p:sp>
      <p:sp>
        <p:nvSpPr>
          <p:cNvPr id="9" name="Rounded Rectangle 8"/>
          <p:cNvSpPr/>
          <p:nvPr/>
        </p:nvSpPr>
        <p:spPr>
          <a:xfrm>
            <a:off x="5931948" y="4194653"/>
            <a:ext cx="2347741" cy="1026215"/>
          </a:xfrm>
          <a:prstGeom prst="roundRect">
            <a:avLst/>
          </a:prstGeom>
          <a:solidFill>
            <a:schemeClr val="accent6">
              <a:lumMod val="60000"/>
              <a:lumOff val="40000"/>
            </a:schemeClr>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smtClean="0"/>
              <a:t>Effective Communicator</a:t>
            </a:r>
            <a:endParaRPr lang="en-US" dirty="0"/>
          </a:p>
        </p:txBody>
      </p:sp>
    </p:spTree>
    <p:extLst>
      <p:ext uri="{BB962C8B-B14F-4D97-AF65-F5344CB8AC3E}">
        <p14:creationId xmlns:p14="http://schemas.microsoft.com/office/powerpoint/2010/main" val="1335462838"/>
      </p:ext>
    </p:extLst>
  </p:cSld>
  <p:clrMapOvr>
    <a:masterClrMapping/>
  </p:clrMapOvr>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533400" y="317500"/>
            <a:ext cx="8042276" cy="885732"/>
          </a:xfrm>
        </p:spPr>
        <p:txBody>
          <a:bodyPr/>
          <a:lstStyle/>
          <a:p>
            <a:pPr eaLnBrk="1" hangingPunct="1"/>
            <a:r>
              <a:rPr lang="en-US" dirty="0" smtClean="0">
                <a:latin typeface="Arial" charset="0"/>
              </a:rPr>
              <a:t>Metacognition Joint-Lead</a:t>
            </a:r>
            <a:endParaRPr lang="en-US" dirty="0">
              <a:latin typeface="Arial" charset="0"/>
            </a:endParaRPr>
          </a:p>
        </p:txBody>
      </p:sp>
      <p:sp>
        <p:nvSpPr>
          <p:cNvPr id="6147" name="Rectangle 3"/>
          <p:cNvSpPr>
            <a:spLocks noGrp="1" noChangeArrowheads="1"/>
          </p:cNvSpPr>
          <p:nvPr>
            <p:ph type="body" idx="1"/>
          </p:nvPr>
        </p:nvSpPr>
        <p:spPr/>
        <p:txBody>
          <a:bodyPr>
            <a:normAutofit/>
          </a:bodyPr>
          <a:lstStyle/>
          <a:p>
            <a:pPr eaLnBrk="1" hangingPunct="1"/>
            <a:r>
              <a:rPr lang="en-US" dirty="0" smtClean="0">
                <a:latin typeface="Arial" charset="0"/>
              </a:rPr>
              <a:t>September 2015 </a:t>
            </a:r>
            <a:r>
              <a:rPr lang="mr-IN" dirty="0" smtClean="0">
                <a:latin typeface="Arial" charset="0"/>
              </a:rPr>
              <a:t>–</a:t>
            </a:r>
            <a:r>
              <a:rPr lang="en-US" dirty="0" smtClean="0">
                <a:latin typeface="Arial" charset="0"/>
              </a:rPr>
              <a:t> Trawled through ESTYN reports and case studies. Identified Excellent practice.</a:t>
            </a:r>
          </a:p>
          <a:p>
            <a:pPr eaLnBrk="1" hangingPunct="1"/>
            <a:r>
              <a:rPr lang="en-US" dirty="0" smtClean="0">
                <a:latin typeface="Arial" charset="0"/>
              </a:rPr>
              <a:t>Liaised with schools to observe excellent practice and meet with staff.</a:t>
            </a:r>
          </a:p>
          <a:p>
            <a:pPr eaLnBrk="1" hangingPunct="1"/>
            <a:r>
              <a:rPr lang="en-US" dirty="0" smtClean="0">
                <a:latin typeface="Arial" charset="0"/>
              </a:rPr>
              <a:t>Knowing what to use and </a:t>
            </a:r>
            <a:r>
              <a:rPr lang="en-US" u="sng" dirty="0" smtClean="0">
                <a:latin typeface="Arial" charset="0"/>
              </a:rPr>
              <a:t>what not to use</a:t>
            </a:r>
            <a:r>
              <a:rPr lang="en-US" dirty="0" smtClean="0">
                <a:latin typeface="Arial" charset="0"/>
              </a:rPr>
              <a:t>.</a:t>
            </a:r>
          </a:p>
          <a:p>
            <a:pPr eaLnBrk="1" hangingPunct="1"/>
            <a:r>
              <a:rPr lang="en-US" dirty="0" smtClean="0">
                <a:latin typeface="Arial" charset="0"/>
              </a:rPr>
              <a:t>Brought back three ideas. Trained staff on these.</a:t>
            </a:r>
          </a:p>
          <a:p>
            <a:pPr eaLnBrk="1" hangingPunct="1"/>
            <a:r>
              <a:rPr lang="en-US" dirty="0" smtClean="0">
                <a:latin typeface="Arial" charset="0"/>
              </a:rPr>
              <a:t>Constant review of implementation.</a:t>
            </a:r>
          </a:p>
          <a:p>
            <a:pPr marL="0" indent="0" eaLnBrk="1" hangingPunct="1">
              <a:buNone/>
            </a:pPr>
            <a:endParaRPr lang="en-US" dirty="0">
              <a:latin typeface="Arial" charset="0"/>
            </a:endParaRPr>
          </a:p>
        </p:txBody>
      </p:sp>
    </p:spTree>
    <p:extLst>
      <p:ext uri="{BB962C8B-B14F-4D97-AF65-F5344CB8AC3E}">
        <p14:creationId xmlns:p14="http://schemas.microsoft.com/office/powerpoint/2010/main" val="260108513"/>
      </p:ext>
    </p:extLst>
  </p:cSld>
  <p:clrMapOvr>
    <a:masterClrMapping/>
  </p:clrMapOvr>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533400" y="317500"/>
            <a:ext cx="8042276" cy="885732"/>
          </a:xfrm>
        </p:spPr>
        <p:txBody>
          <a:bodyPr/>
          <a:lstStyle/>
          <a:p>
            <a:pPr eaLnBrk="1" hangingPunct="1"/>
            <a:r>
              <a:rPr lang="en-US" dirty="0" smtClean="0">
                <a:latin typeface="Arial" charset="0"/>
              </a:rPr>
              <a:t>ICT and DCF Lead</a:t>
            </a:r>
            <a:endParaRPr lang="en-US" dirty="0">
              <a:latin typeface="Arial" charset="0"/>
            </a:endParaRPr>
          </a:p>
        </p:txBody>
      </p:sp>
      <p:sp>
        <p:nvSpPr>
          <p:cNvPr id="6147" name="Rectangle 3"/>
          <p:cNvSpPr>
            <a:spLocks noGrp="1" noChangeArrowheads="1"/>
          </p:cNvSpPr>
          <p:nvPr>
            <p:ph type="body" idx="1"/>
          </p:nvPr>
        </p:nvSpPr>
        <p:spPr/>
        <p:txBody>
          <a:bodyPr>
            <a:normAutofit lnSpcReduction="10000"/>
          </a:bodyPr>
          <a:lstStyle/>
          <a:p>
            <a:pPr eaLnBrk="1" hangingPunct="1"/>
            <a:r>
              <a:rPr lang="en-US" dirty="0" smtClean="0">
                <a:latin typeface="Arial" charset="0"/>
              </a:rPr>
              <a:t>Lots of changes in the last year with ICT/ DCF. These changes have been </a:t>
            </a:r>
            <a:r>
              <a:rPr lang="en-US" b="1" u="sng" dirty="0" smtClean="0">
                <a:latin typeface="Arial" charset="0"/>
              </a:rPr>
              <a:t>gradual</a:t>
            </a:r>
            <a:r>
              <a:rPr lang="en-US" dirty="0" smtClean="0">
                <a:latin typeface="Arial" charset="0"/>
              </a:rPr>
              <a:t>. We have not said ‘Here is a new curriculum, off you go’:</a:t>
            </a:r>
          </a:p>
          <a:p>
            <a:r>
              <a:rPr lang="en-US" dirty="0" smtClean="0">
                <a:latin typeface="Arial" charset="0"/>
              </a:rPr>
              <a:t>Sep 16 	Familiarisation </a:t>
            </a:r>
            <a:r>
              <a:rPr lang="en-US" dirty="0">
                <a:latin typeface="Arial" charset="0"/>
              </a:rPr>
              <a:t>process.</a:t>
            </a:r>
          </a:p>
          <a:p>
            <a:pPr eaLnBrk="1" hangingPunct="1"/>
            <a:r>
              <a:rPr lang="en-US" dirty="0" smtClean="0">
                <a:latin typeface="Arial" charset="0"/>
              </a:rPr>
              <a:t>Oct 16 	RAG rated staff confidence with the new 		curriculum.</a:t>
            </a:r>
          </a:p>
          <a:p>
            <a:pPr eaLnBrk="1" hangingPunct="1"/>
            <a:r>
              <a:rPr lang="en-US" dirty="0" smtClean="0">
                <a:latin typeface="Arial" charset="0"/>
              </a:rPr>
              <a:t>Nov 16 </a:t>
            </a:r>
            <a:r>
              <a:rPr lang="en-US" dirty="0">
                <a:latin typeface="Arial" charset="0"/>
              </a:rPr>
              <a:t>	</a:t>
            </a:r>
            <a:r>
              <a:rPr lang="en-US" dirty="0" smtClean="0">
                <a:latin typeface="Arial" charset="0"/>
              </a:rPr>
              <a:t>Training of ICT and launch of the DCF.</a:t>
            </a:r>
          </a:p>
          <a:p>
            <a:pPr eaLnBrk="1" hangingPunct="1"/>
            <a:r>
              <a:rPr lang="en-US" dirty="0" smtClean="0">
                <a:latin typeface="Arial" charset="0"/>
              </a:rPr>
              <a:t>Jan 17 </a:t>
            </a:r>
            <a:r>
              <a:rPr lang="en-US" dirty="0">
                <a:latin typeface="Arial" charset="0"/>
              </a:rPr>
              <a:t>	</a:t>
            </a:r>
            <a:r>
              <a:rPr lang="en-US" dirty="0" smtClean="0">
                <a:latin typeface="Arial" charset="0"/>
              </a:rPr>
              <a:t>Thematic weeks </a:t>
            </a:r>
            <a:r>
              <a:rPr lang="mr-IN" dirty="0" smtClean="0">
                <a:latin typeface="Arial" charset="0"/>
              </a:rPr>
              <a:t>–</a:t>
            </a:r>
            <a:r>
              <a:rPr lang="en-US" dirty="0" smtClean="0">
                <a:latin typeface="Arial" charset="0"/>
              </a:rPr>
              <a:t> citizenship and 			computational thinking.</a:t>
            </a:r>
          </a:p>
          <a:p>
            <a:pPr eaLnBrk="1" hangingPunct="1"/>
            <a:endParaRPr lang="en-US" dirty="0" smtClean="0">
              <a:latin typeface="Arial" charset="0"/>
            </a:endParaRPr>
          </a:p>
          <a:p>
            <a:pPr eaLnBrk="1" hangingPunct="1"/>
            <a:endParaRPr lang="en-US" dirty="0">
              <a:latin typeface="Arial" charset="0"/>
            </a:endParaRPr>
          </a:p>
        </p:txBody>
      </p:sp>
    </p:spTree>
    <p:extLst>
      <p:ext uri="{BB962C8B-B14F-4D97-AF65-F5344CB8AC3E}">
        <p14:creationId xmlns:p14="http://schemas.microsoft.com/office/powerpoint/2010/main" val="3790088701"/>
      </p:ext>
    </p:extLst>
  </p:cSld>
  <p:clrMapOvr>
    <a:masterClrMapping/>
  </p:clrMapOvr>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533400" y="317500"/>
            <a:ext cx="8042276" cy="885732"/>
          </a:xfrm>
        </p:spPr>
        <p:txBody>
          <a:bodyPr/>
          <a:lstStyle/>
          <a:p>
            <a:pPr eaLnBrk="1" hangingPunct="1"/>
            <a:r>
              <a:rPr lang="en-US" dirty="0" smtClean="0">
                <a:latin typeface="Arial" charset="0"/>
              </a:rPr>
              <a:t>ICT and DCF Lead</a:t>
            </a:r>
            <a:endParaRPr lang="en-US" dirty="0">
              <a:latin typeface="Arial" charset="0"/>
            </a:endParaRPr>
          </a:p>
        </p:txBody>
      </p:sp>
      <p:sp>
        <p:nvSpPr>
          <p:cNvPr id="6147" name="Rectangle 3"/>
          <p:cNvSpPr>
            <a:spLocks noGrp="1" noChangeArrowheads="1"/>
          </p:cNvSpPr>
          <p:nvPr>
            <p:ph type="body" idx="1"/>
          </p:nvPr>
        </p:nvSpPr>
        <p:spPr/>
        <p:txBody>
          <a:bodyPr>
            <a:normAutofit lnSpcReduction="10000"/>
          </a:bodyPr>
          <a:lstStyle/>
          <a:p>
            <a:pPr eaLnBrk="1" hangingPunct="1"/>
            <a:r>
              <a:rPr lang="en-US" dirty="0" smtClean="0">
                <a:latin typeface="Arial" charset="0"/>
              </a:rPr>
              <a:t>Ongoing 	The DCF hub are there for support. Staff 		asking for support is a </a:t>
            </a:r>
            <a:r>
              <a:rPr lang="en-US" b="1" u="sng" dirty="0" smtClean="0">
                <a:latin typeface="Arial" charset="0"/>
              </a:rPr>
              <a:t>positive</a:t>
            </a:r>
            <a:r>
              <a:rPr lang="en-US" dirty="0" smtClean="0">
                <a:latin typeface="Arial" charset="0"/>
              </a:rPr>
              <a:t> thing.</a:t>
            </a:r>
          </a:p>
          <a:p>
            <a:pPr eaLnBrk="1" hangingPunct="1"/>
            <a:r>
              <a:rPr lang="en-US" dirty="0" smtClean="0">
                <a:latin typeface="Arial" charset="0"/>
              </a:rPr>
              <a:t>Ongoing	Championing and raising awareness of the 		subject.</a:t>
            </a:r>
          </a:p>
          <a:p>
            <a:pPr eaLnBrk="1" hangingPunct="1"/>
            <a:r>
              <a:rPr lang="en-US" dirty="0" smtClean="0">
                <a:latin typeface="Arial" charset="0"/>
              </a:rPr>
              <a:t>Ongoing	Changing people’s mindsets.</a:t>
            </a:r>
          </a:p>
          <a:p>
            <a:pPr eaLnBrk="1" hangingPunct="1"/>
            <a:r>
              <a:rPr lang="en-US" dirty="0" smtClean="0">
                <a:latin typeface="Arial" charset="0"/>
              </a:rPr>
              <a:t>Ongoing 	Pupil Voice </a:t>
            </a:r>
            <a:r>
              <a:rPr lang="mr-IN" dirty="0" smtClean="0">
                <a:latin typeface="Arial" charset="0"/>
              </a:rPr>
              <a:t>–</a:t>
            </a:r>
            <a:r>
              <a:rPr lang="en-US" dirty="0" smtClean="0">
                <a:latin typeface="Arial" charset="0"/>
              </a:rPr>
              <a:t> New Tech Team being trained 		and going in to present to classes and staff.</a:t>
            </a:r>
          </a:p>
          <a:p>
            <a:pPr eaLnBrk="1" hangingPunct="1"/>
            <a:r>
              <a:rPr lang="en-US" dirty="0" smtClean="0">
                <a:latin typeface="Arial" charset="0"/>
              </a:rPr>
              <a:t>Jul 17	ERW Good Practice Report and case 			studies.</a:t>
            </a:r>
          </a:p>
          <a:p>
            <a:pPr eaLnBrk="1" hangingPunct="1"/>
            <a:endParaRPr lang="en-US" dirty="0" smtClean="0">
              <a:latin typeface="Arial" charset="0"/>
            </a:endParaRPr>
          </a:p>
          <a:p>
            <a:pPr eaLnBrk="1" hangingPunct="1"/>
            <a:endParaRPr lang="en-US" dirty="0">
              <a:latin typeface="Arial" charset="0"/>
            </a:endParaRPr>
          </a:p>
        </p:txBody>
      </p:sp>
    </p:spTree>
    <p:extLst>
      <p:ext uri="{BB962C8B-B14F-4D97-AF65-F5344CB8AC3E}">
        <p14:creationId xmlns:p14="http://schemas.microsoft.com/office/powerpoint/2010/main" val="2465271955"/>
      </p:ext>
    </p:extLst>
  </p:cSld>
  <p:clrMapOvr>
    <a:masterClrMapping/>
  </p:clrMapOvr>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533400" y="317500"/>
            <a:ext cx="8042276" cy="885732"/>
          </a:xfrm>
        </p:spPr>
        <p:txBody>
          <a:bodyPr/>
          <a:lstStyle/>
          <a:p>
            <a:pPr eaLnBrk="1" hangingPunct="1"/>
            <a:r>
              <a:rPr lang="en-US" dirty="0" smtClean="0">
                <a:latin typeface="Arial" charset="0"/>
              </a:rPr>
              <a:t>ICT and DCF Lead</a:t>
            </a:r>
            <a:endParaRPr lang="en-US" dirty="0">
              <a:latin typeface="Arial" charset="0"/>
            </a:endParaRPr>
          </a:p>
        </p:txBody>
      </p:sp>
      <p:sp>
        <p:nvSpPr>
          <p:cNvPr id="6147" name="Rectangle 3"/>
          <p:cNvSpPr>
            <a:spLocks noGrp="1" noChangeArrowheads="1"/>
          </p:cNvSpPr>
          <p:nvPr>
            <p:ph type="body" idx="1"/>
          </p:nvPr>
        </p:nvSpPr>
        <p:spPr/>
        <p:txBody>
          <a:bodyPr>
            <a:normAutofit/>
          </a:bodyPr>
          <a:lstStyle/>
          <a:p>
            <a:pPr eaLnBrk="1" hangingPunct="1"/>
            <a:r>
              <a:rPr lang="en-US" dirty="0" smtClean="0">
                <a:latin typeface="Arial" charset="0"/>
              </a:rPr>
              <a:t>Sep 17	Launch of our new Media Suite, new 			website and training continues.</a:t>
            </a:r>
          </a:p>
          <a:p>
            <a:pPr eaLnBrk="1" hangingPunct="1"/>
            <a:r>
              <a:rPr lang="en-US" dirty="0" smtClean="0">
                <a:latin typeface="Arial" charset="0"/>
              </a:rPr>
              <a:t>Sep 17	Trialling digital homework. Training. Launch 		of coding curriculum. Training.</a:t>
            </a:r>
          </a:p>
          <a:p>
            <a:pPr eaLnBrk="1" hangingPunct="1"/>
            <a:r>
              <a:rPr lang="en-US" dirty="0" smtClean="0">
                <a:latin typeface="Arial" charset="0"/>
              </a:rPr>
              <a:t>Oct 17	Reflection Process </a:t>
            </a:r>
            <a:r>
              <a:rPr lang="mr-IN" dirty="0" smtClean="0">
                <a:latin typeface="Arial" charset="0"/>
              </a:rPr>
              <a:t>–</a:t>
            </a:r>
            <a:r>
              <a:rPr lang="en-US" dirty="0" smtClean="0">
                <a:latin typeface="Arial" charset="0"/>
              </a:rPr>
              <a:t> what is going well? 		What needs to be improved?</a:t>
            </a:r>
          </a:p>
          <a:p>
            <a:pPr eaLnBrk="1" hangingPunct="1"/>
            <a:r>
              <a:rPr lang="en-US" dirty="0" smtClean="0">
                <a:latin typeface="Arial" charset="0"/>
              </a:rPr>
              <a:t>Jan 17	INSET on areas of improvement.	</a:t>
            </a:r>
          </a:p>
          <a:p>
            <a:pPr eaLnBrk="1" hangingPunct="1"/>
            <a:endParaRPr lang="en-US" dirty="0" smtClean="0">
              <a:latin typeface="Arial" charset="0"/>
            </a:endParaRPr>
          </a:p>
          <a:p>
            <a:pPr eaLnBrk="1" hangingPunct="1"/>
            <a:endParaRPr lang="en-US" dirty="0" smtClean="0">
              <a:latin typeface="Arial" charset="0"/>
            </a:endParaRPr>
          </a:p>
          <a:p>
            <a:pPr eaLnBrk="1" hangingPunct="1"/>
            <a:endParaRPr lang="en-US" dirty="0">
              <a:latin typeface="Arial" charset="0"/>
            </a:endParaRPr>
          </a:p>
        </p:txBody>
      </p:sp>
    </p:spTree>
    <p:extLst>
      <p:ext uri="{BB962C8B-B14F-4D97-AF65-F5344CB8AC3E}">
        <p14:creationId xmlns:p14="http://schemas.microsoft.com/office/powerpoint/2010/main" val="1801352837"/>
      </p:ext>
    </p:extLst>
  </p:cSld>
  <p:clrMapOvr>
    <a:masterClrMapping/>
  </p:clrMapOvr>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533400" y="317500"/>
            <a:ext cx="8042276" cy="885732"/>
          </a:xfrm>
        </p:spPr>
        <p:txBody>
          <a:bodyPr/>
          <a:lstStyle/>
          <a:p>
            <a:pPr eaLnBrk="1" hangingPunct="1"/>
            <a:r>
              <a:rPr lang="en-US" sz="3600" dirty="0" smtClean="0">
                <a:latin typeface="Arial" charset="0"/>
              </a:rPr>
              <a:t>Provision / Tracking / Outcome</a:t>
            </a:r>
            <a:endParaRPr lang="en-US" sz="3600" dirty="0">
              <a:latin typeface="Arial" charset="0"/>
            </a:endParaRPr>
          </a:p>
        </p:txBody>
      </p:sp>
      <p:sp>
        <p:nvSpPr>
          <p:cNvPr id="6147" name="Rectangle 3"/>
          <p:cNvSpPr>
            <a:spLocks noGrp="1" noChangeArrowheads="1"/>
          </p:cNvSpPr>
          <p:nvPr>
            <p:ph type="body" idx="1"/>
          </p:nvPr>
        </p:nvSpPr>
        <p:spPr>
          <a:xfrm>
            <a:off x="317499" y="1600201"/>
            <a:ext cx="8583083" cy="4950882"/>
          </a:xfrm>
        </p:spPr>
        <p:txBody>
          <a:bodyPr>
            <a:normAutofit/>
          </a:bodyPr>
          <a:lstStyle/>
          <a:p>
            <a:pPr eaLnBrk="1" hangingPunct="1"/>
            <a:r>
              <a:rPr lang="en-US" sz="2200" b="1" dirty="0" smtClean="0">
                <a:latin typeface="Arial" charset="0"/>
              </a:rPr>
              <a:t>Stage 1 </a:t>
            </a:r>
            <a:r>
              <a:rPr lang="en-US" sz="2200" dirty="0">
                <a:latin typeface="Arial" charset="0"/>
              </a:rPr>
              <a:t>	</a:t>
            </a:r>
            <a:r>
              <a:rPr lang="en-US" sz="2200" dirty="0" smtClean="0">
                <a:latin typeface="Arial" charset="0"/>
              </a:rPr>
              <a:t>Provision </a:t>
            </a:r>
            <a:r>
              <a:rPr lang="mr-IN" sz="2200" dirty="0" smtClean="0">
                <a:latin typeface="Arial" charset="0"/>
              </a:rPr>
              <a:t>–</a:t>
            </a:r>
            <a:r>
              <a:rPr lang="en-US" sz="2200" dirty="0" smtClean="0">
                <a:latin typeface="Arial" charset="0"/>
              </a:rPr>
              <a:t> How is the teaching of your subject going 		across the school? Do you have the right 		                              		infrastructure and resources? What are you trying to 		provide for the children? How are you going to 			</a:t>
            </a:r>
            <a:r>
              <a:rPr lang="en-US" sz="2200" dirty="0" smtClean="0">
                <a:latin typeface="Arial" charset="0"/>
              </a:rPr>
              <a:t> convey </a:t>
            </a:r>
            <a:r>
              <a:rPr lang="en-US" sz="2200" dirty="0" smtClean="0">
                <a:latin typeface="Arial" charset="0"/>
              </a:rPr>
              <a:t>your vision to other practitioners</a:t>
            </a:r>
            <a:r>
              <a:rPr lang="en-US" sz="2200" dirty="0">
                <a:latin typeface="Arial" charset="0"/>
              </a:rPr>
              <a:t>?</a:t>
            </a:r>
            <a:r>
              <a:rPr lang="en-US" sz="2200" dirty="0" smtClean="0">
                <a:latin typeface="Arial" charset="0"/>
              </a:rPr>
              <a:t> </a:t>
            </a:r>
          </a:p>
          <a:p>
            <a:pPr eaLnBrk="1" hangingPunct="1"/>
            <a:r>
              <a:rPr lang="en-US" sz="2200" b="1" dirty="0" smtClean="0">
                <a:latin typeface="Arial" charset="0"/>
              </a:rPr>
              <a:t>Stage 2 </a:t>
            </a:r>
            <a:r>
              <a:rPr lang="en-US" sz="2200" dirty="0">
                <a:latin typeface="Arial" charset="0"/>
              </a:rPr>
              <a:t>	</a:t>
            </a:r>
            <a:r>
              <a:rPr lang="en-US" sz="2200" dirty="0" smtClean="0">
                <a:latin typeface="Arial" charset="0"/>
              </a:rPr>
              <a:t>Tracking </a:t>
            </a:r>
            <a:r>
              <a:rPr lang="mr-IN" sz="2200" dirty="0" smtClean="0">
                <a:latin typeface="Arial" charset="0"/>
              </a:rPr>
              <a:t>–</a:t>
            </a:r>
            <a:r>
              <a:rPr lang="en-US" sz="2200" dirty="0" smtClean="0">
                <a:latin typeface="Arial" charset="0"/>
              </a:rPr>
              <a:t> How are you going to track pupil 				progress? Staff understanding? </a:t>
            </a:r>
          </a:p>
          <a:p>
            <a:pPr eaLnBrk="1" hangingPunct="1"/>
            <a:r>
              <a:rPr lang="en-US" sz="2200" b="1" dirty="0" smtClean="0">
                <a:latin typeface="Arial" charset="0"/>
              </a:rPr>
              <a:t>Stage 3 </a:t>
            </a:r>
            <a:r>
              <a:rPr lang="en-US" sz="2200" dirty="0">
                <a:latin typeface="Arial" charset="0"/>
              </a:rPr>
              <a:t>	</a:t>
            </a:r>
            <a:r>
              <a:rPr lang="en-US" sz="2200" dirty="0" smtClean="0">
                <a:latin typeface="Arial" charset="0"/>
              </a:rPr>
              <a:t>Outcome </a:t>
            </a:r>
            <a:r>
              <a:rPr lang="mr-IN" sz="2200" dirty="0" smtClean="0">
                <a:latin typeface="Arial" charset="0"/>
              </a:rPr>
              <a:t>–</a:t>
            </a:r>
            <a:r>
              <a:rPr lang="en-US" sz="2200" dirty="0" smtClean="0">
                <a:latin typeface="Arial" charset="0"/>
              </a:rPr>
              <a:t> Are children succeeding within 				your area? If not, why? What interventions are 		            you putting into place for those who are not 		 		achieving? </a:t>
            </a:r>
            <a:endParaRPr lang="en-US" sz="2200" dirty="0">
              <a:latin typeface="Arial" charset="0"/>
            </a:endParaRPr>
          </a:p>
          <a:p>
            <a:pPr eaLnBrk="1" hangingPunct="1"/>
            <a:endParaRPr lang="en-US" dirty="0">
              <a:latin typeface="Arial" charset="0"/>
            </a:endParaRPr>
          </a:p>
        </p:txBody>
      </p:sp>
    </p:spTree>
    <p:extLst>
      <p:ext uri="{BB962C8B-B14F-4D97-AF65-F5344CB8AC3E}">
        <p14:creationId xmlns:p14="http://schemas.microsoft.com/office/powerpoint/2010/main" val="236216835"/>
      </p:ext>
    </p:extLst>
  </p:cSld>
  <p:clrMapOvr>
    <a:masterClrMapping/>
  </p:clrMapOvr>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533400" y="317500"/>
            <a:ext cx="8042276" cy="885732"/>
          </a:xfrm>
        </p:spPr>
        <p:txBody>
          <a:bodyPr/>
          <a:lstStyle/>
          <a:p>
            <a:pPr eaLnBrk="1" hangingPunct="1"/>
            <a:r>
              <a:rPr lang="en-US" dirty="0" smtClean="0">
                <a:latin typeface="Arial" charset="0"/>
              </a:rPr>
              <a:t>Action Research</a:t>
            </a:r>
            <a:endParaRPr lang="en-US" dirty="0">
              <a:latin typeface="Arial" charset="0"/>
            </a:endParaRPr>
          </a:p>
        </p:txBody>
      </p:sp>
      <p:sp>
        <p:nvSpPr>
          <p:cNvPr id="6147" name="Rectangle 3"/>
          <p:cNvSpPr>
            <a:spLocks noGrp="1" noChangeArrowheads="1"/>
          </p:cNvSpPr>
          <p:nvPr>
            <p:ph type="body" idx="1"/>
          </p:nvPr>
        </p:nvSpPr>
        <p:spPr/>
        <p:txBody>
          <a:bodyPr>
            <a:normAutofit/>
          </a:bodyPr>
          <a:lstStyle/>
          <a:p>
            <a:pPr eaLnBrk="1" hangingPunct="1"/>
            <a:endParaRPr lang="en-US" dirty="0" smtClean="0">
              <a:latin typeface="Arial" charset="0"/>
            </a:endParaRPr>
          </a:p>
          <a:p>
            <a:pPr eaLnBrk="1" hangingPunct="1"/>
            <a:endParaRPr lang="en-US" dirty="0">
              <a:latin typeface="Arial" charset="0"/>
            </a:endParaRPr>
          </a:p>
        </p:txBody>
      </p:sp>
      <p:pic>
        <p:nvPicPr>
          <p:cNvPr id="6" name="Picture 5" descr="Screen Shot 2017-11-23 at 10.16.05.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98871" y="1600201"/>
            <a:ext cx="6934200" cy="4749427"/>
          </a:xfrm>
          <a:prstGeom prst="rect">
            <a:avLst/>
          </a:prstGeom>
        </p:spPr>
      </p:pic>
    </p:spTree>
    <p:extLst>
      <p:ext uri="{BB962C8B-B14F-4D97-AF65-F5344CB8AC3E}">
        <p14:creationId xmlns:p14="http://schemas.microsoft.com/office/powerpoint/2010/main" val="1801352837"/>
      </p:ext>
    </p:extLst>
  </p:cSld>
  <p:clrMapOvr>
    <a:masterClrMapping/>
  </p:clrMapOvr>
  <p:timing>
    <p:tnLst>
      <p:par>
        <p:cTn xmlns:p14="http://schemas.microsoft.com/office/powerpoint/2010/mai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533400" y="317500"/>
            <a:ext cx="8042276" cy="885732"/>
          </a:xfrm>
        </p:spPr>
        <p:txBody>
          <a:bodyPr/>
          <a:lstStyle/>
          <a:p>
            <a:pPr eaLnBrk="1" hangingPunct="1"/>
            <a:r>
              <a:rPr lang="en-US" sz="4000" dirty="0" smtClean="0">
                <a:latin typeface="Arial" charset="0"/>
              </a:rPr>
              <a:t>Management of People</a:t>
            </a:r>
            <a:endParaRPr lang="en-US" sz="4000" dirty="0">
              <a:latin typeface="Arial" charset="0"/>
            </a:endParaRPr>
          </a:p>
        </p:txBody>
      </p:sp>
      <p:sp>
        <p:nvSpPr>
          <p:cNvPr id="6147" name="Rectangle 3"/>
          <p:cNvSpPr>
            <a:spLocks noGrp="1" noChangeArrowheads="1"/>
          </p:cNvSpPr>
          <p:nvPr>
            <p:ph type="body" idx="1"/>
          </p:nvPr>
        </p:nvSpPr>
        <p:spPr/>
        <p:txBody>
          <a:bodyPr/>
          <a:lstStyle/>
          <a:p>
            <a:pPr eaLnBrk="1" hangingPunct="1"/>
            <a:r>
              <a:rPr lang="en-US" dirty="0" smtClean="0">
                <a:latin typeface="Arial" charset="0"/>
              </a:rPr>
              <a:t>You have to remember that </a:t>
            </a:r>
            <a:r>
              <a:rPr lang="en-US" b="1" dirty="0" smtClean="0">
                <a:latin typeface="Arial" charset="0"/>
              </a:rPr>
              <a:t>your</a:t>
            </a:r>
            <a:r>
              <a:rPr lang="en-US" dirty="0" smtClean="0">
                <a:latin typeface="Arial" charset="0"/>
              </a:rPr>
              <a:t> priority is not always </a:t>
            </a:r>
            <a:r>
              <a:rPr lang="en-US" b="1" dirty="0" smtClean="0">
                <a:latin typeface="Arial" charset="0"/>
              </a:rPr>
              <a:t>everyone’s</a:t>
            </a:r>
            <a:r>
              <a:rPr lang="en-US" dirty="0" smtClean="0">
                <a:latin typeface="Arial" charset="0"/>
              </a:rPr>
              <a:t> priority. Your role is to champion your area. </a:t>
            </a:r>
          </a:p>
          <a:p>
            <a:pPr eaLnBrk="1" hangingPunct="1"/>
            <a:r>
              <a:rPr lang="en-US" dirty="0" smtClean="0">
                <a:latin typeface="Arial" charset="0"/>
              </a:rPr>
              <a:t>Offer training and support. It’s a </a:t>
            </a:r>
            <a:r>
              <a:rPr lang="en-US" b="1" dirty="0" smtClean="0">
                <a:latin typeface="Arial" charset="0"/>
              </a:rPr>
              <a:t>good</a:t>
            </a:r>
            <a:r>
              <a:rPr lang="en-US" dirty="0" smtClean="0">
                <a:latin typeface="Arial" charset="0"/>
              </a:rPr>
              <a:t> thing if people come to you for help.</a:t>
            </a:r>
          </a:p>
          <a:p>
            <a:pPr eaLnBrk="1" hangingPunct="1"/>
            <a:r>
              <a:rPr lang="en-US" dirty="0" smtClean="0">
                <a:latin typeface="Arial" charset="0"/>
              </a:rPr>
              <a:t>Remember, your subject is only as good as the least confident member of staff. ESTYN will not inspect a school based on good practice in one class. It’s how your subject is going in </a:t>
            </a:r>
            <a:r>
              <a:rPr lang="en-US" b="1" dirty="0" smtClean="0">
                <a:latin typeface="Arial" charset="0"/>
              </a:rPr>
              <a:t>every</a:t>
            </a:r>
            <a:r>
              <a:rPr lang="en-US" dirty="0" smtClean="0">
                <a:latin typeface="Arial" charset="0"/>
              </a:rPr>
              <a:t> class.</a:t>
            </a:r>
          </a:p>
          <a:p>
            <a:pPr eaLnBrk="1" hangingPunct="1"/>
            <a:endParaRPr lang="en-US" dirty="0" smtClean="0">
              <a:latin typeface="Arial" charset="0"/>
            </a:endParaRPr>
          </a:p>
          <a:p>
            <a:pPr eaLnBrk="1" hangingPunct="1"/>
            <a:endParaRPr lang="en-US" dirty="0" smtClean="0">
              <a:latin typeface="Arial" charset="0"/>
            </a:endParaRPr>
          </a:p>
          <a:p>
            <a:pPr eaLnBrk="1" hangingPunct="1"/>
            <a:endParaRPr lang="en-US" dirty="0">
              <a:latin typeface="Arial" charset="0"/>
            </a:endParaRPr>
          </a:p>
        </p:txBody>
      </p:sp>
    </p:spTree>
    <p:extLst>
      <p:ext uri="{BB962C8B-B14F-4D97-AF65-F5344CB8AC3E}">
        <p14:creationId xmlns:p14="http://schemas.microsoft.com/office/powerpoint/2010/main" val="2742939388"/>
      </p:ext>
    </p:extLst>
  </p:cSld>
  <p:clrMapOvr>
    <a:masterClrMapping/>
  </p:clrMapOvr>
  <p:timing>
    <p:tnLst>
      <p:par>
        <p:cTn xmlns:p14="http://schemas.microsoft.com/office/powerpoint/2010/mai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533400" y="317500"/>
            <a:ext cx="8042276" cy="885732"/>
          </a:xfrm>
        </p:spPr>
        <p:txBody>
          <a:bodyPr/>
          <a:lstStyle/>
          <a:p>
            <a:pPr eaLnBrk="1" hangingPunct="1"/>
            <a:r>
              <a:rPr lang="en-US" sz="4000" dirty="0" smtClean="0">
                <a:latin typeface="Arial" charset="0"/>
              </a:rPr>
              <a:t>Management of People - Task</a:t>
            </a:r>
            <a:endParaRPr lang="en-US" sz="4000" dirty="0">
              <a:latin typeface="Arial" charset="0"/>
            </a:endParaRPr>
          </a:p>
        </p:txBody>
      </p:sp>
      <p:sp>
        <p:nvSpPr>
          <p:cNvPr id="5" name="Rounded Rectangle 4"/>
          <p:cNvSpPr/>
          <p:nvPr/>
        </p:nvSpPr>
        <p:spPr>
          <a:xfrm>
            <a:off x="1077651" y="1600201"/>
            <a:ext cx="6876442" cy="4351844"/>
          </a:xfrm>
          <a:prstGeom prst="roundRect">
            <a:avLst/>
          </a:prstGeom>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US" sz="2400" b="1" dirty="0">
                <a:latin typeface="Arial" charset="0"/>
              </a:rPr>
              <a:t>A member of staff comes to you on Wednesday lunchtime. He is about to start teaching Scratch coding to Year 4 children next Monday. He would like you to sit down with him during that lunch hour to refresh how to teach Scratch. What could you do?</a:t>
            </a:r>
          </a:p>
          <a:p>
            <a:pPr algn="ctr"/>
            <a:endParaRPr lang="en-US" dirty="0"/>
          </a:p>
        </p:txBody>
      </p:sp>
    </p:spTree>
    <p:extLst>
      <p:ext uri="{BB962C8B-B14F-4D97-AF65-F5344CB8AC3E}">
        <p14:creationId xmlns:p14="http://schemas.microsoft.com/office/powerpoint/2010/main" val="2312805868"/>
      </p:ext>
    </p:extLst>
  </p:cSld>
  <p:clrMapOvr>
    <a:masterClrMapping/>
  </p:clrMapOvr>
  <p:timing>
    <p:tnLst>
      <p:par>
        <p:cTn xmlns:p14="http://schemas.microsoft.com/office/powerpoint/2010/mai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533400" y="317500"/>
            <a:ext cx="8042276" cy="885732"/>
          </a:xfrm>
        </p:spPr>
        <p:txBody>
          <a:bodyPr/>
          <a:lstStyle/>
          <a:p>
            <a:pPr eaLnBrk="1" hangingPunct="1"/>
            <a:r>
              <a:rPr lang="en-US" sz="4000" dirty="0" smtClean="0">
                <a:latin typeface="Arial" charset="0"/>
              </a:rPr>
              <a:t>Management of People - Task</a:t>
            </a:r>
            <a:endParaRPr lang="en-US" sz="4000" dirty="0">
              <a:latin typeface="Arial" charset="0"/>
            </a:endParaRPr>
          </a:p>
        </p:txBody>
      </p:sp>
      <p:sp>
        <p:nvSpPr>
          <p:cNvPr id="4" name="Rounded Rectangle 3"/>
          <p:cNvSpPr/>
          <p:nvPr/>
        </p:nvSpPr>
        <p:spPr>
          <a:xfrm>
            <a:off x="1077651" y="1600201"/>
            <a:ext cx="6876442" cy="4351844"/>
          </a:xfrm>
          <a:prstGeom prst="roundRect">
            <a:avLst/>
          </a:prstGeom>
          <a:solidFill>
            <a:srgbClr val="3366FF"/>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2400" b="1" dirty="0">
                <a:latin typeface="Arial" charset="0"/>
              </a:rPr>
              <a:t>You notice that one member of staff in particular is often negative about your subject. What could you do to address this?</a:t>
            </a:r>
          </a:p>
          <a:p>
            <a:pPr algn="ctr"/>
            <a:endParaRPr lang="en-US" dirty="0"/>
          </a:p>
        </p:txBody>
      </p:sp>
    </p:spTree>
    <p:extLst>
      <p:ext uri="{BB962C8B-B14F-4D97-AF65-F5344CB8AC3E}">
        <p14:creationId xmlns:p14="http://schemas.microsoft.com/office/powerpoint/2010/main" val="1221474866"/>
      </p:ext>
    </p:extLst>
  </p:cSld>
  <p:clrMapOvr>
    <a:masterClrMapping/>
  </p:clrMapOvr>
  <p:timing>
    <p:tnLst>
      <p:par>
        <p:cTn xmlns:p14="http://schemas.microsoft.com/office/powerpoint/2010/mai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533400" y="317500"/>
            <a:ext cx="8042276" cy="885732"/>
          </a:xfrm>
        </p:spPr>
        <p:txBody>
          <a:bodyPr/>
          <a:lstStyle/>
          <a:p>
            <a:pPr eaLnBrk="1" hangingPunct="1"/>
            <a:r>
              <a:rPr lang="en-US" dirty="0" smtClean="0">
                <a:latin typeface="Arial" charset="0"/>
              </a:rPr>
              <a:t>Management of Self</a:t>
            </a:r>
            <a:endParaRPr lang="en-US" dirty="0">
              <a:latin typeface="Arial" charset="0"/>
            </a:endParaRPr>
          </a:p>
        </p:txBody>
      </p:sp>
      <p:sp>
        <p:nvSpPr>
          <p:cNvPr id="6147" name="Rectangle 3"/>
          <p:cNvSpPr>
            <a:spLocks noGrp="1" noChangeArrowheads="1"/>
          </p:cNvSpPr>
          <p:nvPr>
            <p:ph type="body" idx="1"/>
          </p:nvPr>
        </p:nvSpPr>
        <p:spPr>
          <a:xfrm>
            <a:off x="549275" y="1600201"/>
            <a:ext cx="8042276" cy="4816254"/>
          </a:xfrm>
        </p:spPr>
        <p:txBody>
          <a:bodyPr>
            <a:normAutofit lnSpcReduction="10000"/>
          </a:bodyPr>
          <a:lstStyle/>
          <a:p>
            <a:pPr eaLnBrk="1" hangingPunct="1"/>
            <a:r>
              <a:rPr lang="en-US" dirty="0" smtClean="0">
                <a:latin typeface="Arial" charset="0"/>
              </a:rPr>
              <a:t>The trap new co-ordinators often find is that they try to solve all the problems by themselves.</a:t>
            </a:r>
          </a:p>
          <a:p>
            <a:pPr eaLnBrk="1" hangingPunct="1"/>
            <a:r>
              <a:rPr lang="en-US" dirty="0" smtClean="0">
                <a:latin typeface="Arial" charset="0"/>
              </a:rPr>
              <a:t>This is a trap that I fell into myself in the first few months as ICT co-ordinator.</a:t>
            </a:r>
          </a:p>
          <a:p>
            <a:pPr eaLnBrk="1" hangingPunct="1"/>
            <a:r>
              <a:rPr lang="en-US" dirty="0" smtClean="0">
                <a:latin typeface="Arial" charset="0"/>
              </a:rPr>
              <a:t>You have to remember that your class and the children in it will </a:t>
            </a:r>
            <a:r>
              <a:rPr lang="en-US" b="1" dirty="0" smtClean="0">
                <a:latin typeface="Arial" charset="0"/>
              </a:rPr>
              <a:t>always</a:t>
            </a:r>
            <a:r>
              <a:rPr lang="en-US" dirty="0" smtClean="0">
                <a:latin typeface="Arial" charset="0"/>
              </a:rPr>
              <a:t> be your main priority.</a:t>
            </a:r>
          </a:p>
          <a:p>
            <a:pPr eaLnBrk="1" hangingPunct="1"/>
            <a:r>
              <a:rPr lang="en-US" dirty="0" smtClean="0">
                <a:latin typeface="Arial" charset="0"/>
              </a:rPr>
              <a:t>A lost resource or a broken projector, despite being frustrating for the other teacher, is always </a:t>
            </a:r>
            <a:r>
              <a:rPr lang="en-US" b="1" dirty="0" smtClean="0">
                <a:latin typeface="Arial" charset="0"/>
              </a:rPr>
              <a:t>secondary</a:t>
            </a:r>
            <a:r>
              <a:rPr lang="en-US" dirty="0" smtClean="0">
                <a:latin typeface="Arial" charset="0"/>
              </a:rPr>
              <a:t>.</a:t>
            </a:r>
          </a:p>
          <a:p>
            <a:pPr eaLnBrk="1" hangingPunct="1"/>
            <a:r>
              <a:rPr lang="en-US" dirty="0" smtClean="0">
                <a:latin typeface="Arial" charset="0"/>
              </a:rPr>
              <a:t>That does not mean you do not deal with the issue. Rather, you do it at a time convenient to yourself and the children that you teach.</a:t>
            </a:r>
          </a:p>
          <a:p>
            <a:pPr eaLnBrk="1" hangingPunct="1"/>
            <a:endParaRPr lang="en-US" dirty="0">
              <a:latin typeface="Arial" charset="0"/>
            </a:endParaRPr>
          </a:p>
        </p:txBody>
      </p:sp>
    </p:spTree>
    <p:extLst>
      <p:ext uri="{BB962C8B-B14F-4D97-AF65-F5344CB8AC3E}">
        <p14:creationId xmlns:p14="http://schemas.microsoft.com/office/powerpoint/2010/main" val="2155914779"/>
      </p:ext>
    </p:extLst>
  </p:cSld>
  <p:clrMapOvr>
    <a:masterClrMapping/>
  </p:clrMapOvr>
  <p:timing>
    <p:tnLst>
      <p:par>
        <p:cTn xmlns:p14="http://schemas.microsoft.com/office/powerpoint/2010/mai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533400" y="317500"/>
            <a:ext cx="8042276" cy="885732"/>
          </a:xfrm>
        </p:spPr>
        <p:txBody>
          <a:bodyPr/>
          <a:lstStyle/>
          <a:p>
            <a:pPr eaLnBrk="1" hangingPunct="1"/>
            <a:r>
              <a:rPr lang="en-US" dirty="0" smtClean="0">
                <a:latin typeface="Arial" charset="0"/>
              </a:rPr>
              <a:t>Management of Self - Task</a:t>
            </a:r>
            <a:endParaRPr lang="en-US" dirty="0">
              <a:latin typeface="Arial" charset="0"/>
            </a:endParaRPr>
          </a:p>
        </p:txBody>
      </p:sp>
      <p:sp>
        <p:nvSpPr>
          <p:cNvPr id="4" name="Rounded Rectangle 3"/>
          <p:cNvSpPr/>
          <p:nvPr/>
        </p:nvSpPr>
        <p:spPr>
          <a:xfrm>
            <a:off x="1077651" y="1600201"/>
            <a:ext cx="6876442" cy="4351844"/>
          </a:xfrm>
          <a:prstGeom prst="roundRect">
            <a:avLst/>
          </a:prstGeom>
          <a:solidFill>
            <a:schemeClr val="accent6">
              <a:lumMod val="60000"/>
              <a:lumOff val="40000"/>
            </a:schemeClr>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2400" b="1" dirty="0">
                <a:latin typeface="Arial" charset="0"/>
              </a:rPr>
              <a:t>A teacher comes to you 5 minutes into third lesson. The teacher’s laptop is not working. She has a class of 30 children. She says that she cannot do anything with the children until it is sorted. What do you do?</a:t>
            </a:r>
          </a:p>
          <a:p>
            <a:pPr algn="ctr"/>
            <a:endParaRPr lang="en-US" dirty="0"/>
          </a:p>
        </p:txBody>
      </p:sp>
    </p:spTree>
    <p:extLst>
      <p:ext uri="{BB962C8B-B14F-4D97-AF65-F5344CB8AC3E}">
        <p14:creationId xmlns:p14="http://schemas.microsoft.com/office/powerpoint/2010/main" val="3794870375"/>
      </p:ext>
    </p:extLst>
  </p:cSld>
  <p:clrMapOvr>
    <a:masterClrMapping/>
  </p:clrMapOvr>
  <p:timing>
    <p:tnLst>
      <p:par>
        <p:cTn xmlns:p14="http://schemas.microsoft.com/office/powerpoint/2010/mai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533400" y="317500"/>
            <a:ext cx="8042276" cy="885732"/>
          </a:xfrm>
        </p:spPr>
        <p:txBody>
          <a:bodyPr/>
          <a:lstStyle/>
          <a:p>
            <a:pPr eaLnBrk="1" hangingPunct="1"/>
            <a:r>
              <a:rPr lang="en-US" dirty="0" smtClean="0">
                <a:latin typeface="Arial" charset="0"/>
              </a:rPr>
              <a:t>Knowing The Staff</a:t>
            </a:r>
            <a:endParaRPr lang="en-US" dirty="0">
              <a:latin typeface="Arial" charset="0"/>
            </a:endParaRPr>
          </a:p>
        </p:txBody>
      </p:sp>
      <p:sp>
        <p:nvSpPr>
          <p:cNvPr id="6147" name="Rectangle 3"/>
          <p:cNvSpPr>
            <a:spLocks noGrp="1" noChangeArrowheads="1"/>
          </p:cNvSpPr>
          <p:nvPr>
            <p:ph type="body" idx="1"/>
          </p:nvPr>
        </p:nvSpPr>
        <p:spPr/>
        <p:txBody>
          <a:bodyPr>
            <a:normAutofit/>
          </a:bodyPr>
          <a:lstStyle/>
          <a:p>
            <a:pPr eaLnBrk="1" hangingPunct="1"/>
            <a:r>
              <a:rPr lang="en-US" dirty="0" smtClean="0">
                <a:latin typeface="Arial" charset="0"/>
              </a:rPr>
              <a:t>You have to take people with you when implementing new ideas.</a:t>
            </a:r>
          </a:p>
          <a:p>
            <a:pPr eaLnBrk="1" hangingPunct="1"/>
            <a:r>
              <a:rPr lang="en-US" dirty="0" smtClean="0">
                <a:latin typeface="Arial" charset="0"/>
              </a:rPr>
              <a:t>Do not rush things. You may have 6 new ideas which you know will definitely work. But less confident staff may become scared of the number of new things they have to implement.</a:t>
            </a:r>
          </a:p>
          <a:p>
            <a:pPr eaLnBrk="1" hangingPunct="1"/>
            <a:r>
              <a:rPr lang="en-US" dirty="0" smtClean="0">
                <a:latin typeface="Arial" charset="0"/>
              </a:rPr>
              <a:t>This could lead to them ‘switching off’ and turning away from the subject.</a:t>
            </a:r>
          </a:p>
          <a:p>
            <a:pPr eaLnBrk="1" hangingPunct="1"/>
            <a:r>
              <a:rPr lang="en-US" dirty="0" smtClean="0">
                <a:latin typeface="Arial" charset="0"/>
              </a:rPr>
              <a:t>Instead, adopt a </a:t>
            </a:r>
            <a:r>
              <a:rPr lang="en-US" dirty="0" smtClean="0">
                <a:latin typeface="Arial" charset="0"/>
              </a:rPr>
              <a:t>‘drip’ </a:t>
            </a:r>
            <a:r>
              <a:rPr lang="en-US" dirty="0" smtClean="0">
                <a:latin typeface="Arial" charset="0"/>
              </a:rPr>
              <a:t>approach. Action research.</a:t>
            </a:r>
          </a:p>
          <a:p>
            <a:pPr eaLnBrk="1" hangingPunct="1"/>
            <a:endParaRPr lang="en-US" dirty="0" smtClean="0">
              <a:latin typeface="Arial" charset="0"/>
            </a:endParaRPr>
          </a:p>
          <a:p>
            <a:pPr eaLnBrk="1" hangingPunct="1"/>
            <a:endParaRPr lang="en-US" dirty="0">
              <a:latin typeface="Arial" charset="0"/>
            </a:endParaRPr>
          </a:p>
        </p:txBody>
      </p:sp>
    </p:spTree>
    <p:extLst>
      <p:ext uri="{BB962C8B-B14F-4D97-AF65-F5344CB8AC3E}">
        <p14:creationId xmlns:p14="http://schemas.microsoft.com/office/powerpoint/2010/main" val="222167246"/>
      </p:ext>
    </p:extLst>
  </p:cSld>
  <p:clrMapOvr>
    <a:masterClrMapping/>
  </p:clrMapOvr>
  <p:timing>
    <p:tnLst>
      <p:par>
        <p:cTn xmlns:p14="http://schemas.microsoft.com/office/powerpoint/2010/mai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533400" y="317500"/>
            <a:ext cx="8042276" cy="885732"/>
          </a:xfrm>
        </p:spPr>
        <p:txBody>
          <a:bodyPr/>
          <a:lstStyle/>
          <a:p>
            <a:pPr eaLnBrk="1" hangingPunct="1"/>
            <a:r>
              <a:rPr lang="en-US" sz="4000" dirty="0" smtClean="0">
                <a:latin typeface="Arial" charset="0"/>
              </a:rPr>
              <a:t>Liaising with Outside Agencies</a:t>
            </a:r>
            <a:endParaRPr lang="en-US" sz="4000" dirty="0">
              <a:latin typeface="Arial" charset="0"/>
            </a:endParaRPr>
          </a:p>
        </p:txBody>
      </p:sp>
      <p:sp>
        <p:nvSpPr>
          <p:cNvPr id="4" name="Rounded Rectangle 3"/>
          <p:cNvSpPr/>
          <p:nvPr/>
        </p:nvSpPr>
        <p:spPr>
          <a:xfrm>
            <a:off x="6092313" y="1600201"/>
            <a:ext cx="2347741" cy="1026215"/>
          </a:xfrm>
          <a:prstGeom prst="roundRect">
            <a:avLst/>
          </a:prstGeom>
          <a:solidFill>
            <a:schemeClr val="accent5"/>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smtClean="0"/>
              <a:t>Buying in New Software</a:t>
            </a:r>
            <a:endParaRPr lang="en-US" dirty="0"/>
          </a:p>
        </p:txBody>
      </p:sp>
      <p:sp>
        <p:nvSpPr>
          <p:cNvPr id="5" name="Rounded Rectangle 4"/>
          <p:cNvSpPr/>
          <p:nvPr/>
        </p:nvSpPr>
        <p:spPr>
          <a:xfrm>
            <a:off x="6092313" y="3022541"/>
            <a:ext cx="2347741" cy="1026215"/>
          </a:xfrm>
          <a:prstGeom prst="roundRect">
            <a:avLst/>
          </a:prstGeom>
          <a:solidFill>
            <a:schemeClr val="accent5"/>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smtClean="0"/>
              <a:t>Liaising with County</a:t>
            </a:r>
            <a:endParaRPr lang="en-US" dirty="0"/>
          </a:p>
        </p:txBody>
      </p:sp>
      <p:sp>
        <p:nvSpPr>
          <p:cNvPr id="6" name="Rounded Rectangle 5"/>
          <p:cNvSpPr/>
          <p:nvPr/>
        </p:nvSpPr>
        <p:spPr>
          <a:xfrm>
            <a:off x="6092313" y="4470537"/>
            <a:ext cx="2347741" cy="1026215"/>
          </a:xfrm>
          <a:prstGeom prst="roundRect">
            <a:avLst/>
          </a:prstGeom>
          <a:solidFill>
            <a:schemeClr val="accent5"/>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smtClean="0"/>
              <a:t>Liaising with Technicians</a:t>
            </a:r>
            <a:endParaRPr lang="en-US" dirty="0"/>
          </a:p>
        </p:txBody>
      </p:sp>
      <p:sp>
        <p:nvSpPr>
          <p:cNvPr id="7" name="Rounded Rectangle 6"/>
          <p:cNvSpPr/>
          <p:nvPr/>
        </p:nvSpPr>
        <p:spPr>
          <a:xfrm>
            <a:off x="625531" y="1600201"/>
            <a:ext cx="2347741" cy="1026215"/>
          </a:xfrm>
          <a:prstGeom prst="roundRect">
            <a:avLst/>
          </a:prstGeom>
          <a:solidFill>
            <a:schemeClr val="accent5"/>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smtClean="0"/>
              <a:t>Parents</a:t>
            </a:r>
            <a:endParaRPr lang="en-US" dirty="0"/>
          </a:p>
        </p:txBody>
      </p:sp>
      <p:sp>
        <p:nvSpPr>
          <p:cNvPr id="8" name="Rounded Rectangle 7"/>
          <p:cNvSpPr/>
          <p:nvPr/>
        </p:nvSpPr>
        <p:spPr>
          <a:xfrm>
            <a:off x="625531" y="3022541"/>
            <a:ext cx="2347741" cy="1026215"/>
          </a:xfrm>
          <a:prstGeom prst="roundRect">
            <a:avLst/>
          </a:prstGeom>
          <a:solidFill>
            <a:schemeClr val="accent5"/>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smtClean="0"/>
              <a:t>Governors</a:t>
            </a:r>
            <a:endParaRPr lang="en-US" dirty="0"/>
          </a:p>
        </p:txBody>
      </p:sp>
      <p:sp>
        <p:nvSpPr>
          <p:cNvPr id="9" name="Rounded Rectangle 8"/>
          <p:cNvSpPr/>
          <p:nvPr/>
        </p:nvSpPr>
        <p:spPr>
          <a:xfrm>
            <a:off x="625531" y="4470537"/>
            <a:ext cx="2347741" cy="1026215"/>
          </a:xfrm>
          <a:prstGeom prst="roundRect">
            <a:avLst/>
          </a:prstGeom>
          <a:solidFill>
            <a:schemeClr val="accent5"/>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smtClean="0"/>
              <a:t>Cold Callers</a:t>
            </a:r>
            <a:endParaRPr lang="en-US" dirty="0"/>
          </a:p>
        </p:txBody>
      </p:sp>
      <p:sp>
        <p:nvSpPr>
          <p:cNvPr id="10" name="Rounded Rectangle 9"/>
          <p:cNvSpPr/>
          <p:nvPr/>
        </p:nvSpPr>
        <p:spPr>
          <a:xfrm>
            <a:off x="3305280" y="2626416"/>
            <a:ext cx="2347741" cy="1844121"/>
          </a:xfrm>
          <a:prstGeom prst="roundRect">
            <a:avLst/>
          </a:prstGeom>
          <a:solidFill>
            <a:srgbClr val="660066"/>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smtClean="0"/>
              <a:t>Effective at Networking and Building Positive </a:t>
            </a:r>
            <a:r>
              <a:rPr lang="en-US" dirty="0" smtClean="0"/>
              <a:t>Relationships</a:t>
            </a:r>
            <a:endParaRPr lang="en-US" dirty="0"/>
          </a:p>
        </p:txBody>
      </p:sp>
      <p:cxnSp>
        <p:nvCxnSpPr>
          <p:cNvPr id="3" name="Straight Arrow Connector 2"/>
          <p:cNvCxnSpPr/>
          <p:nvPr/>
        </p:nvCxnSpPr>
        <p:spPr>
          <a:xfrm flipV="1">
            <a:off x="5555036" y="2257672"/>
            <a:ext cx="537277" cy="474624"/>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14" name="Straight Arrow Connector 13"/>
          <p:cNvCxnSpPr>
            <a:endCxn id="5" idx="1"/>
          </p:cNvCxnSpPr>
          <p:nvPr/>
        </p:nvCxnSpPr>
        <p:spPr>
          <a:xfrm>
            <a:off x="5653021" y="3535648"/>
            <a:ext cx="439292" cy="1"/>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16" name="Straight Arrow Connector 15"/>
          <p:cNvCxnSpPr>
            <a:endCxn id="6" idx="1"/>
          </p:cNvCxnSpPr>
          <p:nvPr/>
        </p:nvCxnSpPr>
        <p:spPr>
          <a:xfrm>
            <a:off x="5555036" y="4470537"/>
            <a:ext cx="537277" cy="513108"/>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19" name="Straight Arrow Connector 18"/>
          <p:cNvCxnSpPr/>
          <p:nvPr/>
        </p:nvCxnSpPr>
        <p:spPr>
          <a:xfrm flipH="1">
            <a:off x="2973272" y="4470537"/>
            <a:ext cx="541924" cy="634881"/>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22" name="Straight Arrow Connector 21"/>
          <p:cNvCxnSpPr>
            <a:endCxn id="7" idx="3"/>
          </p:cNvCxnSpPr>
          <p:nvPr/>
        </p:nvCxnSpPr>
        <p:spPr>
          <a:xfrm flipH="1" flipV="1">
            <a:off x="2973272" y="2113309"/>
            <a:ext cx="541924" cy="513107"/>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24" name="Straight Arrow Connector 23"/>
          <p:cNvCxnSpPr>
            <a:endCxn id="8" idx="3"/>
          </p:cNvCxnSpPr>
          <p:nvPr/>
        </p:nvCxnSpPr>
        <p:spPr>
          <a:xfrm flipH="1" flipV="1">
            <a:off x="2973272" y="3535649"/>
            <a:ext cx="332008" cy="1"/>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17" name="Straight Arrow Connector 16"/>
          <p:cNvCxnSpPr/>
          <p:nvPr/>
        </p:nvCxnSpPr>
        <p:spPr>
          <a:xfrm>
            <a:off x="4389210" y="4470537"/>
            <a:ext cx="0" cy="1026215"/>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sp>
        <p:nvSpPr>
          <p:cNvPr id="18" name="Rounded Rectangle 17"/>
          <p:cNvSpPr/>
          <p:nvPr/>
        </p:nvSpPr>
        <p:spPr>
          <a:xfrm>
            <a:off x="3215339" y="5496752"/>
            <a:ext cx="2347741" cy="1026215"/>
          </a:xfrm>
          <a:prstGeom prst="roundRect">
            <a:avLst/>
          </a:prstGeom>
          <a:solidFill>
            <a:schemeClr val="accent5"/>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err="1" smtClean="0"/>
              <a:t>Liasing</a:t>
            </a:r>
            <a:r>
              <a:rPr lang="en-US" dirty="0" smtClean="0"/>
              <a:t> with ERW / Welsh </a:t>
            </a:r>
            <a:r>
              <a:rPr lang="en-US" dirty="0" err="1" smtClean="0"/>
              <a:t>Gov</a:t>
            </a:r>
            <a:r>
              <a:rPr lang="en-US" dirty="0" smtClean="0"/>
              <a:t> / ESTYN</a:t>
            </a:r>
            <a:endParaRPr lang="en-US" dirty="0"/>
          </a:p>
        </p:txBody>
      </p:sp>
    </p:spTree>
    <p:extLst>
      <p:ext uri="{BB962C8B-B14F-4D97-AF65-F5344CB8AC3E}">
        <p14:creationId xmlns:p14="http://schemas.microsoft.com/office/powerpoint/2010/main" val="906251278"/>
      </p:ext>
    </p:extLst>
  </p:cSld>
  <p:clrMapOvr>
    <a:masterClrMapping/>
  </p:clrMapOvr>
  <p:timing>
    <p:tnLst>
      <p:par>
        <p:cTn xmlns:p14="http://schemas.microsoft.com/office/powerpoint/2010/mai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549275" y="107576"/>
            <a:ext cx="8042276" cy="883024"/>
          </a:xfrm>
        </p:spPr>
        <p:txBody>
          <a:bodyPr/>
          <a:lstStyle/>
          <a:p>
            <a:pPr eaLnBrk="1" hangingPunct="1"/>
            <a:r>
              <a:rPr lang="en-US" dirty="0" smtClean="0">
                <a:latin typeface="Arial" charset="0"/>
              </a:rPr>
              <a:t>Leadership Standards</a:t>
            </a:r>
            <a:endParaRPr lang="en-US" dirty="0">
              <a:latin typeface="Arial" charset="0"/>
            </a:endParaRPr>
          </a:p>
        </p:txBody>
      </p:sp>
      <p:sp>
        <p:nvSpPr>
          <p:cNvPr id="22531" name="Rectangle 3"/>
          <p:cNvSpPr>
            <a:spLocks noGrp="1" noChangeArrowheads="1"/>
          </p:cNvSpPr>
          <p:nvPr>
            <p:ph type="body" idx="1"/>
          </p:nvPr>
        </p:nvSpPr>
        <p:spPr/>
        <p:txBody>
          <a:bodyPr/>
          <a:lstStyle/>
          <a:p>
            <a:pPr eaLnBrk="1" hangingPunct="1"/>
            <a:endParaRPr lang="en-US">
              <a:latin typeface="Arial" charset="0"/>
            </a:endParaRPr>
          </a:p>
          <a:p>
            <a:pPr eaLnBrk="1" hangingPunct="1"/>
            <a:endParaRPr lang="en-US">
              <a:latin typeface="Arial" charset="0"/>
            </a:endParaRPr>
          </a:p>
        </p:txBody>
      </p:sp>
      <p:pic>
        <p:nvPicPr>
          <p:cNvPr id="2050"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18402" t="19408" r="20105" b="6250"/>
          <a:stretch/>
        </p:blipFill>
        <p:spPr bwMode="auto">
          <a:xfrm>
            <a:off x="590551" y="990600"/>
            <a:ext cx="8001000" cy="543827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43380970"/>
      </p:ext>
    </p:extLst>
  </p:cSld>
  <p:clrMapOvr>
    <a:masterClrMapping/>
  </p:clrMapOvr>
  <p:timing>
    <p:tnLst>
      <p:par>
        <p:cTn xmlns:p14="http://schemas.microsoft.com/office/powerpoint/2010/mai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384667"/>
            <a:ext cx="8042276" cy="959224"/>
          </a:xfrm>
        </p:spPr>
        <p:txBody>
          <a:bodyPr/>
          <a:lstStyle/>
          <a:p>
            <a:r>
              <a:rPr lang="en-GB" sz="4000" dirty="0" smtClean="0"/>
              <a:t>Leadership Development Opportunities</a:t>
            </a:r>
            <a:endParaRPr lang="en-GB" sz="4000" dirty="0"/>
          </a:p>
        </p:txBody>
      </p:sp>
      <p:graphicFrame>
        <p:nvGraphicFramePr>
          <p:cNvPr id="3" name="Diagram 2"/>
          <p:cNvGraphicFramePr/>
          <p:nvPr>
            <p:extLst>
              <p:ext uri="{D42A27DB-BD31-4B8C-83A1-F6EECF244321}">
                <p14:modId xmlns:p14="http://schemas.microsoft.com/office/powerpoint/2010/main" val="2885907264"/>
              </p:ext>
            </p:extLst>
          </p:nvPr>
        </p:nvGraphicFramePr>
        <p:xfrm>
          <a:off x="1" y="1385455"/>
          <a:ext cx="9144000" cy="5638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36027107"/>
      </p:ext>
    </p:extLst>
  </p:cSld>
  <p:clrMapOvr>
    <a:masterClrMapping/>
  </p:clrMapOvr>
  <p:timing>
    <p:tnLst>
      <p:par>
        <p:cTn xmlns:p14="http://schemas.microsoft.com/office/powerpoint/2010/mai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533400" y="317500"/>
            <a:ext cx="8042276" cy="885732"/>
          </a:xfrm>
        </p:spPr>
        <p:txBody>
          <a:bodyPr/>
          <a:lstStyle/>
          <a:p>
            <a:pPr eaLnBrk="1" hangingPunct="1"/>
            <a:r>
              <a:rPr lang="en-US" sz="3000" dirty="0" smtClean="0">
                <a:latin typeface="Arial" charset="0"/>
              </a:rPr>
              <a:t>Do I enjoy leading ICT across the school?</a:t>
            </a:r>
            <a:endParaRPr lang="en-US" sz="3000" dirty="0">
              <a:latin typeface="Arial" charset="0"/>
            </a:endParaRPr>
          </a:p>
        </p:txBody>
      </p:sp>
      <p:sp>
        <p:nvSpPr>
          <p:cNvPr id="6147" name="Rectangle 3"/>
          <p:cNvSpPr>
            <a:spLocks noGrp="1" noChangeArrowheads="1"/>
          </p:cNvSpPr>
          <p:nvPr>
            <p:ph type="body" idx="1"/>
          </p:nvPr>
        </p:nvSpPr>
        <p:spPr/>
        <p:txBody>
          <a:bodyPr/>
          <a:lstStyle/>
          <a:p>
            <a:pPr marL="0" indent="0" eaLnBrk="1" hangingPunct="1">
              <a:buNone/>
            </a:pPr>
            <a:endParaRPr lang="en-US" dirty="0" smtClean="0">
              <a:latin typeface="Arial" charset="0"/>
            </a:endParaRPr>
          </a:p>
          <a:p>
            <a:pPr eaLnBrk="1" hangingPunct="1"/>
            <a:r>
              <a:rPr lang="en-US" dirty="0" smtClean="0">
                <a:latin typeface="Arial" charset="0"/>
              </a:rPr>
              <a:t>I am passionate about my subject area. </a:t>
            </a:r>
          </a:p>
          <a:p>
            <a:pPr eaLnBrk="1" hangingPunct="1"/>
            <a:r>
              <a:rPr lang="en-US" dirty="0" smtClean="0">
                <a:latin typeface="Arial" charset="0"/>
              </a:rPr>
              <a:t>Being able to lead a subject across a whole school means you can implement your vision.</a:t>
            </a:r>
          </a:p>
          <a:p>
            <a:pPr eaLnBrk="1" hangingPunct="1"/>
            <a:r>
              <a:rPr lang="en-US" dirty="0" smtClean="0">
                <a:latin typeface="Arial" charset="0"/>
              </a:rPr>
              <a:t>You can directly impact a wider number of children within the school. </a:t>
            </a:r>
          </a:p>
          <a:p>
            <a:pPr eaLnBrk="1" hangingPunct="1"/>
            <a:r>
              <a:rPr lang="en-US" dirty="0" smtClean="0">
                <a:latin typeface="Arial" charset="0"/>
              </a:rPr>
              <a:t>You can set them on a path for a future career.</a:t>
            </a:r>
          </a:p>
          <a:p>
            <a:pPr marL="0" indent="0" eaLnBrk="1" hangingPunct="1">
              <a:buNone/>
            </a:pPr>
            <a:endParaRPr lang="en-US" dirty="0" smtClean="0">
              <a:latin typeface="Arial" charset="0"/>
            </a:endParaRPr>
          </a:p>
          <a:p>
            <a:pPr eaLnBrk="1" hangingPunct="1"/>
            <a:endParaRPr lang="en-US" dirty="0" smtClean="0">
              <a:latin typeface="Arial" charset="0"/>
            </a:endParaRPr>
          </a:p>
          <a:p>
            <a:pPr eaLnBrk="1" hangingPunct="1"/>
            <a:endParaRPr lang="en-US" dirty="0">
              <a:latin typeface="Arial" charset="0"/>
            </a:endParaRPr>
          </a:p>
          <a:p>
            <a:pPr eaLnBrk="1" hangingPunct="1"/>
            <a:endParaRPr lang="en-US" dirty="0">
              <a:latin typeface="Arial" charset="0"/>
            </a:endParaRPr>
          </a:p>
        </p:txBody>
      </p:sp>
    </p:spTree>
    <p:extLst>
      <p:ext uri="{BB962C8B-B14F-4D97-AF65-F5344CB8AC3E}">
        <p14:creationId xmlns:p14="http://schemas.microsoft.com/office/powerpoint/2010/main" val="3050962667"/>
      </p:ext>
    </p:extLst>
  </p:cSld>
  <p:clrMapOvr>
    <a:masterClrMapping/>
  </p:clrMapOvr>
  <p:timing>
    <p:tnLst>
      <p:par>
        <p:cTn xmlns:p14="http://schemas.microsoft.com/office/powerpoint/2010/mai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533400" y="317500"/>
            <a:ext cx="8042276" cy="885732"/>
          </a:xfrm>
        </p:spPr>
        <p:txBody>
          <a:bodyPr/>
          <a:lstStyle/>
          <a:p>
            <a:pPr eaLnBrk="1" hangingPunct="1"/>
            <a:r>
              <a:rPr lang="en-US" sz="4000" dirty="0" smtClean="0">
                <a:latin typeface="Arial" charset="0"/>
              </a:rPr>
              <a:t>My Advice </a:t>
            </a:r>
            <a:r>
              <a:rPr lang="en-US" sz="4000" dirty="0">
                <a:latin typeface="Arial" charset="0"/>
              </a:rPr>
              <a:t>t</a:t>
            </a:r>
            <a:r>
              <a:rPr lang="en-US" sz="4000" dirty="0" smtClean="0">
                <a:latin typeface="Arial" charset="0"/>
              </a:rPr>
              <a:t>o </a:t>
            </a:r>
            <a:r>
              <a:rPr lang="en-US" sz="4000" dirty="0">
                <a:latin typeface="Arial" charset="0"/>
              </a:rPr>
              <a:t>Y</a:t>
            </a:r>
            <a:r>
              <a:rPr lang="en-US" sz="4000" dirty="0" smtClean="0">
                <a:latin typeface="Arial" charset="0"/>
              </a:rPr>
              <a:t>ou as NQTs</a:t>
            </a:r>
            <a:endParaRPr lang="en-US" sz="4000" dirty="0">
              <a:latin typeface="Arial" charset="0"/>
            </a:endParaRPr>
          </a:p>
        </p:txBody>
      </p:sp>
      <p:sp>
        <p:nvSpPr>
          <p:cNvPr id="6147" name="Rectangle 3"/>
          <p:cNvSpPr>
            <a:spLocks noGrp="1" noChangeArrowheads="1"/>
          </p:cNvSpPr>
          <p:nvPr>
            <p:ph type="body" idx="1"/>
          </p:nvPr>
        </p:nvSpPr>
        <p:spPr>
          <a:xfrm>
            <a:off x="549275" y="1600200"/>
            <a:ext cx="8042276" cy="4908863"/>
          </a:xfrm>
        </p:spPr>
        <p:txBody>
          <a:bodyPr>
            <a:normAutofit fontScale="92500" lnSpcReduction="20000"/>
          </a:bodyPr>
          <a:lstStyle/>
          <a:p>
            <a:pPr eaLnBrk="1" hangingPunct="1"/>
            <a:r>
              <a:rPr lang="en-US" dirty="0" smtClean="0">
                <a:latin typeface="Arial" charset="0"/>
              </a:rPr>
              <a:t>As an NQT, you become a champion of </a:t>
            </a:r>
            <a:r>
              <a:rPr lang="en-US" b="1" dirty="0" smtClean="0">
                <a:latin typeface="Arial" charset="0"/>
              </a:rPr>
              <a:t>all</a:t>
            </a:r>
            <a:r>
              <a:rPr lang="en-US" dirty="0" smtClean="0">
                <a:latin typeface="Arial" charset="0"/>
              </a:rPr>
              <a:t> areas of the curriculum</a:t>
            </a:r>
            <a:r>
              <a:rPr lang="en-US" dirty="0" smtClean="0">
                <a:latin typeface="Arial" charset="0"/>
              </a:rPr>
              <a:t>. It is not good enough to say ‘I’m not good at teaching that subject’.</a:t>
            </a:r>
            <a:endParaRPr lang="en-US" dirty="0" smtClean="0">
              <a:latin typeface="Arial" charset="0"/>
            </a:endParaRPr>
          </a:p>
          <a:p>
            <a:pPr eaLnBrk="1" hangingPunct="1"/>
            <a:r>
              <a:rPr lang="en-US" dirty="0" smtClean="0">
                <a:latin typeface="Arial" charset="0"/>
              </a:rPr>
              <a:t>Just because you are not subject co-ordinator, doesn’t mean that you don’t start the </a:t>
            </a:r>
            <a:r>
              <a:rPr lang="en-US" b="1" dirty="0" smtClean="0">
                <a:latin typeface="Arial" charset="0"/>
              </a:rPr>
              <a:t>action research </a:t>
            </a:r>
            <a:r>
              <a:rPr lang="en-US" dirty="0" smtClean="0">
                <a:latin typeface="Arial" charset="0"/>
              </a:rPr>
              <a:t>process.</a:t>
            </a:r>
          </a:p>
          <a:p>
            <a:pPr eaLnBrk="1" hangingPunct="1"/>
            <a:r>
              <a:rPr lang="en-US" dirty="0" smtClean="0">
                <a:latin typeface="Arial" charset="0"/>
              </a:rPr>
              <a:t>In your classroom, you can start to improve what you are offering children. Come up with ideas. Try them. Reflect on them. Do not be afraid to go to the subject co-ordinator and suggest ways forward. </a:t>
            </a:r>
            <a:endParaRPr lang="en-US" dirty="0">
              <a:latin typeface="Arial" charset="0"/>
            </a:endParaRPr>
          </a:p>
          <a:p>
            <a:pPr eaLnBrk="1" hangingPunct="1"/>
            <a:r>
              <a:rPr lang="en-US" dirty="0" smtClean="0">
                <a:latin typeface="Arial" charset="0"/>
              </a:rPr>
              <a:t>Most co-ordinators will be happy for ideas and support. </a:t>
            </a:r>
          </a:p>
          <a:p>
            <a:pPr eaLnBrk="1" hangingPunct="1"/>
            <a:r>
              <a:rPr lang="en-US" dirty="0" smtClean="0">
                <a:latin typeface="Arial" charset="0"/>
              </a:rPr>
              <a:t>If you show an interest in subjects, senior leaders will pick up on this. You may be lining yourself up for a co-ordinator role of the </a:t>
            </a:r>
            <a:r>
              <a:rPr lang="en-US" dirty="0" smtClean="0">
                <a:latin typeface="Arial" charset="0"/>
              </a:rPr>
              <a:t>future!</a:t>
            </a:r>
            <a:endParaRPr lang="en-US" dirty="0" smtClean="0">
              <a:latin typeface="Arial" charset="0"/>
            </a:endParaRPr>
          </a:p>
          <a:p>
            <a:pPr eaLnBrk="1" hangingPunct="1"/>
            <a:endParaRPr lang="en-US" dirty="0">
              <a:latin typeface="Arial" charset="0"/>
            </a:endParaRPr>
          </a:p>
        </p:txBody>
      </p:sp>
    </p:spTree>
    <p:extLst>
      <p:ext uri="{BB962C8B-B14F-4D97-AF65-F5344CB8AC3E}">
        <p14:creationId xmlns:p14="http://schemas.microsoft.com/office/powerpoint/2010/main" val="2312805868"/>
      </p:ext>
    </p:extLst>
  </p:cSld>
  <p:clrMapOvr>
    <a:masterClrMapping/>
  </p:clrMapOvr>
  <p:timing>
    <p:tnLst>
      <p:par>
        <p:cTn xmlns:p14="http://schemas.microsoft.com/office/powerpoint/2010/mai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3"/>
          <p:cNvSpPr>
            <a:spLocks noGrp="1" noChangeArrowheads="1"/>
          </p:cNvSpPr>
          <p:nvPr>
            <p:ph type="body" idx="1"/>
          </p:nvPr>
        </p:nvSpPr>
        <p:spPr>
          <a:xfrm>
            <a:off x="549275" y="1600200"/>
            <a:ext cx="8042276" cy="4908863"/>
          </a:xfrm>
        </p:spPr>
        <p:txBody>
          <a:bodyPr>
            <a:normAutofit/>
          </a:bodyPr>
          <a:lstStyle/>
          <a:p>
            <a:pPr marL="0" indent="0">
              <a:buNone/>
            </a:pPr>
            <a:r>
              <a:rPr lang="en-US" sz="4000" i="1" dirty="0" smtClean="0">
                <a:solidFill>
                  <a:srgbClr val="000000"/>
                </a:solidFill>
                <a:latin typeface="Arial" charset="0"/>
              </a:rPr>
              <a:t>“</a:t>
            </a:r>
            <a:r>
              <a:rPr lang="en-US" sz="4000" i="1" dirty="0">
                <a:solidFill>
                  <a:srgbClr val="000000"/>
                </a:solidFill>
                <a:latin typeface="Arial" charset="0"/>
              </a:rPr>
              <a:t>Innovation distinguishes between a leader and a </a:t>
            </a:r>
            <a:r>
              <a:rPr lang="en-US" sz="4000" i="1" dirty="0" smtClean="0">
                <a:solidFill>
                  <a:srgbClr val="000000"/>
                </a:solidFill>
                <a:latin typeface="Arial" charset="0"/>
              </a:rPr>
              <a:t>follower.”</a:t>
            </a:r>
          </a:p>
          <a:p>
            <a:pPr marL="0" indent="0">
              <a:buNone/>
            </a:pPr>
            <a:endParaRPr lang="en-US" sz="4000" i="1" dirty="0">
              <a:solidFill>
                <a:srgbClr val="000000"/>
              </a:solidFill>
              <a:latin typeface="Arial" charset="0"/>
            </a:endParaRPr>
          </a:p>
          <a:p>
            <a:pPr marL="0" indent="0">
              <a:buNone/>
            </a:pPr>
            <a:r>
              <a:rPr lang="en-US" sz="4000" i="1" dirty="0" smtClean="0">
                <a:solidFill>
                  <a:srgbClr val="000000"/>
                </a:solidFill>
                <a:latin typeface="Arial" charset="0"/>
              </a:rPr>
              <a:t> </a:t>
            </a:r>
            <a:r>
              <a:rPr lang="en-US" sz="4000" dirty="0">
                <a:solidFill>
                  <a:srgbClr val="000000"/>
                </a:solidFill>
                <a:latin typeface="Arial" charset="0"/>
              </a:rPr>
              <a:t>Steve Jobs</a:t>
            </a:r>
          </a:p>
          <a:p>
            <a:pPr marL="0" indent="0" eaLnBrk="1" hangingPunct="1">
              <a:buNone/>
            </a:pPr>
            <a:endParaRPr lang="en-US" dirty="0" smtClean="0">
              <a:latin typeface="Arial" charset="0"/>
            </a:endParaRPr>
          </a:p>
          <a:p>
            <a:pPr marL="0" indent="0" eaLnBrk="1" hangingPunct="1">
              <a:buNone/>
            </a:pPr>
            <a:endParaRPr lang="en-US" dirty="0">
              <a:latin typeface="Arial" charset="0"/>
            </a:endParaRPr>
          </a:p>
        </p:txBody>
      </p:sp>
    </p:spTree>
    <p:extLst>
      <p:ext uri="{BB962C8B-B14F-4D97-AF65-F5344CB8AC3E}">
        <p14:creationId xmlns:p14="http://schemas.microsoft.com/office/powerpoint/2010/main" val="1458072698"/>
      </p:ext>
    </p:extLst>
  </p:cSld>
  <p:clrMapOvr>
    <a:masterClrMapping/>
  </p:clrMapOvr>
  <p:timing>
    <p:tnLst>
      <p:par>
        <p:cTn xmlns:p14="http://schemas.microsoft.com/office/powerpoint/2010/mai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3"/>
          <p:cNvSpPr>
            <a:spLocks noGrp="1" noChangeArrowheads="1"/>
          </p:cNvSpPr>
          <p:nvPr>
            <p:ph type="body" idx="1"/>
          </p:nvPr>
        </p:nvSpPr>
        <p:spPr>
          <a:xfrm>
            <a:off x="549275" y="1600200"/>
            <a:ext cx="8042276" cy="4908863"/>
          </a:xfrm>
        </p:spPr>
        <p:txBody>
          <a:bodyPr>
            <a:normAutofit/>
          </a:bodyPr>
          <a:lstStyle/>
          <a:p>
            <a:pPr marL="0" indent="0" eaLnBrk="1" hangingPunct="1">
              <a:buNone/>
            </a:pPr>
            <a:r>
              <a:rPr lang="en-US" sz="3600" i="1" dirty="0" smtClean="0">
                <a:solidFill>
                  <a:schemeClr val="tx1"/>
                </a:solidFill>
                <a:latin typeface="Arial" charset="0"/>
              </a:rPr>
              <a:t>“The greatest leader is not necessarily the one who does the greatest things. He is the one that gets the people to do the greatest things.”</a:t>
            </a:r>
          </a:p>
          <a:p>
            <a:pPr marL="0" indent="0" eaLnBrk="1" hangingPunct="1">
              <a:buNone/>
            </a:pPr>
            <a:endParaRPr lang="en-US" sz="3600" i="1" dirty="0" smtClean="0">
              <a:solidFill>
                <a:schemeClr val="tx1"/>
              </a:solidFill>
              <a:latin typeface="Arial" charset="0"/>
            </a:endParaRPr>
          </a:p>
          <a:p>
            <a:pPr marL="0" indent="0" eaLnBrk="1" hangingPunct="1">
              <a:buNone/>
            </a:pPr>
            <a:r>
              <a:rPr lang="en-US" sz="3600" dirty="0" smtClean="0">
                <a:solidFill>
                  <a:schemeClr val="tx1"/>
                </a:solidFill>
                <a:latin typeface="Arial" charset="0"/>
              </a:rPr>
              <a:t>Former US President, Ronald Reagan</a:t>
            </a:r>
          </a:p>
          <a:p>
            <a:pPr marL="0" indent="0" eaLnBrk="1" hangingPunct="1">
              <a:buNone/>
            </a:pPr>
            <a:endParaRPr lang="en-US" dirty="0" smtClean="0">
              <a:latin typeface="Arial" charset="0"/>
            </a:endParaRPr>
          </a:p>
          <a:p>
            <a:pPr marL="0" indent="0" eaLnBrk="1" hangingPunct="1">
              <a:buNone/>
            </a:pPr>
            <a:endParaRPr lang="en-US" dirty="0">
              <a:latin typeface="Arial" charset="0"/>
            </a:endParaRPr>
          </a:p>
        </p:txBody>
      </p:sp>
    </p:spTree>
    <p:extLst>
      <p:ext uri="{BB962C8B-B14F-4D97-AF65-F5344CB8AC3E}">
        <p14:creationId xmlns:p14="http://schemas.microsoft.com/office/powerpoint/2010/main" val="1373150863"/>
      </p:ext>
    </p:extLst>
  </p:cSld>
  <p:clrMapOvr>
    <a:masterClrMapping/>
  </p:clrMapOvr>
  <p:timing>
    <p:tnLst>
      <p:par>
        <p:cTn xmlns:p14="http://schemas.microsoft.com/office/powerpoint/2010/mai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Screen Shot 2018-03-15 at 00.56.57.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7747" y="602325"/>
            <a:ext cx="8864600" cy="5575300"/>
          </a:xfrm>
          <a:prstGeom prst="rect">
            <a:avLst/>
          </a:prstGeom>
        </p:spPr>
      </p:pic>
    </p:spTree>
    <p:extLst>
      <p:ext uri="{BB962C8B-B14F-4D97-AF65-F5344CB8AC3E}">
        <p14:creationId xmlns:p14="http://schemas.microsoft.com/office/powerpoint/2010/main" val="1020233404"/>
      </p:ext>
    </p:extLst>
  </p:cSld>
  <p:clrMapOvr>
    <a:masterClrMapping/>
  </p:clrMapOvr>
  <p:timing>
    <p:tnLst>
      <p:par>
        <p:cTn xmlns:p14="http://schemas.microsoft.com/office/powerpoint/2010/mai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creen Shot 2018-03-15 at 01.00.48.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45812" y="523762"/>
            <a:ext cx="4978400" cy="5765800"/>
          </a:xfrm>
          <a:prstGeom prst="rect">
            <a:avLst/>
          </a:prstGeom>
        </p:spPr>
      </p:pic>
    </p:spTree>
    <p:extLst>
      <p:ext uri="{BB962C8B-B14F-4D97-AF65-F5344CB8AC3E}">
        <p14:creationId xmlns:p14="http://schemas.microsoft.com/office/powerpoint/2010/main" val="1416861695"/>
      </p:ext>
    </p:extLst>
  </p:cSld>
  <p:clrMapOvr>
    <a:masterClrMapping/>
  </p:clrMapOvr>
  <p:timing>
    <p:tnLst>
      <p:par>
        <p:cTn xmlns:p14="http://schemas.microsoft.com/office/powerpoint/2010/mai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3"/>
          <p:cNvSpPr>
            <a:spLocks noGrp="1" noChangeArrowheads="1"/>
          </p:cNvSpPr>
          <p:nvPr>
            <p:ph type="body" idx="1"/>
          </p:nvPr>
        </p:nvSpPr>
        <p:spPr>
          <a:xfrm>
            <a:off x="549275" y="1600200"/>
            <a:ext cx="8042276" cy="4908863"/>
          </a:xfrm>
        </p:spPr>
        <p:txBody>
          <a:bodyPr>
            <a:normAutofit/>
          </a:bodyPr>
          <a:lstStyle/>
          <a:p>
            <a:pPr marL="0" indent="0" algn="ctr">
              <a:buNone/>
            </a:pPr>
            <a:endParaRPr lang="en-US" sz="4400" dirty="0" smtClean="0">
              <a:solidFill>
                <a:srgbClr val="000000"/>
              </a:solidFill>
              <a:latin typeface="Arial" charset="0"/>
            </a:endParaRPr>
          </a:p>
          <a:p>
            <a:pPr marL="0" indent="0" algn="ctr">
              <a:buNone/>
            </a:pPr>
            <a:r>
              <a:rPr lang="en-US" sz="6000" dirty="0" smtClean="0">
                <a:solidFill>
                  <a:srgbClr val="000000"/>
                </a:solidFill>
                <a:latin typeface="Arial" charset="0"/>
              </a:rPr>
              <a:t>Thank You for listening!</a:t>
            </a:r>
          </a:p>
          <a:p>
            <a:pPr marL="0" indent="0" eaLnBrk="1" hangingPunct="1">
              <a:buNone/>
            </a:pPr>
            <a:endParaRPr lang="en-US" dirty="0" smtClean="0">
              <a:latin typeface="Arial" charset="0"/>
            </a:endParaRPr>
          </a:p>
          <a:p>
            <a:pPr marL="0" indent="0" eaLnBrk="1" hangingPunct="1">
              <a:buNone/>
            </a:pPr>
            <a:endParaRPr lang="en-US" dirty="0">
              <a:latin typeface="Arial" charset="0"/>
            </a:endParaRPr>
          </a:p>
        </p:txBody>
      </p:sp>
    </p:spTree>
    <p:extLst>
      <p:ext uri="{BB962C8B-B14F-4D97-AF65-F5344CB8AC3E}">
        <p14:creationId xmlns:p14="http://schemas.microsoft.com/office/powerpoint/2010/main" val="3408393116"/>
      </p:ext>
    </p:extLst>
  </p:cSld>
  <p:clrMapOvr>
    <a:masterClrMapping/>
  </p:clrMapOvr>
  <p:timing>
    <p:tnLst>
      <p:par>
        <p:cTn xmlns:p14="http://schemas.microsoft.com/office/powerpoint/2010/mai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5151</TotalTime>
  <Words>1424</Words>
  <Application>Microsoft Macintosh PowerPoint</Application>
  <PresentationFormat>On-screen Show (4:3)</PresentationFormat>
  <Paragraphs>166</Paragraphs>
  <Slides>32</Slides>
  <Notes>1</Notes>
  <HiddenSlides>0</HiddenSlides>
  <MMClips>0</MMClips>
  <ScaleCrop>false</ScaleCrop>
  <HeadingPairs>
    <vt:vector size="4" baseType="variant">
      <vt:variant>
        <vt:lpstr>Theme</vt:lpstr>
      </vt:variant>
      <vt:variant>
        <vt:i4>1</vt:i4>
      </vt:variant>
      <vt:variant>
        <vt:lpstr>Slide Titles</vt:lpstr>
      </vt:variant>
      <vt:variant>
        <vt:i4>32</vt:i4>
      </vt:variant>
    </vt:vector>
  </HeadingPairs>
  <TitlesOfParts>
    <vt:vector size="33" baseType="lpstr">
      <vt:lpstr>Breeze</vt:lpstr>
      <vt:lpstr>St Thomas Community Primary School</vt:lpstr>
      <vt:lpstr>PowerPoint Presentation</vt:lpstr>
      <vt:lpstr>Personal Background</vt:lpstr>
      <vt:lpstr>PowerPoint Presentation</vt:lpstr>
      <vt:lpstr>PowerPoint Presentation</vt:lpstr>
      <vt:lpstr>PowerPoint Presentation</vt:lpstr>
      <vt:lpstr>Teaching v Leadership</vt:lpstr>
      <vt:lpstr>In Tray Exercise</vt:lpstr>
      <vt:lpstr>PowerPoint Presentation</vt:lpstr>
      <vt:lpstr>Qualities Needed for a Subject Co-ordinator</vt:lpstr>
      <vt:lpstr>Metacognition Joint-Lead</vt:lpstr>
      <vt:lpstr>ICT and DCF Lead</vt:lpstr>
      <vt:lpstr>ICT and DCF Lead</vt:lpstr>
      <vt:lpstr>ICT and DCF Lead</vt:lpstr>
      <vt:lpstr>Provision / Tracking / Outcome</vt:lpstr>
      <vt:lpstr>Action Research</vt:lpstr>
      <vt:lpstr>Management of People</vt:lpstr>
      <vt:lpstr>Management of People - Task</vt:lpstr>
      <vt:lpstr>Management of People - Task</vt:lpstr>
      <vt:lpstr>Management of Self</vt:lpstr>
      <vt:lpstr>Management of Self - Task</vt:lpstr>
      <vt:lpstr>Knowing The Staff</vt:lpstr>
      <vt:lpstr>Liaising with Outside Agencies</vt:lpstr>
      <vt:lpstr>Leadership Standards</vt:lpstr>
      <vt:lpstr>Leadership Development Opportunities</vt:lpstr>
      <vt:lpstr>Do I enjoy leading ICT across the school?</vt:lpstr>
      <vt:lpstr>My Advice to You as NQTs</vt:lpstr>
      <vt:lpstr>PowerPoint Presentation</vt:lpstr>
      <vt:lpstr>PowerPoint Presentation</vt:lpstr>
      <vt:lpstr>PowerPoint Presentation</vt:lpstr>
      <vt:lpstr>PowerPoint Presentation</vt:lpstr>
      <vt:lpstr>PowerPoint Presentation</vt:lpstr>
    </vt:vector>
  </TitlesOfParts>
  <Company>NUT Abertawe</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 Thomas Community Primary School</dc:title>
  <dc:creator>David Tiltman</dc:creator>
  <cp:lastModifiedBy>Richard Giannini</cp:lastModifiedBy>
  <cp:revision>127</cp:revision>
  <dcterms:created xsi:type="dcterms:W3CDTF">2015-10-08T12:58:13Z</dcterms:created>
  <dcterms:modified xsi:type="dcterms:W3CDTF">2018-03-15T01:07:15Z</dcterms:modified>
</cp:coreProperties>
</file>