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0" r:id="rId4"/>
    <p:sldId id="261" r:id="rId5"/>
    <p:sldId id="269" r:id="rId6"/>
    <p:sldId id="262" r:id="rId7"/>
    <p:sldId id="264" r:id="rId8"/>
    <p:sldId id="263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Раздел по умолчанию" id="{F182CAC4-392A-4AF4-8BB1-AB6E2C6B6DA6}">
          <p14:sldIdLst>
            <p14:sldId id="256"/>
          </p14:sldIdLst>
        </p14:section>
        <p14:section name="Раздел без заголовка" id="{374F0596-B0A8-4DB7-B374-17DD881B41FE}">
          <p14:sldIdLst>
            <p14:sldId id="257"/>
            <p14:sldId id="260"/>
            <p14:sldId id="261"/>
            <p14:sldId id="269"/>
            <p14:sldId id="262"/>
            <p14:sldId id="264"/>
            <p14:sldId id="263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0BED37-2278-4A1E-8AD4-92CCEE228D2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86337-6905-42E0-A4B7-E7F155E23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497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486337-6905-42E0-A4B7-E7F155E23F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76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486337-6905-42E0-A4B7-E7F155E23F7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429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984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662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69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15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481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837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02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2657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14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499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958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9721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5559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501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95623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232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398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36084E-E45C-4498-A000-15DBF1055C0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06F34E6-4076-40BF-88BB-F506A162F1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50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.co.uk/news/uk/846680/notting-hill-carnival-2017-london-police-arrests-drugs-violence-offences-festival" TargetMode="External"/><Relationship Id="rId2" Type="http://schemas.openxmlformats.org/officeDocument/2006/relationships/hyperlink" Target="https://www.lgcplus.com/report-shows-major-economic-importance-of-notting-hill-carnival/1257506.articl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Notting hill Carnival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Presented by </a:t>
            </a:r>
            <a:r>
              <a:rPr lang="en-GB" dirty="0" err="1"/>
              <a:t>J</a:t>
            </a:r>
            <a:r>
              <a:rPr lang="en-GB" dirty="0" err="1" smtClean="0"/>
              <a:t>ekaterina</a:t>
            </a:r>
            <a:r>
              <a:rPr lang="en-GB" dirty="0" smtClean="0"/>
              <a:t> </a:t>
            </a:r>
            <a:r>
              <a:rPr lang="en-GB" dirty="0" err="1"/>
              <a:t>J</a:t>
            </a:r>
            <a:r>
              <a:rPr lang="en-GB" dirty="0" err="1" smtClean="0"/>
              <a:t>akusenoka</a:t>
            </a:r>
            <a:r>
              <a:rPr lang="en-GB" dirty="0" smtClean="0"/>
              <a:t> and </a:t>
            </a:r>
            <a:r>
              <a:rPr lang="en-GB" dirty="0" err="1" smtClean="0"/>
              <a:t>Roksana</a:t>
            </a:r>
            <a:r>
              <a:rPr lang="en-GB" dirty="0" smtClean="0"/>
              <a:t> </a:t>
            </a:r>
            <a:r>
              <a:rPr lang="en-GB" dirty="0" err="1" smtClean="0"/>
              <a:t>Szymanska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79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Notting Hill carnival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Объект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Notting Hill Carnival is Europe s biggest street festival. It takes place in London on the street on Notting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hill, Ladbroke grove and Westbourne park. Carnival is a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celebration 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capital's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Caribbean communities, their culture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traditions.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Carnival traditionally takes place on the bank holiday weekend at the and of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August. The event attracts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about 1000 million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people.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2674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9283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Sustainable event management</a:t>
            </a:r>
            <a:endParaRPr lang="en-GB" sz="4000" dirty="0"/>
          </a:p>
        </p:txBody>
      </p:sp>
      <p:sp>
        <p:nvSpPr>
          <p:cNvPr id="4" name="Объект 3"/>
          <p:cNvSpPr>
            <a:spLocks noGrp="1"/>
          </p:cNvSpPr>
          <p:nvPr>
            <p:ph idx="1"/>
          </p:nvPr>
        </p:nvSpPr>
        <p:spPr>
          <a:xfrm>
            <a:off x="838200" y="1509182"/>
            <a:ext cx="9601196" cy="3318936"/>
          </a:xfrm>
        </p:spPr>
        <p:txBody>
          <a:bodyPr/>
          <a:lstStyle/>
          <a:p>
            <a:r>
              <a:rPr lang="en-GB" b="1" u="sng" dirty="0"/>
              <a:t>What effect has the Notting Hill Festival had on the concept of “Sustainable Event Management?”</a:t>
            </a:r>
            <a:endParaRPr lang="ru-RU" b="1" u="sng" dirty="0"/>
          </a:p>
        </p:txBody>
      </p:sp>
      <p:sp>
        <p:nvSpPr>
          <p:cNvPr id="3" name="Rectangle 2"/>
          <p:cNvSpPr/>
          <p:nvPr/>
        </p:nvSpPr>
        <p:spPr>
          <a:xfrm>
            <a:off x="1047750" y="2505075"/>
            <a:ext cx="6476999" cy="29618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Definition of “Sustainable Events Management”</a:t>
            </a:r>
          </a:p>
          <a:p>
            <a:endParaRPr lang="en-GB" sz="1200" dirty="0"/>
          </a:p>
          <a:p>
            <a:r>
              <a:rPr lang="en-GB" sz="1200" dirty="0"/>
              <a:t>•	It is the process in which an enterprise is concerned about the economic, environmental and social aspects of an event.                                                                       			 	 		 											</a:t>
            </a:r>
            <a:r>
              <a:rPr lang="en-GB" sz="1200" dirty="0" err="1"/>
              <a:t>Source:eventssimpacts.com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•	It looks at ways of minimising an events ecological footprint and  ensuring that it does not impact negatively on the communities and stakeholders involved.</a:t>
            </a:r>
          </a:p>
          <a:p>
            <a:r>
              <a:rPr lang="en-GB" sz="1200" dirty="0"/>
              <a:t>                                      	Source: greensense.com.au</a:t>
            </a:r>
          </a:p>
          <a:p>
            <a:r>
              <a:rPr lang="en-GB" sz="1200" dirty="0"/>
              <a:t>•	As the world becomes more aware of climate change and other sustainability issues, sustainable events are becoming more common. </a:t>
            </a:r>
          </a:p>
          <a:p>
            <a:endParaRPr lang="en-GB" sz="1200" dirty="0"/>
          </a:p>
          <a:p>
            <a:r>
              <a:rPr lang="en-GB" sz="1200" dirty="0"/>
              <a:t>                                                        Source: greensense.com.au</a:t>
            </a:r>
          </a:p>
        </p:txBody>
      </p:sp>
      <p:sp>
        <p:nvSpPr>
          <p:cNvPr id="5" name="Rectangle 4"/>
          <p:cNvSpPr/>
          <p:nvPr/>
        </p:nvSpPr>
        <p:spPr>
          <a:xfrm>
            <a:off x="1647825" y="546687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/>
              <a:t>What has the Carnival done in regards to Sustainable Event Management?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30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525541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u="sng" dirty="0"/>
              <a:t/>
            </a:r>
            <a:br>
              <a:rPr lang="en-GB" u="sng" dirty="0"/>
            </a:br>
            <a:r>
              <a:rPr lang="en-GB" u="sng" dirty="0" smtClean="0"/>
              <a:t>Stakeholders </a:t>
            </a:r>
            <a:br>
              <a:rPr lang="en-GB" u="sng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ru-RU" dirty="0"/>
          </a:p>
        </p:txBody>
      </p:sp>
      <p:sp>
        <p:nvSpPr>
          <p:cNvPr id="7" name="Текст 6"/>
          <p:cNvSpPr>
            <a:spLocks noGrp="1"/>
          </p:cNvSpPr>
          <p:nvPr>
            <p:ph type="body" idx="1"/>
          </p:nvPr>
        </p:nvSpPr>
        <p:spPr>
          <a:xfrm>
            <a:off x="1295402" y="2406362"/>
            <a:ext cx="4718304" cy="576262"/>
          </a:xfrm>
        </p:spPr>
        <p:txBody>
          <a:bodyPr/>
          <a:lstStyle/>
          <a:p>
            <a:r>
              <a:rPr lang="en-GB" dirty="0" smtClean="0"/>
              <a:t>Internal </a:t>
            </a:r>
            <a:r>
              <a:rPr lang="en-GB" dirty="0" smtClean="0"/>
              <a:t>stakeholders</a:t>
            </a:r>
          </a:p>
          <a:p>
            <a:r>
              <a:rPr lang="en-GB" dirty="0" smtClean="0"/>
              <a:t>Voluntary </a:t>
            </a:r>
            <a:endParaRPr lang="ru-RU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05317" y="3090816"/>
            <a:ext cx="3480429" cy="2632075"/>
          </a:xfrm>
          <a:prstGeom prst="rect">
            <a:avLst/>
          </a:prstGeom>
        </p:spPr>
      </p:pic>
      <p:sp>
        <p:nvSpPr>
          <p:cNvPr id="8" name="Текст 7"/>
          <p:cNvSpPr>
            <a:spLocks noGrp="1"/>
          </p:cNvSpPr>
          <p:nvPr>
            <p:ph type="body" sz="quarter" idx="3"/>
          </p:nvPr>
        </p:nvSpPr>
        <p:spPr>
          <a:xfrm>
            <a:off x="6260588" y="1830100"/>
            <a:ext cx="4718304" cy="576262"/>
          </a:xfrm>
        </p:spPr>
        <p:txBody>
          <a:bodyPr/>
          <a:lstStyle/>
          <a:p>
            <a:r>
              <a:rPr lang="en-GB" dirty="0" smtClean="0"/>
              <a:t>External Stakeholders</a:t>
            </a:r>
            <a:endParaRPr lang="ru-RU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808392" y="2723068"/>
            <a:ext cx="5293520" cy="242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9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580910"/>
            <a:ext cx="6696075" cy="575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083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1184564" y="1690255"/>
            <a:ext cx="10515600" cy="55100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impacts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Negative</a:t>
            </a:r>
          </a:p>
          <a:p>
            <a:r>
              <a:rPr lang="en-GB" dirty="0" smtClean="0"/>
              <a:t>Limited employment and short term of gains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Текст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Positive</a:t>
            </a:r>
          </a:p>
          <a:p>
            <a:r>
              <a:rPr lang="en-GB" dirty="0" smtClean="0"/>
              <a:t>Attraction of Inwards investment</a:t>
            </a:r>
          </a:p>
          <a:p>
            <a:r>
              <a:rPr lang="en-GB" dirty="0" smtClean="0"/>
              <a:t>Contribution of Local economy</a:t>
            </a:r>
          </a:p>
          <a:p>
            <a:r>
              <a:rPr lang="en-GB" dirty="0" smtClean="0"/>
              <a:t>Raise reputation of the area</a:t>
            </a:r>
          </a:p>
          <a:p>
            <a:r>
              <a:rPr lang="en-GB" dirty="0" smtClean="0"/>
              <a:t>Boost of indirect income</a:t>
            </a:r>
          </a:p>
          <a:p>
            <a:r>
              <a:rPr lang="en-GB" dirty="0" smtClean="0"/>
              <a:t>Tourists attraction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5761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Social-Cultural impacts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Negative</a:t>
            </a:r>
          </a:p>
          <a:p>
            <a:r>
              <a:rPr lang="en-GB" dirty="0" smtClean="0"/>
              <a:t>Structure changes –adaptation to tourist demands</a:t>
            </a:r>
          </a:p>
          <a:p>
            <a:r>
              <a:rPr lang="en-GB" dirty="0" smtClean="0"/>
              <a:t>Antisocial behaviour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Positive</a:t>
            </a:r>
          </a:p>
          <a:p>
            <a:r>
              <a:rPr lang="en-GB" dirty="0" smtClean="0"/>
              <a:t> People union and socialisation</a:t>
            </a:r>
          </a:p>
          <a:p>
            <a:r>
              <a:rPr lang="en-GB" dirty="0" smtClean="0"/>
              <a:t>A range of opportunities of Cultural exchange</a:t>
            </a:r>
          </a:p>
          <a:p>
            <a:r>
              <a:rPr lang="en-GB" dirty="0" smtClean="0"/>
              <a:t> Community participation in event planning</a:t>
            </a:r>
          </a:p>
          <a:p>
            <a:r>
              <a:rPr lang="en-GB" dirty="0" smtClean="0"/>
              <a:t>New experience and knowledge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535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Environmental </a:t>
            </a:r>
            <a:br>
              <a:rPr lang="en-GB" dirty="0" smtClean="0"/>
            </a:br>
            <a:r>
              <a:rPr lang="en-GB" dirty="0" smtClean="0"/>
              <a:t>impacts </a:t>
            </a:r>
            <a:br>
              <a:rPr lang="en-GB" dirty="0" smtClean="0"/>
            </a:b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sz="half" idx="1"/>
          </p:nvPr>
        </p:nvSpPr>
        <p:spPr>
          <a:xfrm>
            <a:off x="1496291" y="2560320"/>
            <a:ext cx="4890655" cy="39907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Positive</a:t>
            </a:r>
          </a:p>
          <a:p>
            <a:r>
              <a:rPr lang="en-GB" dirty="0" smtClean="0"/>
              <a:t>Aesthetic improvements</a:t>
            </a:r>
          </a:p>
          <a:p>
            <a:r>
              <a:rPr lang="en-GB" dirty="0" smtClean="0"/>
              <a:t>Improvements of Infrastructure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5" name="Объект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Negative</a:t>
            </a:r>
          </a:p>
          <a:p>
            <a:r>
              <a:rPr lang="en-GB" dirty="0" smtClean="0"/>
              <a:t>Pollutions</a:t>
            </a:r>
          </a:p>
          <a:p>
            <a:r>
              <a:rPr lang="en-GB" dirty="0" smtClean="0"/>
              <a:t>Overcrowding</a:t>
            </a:r>
          </a:p>
          <a:p>
            <a:r>
              <a:rPr lang="en-GB" dirty="0" smtClean="0"/>
              <a:t>Loss of greens belts</a:t>
            </a:r>
          </a:p>
          <a:p>
            <a:r>
              <a:rPr lang="en-GB" dirty="0" smtClean="0"/>
              <a:t>Overloading of infrastructure</a:t>
            </a:r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7371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 for further development</a:t>
            </a:r>
            <a:endParaRPr lang="ru-RU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4294967295"/>
          </p:nvPr>
        </p:nvSpPr>
        <p:spPr>
          <a:xfrm>
            <a:off x="1295401" y="2715490"/>
            <a:ext cx="5701144" cy="325047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1. Crowd manager </a:t>
            </a:r>
            <a:r>
              <a:rPr lang="en-GB" smtClean="0"/>
              <a:t>and stewards.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    2.Improve hospitality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       3.Security </a:t>
            </a:r>
          </a:p>
          <a:p>
            <a:pPr marL="0" indent="0">
              <a:buNone/>
            </a:pPr>
            <a:r>
              <a:rPr lang="en-GB" dirty="0" smtClean="0"/>
              <a:t>        4. To change carnival time.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2913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1.https:https</a:t>
            </a:r>
            <a:r>
              <a:rPr lang="en-GB" dirty="0"/>
              <a:t>://</a:t>
            </a:r>
            <a:r>
              <a:rPr lang="en-GB" dirty="0" smtClean="0"/>
              <a:t>www.standard.co.uk/topic/notting-hill-carnival</a:t>
            </a:r>
          </a:p>
          <a:p>
            <a:pPr marL="0" indent="0">
              <a:buNone/>
            </a:pPr>
            <a:r>
              <a:rPr lang="en-GB" dirty="0"/>
              <a:t>2</a:t>
            </a:r>
            <a:r>
              <a:rPr lang="en-GB" dirty="0" smtClean="0"/>
              <a:t>//</a:t>
            </a:r>
            <a:r>
              <a:rPr lang="en-GB" dirty="0"/>
              <a:t>www.timeout.com/london/things-to-do/notting-hill-carnival-guide</a:t>
            </a:r>
          </a:p>
          <a:p>
            <a:pPr marL="0" indent="0">
              <a:buNone/>
            </a:pPr>
            <a:r>
              <a:rPr lang="en-GB" dirty="0" smtClean="0"/>
              <a:t>3.Meegan  </a:t>
            </a:r>
            <a:r>
              <a:rPr lang="en-GB" dirty="0"/>
              <a:t>Jones  “Sustainable event management. Practical Guide”</a:t>
            </a:r>
          </a:p>
          <a:p>
            <a:pPr marL="0" indent="0">
              <a:buNone/>
            </a:pPr>
            <a:r>
              <a:rPr lang="en-GB" dirty="0"/>
              <a:t>London</a:t>
            </a:r>
          </a:p>
          <a:p>
            <a:pPr marL="0" indent="0">
              <a:buNone/>
            </a:pPr>
            <a:r>
              <a:rPr lang="en-GB" dirty="0"/>
              <a:t>4.” Festivals and Tourism. Marketing , management and evaluation” Mike Robinson</a:t>
            </a:r>
          </a:p>
          <a:p>
            <a:pPr marL="0" indent="0">
              <a:buNone/>
            </a:pPr>
            <a:r>
              <a:rPr lang="en-GB" dirty="0"/>
              <a:t>Philip Long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5.</a:t>
            </a:r>
            <a:r>
              <a:rPr lang="en-GB" b="1" dirty="0"/>
              <a:t> </a:t>
            </a:r>
            <a:r>
              <a:rPr lang="en-GB" b="1" dirty="0" smtClean="0"/>
              <a:t>“</a:t>
            </a:r>
            <a:r>
              <a:rPr lang="en-GB" dirty="0" smtClean="0"/>
              <a:t>Event </a:t>
            </a:r>
            <a:r>
              <a:rPr lang="en-GB" dirty="0"/>
              <a:t>management and </a:t>
            </a:r>
            <a:r>
              <a:rPr lang="en-GB" dirty="0" smtClean="0"/>
              <a:t>sustainability” </a:t>
            </a:r>
            <a:r>
              <a:rPr lang="en-GB" dirty="0" err="1" smtClean="0"/>
              <a:t>Rasaq</a:t>
            </a:r>
            <a:r>
              <a:rPr lang="en-GB" dirty="0" smtClean="0"/>
              <a:t> Raj and James Musgrave. Cambridge 2009</a:t>
            </a:r>
          </a:p>
          <a:p>
            <a:pPr marL="0" indent="0">
              <a:buNone/>
            </a:pPr>
            <a:r>
              <a:rPr lang="en-GB" dirty="0" smtClean="0"/>
              <a:t>6. </a:t>
            </a:r>
            <a:r>
              <a:rPr lang="en-GB" b="1" dirty="0" smtClean="0">
                <a:solidFill>
                  <a:schemeClr val="tx1"/>
                </a:solidFill>
                <a:hlinkClick r:id="rId2"/>
              </a:rPr>
              <a:t>https</a:t>
            </a:r>
            <a:r>
              <a:rPr lang="en-GB" b="1" dirty="0">
                <a:solidFill>
                  <a:schemeClr val="tx1"/>
                </a:solidFill>
                <a:hlinkClick r:id="rId2"/>
              </a:rPr>
              <a:t>://</a:t>
            </a:r>
            <a:r>
              <a:rPr lang="en-GB" b="1" dirty="0" smtClean="0">
                <a:solidFill>
                  <a:schemeClr val="tx1"/>
                </a:solidFill>
                <a:hlinkClick r:id="rId2"/>
              </a:rPr>
              <a:t>www.lgcplus.com/report-shows-major-economic-importance-of-notting-hill-carnival/1257506.article</a:t>
            </a:r>
            <a:endParaRPr lang="en-GB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7. </a:t>
            </a:r>
            <a:r>
              <a:rPr lang="en-GB" b="1" dirty="0">
                <a:solidFill>
                  <a:schemeClr val="tx1"/>
                </a:solidFill>
                <a:hlinkClick r:id="rId3"/>
              </a:rPr>
              <a:t>https://</a:t>
            </a:r>
            <a:r>
              <a:rPr lang="en-GB" b="1" dirty="0" smtClean="0">
                <a:solidFill>
                  <a:schemeClr val="tx1"/>
                </a:solidFill>
                <a:hlinkClick r:id="rId3"/>
              </a:rPr>
              <a:t>www.express.co.uk/news/uk/846680/not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smtClean="0">
                <a:solidFill>
                  <a:schemeClr val="tx1"/>
                </a:solidFill>
                <a:hlinkClick r:id="rId3"/>
              </a:rPr>
              <a:t>ting-hill-carnival-2017-london-police-arrests-drugs-violence-offences-festival</a:t>
            </a:r>
            <a:endParaRPr lang="en-GB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/>
              <a:t>8. http://www.telegraph.co.uk/news/2017/08/29/acid-attack-crowd-notting-hill-carnival/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9587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 You</a:t>
            </a:r>
            <a:endParaRPr lang="ru-RU" dirty="0"/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Any Questions?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298336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Натуральные материалы">
  <a:themeElements>
    <a:clrScheme name="Натуральные материалы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Натуральные материалы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Натуральные материалы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746</TotalTime>
  <Words>306</Words>
  <Application>Microsoft Office PowerPoint</Application>
  <PresentationFormat>Widescreen</PresentationFormat>
  <Paragraphs>72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Garamond</vt:lpstr>
      <vt:lpstr>Натуральные материалы</vt:lpstr>
      <vt:lpstr>Notting hill Carnival</vt:lpstr>
      <vt:lpstr>  Notting Hill carnival</vt:lpstr>
      <vt:lpstr>Sustainable event management</vt:lpstr>
      <vt:lpstr>  Stakeholders   </vt:lpstr>
      <vt:lpstr>PowerPoint Presentation</vt:lpstr>
      <vt:lpstr>Economic impacts </vt:lpstr>
      <vt:lpstr>Social-Cultural impacts</vt:lpstr>
      <vt:lpstr>Environmental  impacts  </vt:lpstr>
      <vt:lpstr>Recommendation for further development</vt:lpstr>
      <vt:lpstr>References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Notting hill Carnival</dc:title>
  <dc:creator>Jekaterina Jakusenoka (1707391)</dc:creator>
  <cp:lastModifiedBy>Jekaterina Jakusenoka (1707391)</cp:lastModifiedBy>
  <cp:revision>46</cp:revision>
  <dcterms:created xsi:type="dcterms:W3CDTF">2018-01-15T10:46:50Z</dcterms:created>
  <dcterms:modified xsi:type="dcterms:W3CDTF">2018-01-18T09:53:36Z</dcterms:modified>
</cp:coreProperties>
</file>