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tags/tag2.xml" ContentType="application/vnd.openxmlformats-officedocument.presentationml.tags+xml"/>
  <Override PartName="/ppt/notesSlides/notesSlide7.xml" ContentType="application/vnd.openxmlformats-officedocument.presentationml.notesSlide+xml"/>
  <Override PartName="/ppt/tags/tag3.xml" ContentType="application/vnd.openxmlformats-officedocument.presentationml.tags+xml"/>
  <Override PartName="/ppt/notesSlides/notesSlide8.xml" ContentType="application/vnd.openxmlformats-officedocument.presentationml.notesSlide+xml"/>
  <Override PartName="/ppt/tags/tag4.xml" ContentType="application/vnd.openxmlformats-officedocument.presentationml.tags+xml"/>
  <Override PartName="/ppt/notesSlides/notesSlide9.xml" ContentType="application/vnd.openxmlformats-officedocument.presentationml.notesSlide+xml"/>
  <Override PartName="/ppt/tags/tag5.xml" ContentType="application/vnd.openxmlformats-officedocument.presentationml.tags+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Lst>
  <p:notesMasterIdLst>
    <p:notesMasterId r:id="rId58"/>
  </p:notesMasterIdLst>
  <p:sldIdLst>
    <p:sldId id="256" r:id="rId3"/>
    <p:sldId id="317" r:id="rId4"/>
    <p:sldId id="318" r:id="rId5"/>
    <p:sldId id="313" r:id="rId6"/>
    <p:sldId id="314" r:id="rId7"/>
    <p:sldId id="315" r:id="rId8"/>
    <p:sldId id="316" r:id="rId9"/>
    <p:sldId id="263" r:id="rId10"/>
    <p:sldId id="264" r:id="rId11"/>
    <p:sldId id="265" r:id="rId12"/>
    <p:sldId id="266" r:id="rId13"/>
    <p:sldId id="294" r:id="rId14"/>
    <p:sldId id="295" r:id="rId15"/>
    <p:sldId id="296" r:id="rId16"/>
    <p:sldId id="297" r:id="rId17"/>
    <p:sldId id="257" r:id="rId18"/>
    <p:sldId id="258" r:id="rId19"/>
    <p:sldId id="259" r:id="rId20"/>
    <p:sldId id="260" r:id="rId21"/>
    <p:sldId id="261" r:id="rId22"/>
    <p:sldId id="262" r:id="rId23"/>
    <p:sldId id="269" r:id="rId24"/>
    <p:sldId id="270" r:id="rId25"/>
    <p:sldId id="271" r:id="rId26"/>
    <p:sldId id="280" r:id="rId27"/>
    <p:sldId id="281" r:id="rId28"/>
    <p:sldId id="276" r:id="rId29"/>
    <p:sldId id="277" r:id="rId30"/>
    <p:sldId id="278" r:id="rId31"/>
    <p:sldId id="279" r:id="rId32"/>
    <p:sldId id="298" r:id="rId33"/>
    <p:sldId id="299" r:id="rId34"/>
    <p:sldId id="300" r:id="rId35"/>
    <p:sldId id="301" r:id="rId36"/>
    <p:sldId id="282" r:id="rId37"/>
    <p:sldId id="283" r:id="rId38"/>
    <p:sldId id="284" r:id="rId39"/>
    <p:sldId id="285" r:id="rId40"/>
    <p:sldId id="286" r:id="rId41"/>
    <p:sldId id="287" r:id="rId42"/>
    <p:sldId id="288" r:id="rId43"/>
    <p:sldId id="289" r:id="rId44"/>
    <p:sldId id="290" r:id="rId45"/>
    <p:sldId id="291" r:id="rId46"/>
    <p:sldId id="303" r:id="rId47"/>
    <p:sldId id="304" r:id="rId48"/>
    <p:sldId id="305" r:id="rId49"/>
    <p:sldId id="306" r:id="rId50"/>
    <p:sldId id="307" r:id="rId51"/>
    <p:sldId id="308" r:id="rId52"/>
    <p:sldId id="309" r:id="rId53"/>
    <p:sldId id="310" r:id="rId54"/>
    <p:sldId id="311" r:id="rId55"/>
    <p:sldId id="312" r:id="rId56"/>
    <p:sldId id="293" r:id="rId5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780" y="-50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image" Target="../media/image29.wmf"/><Relationship Id="rId1" Type="http://schemas.openxmlformats.org/officeDocument/2006/relationships/image" Target="../media/image28.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7.e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image" Target="../media/image42.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51.wmf"/><Relationship Id="rId2" Type="http://schemas.openxmlformats.org/officeDocument/2006/relationships/image" Target="../media/image50.wmf"/><Relationship Id="rId1" Type="http://schemas.openxmlformats.org/officeDocument/2006/relationships/image" Target="../media/image49.wmf"/><Relationship Id="rId6" Type="http://schemas.openxmlformats.org/officeDocument/2006/relationships/image" Target="../media/image54.wmf"/><Relationship Id="rId5" Type="http://schemas.openxmlformats.org/officeDocument/2006/relationships/image" Target="../media/image53.wmf"/><Relationship Id="rId4" Type="http://schemas.openxmlformats.org/officeDocument/2006/relationships/image" Target="../media/image5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59.wmf"/><Relationship Id="rId2" Type="http://schemas.openxmlformats.org/officeDocument/2006/relationships/image" Target="../media/image58.wmf"/><Relationship Id="rId1" Type="http://schemas.openxmlformats.org/officeDocument/2006/relationships/image" Target="../media/image57.wmf"/><Relationship Id="rId6" Type="http://schemas.openxmlformats.org/officeDocument/2006/relationships/image" Target="../media/image62.wmf"/><Relationship Id="rId5" Type="http://schemas.openxmlformats.org/officeDocument/2006/relationships/image" Target="../media/image61.wmf"/><Relationship Id="rId4" Type="http://schemas.openxmlformats.org/officeDocument/2006/relationships/image" Target="../media/image60.wmf"/></Relationships>
</file>

<file path=ppt/drawings/_rels/vmlDrawing11.vml.rels><?xml version="1.0" encoding="UTF-8" standalone="yes"?>
<Relationships xmlns="http://schemas.openxmlformats.org/package/2006/relationships"><Relationship Id="rId2" Type="http://schemas.openxmlformats.org/officeDocument/2006/relationships/image" Target="../media/image67.wmf"/><Relationship Id="rId1" Type="http://schemas.openxmlformats.org/officeDocument/2006/relationships/image" Target="../media/image66.wmf"/></Relationships>
</file>

<file path=ppt/drawings/_rels/vmlDrawing12.vml.rels><?xml version="1.0" encoding="UTF-8" standalone="yes"?>
<Relationships xmlns="http://schemas.openxmlformats.org/package/2006/relationships"><Relationship Id="rId1" Type="http://schemas.openxmlformats.org/officeDocument/2006/relationships/image" Target="../media/image74.emf"/></Relationships>
</file>

<file path=ppt/drawings/_rels/vmlDrawing13.vml.rels><?xml version="1.0" encoding="UTF-8" standalone="yes"?>
<Relationships xmlns="http://schemas.openxmlformats.org/package/2006/relationships"><Relationship Id="rId3" Type="http://schemas.openxmlformats.org/officeDocument/2006/relationships/image" Target="../media/image82.wmf"/><Relationship Id="rId2" Type="http://schemas.openxmlformats.org/officeDocument/2006/relationships/image" Target="../media/image81.wmf"/><Relationship Id="rId1" Type="http://schemas.openxmlformats.org/officeDocument/2006/relationships/image" Target="../media/image80.wmf"/><Relationship Id="rId4" Type="http://schemas.openxmlformats.org/officeDocument/2006/relationships/image" Target="../media/image83.wmf"/></Relationships>
</file>

<file path=ppt/drawings/_rels/vmlDrawing14.vml.rels><?xml version="1.0" encoding="UTF-8" standalone="yes"?>
<Relationships xmlns="http://schemas.openxmlformats.org/package/2006/relationships"><Relationship Id="rId3" Type="http://schemas.openxmlformats.org/officeDocument/2006/relationships/image" Target="../media/image87.wmf"/><Relationship Id="rId2" Type="http://schemas.openxmlformats.org/officeDocument/2006/relationships/image" Target="../media/image86.wmf"/><Relationship Id="rId1" Type="http://schemas.openxmlformats.org/officeDocument/2006/relationships/image" Target="../media/image85.wmf"/><Relationship Id="rId5" Type="http://schemas.openxmlformats.org/officeDocument/2006/relationships/image" Target="../media/image89.wmf"/><Relationship Id="rId4" Type="http://schemas.openxmlformats.org/officeDocument/2006/relationships/image" Target="../media/image88.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91.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92.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95.wmf"/></Relationships>
</file>

<file path=ppt/drawings/_rels/vmlDrawing18.vml.rels><?xml version="1.0" encoding="UTF-8" standalone="yes"?>
<Relationships xmlns="http://schemas.openxmlformats.org/package/2006/relationships"><Relationship Id="rId1" Type="http://schemas.openxmlformats.org/officeDocument/2006/relationships/image" Target="../media/image96.wmf"/></Relationships>
</file>

<file path=ppt/drawings/_rels/vmlDrawing19.vml.rels><?xml version="1.0" encoding="UTF-8" standalone="yes"?>
<Relationships xmlns="http://schemas.openxmlformats.org/package/2006/relationships"><Relationship Id="rId1" Type="http://schemas.openxmlformats.org/officeDocument/2006/relationships/image" Target="../media/image9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B176D0F-ABE2-4881-BFC2-2F7A138DA0C0}" type="datetimeFigureOut">
              <a:rPr lang="en-GB" smtClean="0"/>
              <a:pPr/>
              <a:t>27/03/2020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CA7AB02-5360-4D50-8BA9-0A709E76B45C}" type="slidenum">
              <a:rPr lang="en-GB" smtClean="0"/>
              <a:pPr/>
              <a:t>‹#›</a:t>
            </a:fld>
            <a:endParaRPr lang="en-GB"/>
          </a:p>
        </p:txBody>
      </p:sp>
    </p:spTree>
    <p:extLst>
      <p:ext uri="{BB962C8B-B14F-4D97-AF65-F5344CB8AC3E}">
        <p14:creationId xmlns:p14="http://schemas.microsoft.com/office/powerpoint/2010/main" val="20738420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Image Placeholder 1"/>
          <p:cNvSpPr>
            <a:spLocks noGrp="1" noRot="1" noChangeAspect="1" noTextEdit="1"/>
          </p:cNvSpPr>
          <p:nvPr>
            <p:ph type="sldImg"/>
          </p:nvPr>
        </p:nvSpPr>
        <p:spPr>
          <a:ln/>
        </p:spPr>
      </p:sp>
      <p:sp>
        <p:nvSpPr>
          <p:cNvPr id="46083" name="Notes Placeholder 2"/>
          <p:cNvSpPr>
            <a:spLocks noGrp="1"/>
          </p:cNvSpPr>
          <p:nvPr>
            <p:ph type="body" idx="1"/>
          </p:nvPr>
        </p:nvSpPr>
        <p:spPr>
          <a:noFill/>
          <a:ln/>
        </p:spPr>
        <p:txBody>
          <a:bodyPr/>
          <a:lstStyle/>
          <a:p>
            <a:r>
              <a:rPr lang="en-US" smtClean="0"/>
              <a:t>Introduction to the three basic elements of electricity/electronics</a:t>
            </a:r>
          </a:p>
        </p:txBody>
      </p:sp>
      <p:sp>
        <p:nvSpPr>
          <p:cNvPr id="4" name="Header Placeholder 3"/>
          <p:cNvSpPr>
            <a:spLocks noGrp="1"/>
          </p:cNvSpPr>
          <p:nvPr>
            <p:ph type="hdr" sz="quarter"/>
          </p:nvPr>
        </p:nvSpPr>
        <p:spPr/>
        <p:txBody>
          <a:bodyPr/>
          <a:lstStyle/>
          <a:p>
            <a:pPr>
              <a:defRPr/>
            </a:pPr>
            <a:r>
              <a:rPr lang="en-US"/>
              <a:t>Circuit Theory Laws</a:t>
            </a:r>
          </a:p>
        </p:txBody>
      </p:sp>
      <p:sp>
        <p:nvSpPr>
          <p:cNvPr id="5" name="Date Placeholder 4"/>
          <p:cNvSpPr>
            <a:spLocks noGrp="1"/>
          </p:cNvSpPr>
          <p:nvPr>
            <p:ph type="dt" sz="quarter" idx="1"/>
          </p:nvPr>
        </p:nvSpPr>
        <p:spPr/>
        <p:txBody>
          <a:bodyPr/>
          <a:lstStyle/>
          <a:p>
            <a:pPr>
              <a:defRPr/>
            </a:pPr>
            <a:r>
              <a:rPr lang="en-US"/>
              <a:t>Digital Electronics </a:t>
            </a:r>
            <a:r>
              <a:rPr lang="en-US" baseline="30000"/>
              <a:t>TM</a:t>
            </a:r>
            <a:r>
              <a:rPr lang="en-US"/>
              <a:t> </a:t>
            </a:r>
          </a:p>
          <a:p>
            <a:pPr>
              <a:defRPr/>
            </a:pPr>
            <a:r>
              <a:rPr lang="en-US"/>
              <a:t>1.2  Introduction to Analog</a:t>
            </a:r>
          </a:p>
        </p:txBody>
      </p:sp>
      <p:sp>
        <p:nvSpPr>
          <p:cNvPr id="46086" name="Footer Placeholder 5"/>
          <p:cNvSpPr>
            <a:spLocks noGrp="1"/>
          </p:cNvSpPr>
          <p:nvPr>
            <p:ph type="ftr" sz="quarter" idx="4"/>
          </p:nvPr>
        </p:nvSpPr>
        <p:spPr>
          <a:noFill/>
        </p:spPr>
        <p:txBody>
          <a:bodyPr/>
          <a:lstStyle/>
          <a:p>
            <a:r>
              <a:rPr lang="en-US" smtClean="0"/>
              <a:t>Project Lead The Way, Inc.</a:t>
            </a:r>
            <a:endParaRPr lang="en-US" baseline="30000" smtClean="0"/>
          </a:p>
          <a:p>
            <a:r>
              <a:rPr lang="en-US" smtClean="0"/>
              <a:t>Copyright 2009</a:t>
            </a:r>
          </a:p>
        </p:txBody>
      </p:sp>
      <p:sp>
        <p:nvSpPr>
          <p:cNvPr id="7" name="Slide Number Placeholder 6"/>
          <p:cNvSpPr>
            <a:spLocks noGrp="1"/>
          </p:cNvSpPr>
          <p:nvPr>
            <p:ph type="sldNum" sz="quarter" idx="5"/>
          </p:nvPr>
        </p:nvSpPr>
        <p:spPr/>
        <p:txBody>
          <a:bodyPr/>
          <a:lstStyle/>
          <a:p>
            <a:pPr>
              <a:defRPr/>
            </a:pPr>
            <a:fld id="{565EDF4A-4BF5-4FF9-BD55-10715DD99A46}" type="slidenum">
              <a:rPr lang="en-US" smtClean="0"/>
              <a:pPr>
                <a:defRPr/>
              </a:pPr>
              <a:t>4</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p:cNvSpPr>
            <a:spLocks noGrp="1" noRot="1" noChangeAspect="1" noTextEdit="1"/>
          </p:cNvSpPr>
          <p:nvPr>
            <p:ph type="sldImg"/>
          </p:nvPr>
        </p:nvSpPr>
        <p:spPr>
          <a:ln/>
        </p:spPr>
      </p:sp>
      <p:sp>
        <p:nvSpPr>
          <p:cNvPr id="47107" name="Notes Placeholder 2"/>
          <p:cNvSpPr>
            <a:spLocks noGrp="1"/>
          </p:cNvSpPr>
          <p:nvPr>
            <p:ph type="body" idx="1"/>
          </p:nvPr>
        </p:nvSpPr>
        <p:spPr>
          <a:noFill/>
          <a:ln/>
        </p:spPr>
        <p:txBody>
          <a:bodyPr/>
          <a:lstStyle/>
          <a:p>
            <a:r>
              <a:rPr lang="en-US" smtClean="0"/>
              <a:t>The formal definition of current and the scientist that bears their name.</a:t>
            </a:r>
          </a:p>
          <a:p>
            <a:endParaRPr lang="en-US" smtClean="0"/>
          </a:p>
          <a:p>
            <a:r>
              <a:rPr lang="en-US" smtClean="0"/>
              <a:t>http://commons.wikimedia.org/wiki/Image:Andre-marie-ampere2.jpg</a:t>
            </a:r>
          </a:p>
        </p:txBody>
      </p:sp>
      <p:sp>
        <p:nvSpPr>
          <p:cNvPr id="4" name="Header Placeholder 3"/>
          <p:cNvSpPr>
            <a:spLocks noGrp="1"/>
          </p:cNvSpPr>
          <p:nvPr>
            <p:ph type="hdr" sz="quarter"/>
          </p:nvPr>
        </p:nvSpPr>
        <p:spPr/>
        <p:txBody>
          <a:bodyPr/>
          <a:lstStyle/>
          <a:p>
            <a:pPr>
              <a:defRPr/>
            </a:pPr>
            <a:r>
              <a:rPr lang="en-US"/>
              <a:t>Circuit Theory Laws</a:t>
            </a:r>
          </a:p>
        </p:txBody>
      </p:sp>
      <p:sp>
        <p:nvSpPr>
          <p:cNvPr id="5" name="Date Placeholder 4"/>
          <p:cNvSpPr>
            <a:spLocks noGrp="1"/>
          </p:cNvSpPr>
          <p:nvPr>
            <p:ph type="dt" sz="quarter" idx="1"/>
          </p:nvPr>
        </p:nvSpPr>
        <p:spPr/>
        <p:txBody>
          <a:bodyPr/>
          <a:lstStyle/>
          <a:p>
            <a:pPr>
              <a:defRPr/>
            </a:pPr>
            <a:r>
              <a:rPr lang="en-US"/>
              <a:t>Digital Electronics </a:t>
            </a:r>
            <a:r>
              <a:rPr lang="en-US" baseline="30000"/>
              <a:t>TM</a:t>
            </a:r>
            <a:r>
              <a:rPr lang="en-US"/>
              <a:t> </a:t>
            </a:r>
          </a:p>
          <a:p>
            <a:pPr>
              <a:defRPr/>
            </a:pPr>
            <a:r>
              <a:rPr lang="en-US"/>
              <a:t>1.2  Introduction to Analog</a:t>
            </a:r>
          </a:p>
        </p:txBody>
      </p:sp>
      <p:sp>
        <p:nvSpPr>
          <p:cNvPr id="47110" name="Footer Placeholder 5"/>
          <p:cNvSpPr>
            <a:spLocks noGrp="1"/>
          </p:cNvSpPr>
          <p:nvPr>
            <p:ph type="ftr" sz="quarter" idx="4"/>
          </p:nvPr>
        </p:nvSpPr>
        <p:spPr>
          <a:noFill/>
        </p:spPr>
        <p:txBody>
          <a:bodyPr/>
          <a:lstStyle/>
          <a:p>
            <a:r>
              <a:rPr lang="en-US" smtClean="0"/>
              <a:t>Project Lead The Way, Inc.</a:t>
            </a:r>
            <a:endParaRPr lang="en-US" baseline="30000" smtClean="0"/>
          </a:p>
          <a:p>
            <a:r>
              <a:rPr lang="en-US" smtClean="0"/>
              <a:t>Copyright 2009</a:t>
            </a:r>
          </a:p>
        </p:txBody>
      </p:sp>
      <p:sp>
        <p:nvSpPr>
          <p:cNvPr id="7" name="Slide Number Placeholder 6"/>
          <p:cNvSpPr>
            <a:spLocks noGrp="1"/>
          </p:cNvSpPr>
          <p:nvPr>
            <p:ph type="sldNum" sz="quarter" idx="5"/>
          </p:nvPr>
        </p:nvSpPr>
        <p:spPr/>
        <p:txBody>
          <a:bodyPr/>
          <a:lstStyle/>
          <a:p>
            <a:pPr>
              <a:defRPr/>
            </a:pPr>
            <a:fld id="{541BB9BD-62D5-4F62-A47F-BB9D6CA82EBF}" type="slidenum">
              <a:rPr lang="en-US" smtClean="0"/>
              <a:pPr>
                <a:defRPr/>
              </a:pPr>
              <a:t>5</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a:ln/>
        </p:spPr>
      </p:sp>
      <p:sp>
        <p:nvSpPr>
          <p:cNvPr id="48131" name="Notes Placeholder 2"/>
          <p:cNvSpPr>
            <a:spLocks noGrp="1"/>
          </p:cNvSpPr>
          <p:nvPr>
            <p:ph type="body" idx="1"/>
          </p:nvPr>
        </p:nvSpPr>
        <p:spPr>
          <a:noFill/>
          <a:ln/>
        </p:spPr>
        <p:txBody>
          <a:bodyPr/>
          <a:lstStyle/>
          <a:p>
            <a:r>
              <a:rPr lang="en-US" smtClean="0"/>
              <a:t>The formal definition of voltage and the scientist that bears their name.</a:t>
            </a:r>
          </a:p>
          <a:p>
            <a:endParaRPr lang="en-US" smtClean="0"/>
          </a:p>
          <a:p>
            <a:r>
              <a:rPr lang="en-US" smtClean="0"/>
              <a:t>http://commons.wikimedia.org/wiki/Image:Alessandro_volta2.jpg</a:t>
            </a:r>
          </a:p>
        </p:txBody>
      </p:sp>
      <p:sp>
        <p:nvSpPr>
          <p:cNvPr id="4" name="Header Placeholder 3"/>
          <p:cNvSpPr>
            <a:spLocks noGrp="1"/>
          </p:cNvSpPr>
          <p:nvPr>
            <p:ph type="hdr" sz="quarter"/>
          </p:nvPr>
        </p:nvSpPr>
        <p:spPr/>
        <p:txBody>
          <a:bodyPr/>
          <a:lstStyle/>
          <a:p>
            <a:pPr>
              <a:defRPr/>
            </a:pPr>
            <a:r>
              <a:rPr lang="en-US"/>
              <a:t>Circuit Theory Laws</a:t>
            </a:r>
          </a:p>
        </p:txBody>
      </p:sp>
      <p:sp>
        <p:nvSpPr>
          <p:cNvPr id="5" name="Date Placeholder 4"/>
          <p:cNvSpPr>
            <a:spLocks noGrp="1"/>
          </p:cNvSpPr>
          <p:nvPr>
            <p:ph type="dt" sz="quarter" idx="1"/>
          </p:nvPr>
        </p:nvSpPr>
        <p:spPr/>
        <p:txBody>
          <a:bodyPr/>
          <a:lstStyle/>
          <a:p>
            <a:pPr>
              <a:defRPr/>
            </a:pPr>
            <a:r>
              <a:rPr lang="en-US"/>
              <a:t>Digital Electronics </a:t>
            </a:r>
            <a:r>
              <a:rPr lang="en-US" baseline="30000"/>
              <a:t>TM</a:t>
            </a:r>
            <a:r>
              <a:rPr lang="en-US"/>
              <a:t> </a:t>
            </a:r>
          </a:p>
          <a:p>
            <a:pPr>
              <a:defRPr/>
            </a:pPr>
            <a:r>
              <a:rPr lang="en-US"/>
              <a:t>1.2  Introduction to Analog</a:t>
            </a:r>
          </a:p>
        </p:txBody>
      </p:sp>
      <p:sp>
        <p:nvSpPr>
          <p:cNvPr id="48134" name="Footer Placeholder 5"/>
          <p:cNvSpPr>
            <a:spLocks noGrp="1"/>
          </p:cNvSpPr>
          <p:nvPr>
            <p:ph type="ftr" sz="quarter" idx="4"/>
          </p:nvPr>
        </p:nvSpPr>
        <p:spPr>
          <a:noFill/>
        </p:spPr>
        <p:txBody>
          <a:bodyPr/>
          <a:lstStyle/>
          <a:p>
            <a:r>
              <a:rPr lang="en-US" smtClean="0"/>
              <a:t>Project Lead The Way, Inc.</a:t>
            </a:r>
            <a:endParaRPr lang="en-US" baseline="30000" smtClean="0"/>
          </a:p>
          <a:p>
            <a:r>
              <a:rPr lang="en-US" smtClean="0"/>
              <a:t>Copyright 2009</a:t>
            </a:r>
          </a:p>
        </p:txBody>
      </p:sp>
      <p:sp>
        <p:nvSpPr>
          <p:cNvPr id="7" name="Slide Number Placeholder 6"/>
          <p:cNvSpPr>
            <a:spLocks noGrp="1"/>
          </p:cNvSpPr>
          <p:nvPr>
            <p:ph type="sldNum" sz="quarter" idx="5"/>
          </p:nvPr>
        </p:nvSpPr>
        <p:spPr/>
        <p:txBody>
          <a:bodyPr/>
          <a:lstStyle/>
          <a:p>
            <a:pPr>
              <a:defRPr/>
            </a:pPr>
            <a:fld id="{072A11B1-B020-406A-A833-766EB0DE586B}" type="slidenum">
              <a:rPr lang="en-US" smtClean="0"/>
              <a:pPr>
                <a:defRPr/>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a:ln/>
        </p:spPr>
      </p:sp>
      <p:sp>
        <p:nvSpPr>
          <p:cNvPr id="49155" name="Notes Placeholder 2"/>
          <p:cNvSpPr>
            <a:spLocks noGrp="1"/>
          </p:cNvSpPr>
          <p:nvPr>
            <p:ph type="body" idx="1"/>
          </p:nvPr>
        </p:nvSpPr>
        <p:spPr>
          <a:noFill/>
          <a:ln/>
        </p:spPr>
        <p:txBody>
          <a:bodyPr/>
          <a:lstStyle/>
          <a:p>
            <a:r>
              <a:rPr lang="en-US" smtClean="0"/>
              <a:t>The formal definition of resistance and the scientist that bears their name.</a:t>
            </a:r>
          </a:p>
          <a:p>
            <a:endParaRPr lang="en-US" smtClean="0"/>
          </a:p>
          <a:p>
            <a:r>
              <a:rPr lang="en-US" smtClean="0"/>
              <a:t>http://commons.wikimedia.org/wiki/Image:Ohm3.gif</a:t>
            </a:r>
          </a:p>
        </p:txBody>
      </p:sp>
      <p:sp>
        <p:nvSpPr>
          <p:cNvPr id="4" name="Header Placeholder 3"/>
          <p:cNvSpPr>
            <a:spLocks noGrp="1"/>
          </p:cNvSpPr>
          <p:nvPr>
            <p:ph type="hdr" sz="quarter"/>
          </p:nvPr>
        </p:nvSpPr>
        <p:spPr/>
        <p:txBody>
          <a:bodyPr/>
          <a:lstStyle/>
          <a:p>
            <a:pPr>
              <a:defRPr/>
            </a:pPr>
            <a:r>
              <a:rPr lang="en-US"/>
              <a:t>Circuit Theory Laws</a:t>
            </a:r>
          </a:p>
        </p:txBody>
      </p:sp>
      <p:sp>
        <p:nvSpPr>
          <p:cNvPr id="5" name="Date Placeholder 4"/>
          <p:cNvSpPr>
            <a:spLocks noGrp="1"/>
          </p:cNvSpPr>
          <p:nvPr>
            <p:ph type="dt" sz="quarter" idx="1"/>
          </p:nvPr>
        </p:nvSpPr>
        <p:spPr/>
        <p:txBody>
          <a:bodyPr/>
          <a:lstStyle/>
          <a:p>
            <a:pPr>
              <a:defRPr/>
            </a:pPr>
            <a:r>
              <a:rPr lang="en-US"/>
              <a:t>Digital Electronics </a:t>
            </a:r>
            <a:r>
              <a:rPr lang="en-US" baseline="30000"/>
              <a:t>TM</a:t>
            </a:r>
            <a:r>
              <a:rPr lang="en-US"/>
              <a:t> </a:t>
            </a:r>
          </a:p>
          <a:p>
            <a:pPr>
              <a:defRPr/>
            </a:pPr>
            <a:r>
              <a:rPr lang="en-US"/>
              <a:t>1.2  Introduction to Analog</a:t>
            </a:r>
          </a:p>
        </p:txBody>
      </p:sp>
      <p:sp>
        <p:nvSpPr>
          <p:cNvPr id="49158" name="Footer Placeholder 5"/>
          <p:cNvSpPr>
            <a:spLocks noGrp="1"/>
          </p:cNvSpPr>
          <p:nvPr>
            <p:ph type="ftr" sz="quarter" idx="4"/>
          </p:nvPr>
        </p:nvSpPr>
        <p:spPr>
          <a:noFill/>
        </p:spPr>
        <p:txBody>
          <a:bodyPr/>
          <a:lstStyle/>
          <a:p>
            <a:r>
              <a:rPr lang="en-US" smtClean="0"/>
              <a:t>Project Lead The Way, Inc.</a:t>
            </a:r>
            <a:endParaRPr lang="en-US" baseline="30000" smtClean="0"/>
          </a:p>
          <a:p>
            <a:r>
              <a:rPr lang="en-US" smtClean="0"/>
              <a:t>Copyright 2009</a:t>
            </a:r>
          </a:p>
        </p:txBody>
      </p:sp>
      <p:sp>
        <p:nvSpPr>
          <p:cNvPr id="7" name="Slide Number Placeholder 6"/>
          <p:cNvSpPr>
            <a:spLocks noGrp="1"/>
          </p:cNvSpPr>
          <p:nvPr>
            <p:ph type="sldNum" sz="quarter" idx="5"/>
          </p:nvPr>
        </p:nvSpPr>
        <p:spPr/>
        <p:txBody>
          <a:bodyPr/>
          <a:lstStyle/>
          <a:p>
            <a:pPr>
              <a:defRPr/>
            </a:pPr>
            <a:fld id="{D22B11BD-AE25-4EDC-B312-8B21D75CC99E}" type="slidenum">
              <a:rPr lang="en-US" smtClean="0"/>
              <a:pPr>
                <a:defRPr/>
              </a:pPr>
              <a:t>7</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Slide Image Placeholder 1"/>
          <p:cNvSpPr>
            <a:spLocks noGrp="1" noRot="1" noChangeAspect="1" noTextEdit="1"/>
          </p:cNvSpPr>
          <p:nvPr>
            <p:ph type="sldImg"/>
          </p:nvPr>
        </p:nvSpPr>
        <p:spPr bwMode="auto">
          <a:noFill/>
          <a:ln>
            <a:solidFill>
              <a:srgbClr val="000000"/>
            </a:solidFill>
            <a:miter lim="800000"/>
            <a:headEnd/>
            <a:tailEnd/>
          </a:ln>
        </p:spPr>
      </p:sp>
      <p:sp>
        <p:nvSpPr>
          <p:cNvPr id="141315" name="Notes Placeholder 2"/>
          <p:cNvSpPr>
            <a:spLocks noGrp="1"/>
          </p:cNvSpPr>
          <p:nvPr>
            <p:ph type="body" idx="1"/>
          </p:nvPr>
        </p:nvSpPr>
        <p:spPr bwMode="auto">
          <a:noFill/>
        </p:spPr>
        <p:txBody>
          <a:bodyPr wrap="square" numCol="1" anchor="t" anchorCtr="0" compatLnSpc="1">
            <a:prstTxWarp prst="textNoShape">
              <a:avLst/>
            </a:prstTxWarp>
          </a:bodyPr>
          <a:lstStyle/>
          <a:p>
            <a:r>
              <a:rPr lang="en-US" altLang="en-US" smtClean="0">
                <a:ea typeface="ＭＳ Ｐゴシック" pitchFamily="34" charset="-128"/>
              </a:rPr>
              <a:t>A resistor is a linear device (unlike some other circuit components that are not linear)</a:t>
            </a:r>
          </a:p>
          <a:p>
            <a:pPr lvl="1"/>
            <a:r>
              <a:rPr lang="en-US" altLang="en-US" smtClean="0">
                <a:ea typeface="ＭＳ Ｐゴシック" pitchFamily="34" charset="-128"/>
              </a:rPr>
              <a:t>Like diodes and transistors</a:t>
            </a:r>
          </a:p>
          <a:p>
            <a:endParaRPr lang="en-GB" altLang="en-US" smtClean="0"/>
          </a:p>
        </p:txBody>
      </p:sp>
      <p:sp>
        <p:nvSpPr>
          <p:cNvPr id="1413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C185279C-DA83-47C0-ACE5-345BAF6C0AF1}" type="slidenum">
              <a:rPr lang="en-GB" altLang="en-US" smtClean="0"/>
              <a:pPr/>
              <a:t>8</a:t>
            </a:fld>
            <a:endParaRPr lang="en-GB"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4221">
              <a:defRPr>
                <a:solidFill>
                  <a:schemeClr val="tx1"/>
                </a:solidFill>
                <a:latin typeface="Arial" charset="0"/>
              </a:defRPr>
            </a:lvl1pPr>
            <a:lvl2pPr marL="727645" indent="-279864" defTabSz="914221">
              <a:defRPr>
                <a:solidFill>
                  <a:schemeClr val="tx1"/>
                </a:solidFill>
                <a:latin typeface="Arial" charset="0"/>
              </a:defRPr>
            </a:lvl2pPr>
            <a:lvl3pPr marL="1119454" indent="-223891" defTabSz="914221">
              <a:defRPr>
                <a:solidFill>
                  <a:schemeClr val="tx1"/>
                </a:solidFill>
                <a:latin typeface="Arial" charset="0"/>
              </a:defRPr>
            </a:lvl3pPr>
            <a:lvl4pPr marL="1567236" indent="-223891" defTabSz="914221">
              <a:defRPr>
                <a:solidFill>
                  <a:schemeClr val="tx1"/>
                </a:solidFill>
                <a:latin typeface="Arial" charset="0"/>
              </a:defRPr>
            </a:lvl4pPr>
            <a:lvl5pPr marL="2015018" indent="-223891" defTabSz="914221">
              <a:defRPr>
                <a:solidFill>
                  <a:schemeClr val="tx1"/>
                </a:solidFill>
                <a:latin typeface="Arial" charset="0"/>
              </a:defRPr>
            </a:lvl5pPr>
            <a:lvl6pPr marL="2462799" indent="-223891" defTabSz="914221" eaLnBrk="0" fontAlgn="base" hangingPunct="0">
              <a:spcBef>
                <a:spcPct val="0"/>
              </a:spcBef>
              <a:spcAft>
                <a:spcPct val="0"/>
              </a:spcAft>
              <a:defRPr>
                <a:solidFill>
                  <a:schemeClr val="tx1"/>
                </a:solidFill>
                <a:latin typeface="Arial" charset="0"/>
              </a:defRPr>
            </a:lvl6pPr>
            <a:lvl7pPr marL="2910581" indent="-223891" defTabSz="914221" eaLnBrk="0" fontAlgn="base" hangingPunct="0">
              <a:spcBef>
                <a:spcPct val="0"/>
              </a:spcBef>
              <a:spcAft>
                <a:spcPct val="0"/>
              </a:spcAft>
              <a:defRPr>
                <a:solidFill>
                  <a:schemeClr val="tx1"/>
                </a:solidFill>
                <a:latin typeface="Arial" charset="0"/>
              </a:defRPr>
            </a:lvl7pPr>
            <a:lvl8pPr marL="3358363" indent="-223891" defTabSz="914221" eaLnBrk="0" fontAlgn="base" hangingPunct="0">
              <a:spcBef>
                <a:spcPct val="0"/>
              </a:spcBef>
              <a:spcAft>
                <a:spcPct val="0"/>
              </a:spcAft>
              <a:defRPr>
                <a:solidFill>
                  <a:schemeClr val="tx1"/>
                </a:solidFill>
                <a:latin typeface="Arial" charset="0"/>
              </a:defRPr>
            </a:lvl8pPr>
            <a:lvl9pPr marL="3806144" indent="-223891" defTabSz="914221" eaLnBrk="0" fontAlgn="base" hangingPunct="0">
              <a:spcBef>
                <a:spcPct val="0"/>
              </a:spcBef>
              <a:spcAft>
                <a:spcPct val="0"/>
              </a:spcAft>
              <a:defRPr>
                <a:solidFill>
                  <a:schemeClr val="tx1"/>
                </a:solidFill>
                <a:latin typeface="Arial" charset="0"/>
              </a:defRPr>
            </a:lvl9pPr>
          </a:lstStyle>
          <a:p>
            <a:pPr eaLnBrk="1" hangingPunct="1"/>
            <a:fld id="{48A77E57-3ECF-4ED6-B25D-99073D041E97}" type="slidenum">
              <a:rPr lang="ar-SA" altLang="en-US" smtClean="0">
                <a:latin typeface="Times New Roman" pitchFamily="18" charset="0"/>
              </a:rPr>
              <a:pPr eaLnBrk="1" hangingPunct="1"/>
              <a:t>12</a:t>
            </a:fld>
            <a:endParaRPr lang="en-US" altLang="en-US" smtClean="0">
              <a:latin typeface="Times New Roman" pitchFamily="18" charset="0"/>
            </a:endParaRPr>
          </a:p>
        </p:txBody>
      </p:sp>
      <p:sp>
        <p:nvSpPr>
          <p:cNvPr id="100355"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03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4221">
              <a:defRPr>
                <a:solidFill>
                  <a:schemeClr val="tx1"/>
                </a:solidFill>
                <a:latin typeface="Arial" charset="0"/>
              </a:defRPr>
            </a:lvl1pPr>
            <a:lvl2pPr marL="727645" indent="-279864" defTabSz="914221">
              <a:defRPr>
                <a:solidFill>
                  <a:schemeClr val="tx1"/>
                </a:solidFill>
                <a:latin typeface="Arial" charset="0"/>
              </a:defRPr>
            </a:lvl2pPr>
            <a:lvl3pPr marL="1119454" indent="-223891" defTabSz="914221">
              <a:defRPr>
                <a:solidFill>
                  <a:schemeClr val="tx1"/>
                </a:solidFill>
                <a:latin typeface="Arial" charset="0"/>
              </a:defRPr>
            </a:lvl3pPr>
            <a:lvl4pPr marL="1567236" indent="-223891" defTabSz="914221">
              <a:defRPr>
                <a:solidFill>
                  <a:schemeClr val="tx1"/>
                </a:solidFill>
                <a:latin typeface="Arial" charset="0"/>
              </a:defRPr>
            </a:lvl4pPr>
            <a:lvl5pPr marL="2015018" indent="-223891" defTabSz="914221">
              <a:defRPr>
                <a:solidFill>
                  <a:schemeClr val="tx1"/>
                </a:solidFill>
                <a:latin typeface="Arial" charset="0"/>
              </a:defRPr>
            </a:lvl5pPr>
            <a:lvl6pPr marL="2462799" indent="-223891" defTabSz="914221" eaLnBrk="0" fontAlgn="base" hangingPunct="0">
              <a:spcBef>
                <a:spcPct val="0"/>
              </a:spcBef>
              <a:spcAft>
                <a:spcPct val="0"/>
              </a:spcAft>
              <a:defRPr>
                <a:solidFill>
                  <a:schemeClr val="tx1"/>
                </a:solidFill>
                <a:latin typeface="Arial" charset="0"/>
              </a:defRPr>
            </a:lvl6pPr>
            <a:lvl7pPr marL="2910581" indent="-223891" defTabSz="914221" eaLnBrk="0" fontAlgn="base" hangingPunct="0">
              <a:spcBef>
                <a:spcPct val="0"/>
              </a:spcBef>
              <a:spcAft>
                <a:spcPct val="0"/>
              </a:spcAft>
              <a:defRPr>
                <a:solidFill>
                  <a:schemeClr val="tx1"/>
                </a:solidFill>
                <a:latin typeface="Arial" charset="0"/>
              </a:defRPr>
            </a:lvl7pPr>
            <a:lvl8pPr marL="3358363" indent="-223891" defTabSz="914221" eaLnBrk="0" fontAlgn="base" hangingPunct="0">
              <a:spcBef>
                <a:spcPct val="0"/>
              </a:spcBef>
              <a:spcAft>
                <a:spcPct val="0"/>
              </a:spcAft>
              <a:defRPr>
                <a:solidFill>
                  <a:schemeClr val="tx1"/>
                </a:solidFill>
                <a:latin typeface="Arial" charset="0"/>
              </a:defRPr>
            </a:lvl8pPr>
            <a:lvl9pPr marL="3806144" indent="-223891" defTabSz="914221" eaLnBrk="0" fontAlgn="base" hangingPunct="0">
              <a:spcBef>
                <a:spcPct val="0"/>
              </a:spcBef>
              <a:spcAft>
                <a:spcPct val="0"/>
              </a:spcAft>
              <a:defRPr>
                <a:solidFill>
                  <a:schemeClr val="tx1"/>
                </a:solidFill>
                <a:latin typeface="Arial" charset="0"/>
              </a:defRPr>
            </a:lvl9pPr>
          </a:lstStyle>
          <a:p>
            <a:pPr eaLnBrk="1" hangingPunct="1"/>
            <a:fld id="{A7C7E584-A56F-4FEF-87E5-CDF5C69E77B5}" type="slidenum">
              <a:rPr lang="ar-SA" altLang="en-US" smtClean="0">
                <a:latin typeface="Times New Roman" pitchFamily="18" charset="0"/>
              </a:rPr>
              <a:pPr eaLnBrk="1" hangingPunct="1"/>
              <a:t>13</a:t>
            </a:fld>
            <a:endParaRPr lang="en-US" altLang="en-US" smtClean="0">
              <a:latin typeface="Times New Roman" pitchFamily="18" charset="0"/>
            </a:endParaRPr>
          </a:p>
        </p:txBody>
      </p:sp>
      <p:sp>
        <p:nvSpPr>
          <p:cNvPr id="1013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13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4221">
              <a:defRPr>
                <a:solidFill>
                  <a:schemeClr val="tx1"/>
                </a:solidFill>
                <a:latin typeface="Arial" charset="0"/>
              </a:defRPr>
            </a:lvl1pPr>
            <a:lvl2pPr marL="727645" indent="-279864" defTabSz="914221">
              <a:defRPr>
                <a:solidFill>
                  <a:schemeClr val="tx1"/>
                </a:solidFill>
                <a:latin typeface="Arial" charset="0"/>
              </a:defRPr>
            </a:lvl2pPr>
            <a:lvl3pPr marL="1119454" indent="-223891" defTabSz="914221">
              <a:defRPr>
                <a:solidFill>
                  <a:schemeClr val="tx1"/>
                </a:solidFill>
                <a:latin typeface="Arial" charset="0"/>
              </a:defRPr>
            </a:lvl3pPr>
            <a:lvl4pPr marL="1567236" indent="-223891" defTabSz="914221">
              <a:defRPr>
                <a:solidFill>
                  <a:schemeClr val="tx1"/>
                </a:solidFill>
                <a:latin typeface="Arial" charset="0"/>
              </a:defRPr>
            </a:lvl4pPr>
            <a:lvl5pPr marL="2015018" indent="-223891" defTabSz="914221">
              <a:defRPr>
                <a:solidFill>
                  <a:schemeClr val="tx1"/>
                </a:solidFill>
                <a:latin typeface="Arial" charset="0"/>
              </a:defRPr>
            </a:lvl5pPr>
            <a:lvl6pPr marL="2462799" indent="-223891" defTabSz="914221" eaLnBrk="0" fontAlgn="base" hangingPunct="0">
              <a:spcBef>
                <a:spcPct val="0"/>
              </a:spcBef>
              <a:spcAft>
                <a:spcPct val="0"/>
              </a:spcAft>
              <a:defRPr>
                <a:solidFill>
                  <a:schemeClr val="tx1"/>
                </a:solidFill>
                <a:latin typeface="Arial" charset="0"/>
              </a:defRPr>
            </a:lvl6pPr>
            <a:lvl7pPr marL="2910581" indent="-223891" defTabSz="914221" eaLnBrk="0" fontAlgn="base" hangingPunct="0">
              <a:spcBef>
                <a:spcPct val="0"/>
              </a:spcBef>
              <a:spcAft>
                <a:spcPct val="0"/>
              </a:spcAft>
              <a:defRPr>
                <a:solidFill>
                  <a:schemeClr val="tx1"/>
                </a:solidFill>
                <a:latin typeface="Arial" charset="0"/>
              </a:defRPr>
            </a:lvl7pPr>
            <a:lvl8pPr marL="3358363" indent="-223891" defTabSz="914221" eaLnBrk="0" fontAlgn="base" hangingPunct="0">
              <a:spcBef>
                <a:spcPct val="0"/>
              </a:spcBef>
              <a:spcAft>
                <a:spcPct val="0"/>
              </a:spcAft>
              <a:defRPr>
                <a:solidFill>
                  <a:schemeClr val="tx1"/>
                </a:solidFill>
                <a:latin typeface="Arial" charset="0"/>
              </a:defRPr>
            </a:lvl8pPr>
            <a:lvl9pPr marL="3806144" indent="-223891" defTabSz="914221" eaLnBrk="0" fontAlgn="base" hangingPunct="0">
              <a:spcBef>
                <a:spcPct val="0"/>
              </a:spcBef>
              <a:spcAft>
                <a:spcPct val="0"/>
              </a:spcAft>
              <a:defRPr>
                <a:solidFill>
                  <a:schemeClr val="tx1"/>
                </a:solidFill>
                <a:latin typeface="Arial" charset="0"/>
              </a:defRPr>
            </a:lvl9pPr>
          </a:lstStyle>
          <a:p>
            <a:pPr eaLnBrk="1" hangingPunct="1"/>
            <a:fld id="{2FBAA50B-B764-4F29-ABD3-77653AA29D91}" type="slidenum">
              <a:rPr lang="ar-SA" altLang="en-US" smtClean="0">
                <a:latin typeface="Times New Roman" pitchFamily="18" charset="0"/>
              </a:rPr>
              <a:pPr eaLnBrk="1" hangingPunct="1"/>
              <a:t>14</a:t>
            </a:fld>
            <a:endParaRPr lang="en-US" altLang="en-US" smtClean="0">
              <a:latin typeface="Times New Roman" pitchFamily="18" charset="0"/>
            </a:endParaRPr>
          </a:p>
        </p:txBody>
      </p:sp>
      <p:sp>
        <p:nvSpPr>
          <p:cNvPr id="1024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24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defTabSz="914221">
              <a:defRPr>
                <a:solidFill>
                  <a:schemeClr val="tx1"/>
                </a:solidFill>
                <a:latin typeface="Arial" charset="0"/>
              </a:defRPr>
            </a:lvl1pPr>
            <a:lvl2pPr marL="727645" indent="-279864" defTabSz="914221">
              <a:defRPr>
                <a:solidFill>
                  <a:schemeClr val="tx1"/>
                </a:solidFill>
                <a:latin typeface="Arial" charset="0"/>
              </a:defRPr>
            </a:lvl2pPr>
            <a:lvl3pPr marL="1119454" indent="-223891" defTabSz="914221">
              <a:defRPr>
                <a:solidFill>
                  <a:schemeClr val="tx1"/>
                </a:solidFill>
                <a:latin typeface="Arial" charset="0"/>
              </a:defRPr>
            </a:lvl3pPr>
            <a:lvl4pPr marL="1567236" indent="-223891" defTabSz="914221">
              <a:defRPr>
                <a:solidFill>
                  <a:schemeClr val="tx1"/>
                </a:solidFill>
                <a:latin typeface="Arial" charset="0"/>
              </a:defRPr>
            </a:lvl4pPr>
            <a:lvl5pPr marL="2015018" indent="-223891" defTabSz="914221">
              <a:defRPr>
                <a:solidFill>
                  <a:schemeClr val="tx1"/>
                </a:solidFill>
                <a:latin typeface="Arial" charset="0"/>
              </a:defRPr>
            </a:lvl5pPr>
            <a:lvl6pPr marL="2462799" indent="-223891" defTabSz="914221" eaLnBrk="0" fontAlgn="base" hangingPunct="0">
              <a:spcBef>
                <a:spcPct val="0"/>
              </a:spcBef>
              <a:spcAft>
                <a:spcPct val="0"/>
              </a:spcAft>
              <a:defRPr>
                <a:solidFill>
                  <a:schemeClr val="tx1"/>
                </a:solidFill>
                <a:latin typeface="Arial" charset="0"/>
              </a:defRPr>
            </a:lvl6pPr>
            <a:lvl7pPr marL="2910581" indent="-223891" defTabSz="914221" eaLnBrk="0" fontAlgn="base" hangingPunct="0">
              <a:spcBef>
                <a:spcPct val="0"/>
              </a:spcBef>
              <a:spcAft>
                <a:spcPct val="0"/>
              </a:spcAft>
              <a:defRPr>
                <a:solidFill>
                  <a:schemeClr val="tx1"/>
                </a:solidFill>
                <a:latin typeface="Arial" charset="0"/>
              </a:defRPr>
            </a:lvl7pPr>
            <a:lvl8pPr marL="3358363" indent="-223891" defTabSz="914221" eaLnBrk="0" fontAlgn="base" hangingPunct="0">
              <a:spcBef>
                <a:spcPct val="0"/>
              </a:spcBef>
              <a:spcAft>
                <a:spcPct val="0"/>
              </a:spcAft>
              <a:defRPr>
                <a:solidFill>
                  <a:schemeClr val="tx1"/>
                </a:solidFill>
                <a:latin typeface="Arial" charset="0"/>
              </a:defRPr>
            </a:lvl8pPr>
            <a:lvl9pPr marL="3806144" indent="-223891" defTabSz="914221" eaLnBrk="0" fontAlgn="base" hangingPunct="0">
              <a:spcBef>
                <a:spcPct val="0"/>
              </a:spcBef>
              <a:spcAft>
                <a:spcPct val="0"/>
              </a:spcAft>
              <a:defRPr>
                <a:solidFill>
                  <a:schemeClr val="tx1"/>
                </a:solidFill>
                <a:latin typeface="Arial" charset="0"/>
              </a:defRPr>
            </a:lvl9pPr>
          </a:lstStyle>
          <a:p>
            <a:pPr eaLnBrk="1" hangingPunct="1"/>
            <a:fld id="{11FD840F-CE9D-46CA-90F9-7D422A1FB3D6}" type="slidenum">
              <a:rPr lang="ar-SA" altLang="en-US" smtClean="0">
                <a:latin typeface="Times New Roman" pitchFamily="18" charset="0"/>
              </a:rPr>
              <a:pPr eaLnBrk="1" hangingPunct="1"/>
              <a:t>15</a:t>
            </a:fld>
            <a:endParaRPr lang="en-US" altLang="en-US" smtClean="0">
              <a:latin typeface="Times New Roman" pitchFamily="18" charset="0"/>
            </a:endParaRPr>
          </a:p>
        </p:txBody>
      </p:sp>
      <p:sp>
        <p:nvSpPr>
          <p:cNvPr id="1034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34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1100D5B0-3BF9-4FC5-BB6A-54BB92144ACC}" type="slidenum">
              <a:rPr lang="en-US" altLang="en-US" smtClean="0"/>
              <a:pPr/>
              <a:t>22</a:t>
            </a:fld>
            <a:endParaRPr lang="en-US" altLang="en-US" smtClean="0"/>
          </a:p>
        </p:txBody>
      </p:sp>
      <p:sp>
        <p:nvSpPr>
          <p:cNvPr id="14541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541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B815F9DC-0D92-4777-9AD1-EB046FA0969D}" type="slidenum">
              <a:rPr lang="en-US" altLang="en-US" smtClean="0"/>
              <a:pPr/>
              <a:t>23</a:t>
            </a:fld>
            <a:endParaRPr lang="en-US" altLang="en-US" smtClean="0"/>
          </a:p>
        </p:txBody>
      </p:sp>
      <p:sp>
        <p:nvSpPr>
          <p:cNvPr id="146435"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46436"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FFA8B5F6-CEC5-4140-A95F-ECD0AA784E94}" type="slidenum">
              <a:rPr lang="en-US" altLang="en-US" smtClean="0"/>
              <a:pPr/>
              <a:t>28</a:t>
            </a:fld>
            <a:endParaRPr lang="en-US" altLang="en-US" smtClean="0"/>
          </a:p>
        </p:txBody>
      </p:sp>
      <p:sp>
        <p:nvSpPr>
          <p:cNvPr id="150531"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150532"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Slide Image Placeholder 1"/>
          <p:cNvSpPr>
            <a:spLocks noGrp="1" noRot="1" noChangeAspect="1" noTextEdit="1"/>
          </p:cNvSpPr>
          <p:nvPr>
            <p:ph type="sldImg"/>
          </p:nvPr>
        </p:nvSpPr>
        <p:spPr>
          <a:ln/>
        </p:spPr>
      </p:sp>
      <p:sp>
        <p:nvSpPr>
          <p:cNvPr id="901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Characteristics of a series circuit.</a:t>
            </a:r>
          </a:p>
        </p:txBody>
      </p:sp>
      <p:sp>
        <p:nvSpPr>
          <p:cNvPr id="90116"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0117"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0118"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0119"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6B43C03-B2BA-419C-9E91-E785C43BF40B}" type="slidenum">
              <a:rPr lang="en-US" altLang="en-US" smtClean="0"/>
              <a:pPr eaLnBrk="1" hangingPunct="1"/>
              <a:t>31</a:t>
            </a:fld>
            <a:endParaRPr lang="en-US" alt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Slide Image Placeholder 1"/>
          <p:cNvSpPr>
            <a:spLocks noGrp="1" noRot="1" noChangeAspect="1" noTextEdit="1"/>
          </p:cNvSpPr>
          <p:nvPr>
            <p:ph type="sldImg"/>
          </p:nvPr>
        </p:nvSpPr>
        <p:spPr>
          <a:ln/>
        </p:spPr>
      </p:sp>
      <p:sp>
        <p:nvSpPr>
          <p:cNvPr id="911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Pause the presentation and allow the student to work on the example. The solution is on the next three slides.</a:t>
            </a:r>
          </a:p>
          <a:p>
            <a:endParaRPr lang="en-US" altLang="en-US" smtClean="0"/>
          </a:p>
        </p:txBody>
      </p:sp>
      <p:sp>
        <p:nvSpPr>
          <p:cNvPr id="91140"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1141"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1142"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1143"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4B787E8-5CD8-4842-A01F-FB4096849070}" type="slidenum">
              <a:rPr lang="en-US" altLang="en-US" smtClean="0"/>
              <a:pPr eaLnBrk="1" hangingPunct="1"/>
              <a:t>32</a:t>
            </a:fld>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Slide Image Placeholder 1"/>
          <p:cNvSpPr>
            <a:spLocks noGrp="1" noRot="1" noChangeAspect="1" noTextEdit="1"/>
          </p:cNvSpPr>
          <p:nvPr>
            <p:ph type="sldImg"/>
          </p:nvPr>
        </p:nvSpPr>
        <p:spPr>
          <a:ln/>
        </p:spPr>
      </p:sp>
      <p:sp>
        <p:nvSpPr>
          <p:cNvPr id="921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This slide provides the solution. If you print handouts, don’t print this page. (1 of 3)</a:t>
            </a:r>
          </a:p>
          <a:p>
            <a:endParaRPr lang="en-US" altLang="en-US" smtClean="0"/>
          </a:p>
        </p:txBody>
      </p:sp>
      <p:sp>
        <p:nvSpPr>
          <p:cNvPr id="9216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2165"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2166"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2167"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BD2EACE-5379-4A46-A27D-113A60A7F427}" type="slidenum">
              <a:rPr lang="en-US" altLang="en-US" smtClean="0"/>
              <a:pPr eaLnBrk="1" hangingPunct="1"/>
              <a:t>33</a:t>
            </a:fld>
            <a:endParaRPr lang="en-US" alt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Slide Image Placeholder 1"/>
          <p:cNvSpPr>
            <a:spLocks noGrp="1" noRot="1" noChangeAspect="1" noTextEdit="1"/>
          </p:cNvSpPr>
          <p:nvPr>
            <p:ph type="sldImg"/>
          </p:nvPr>
        </p:nvSpPr>
        <p:spPr>
          <a:ln/>
        </p:spPr>
      </p:sp>
      <p:sp>
        <p:nvSpPr>
          <p:cNvPr id="931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This slide provides the solution. If you print handouts, don’t print this page. (2 of 3)</a:t>
            </a:r>
          </a:p>
          <a:p>
            <a:endParaRPr lang="en-US" altLang="en-US" smtClean="0"/>
          </a:p>
        </p:txBody>
      </p:sp>
      <p:sp>
        <p:nvSpPr>
          <p:cNvPr id="9318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3189"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3190"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3191"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E3BC558-DFEE-41AC-B59B-F89060C44093}" type="slidenum">
              <a:rPr lang="en-US" altLang="en-US" smtClean="0"/>
              <a:pPr eaLnBrk="1" hangingPunct="1"/>
              <a:t>34</a:t>
            </a:fld>
            <a:endParaRPr lang="en-US" alt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Slide Image Placeholder 1"/>
          <p:cNvSpPr>
            <a:spLocks noGrp="1" noRot="1" noChangeAspect="1" noTextEdit="1"/>
          </p:cNvSpPr>
          <p:nvPr>
            <p:ph type="sldImg"/>
          </p:nvPr>
        </p:nvSpPr>
        <p:spPr>
          <a:ln/>
        </p:spPr>
      </p:sp>
      <p:sp>
        <p:nvSpPr>
          <p:cNvPr id="9728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Pause the presentation and allow the student to work on the example. The solution is on the next three slides.</a:t>
            </a:r>
          </a:p>
          <a:p>
            <a:endParaRPr lang="en-US" altLang="en-US" smtClean="0"/>
          </a:p>
        </p:txBody>
      </p:sp>
      <p:sp>
        <p:nvSpPr>
          <p:cNvPr id="97284"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7285"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7286"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7287"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117C5C44-4E62-4377-98FC-7C904926923D}" type="slidenum">
              <a:rPr lang="en-US" altLang="en-US" smtClean="0"/>
              <a:pPr eaLnBrk="1" hangingPunct="1"/>
              <a:t>45</a:t>
            </a:fld>
            <a:endParaRPr lang="en-US"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Slide Image Placeholder 1"/>
          <p:cNvSpPr>
            <a:spLocks noGrp="1" noRot="1" noChangeAspect="1" noTextEdit="1"/>
          </p:cNvSpPr>
          <p:nvPr>
            <p:ph type="sldImg"/>
          </p:nvPr>
        </p:nvSpPr>
        <p:spPr>
          <a:ln/>
        </p:spPr>
      </p:sp>
      <p:sp>
        <p:nvSpPr>
          <p:cNvPr id="9830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This slide provides the solution. If you print handouts, don’t print this page. (1 of 3)</a:t>
            </a:r>
          </a:p>
          <a:p>
            <a:endParaRPr lang="en-US" altLang="en-US" smtClean="0"/>
          </a:p>
        </p:txBody>
      </p:sp>
      <p:sp>
        <p:nvSpPr>
          <p:cNvPr id="98308"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8309"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8310"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8311"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D3C20E0-02BD-4F8D-B209-C2DB8C92E9A6}" type="slidenum">
              <a:rPr lang="en-US" altLang="en-US" smtClean="0"/>
              <a:pPr eaLnBrk="1" hangingPunct="1"/>
              <a:t>46</a:t>
            </a:fld>
            <a:endParaRPr lang="en-US" alt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smtClean="0"/>
              <a:t>This slide provides the solution. If you print handouts, don’t print this page. (2 of 3)</a:t>
            </a:r>
          </a:p>
          <a:p>
            <a:endParaRPr lang="en-US" altLang="en-US" smtClean="0"/>
          </a:p>
        </p:txBody>
      </p:sp>
      <p:sp>
        <p:nvSpPr>
          <p:cNvPr id="99332" name="Header Placeholder 3"/>
          <p:cNvSpPr>
            <a:spLocks noGrp="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Circuit Theory Laws</a:t>
            </a:r>
          </a:p>
        </p:txBody>
      </p:sp>
      <p:sp>
        <p:nvSpPr>
          <p:cNvPr id="99333" name="Date Placeholder 4"/>
          <p:cNvSpPr>
            <a:spLocks noGrp="1"/>
          </p:cNvSpPr>
          <p:nvPr>
            <p:ph type="dt" sz="quarter"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Digital Electronics </a:t>
            </a:r>
            <a:r>
              <a:rPr lang="en-US" altLang="en-US" baseline="30000" smtClean="0"/>
              <a:t>TM</a:t>
            </a:r>
            <a:r>
              <a:rPr lang="en-US" altLang="en-US" smtClean="0"/>
              <a:t> </a:t>
            </a:r>
          </a:p>
          <a:p>
            <a:pPr eaLnBrk="1" hangingPunct="1"/>
            <a:r>
              <a:rPr lang="en-US" altLang="en-US" smtClean="0"/>
              <a:t>1.2  Introduction to Analog</a:t>
            </a:r>
          </a:p>
        </p:txBody>
      </p:sp>
      <p:sp>
        <p:nvSpPr>
          <p:cNvPr id="99334" name="Footer Placeholder 5"/>
          <p:cNvSpPr>
            <a:spLocks noGrp="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mtClean="0"/>
              <a:t>Project Lead The Way, Inc.</a:t>
            </a:r>
            <a:endParaRPr lang="en-US" altLang="en-US" baseline="30000" smtClean="0"/>
          </a:p>
          <a:p>
            <a:pPr eaLnBrk="1" hangingPunct="1"/>
            <a:r>
              <a:rPr lang="en-US" altLang="en-US" smtClean="0"/>
              <a:t>Copyright 2009</a:t>
            </a:r>
          </a:p>
        </p:txBody>
      </p:sp>
      <p:sp>
        <p:nvSpPr>
          <p:cNvPr id="99335" name="Slide Number Placeholder 6"/>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DC5885E3-2261-4F3B-81EF-0AE9632DC693}" type="slidenum">
              <a:rPr lang="en-US" altLang="en-US" smtClean="0"/>
              <a:pPr eaLnBrk="1" hangingPunct="1"/>
              <a:t>47</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468872F-C50F-4F94-B443-4E288A6CCE38}" type="datetimeFigureOut">
              <a:rPr lang="en-GB" smtClean="0"/>
              <a:pPr/>
              <a:t>27/03/2020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E7A031-C183-4BD9-8D92-BF6ADFE8ED6D}"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648200" y="1981200"/>
            <a:ext cx="4038600" cy="3886200"/>
          </a:xfrm>
        </p:spPr>
        <p:txBody>
          <a:bodyPr/>
          <a:lstStyle/>
          <a:p>
            <a:pPr lvl="0"/>
            <a:endParaRPr lang="en-US" noProof="0" smtClean="0"/>
          </a:p>
        </p:txBody>
      </p:sp>
      <p:sp>
        <p:nvSpPr>
          <p:cNvPr id="5" name="Rectangle 2"/>
          <p:cNvSpPr>
            <a:spLocks noGrp="1" noChangeArrowheads="1"/>
          </p:cNvSpPr>
          <p:nvPr>
            <p:ph type="ftr" sz="quarter"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682C5B88-1167-430A-A303-A43BE04A1134}" type="slidenum">
              <a:rPr lang="en-US"/>
              <a:pPr>
                <a:defRPr/>
              </a:pPr>
              <a:t>‹#›</a:t>
            </a:fld>
            <a:endParaRPr lang="en-US"/>
          </a:p>
        </p:txBody>
      </p:sp>
      <p:sp>
        <p:nvSpPr>
          <p:cNvPr id="7" name="Rectangle 16"/>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
          <p:cNvSpPr>
            <a:spLocks noGrp="1" noChangeArrowheads="1"/>
          </p:cNvSpPr>
          <p:nvPr>
            <p:ph type="ftr" sz="quarter" idx="10"/>
          </p:nvPr>
        </p:nvSpPr>
        <p:spPr>
          <a:ln/>
        </p:spPr>
        <p:txBody>
          <a:bodyPr/>
          <a:lstStyle>
            <a:lvl1pPr>
              <a:defRPr/>
            </a:lvl1pPr>
          </a:lstStyle>
          <a:p>
            <a:pPr>
              <a:defRPr/>
            </a:pPr>
            <a:endParaRPr lang="en-US"/>
          </a:p>
        </p:txBody>
      </p:sp>
      <p:sp>
        <p:nvSpPr>
          <p:cNvPr id="6" name="Rectangle 3"/>
          <p:cNvSpPr>
            <a:spLocks noGrp="1" noChangeArrowheads="1"/>
          </p:cNvSpPr>
          <p:nvPr>
            <p:ph type="sldNum" sz="quarter" idx="11"/>
          </p:nvPr>
        </p:nvSpPr>
        <p:spPr>
          <a:ln/>
        </p:spPr>
        <p:txBody>
          <a:bodyPr/>
          <a:lstStyle>
            <a:lvl1pPr>
              <a:defRPr/>
            </a:lvl1pPr>
          </a:lstStyle>
          <a:p>
            <a:pPr>
              <a:defRPr/>
            </a:pPr>
            <a:fld id="{636939AB-6E08-43F7-9FC9-13D18D6FF91D}" type="slidenum">
              <a:rPr lang="en-US"/>
              <a:pPr>
                <a:defRPr/>
              </a:pPr>
              <a:t>‹#›</a:t>
            </a:fld>
            <a:endParaRPr lang="en-US"/>
          </a:p>
        </p:txBody>
      </p:sp>
      <p:sp>
        <p:nvSpPr>
          <p:cNvPr id="7" name="Rectangle 16"/>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AndTwoObj">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457200"/>
            <a:ext cx="8229600" cy="13716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9812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000500"/>
            <a:ext cx="4038600" cy="18669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2"/>
          <p:cNvSpPr>
            <a:spLocks noGrp="1" noChangeArrowheads="1"/>
          </p:cNvSpPr>
          <p:nvPr>
            <p:ph type="ftr" sz="quarter" idx="10"/>
          </p:nvPr>
        </p:nvSpPr>
        <p:spPr>
          <a:ln/>
        </p:spPr>
        <p:txBody>
          <a:bodyPr/>
          <a:lstStyle>
            <a:lvl1pPr>
              <a:defRPr/>
            </a:lvl1pPr>
          </a:lstStyle>
          <a:p>
            <a:pPr>
              <a:defRPr/>
            </a:pPr>
            <a:endParaRPr lang="en-US"/>
          </a:p>
        </p:txBody>
      </p:sp>
      <p:sp>
        <p:nvSpPr>
          <p:cNvPr id="7" name="Rectangle 3"/>
          <p:cNvSpPr>
            <a:spLocks noGrp="1" noChangeArrowheads="1"/>
          </p:cNvSpPr>
          <p:nvPr>
            <p:ph type="sldNum" sz="quarter" idx="11"/>
          </p:nvPr>
        </p:nvSpPr>
        <p:spPr>
          <a:ln/>
        </p:spPr>
        <p:txBody>
          <a:bodyPr/>
          <a:lstStyle>
            <a:lvl1pPr>
              <a:defRPr/>
            </a:lvl1pPr>
          </a:lstStyle>
          <a:p>
            <a:pPr>
              <a:defRPr/>
            </a:pPr>
            <a:fld id="{63408274-8185-4196-A039-365BAB6B8622}" type="slidenum">
              <a:rPr lang="en-US"/>
              <a:pPr>
                <a:defRPr/>
              </a:pPr>
              <a:t>‹#›</a:t>
            </a:fld>
            <a:endParaRPr lang="en-US"/>
          </a:p>
        </p:txBody>
      </p:sp>
      <p:sp>
        <p:nvSpPr>
          <p:cNvPr id="8" name="Rectangle 16"/>
          <p:cNvSpPr>
            <a:spLocks noGrp="1" noChangeArrowheads="1"/>
          </p:cNvSpPr>
          <p:nvPr>
            <p:ph type="dt" sz="half" idx="12"/>
          </p:nvPr>
        </p:nvSpPr>
        <p:spPr>
          <a:ln/>
        </p:spPr>
        <p:txBody>
          <a:bodyPr/>
          <a:lstStyle>
            <a:lvl1pPr>
              <a:defRPr/>
            </a:lvl1pPr>
          </a:lstStyle>
          <a:p>
            <a:pPr>
              <a:defRPr/>
            </a:pP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CB9DA04B-9159-4A64-9CCF-6BA4CBE207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1053982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27E397A9-AA74-4817-9447-2C4B2DD5A46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97525441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41F2CBA8-3257-4D5A-B43A-F3064F27A3D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11183119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9B395572-002E-4249-A60D-B2D5B95A608C}"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838769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44321A53-D71D-47AC-9D8E-BD46C8F02EB4}"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6128161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4"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5" name="Rectangle 6"/>
          <p:cNvSpPr>
            <a:spLocks noGrp="1" noChangeArrowheads="1"/>
          </p:cNvSpPr>
          <p:nvPr>
            <p:ph type="sldNum" sz="quarter" idx="12"/>
          </p:nvPr>
        </p:nvSpPr>
        <p:spPr>
          <a:ln/>
        </p:spPr>
        <p:txBody>
          <a:bodyPr/>
          <a:lstStyle>
            <a:lvl1pPr>
              <a:defRPr/>
            </a:lvl1pPr>
          </a:lstStyle>
          <a:p>
            <a:pPr>
              <a:defRPr/>
            </a:pPr>
            <a:fld id="{C2946A68-6D6D-4236-AE9D-F9C7EFC29275}"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228310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3"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4" name="Rectangle 6"/>
          <p:cNvSpPr>
            <a:spLocks noGrp="1" noChangeArrowheads="1"/>
          </p:cNvSpPr>
          <p:nvPr>
            <p:ph type="sldNum" sz="quarter" idx="12"/>
          </p:nvPr>
        </p:nvSpPr>
        <p:spPr>
          <a:ln/>
        </p:spPr>
        <p:txBody>
          <a:bodyPr/>
          <a:lstStyle>
            <a:lvl1pPr>
              <a:defRPr/>
            </a:lvl1pPr>
          </a:lstStyle>
          <a:p>
            <a:pPr>
              <a:defRPr/>
            </a:pPr>
            <a:fld id="{6F6D72A2-989F-4C31-82EA-9E23D41974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27410759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A324E6E1-1D95-4F4C-B345-9B050F10397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474537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6"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7" name="Rectangle 6"/>
          <p:cNvSpPr>
            <a:spLocks noGrp="1" noChangeArrowheads="1"/>
          </p:cNvSpPr>
          <p:nvPr>
            <p:ph type="sldNum" sz="quarter" idx="12"/>
          </p:nvPr>
        </p:nvSpPr>
        <p:spPr>
          <a:ln/>
        </p:spPr>
        <p:txBody>
          <a:bodyPr/>
          <a:lstStyle>
            <a:lvl1pPr>
              <a:defRPr/>
            </a:lvl1pPr>
          </a:lstStyle>
          <a:p>
            <a:pPr>
              <a:defRPr/>
            </a:pPr>
            <a:fld id="{63AC6053-9457-4827-9E8F-96A2763EDB60}"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8545749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19D9DCA0-37A0-4BFD-8648-1BCC08165FBD}"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30721063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solidFill>
                <a:srgbClr val="000000"/>
              </a:solidFill>
            </a:endParaRPr>
          </a:p>
        </p:txBody>
      </p:sp>
      <p:sp>
        <p:nvSpPr>
          <p:cNvPr id="5" name="Rectangle 5"/>
          <p:cNvSpPr>
            <a:spLocks noGrp="1" noChangeArrowheads="1"/>
          </p:cNvSpPr>
          <p:nvPr>
            <p:ph type="ftr" sz="quarter" idx="11"/>
          </p:nvPr>
        </p:nvSpPr>
        <p:spPr>
          <a:ln/>
        </p:spPr>
        <p:txBody>
          <a:bodyPr/>
          <a:lstStyle>
            <a:lvl1pPr>
              <a:defRPr/>
            </a:lvl1pPr>
          </a:lstStyle>
          <a:p>
            <a:pPr>
              <a:defRPr/>
            </a:pPr>
            <a:endParaRPr lang="en-US">
              <a:solidFill>
                <a:srgbClr val="000000"/>
              </a:solidFill>
            </a:endParaRPr>
          </a:p>
        </p:txBody>
      </p:sp>
      <p:sp>
        <p:nvSpPr>
          <p:cNvPr id="6" name="Rectangle 6"/>
          <p:cNvSpPr>
            <a:spLocks noGrp="1" noChangeArrowheads="1"/>
          </p:cNvSpPr>
          <p:nvPr>
            <p:ph type="sldNum" sz="quarter" idx="12"/>
          </p:nvPr>
        </p:nvSpPr>
        <p:spPr>
          <a:ln/>
        </p:spPr>
        <p:txBody>
          <a:bodyPr/>
          <a:lstStyle>
            <a:lvl1pPr>
              <a:defRPr/>
            </a:lvl1pPr>
          </a:lstStyle>
          <a:p>
            <a:pPr>
              <a:defRPr/>
            </a:pPr>
            <a:fld id="{315FF84A-A3D2-43B8-99EF-39C81CED3727}" type="slidenum">
              <a:rPr lang="en-US">
                <a:solidFill>
                  <a:srgbClr val="000000"/>
                </a:solidFill>
              </a:rPr>
              <a:pPr>
                <a:defRPr/>
              </a:pPr>
              <a:t>‹#›</a:t>
            </a:fld>
            <a:endParaRPr lang="en-US">
              <a:solidFill>
                <a:srgbClr val="000000"/>
              </a:solidFill>
            </a:endParaRPr>
          </a:p>
        </p:txBody>
      </p:sp>
    </p:spTree>
    <p:extLst>
      <p:ext uri="{BB962C8B-B14F-4D97-AF65-F5344CB8AC3E}">
        <p14:creationId xmlns:p14="http://schemas.microsoft.com/office/powerpoint/2010/main" val="27610036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2.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468872F-C50F-4F94-B443-4E288A6CCE38}" type="datetimeFigureOut">
              <a:rPr lang="en-GB" smtClean="0"/>
              <a:pPr/>
              <a:t>27/03/2020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E7A031-C183-4BD9-8D92-BF6ADFE8ED6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C000">
            <a:alpha val="10196"/>
          </a:srgbClr>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defRPr/>
            </a:pPr>
            <a:endParaRPr lang="en-US">
              <a:solidFill>
                <a:srgbClr val="000000"/>
              </a:solidFill>
            </a:endParaRPr>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defRPr/>
            </a:pPr>
            <a:endParaRPr lang="en-US">
              <a:solidFill>
                <a:srgbClr val="000000"/>
              </a:solidFill>
            </a:endParaRPr>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defRPr/>
            </a:pPr>
            <a:fld id="{2F379466-A8D4-4833-AD5C-FCA502CDEACF}" type="slidenum">
              <a:rPr lang="en-US">
                <a:solidFill>
                  <a:srgbClr val="000000"/>
                </a:solidFill>
              </a:rPr>
              <a:pPr fontAlgn="base">
                <a:spcBef>
                  <a:spcPct val="0"/>
                </a:spcBef>
                <a:spcAft>
                  <a:spcPct val="0"/>
                </a:spcAft>
                <a:defRPr/>
              </a:pPr>
              <a:t>‹#›</a:t>
            </a:fld>
            <a:endParaRPr lang="en-US">
              <a:solidFill>
                <a:srgbClr val="000000"/>
              </a:solidFill>
            </a:endParaRPr>
          </a:p>
        </p:txBody>
      </p:sp>
    </p:spTree>
    <p:extLst>
      <p:ext uri="{BB962C8B-B14F-4D97-AF65-F5344CB8AC3E}">
        <p14:creationId xmlns:p14="http://schemas.microsoft.com/office/powerpoint/2010/main" val="4380659"/>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2.xml"/><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1.bin"/><Relationship Id="rId4" Type="http://schemas.openxmlformats.org/officeDocument/2006/relationships/notesSlide" Target="../notesSlides/notesSlide7.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vmlDrawing" Target="../drawings/vmlDrawing2.vml"/><Relationship Id="rId6" Type="http://schemas.openxmlformats.org/officeDocument/2006/relationships/image" Target="../media/image12.wmf"/><Relationship Id="rId5" Type="http://schemas.openxmlformats.org/officeDocument/2006/relationships/oleObject" Target="../embeddings/oleObject2.bin"/><Relationship Id="rId4" Type="http://schemas.openxmlformats.org/officeDocument/2006/relationships/notesSlide" Target="../notesSlides/notesSlide8.xml"/></Relationships>
</file>

<file path=ppt/slides/_rels/slide15.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slideLayout" Target="../slideLayouts/slideLayout7.xml"/><Relationship Id="rId7" Type="http://schemas.openxmlformats.org/officeDocument/2006/relationships/oleObject" Target="../embeddings/oleObject4.bin"/><Relationship Id="rId2" Type="http://schemas.openxmlformats.org/officeDocument/2006/relationships/tags" Target="../tags/tag4.xml"/><Relationship Id="rId1" Type="http://schemas.openxmlformats.org/officeDocument/2006/relationships/vmlDrawing" Target="../drawings/vmlDrawing3.vml"/><Relationship Id="rId6" Type="http://schemas.openxmlformats.org/officeDocument/2006/relationships/image" Target="../media/image13.wmf"/><Relationship Id="rId5" Type="http://schemas.openxmlformats.org/officeDocument/2006/relationships/oleObject" Target="../embeddings/oleObject3.bin"/><Relationship Id="rId4" Type="http://schemas.openxmlformats.org/officeDocument/2006/relationships/notesSlide" Target="../notesSlides/notesSlide9.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8.png"/></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19.wmf"/><Relationship Id="rId5" Type="http://schemas.openxmlformats.org/officeDocument/2006/relationships/oleObject" Target="../embeddings/oleObject5.bin"/><Relationship Id="rId4" Type="http://schemas.openxmlformats.org/officeDocument/2006/relationships/image" Target="../media/image2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7.png"/><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2.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slideLayout" Target="../slideLayouts/slideLayout7.xml"/><Relationship Id="rId7" Type="http://schemas.openxmlformats.org/officeDocument/2006/relationships/oleObject" Target="../embeddings/oleObject7.bin"/><Relationship Id="rId2" Type="http://schemas.openxmlformats.org/officeDocument/2006/relationships/tags" Target="../tags/tag5.xml"/><Relationship Id="rId1" Type="http://schemas.openxmlformats.org/officeDocument/2006/relationships/vmlDrawing" Target="../drawings/vmlDrawing5.vml"/><Relationship Id="rId6" Type="http://schemas.openxmlformats.org/officeDocument/2006/relationships/image" Target="../media/image28.wmf"/><Relationship Id="rId5" Type="http://schemas.openxmlformats.org/officeDocument/2006/relationships/oleObject" Target="../embeddings/oleObject6.bin"/><Relationship Id="rId10" Type="http://schemas.openxmlformats.org/officeDocument/2006/relationships/image" Target="../media/image30.wmf"/><Relationship Id="rId4" Type="http://schemas.openxmlformats.org/officeDocument/2006/relationships/notesSlide" Target="../notesSlides/notesSlide10.xml"/><Relationship Id="rId9" Type="http://schemas.openxmlformats.org/officeDocument/2006/relationships/oleObject" Target="../embeddings/oleObject8.bin"/></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2.png"/><Relationship Id="rId2" Type="http://schemas.openxmlformats.org/officeDocument/2006/relationships/tags" Target="../tags/tag6.xml"/><Relationship Id="rId1" Type="http://schemas.openxmlformats.org/officeDocument/2006/relationships/vmlDrawing" Target="../drawings/vmlDrawing6.vml"/><Relationship Id="rId6" Type="http://schemas.openxmlformats.org/officeDocument/2006/relationships/image" Target="../media/image31.wmf"/><Relationship Id="rId5" Type="http://schemas.openxmlformats.org/officeDocument/2006/relationships/oleObject" Target="../embeddings/oleObject9.bin"/><Relationship Id="rId4" Type="http://schemas.openxmlformats.org/officeDocument/2006/relationships/notesSlide" Target="../notesSlides/notesSlide11.xml"/></Relationships>
</file>

<file path=ppt/slides/_rels/slide2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7.xml"/><Relationship Id="rId5" Type="http://schemas.openxmlformats.org/officeDocument/2006/relationships/image" Target="../media/image36.png"/><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slideLayout" Target="../slideLayouts/slideLayout7.xml"/><Relationship Id="rId1" Type="http://schemas.openxmlformats.org/officeDocument/2006/relationships/vmlDrawing" Target="../drawings/vmlDrawing7.vml"/><Relationship Id="rId5" Type="http://schemas.openxmlformats.org/officeDocument/2006/relationships/image" Target="../media/image37.emf"/><Relationship Id="rId4" Type="http://schemas.openxmlformats.org/officeDocument/2006/relationships/oleObject" Target="../embeddings/oleObject10.bin"/></Relationships>
</file>

<file path=ppt/slides/_rels/slide2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image" Target="../media/image43.emf"/><Relationship Id="rId3" Type="http://schemas.openxmlformats.org/officeDocument/2006/relationships/slideLayout" Target="../slideLayouts/slideLayout7.xml"/><Relationship Id="rId7" Type="http://schemas.openxmlformats.org/officeDocument/2006/relationships/oleObject" Target="../embeddings/oleObject12.bin"/><Relationship Id="rId2" Type="http://schemas.openxmlformats.org/officeDocument/2006/relationships/tags" Target="../tags/tag7.xml"/><Relationship Id="rId1" Type="http://schemas.openxmlformats.org/officeDocument/2006/relationships/vmlDrawing" Target="../drawings/vmlDrawing8.vml"/><Relationship Id="rId6" Type="http://schemas.openxmlformats.org/officeDocument/2006/relationships/image" Target="../media/image42.emf"/><Relationship Id="rId5" Type="http://schemas.openxmlformats.org/officeDocument/2006/relationships/oleObject" Target="../embeddings/oleObject11.bin"/><Relationship Id="rId4" Type="http://schemas.openxmlformats.org/officeDocument/2006/relationships/notesSlide" Target="../notesSlides/notesSlide12.xml"/></Relationships>
</file>

<file path=ppt/slides/_rels/slide29.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8" Type="http://schemas.openxmlformats.org/officeDocument/2006/relationships/image" Target="../media/image50.wmf"/><Relationship Id="rId13" Type="http://schemas.openxmlformats.org/officeDocument/2006/relationships/image" Target="../media/image52.wmf"/><Relationship Id="rId3" Type="http://schemas.openxmlformats.org/officeDocument/2006/relationships/notesSlide" Target="../notesSlides/notesSlide15.xml"/><Relationship Id="rId7" Type="http://schemas.openxmlformats.org/officeDocument/2006/relationships/oleObject" Target="../embeddings/oleObject14.bin"/><Relationship Id="rId12" Type="http://schemas.openxmlformats.org/officeDocument/2006/relationships/oleObject" Target="../embeddings/oleObject16.bin"/><Relationship Id="rId17" Type="http://schemas.openxmlformats.org/officeDocument/2006/relationships/image" Target="../media/image54.wmf"/><Relationship Id="rId2" Type="http://schemas.openxmlformats.org/officeDocument/2006/relationships/slideLayout" Target="../slideLayouts/slideLayout6.xml"/><Relationship Id="rId16" Type="http://schemas.openxmlformats.org/officeDocument/2006/relationships/oleObject" Target="../embeddings/oleObject18.bin"/><Relationship Id="rId1" Type="http://schemas.openxmlformats.org/officeDocument/2006/relationships/vmlDrawing" Target="../drawings/vmlDrawing9.vml"/><Relationship Id="rId6" Type="http://schemas.openxmlformats.org/officeDocument/2006/relationships/image" Target="../media/image49.wmf"/><Relationship Id="rId11" Type="http://schemas.openxmlformats.org/officeDocument/2006/relationships/image" Target="../media/image51.wmf"/><Relationship Id="rId5" Type="http://schemas.openxmlformats.org/officeDocument/2006/relationships/oleObject" Target="../embeddings/oleObject13.bin"/><Relationship Id="rId15" Type="http://schemas.openxmlformats.org/officeDocument/2006/relationships/image" Target="../media/image53.wmf"/><Relationship Id="rId10" Type="http://schemas.openxmlformats.org/officeDocument/2006/relationships/oleObject" Target="../embeddings/oleObject15.bin"/><Relationship Id="rId4" Type="http://schemas.openxmlformats.org/officeDocument/2006/relationships/image" Target="../media/image55.emf"/><Relationship Id="rId9" Type="http://schemas.openxmlformats.org/officeDocument/2006/relationships/image" Target="../media/image56.png"/><Relationship Id="rId14" Type="http://schemas.openxmlformats.org/officeDocument/2006/relationships/oleObject" Target="../embeddings/oleObject17.bin"/></Relationships>
</file>

<file path=ppt/slides/_rels/slide34.xml.rels><?xml version="1.0" encoding="UTF-8" standalone="yes"?>
<Relationships xmlns="http://schemas.openxmlformats.org/package/2006/relationships"><Relationship Id="rId8" Type="http://schemas.openxmlformats.org/officeDocument/2006/relationships/oleObject" Target="../embeddings/oleObject20.bin"/><Relationship Id="rId13" Type="http://schemas.openxmlformats.org/officeDocument/2006/relationships/image" Target="../media/image60.wmf"/><Relationship Id="rId3" Type="http://schemas.openxmlformats.org/officeDocument/2006/relationships/notesSlide" Target="../notesSlides/notesSlide16.xml"/><Relationship Id="rId7" Type="http://schemas.openxmlformats.org/officeDocument/2006/relationships/image" Target="../media/image56.png"/><Relationship Id="rId12" Type="http://schemas.openxmlformats.org/officeDocument/2006/relationships/oleObject" Target="../embeddings/oleObject22.bin"/><Relationship Id="rId17" Type="http://schemas.openxmlformats.org/officeDocument/2006/relationships/image" Target="../media/image62.wmf"/><Relationship Id="rId2" Type="http://schemas.openxmlformats.org/officeDocument/2006/relationships/slideLayout" Target="../slideLayouts/slideLayout6.xml"/><Relationship Id="rId16" Type="http://schemas.openxmlformats.org/officeDocument/2006/relationships/oleObject" Target="../embeddings/oleObject24.bin"/><Relationship Id="rId1" Type="http://schemas.openxmlformats.org/officeDocument/2006/relationships/vmlDrawing" Target="../drawings/vmlDrawing10.vml"/><Relationship Id="rId6" Type="http://schemas.openxmlformats.org/officeDocument/2006/relationships/image" Target="../media/image55.emf"/><Relationship Id="rId11" Type="http://schemas.openxmlformats.org/officeDocument/2006/relationships/image" Target="../media/image59.wmf"/><Relationship Id="rId5" Type="http://schemas.openxmlformats.org/officeDocument/2006/relationships/image" Target="../media/image57.wmf"/><Relationship Id="rId15" Type="http://schemas.openxmlformats.org/officeDocument/2006/relationships/image" Target="../media/image61.wmf"/><Relationship Id="rId10" Type="http://schemas.openxmlformats.org/officeDocument/2006/relationships/oleObject" Target="../embeddings/oleObject21.bin"/><Relationship Id="rId4" Type="http://schemas.openxmlformats.org/officeDocument/2006/relationships/oleObject" Target="../embeddings/oleObject19.bin"/><Relationship Id="rId9" Type="http://schemas.openxmlformats.org/officeDocument/2006/relationships/image" Target="../media/image58.wmf"/><Relationship Id="rId14" Type="http://schemas.openxmlformats.org/officeDocument/2006/relationships/oleObject" Target="../embeddings/oleObject23.bin"/></Relationships>
</file>

<file path=ppt/slides/_rels/slide35.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oleObject" Target="../embeddings/oleObject28.bin"/><Relationship Id="rId3" Type="http://schemas.openxmlformats.org/officeDocument/2006/relationships/oleObject" Target="../embeddings/oleObject25.bin"/><Relationship Id="rId7" Type="http://schemas.openxmlformats.org/officeDocument/2006/relationships/oleObject" Target="../embeddings/oleObject27.bin"/><Relationship Id="rId2" Type="http://schemas.openxmlformats.org/officeDocument/2006/relationships/slideLayout" Target="../slideLayouts/slideLayout7.xml"/><Relationship Id="rId1" Type="http://schemas.openxmlformats.org/officeDocument/2006/relationships/vmlDrawing" Target="../drawings/vmlDrawing11.vml"/><Relationship Id="rId6" Type="http://schemas.openxmlformats.org/officeDocument/2006/relationships/image" Target="../media/image67.wmf"/><Relationship Id="rId5" Type="http://schemas.openxmlformats.org/officeDocument/2006/relationships/oleObject" Target="../embeddings/oleObject26.bin"/><Relationship Id="rId4" Type="http://schemas.openxmlformats.org/officeDocument/2006/relationships/image" Target="../media/image66.wmf"/><Relationship Id="rId9" Type="http://schemas.openxmlformats.org/officeDocument/2006/relationships/oleObject" Target="../embeddings/oleObject29.bin"/></Relationships>
</file>

<file path=ppt/slides/_rels/slide38.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9.png"/><Relationship Id="rId7" Type="http://schemas.openxmlformats.org/officeDocument/2006/relationships/image" Target="../media/image73.png"/><Relationship Id="rId2" Type="http://schemas.openxmlformats.org/officeDocument/2006/relationships/image" Target="../media/image68.png"/><Relationship Id="rId1" Type="http://schemas.openxmlformats.org/officeDocument/2006/relationships/slideLayout" Target="../slideLayouts/slideLayout7.xml"/><Relationship Id="rId6" Type="http://schemas.openxmlformats.org/officeDocument/2006/relationships/image" Target="../media/image72.png"/><Relationship Id="rId5" Type="http://schemas.openxmlformats.org/officeDocument/2006/relationships/image" Target="../media/image71.png"/><Relationship Id="rId4" Type="http://schemas.openxmlformats.org/officeDocument/2006/relationships/image" Target="../media/image70.png"/></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7.xml"/><Relationship Id="rId1" Type="http://schemas.openxmlformats.org/officeDocument/2006/relationships/vmlDrawing" Target="../drawings/vmlDrawing12.vml"/><Relationship Id="rId5" Type="http://schemas.openxmlformats.org/officeDocument/2006/relationships/image" Target="../media/image75.png"/><Relationship Id="rId4" Type="http://schemas.openxmlformats.org/officeDocument/2006/relationships/image" Target="../media/image74.emf"/></Relationships>
</file>

<file path=ppt/slides/_rels/slide41.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8" Type="http://schemas.openxmlformats.org/officeDocument/2006/relationships/image" Target="../media/image81.wmf"/><Relationship Id="rId3" Type="http://schemas.openxmlformats.org/officeDocument/2006/relationships/notesSlide" Target="../notesSlides/notesSlide18.xml"/><Relationship Id="rId7" Type="http://schemas.openxmlformats.org/officeDocument/2006/relationships/oleObject" Target="../embeddings/oleObject32.bin"/><Relationship Id="rId12" Type="http://schemas.openxmlformats.org/officeDocument/2006/relationships/image" Target="../media/image83.wmf"/><Relationship Id="rId2" Type="http://schemas.openxmlformats.org/officeDocument/2006/relationships/slideLayout" Target="../slideLayouts/slideLayout6.xml"/><Relationship Id="rId1" Type="http://schemas.openxmlformats.org/officeDocument/2006/relationships/vmlDrawing" Target="../drawings/vmlDrawing13.vml"/><Relationship Id="rId6" Type="http://schemas.openxmlformats.org/officeDocument/2006/relationships/image" Target="../media/image84.png"/><Relationship Id="rId11" Type="http://schemas.openxmlformats.org/officeDocument/2006/relationships/oleObject" Target="../embeddings/oleObject34.bin"/><Relationship Id="rId5" Type="http://schemas.openxmlformats.org/officeDocument/2006/relationships/image" Target="../media/image80.wmf"/><Relationship Id="rId10" Type="http://schemas.openxmlformats.org/officeDocument/2006/relationships/image" Target="../media/image82.wmf"/><Relationship Id="rId4" Type="http://schemas.openxmlformats.org/officeDocument/2006/relationships/oleObject" Target="../embeddings/oleObject31.bin"/><Relationship Id="rId9" Type="http://schemas.openxmlformats.org/officeDocument/2006/relationships/oleObject" Target="../embeddings/oleObject33.bin"/></Relationships>
</file>

<file path=ppt/slides/_rels/slide47.xml.rels><?xml version="1.0" encoding="UTF-8" standalone="yes"?>
<Relationships xmlns="http://schemas.openxmlformats.org/package/2006/relationships"><Relationship Id="rId8" Type="http://schemas.openxmlformats.org/officeDocument/2006/relationships/oleObject" Target="../embeddings/oleObject36.bin"/><Relationship Id="rId13" Type="http://schemas.openxmlformats.org/officeDocument/2006/relationships/image" Target="../media/image88.wmf"/><Relationship Id="rId3" Type="http://schemas.openxmlformats.org/officeDocument/2006/relationships/notesSlide" Target="../notesSlides/notesSlide19.xml"/><Relationship Id="rId7" Type="http://schemas.openxmlformats.org/officeDocument/2006/relationships/image" Target="../media/image55.emf"/><Relationship Id="rId12" Type="http://schemas.openxmlformats.org/officeDocument/2006/relationships/oleObject" Target="../embeddings/oleObject38.bin"/><Relationship Id="rId2" Type="http://schemas.openxmlformats.org/officeDocument/2006/relationships/slideLayout" Target="../slideLayouts/slideLayout6.xml"/><Relationship Id="rId1" Type="http://schemas.openxmlformats.org/officeDocument/2006/relationships/vmlDrawing" Target="../drawings/vmlDrawing14.vml"/><Relationship Id="rId6" Type="http://schemas.openxmlformats.org/officeDocument/2006/relationships/image" Target="../media/image84.png"/><Relationship Id="rId11" Type="http://schemas.openxmlformats.org/officeDocument/2006/relationships/image" Target="../media/image87.wmf"/><Relationship Id="rId5" Type="http://schemas.openxmlformats.org/officeDocument/2006/relationships/image" Target="../media/image85.wmf"/><Relationship Id="rId15" Type="http://schemas.openxmlformats.org/officeDocument/2006/relationships/image" Target="../media/image89.wmf"/><Relationship Id="rId10" Type="http://schemas.openxmlformats.org/officeDocument/2006/relationships/oleObject" Target="../embeddings/oleObject37.bin"/><Relationship Id="rId4" Type="http://schemas.openxmlformats.org/officeDocument/2006/relationships/oleObject" Target="../embeddings/oleObject35.bin"/><Relationship Id="rId9" Type="http://schemas.openxmlformats.org/officeDocument/2006/relationships/image" Target="../media/image86.wmf"/><Relationship Id="rId14" Type="http://schemas.openxmlformats.org/officeDocument/2006/relationships/oleObject" Target="../embeddings/oleObject39.bin"/></Relationships>
</file>

<file path=ppt/slides/_rels/slide48.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90.png"/><Relationship Id="rId2" Type="http://schemas.openxmlformats.org/officeDocument/2006/relationships/slideLayout" Target="../slideLayouts/slideLayout12.xml"/><Relationship Id="rId1" Type="http://schemas.openxmlformats.org/officeDocument/2006/relationships/vmlDrawing" Target="../drawings/vmlDrawing15.vml"/><Relationship Id="rId5" Type="http://schemas.openxmlformats.org/officeDocument/2006/relationships/image" Target="../media/image91.wmf"/><Relationship Id="rId4" Type="http://schemas.openxmlformats.org/officeDocument/2006/relationships/oleObject" Target="../embeddings/oleObject40.bin"/></Relationships>
</file>

<file path=ppt/slides/_rels/slide50.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13.xml"/><Relationship Id="rId1" Type="http://schemas.openxmlformats.org/officeDocument/2006/relationships/vmlDrawing" Target="../drawings/vmlDrawing16.vml"/><Relationship Id="rId5" Type="http://schemas.openxmlformats.org/officeDocument/2006/relationships/image" Target="../media/image93.png"/><Relationship Id="rId4" Type="http://schemas.openxmlformats.org/officeDocument/2006/relationships/image" Target="../media/image92.wmf"/></Relationships>
</file>

<file path=ppt/slides/_rels/slide51.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94.png"/><Relationship Id="rId2" Type="http://schemas.openxmlformats.org/officeDocument/2006/relationships/slideLayout" Target="../slideLayouts/slideLayout12.xml"/><Relationship Id="rId1" Type="http://schemas.openxmlformats.org/officeDocument/2006/relationships/vmlDrawing" Target="../drawings/vmlDrawing17.vml"/><Relationship Id="rId5" Type="http://schemas.openxmlformats.org/officeDocument/2006/relationships/image" Target="../media/image95.wmf"/><Relationship Id="rId4" Type="http://schemas.openxmlformats.org/officeDocument/2006/relationships/oleObject" Target="../embeddings/oleObject42.bin"/></Relationships>
</file>

<file path=ppt/slides/_rels/slide53.xml.rels><?xml version="1.0" encoding="UTF-8" standalone="yes"?>
<Relationships xmlns="http://schemas.openxmlformats.org/package/2006/relationships"><Relationship Id="rId3" Type="http://schemas.openxmlformats.org/officeDocument/2006/relationships/image" Target="../media/image97.png"/><Relationship Id="rId2" Type="http://schemas.openxmlformats.org/officeDocument/2006/relationships/slideLayout" Target="../slideLayouts/slideLayout2.xml"/><Relationship Id="rId1" Type="http://schemas.openxmlformats.org/officeDocument/2006/relationships/vmlDrawing" Target="../drawings/vmlDrawing18.vml"/><Relationship Id="rId5" Type="http://schemas.openxmlformats.org/officeDocument/2006/relationships/image" Target="../media/image96.wmf"/><Relationship Id="rId4" Type="http://schemas.openxmlformats.org/officeDocument/2006/relationships/oleObject" Target="../embeddings/oleObject43.bin"/></Relationships>
</file>

<file path=ppt/slides/_rels/slide54.xml.rels><?xml version="1.0" encoding="UTF-8" standalone="yes"?>
<Relationships xmlns="http://schemas.openxmlformats.org/package/2006/relationships"><Relationship Id="rId3" Type="http://schemas.openxmlformats.org/officeDocument/2006/relationships/oleObject" Target="../embeddings/oleObject44.bin"/><Relationship Id="rId2" Type="http://schemas.openxmlformats.org/officeDocument/2006/relationships/slideLayout" Target="../slideLayouts/slideLayout14.xml"/><Relationship Id="rId1" Type="http://schemas.openxmlformats.org/officeDocument/2006/relationships/vmlDrawing" Target="../drawings/vmlDrawing19.vml"/><Relationship Id="rId5" Type="http://schemas.openxmlformats.org/officeDocument/2006/relationships/image" Target="../media/image99.png"/><Relationship Id="rId4" Type="http://schemas.openxmlformats.org/officeDocument/2006/relationships/image" Target="../media/image98.wmf"/></Relationships>
</file>

<file path=ppt/slides/_rels/slide55.xml.rels><?xml version="1.0" encoding="UTF-8" standalone="yes"?>
<Relationships xmlns="http://schemas.openxmlformats.org/package/2006/relationships"><Relationship Id="rId3" Type="http://schemas.openxmlformats.org/officeDocument/2006/relationships/image" Target="../media/image101.png"/><Relationship Id="rId2" Type="http://schemas.openxmlformats.org/officeDocument/2006/relationships/image" Target="../media/image100.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55576" y="2132856"/>
            <a:ext cx="7200800" cy="1323439"/>
          </a:xfrm>
          <a:prstGeom prst="rect">
            <a:avLst/>
          </a:prstGeom>
        </p:spPr>
        <p:txBody>
          <a:bodyPr wrap="square">
            <a:spAutoFit/>
          </a:bodyPr>
          <a:lstStyle/>
          <a:p>
            <a:pPr algn="ctr"/>
            <a:r>
              <a:rPr lang="en-GB" sz="4000" b="1" dirty="0" smtClean="0">
                <a:solidFill>
                  <a:srgbClr val="FF0000"/>
                </a:solidFill>
                <a:effectLst>
                  <a:outerShdw blurRad="38100" dist="38100" dir="2700000" algn="tl">
                    <a:srgbClr val="000000">
                      <a:alpha val="43137"/>
                    </a:srgbClr>
                  </a:outerShdw>
                </a:effectLst>
              </a:rPr>
              <a:t>ELECTRICAL AND ELECTRONIC PRINCIPLES  </a:t>
            </a:r>
            <a:endParaRPr lang="en-GB" sz="4000" dirty="0"/>
          </a:p>
        </p:txBody>
      </p:sp>
      <p:sp>
        <p:nvSpPr>
          <p:cNvPr id="3" name="Rectangle 2"/>
          <p:cNvSpPr/>
          <p:nvPr/>
        </p:nvSpPr>
        <p:spPr>
          <a:xfrm>
            <a:off x="1547664" y="4437112"/>
            <a:ext cx="5472608" cy="646331"/>
          </a:xfrm>
          <a:prstGeom prst="rect">
            <a:avLst/>
          </a:prstGeom>
        </p:spPr>
        <p:txBody>
          <a:bodyPr wrap="square">
            <a:spAutoFit/>
          </a:bodyPr>
          <a:lstStyle/>
          <a:p>
            <a:pPr algn="ctr"/>
            <a:r>
              <a:rPr lang="en-US" sz="3600" b="1" dirty="0" smtClean="0">
                <a:solidFill>
                  <a:srgbClr val="FF0000"/>
                </a:solidFill>
                <a:latin typeface="+mj-lt"/>
              </a:rPr>
              <a:t>Circuit Theory Laws</a:t>
            </a:r>
            <a:endParaRPr lang="en-GB" sz="3600" b="1" dirty="0">
              <a:solidFill>
                <a:srgbClr val="FF0000"/>
              </a:solidFill>
              <a:latin typeface="+mj-l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31750"/>
            <a:ext cx="7924800" cy="6556375"/>
          </a:xfrm>
          <a:prstGeom prst="rect">
            <a:avLst/>
          </a:prstGeom>
        </p:spPr>
        <p:txBody>
          <a:bodyPr>
            <a:spAutoFit/>
          </a:bodyPr>
          <a:lstStyle/>
          <a:p>
            <a:pPr algn="ctr" fontAlgn="base">
              <a:spcBef>
                <a:spcPct val="0"/>
              </a:spcBef>
              <a:spcAft>
                <a:spcPct val="0"/>
              </a:spcAft>
              <a:defRPr/>
            </a:pPr>
            <a:r>
              <a:rPr lang="en-GB" sz="3600" dirty="0">
                <a:solidFill>
                  <a:srgbClr val="FF0000"/>
                </a:solidFill>
                <a:effectLst>
                  <a:outerShdw blurRad="38100" dist="38100" dir="2700000" algn="tl">
                    <a:srgbClr val="000000">
                      <a:alpha val="43137"/>
                    </a:srgbClr>
                  </a:outerShdw>
                </a:effectLst>
                <a:latin typeface="Georgia" pitchFamily="18" charset="0"/>
              </a:rPr>
              <a:t>Electrical Quantities</a:t>
            </a:r>
          </a:p>
          <a:p>
            <a:pPr algn="ctr" fontAlgn="base">
              <a:spcBef>
                <a:spcPct val="0"/>
              </a:spcBef>
              <a:spcAft>
                <a:spcPct val="0"/>
              </a:spcAft>
              <a:defRPr/>
            </a:pPr>
            <a:r>
              <a:rPr lang="en-GB" sz="2400" i="1" dirty="0">
                <a:solidFill>
                  <a:srgbClr val="FF0000"/>
                </a:solidFill>
                <a:latin typeface="Georgia" pitchFamily="18" charset="0"/>
              </a:rPr>
              <a:t>(SI units)</a:t>
            </a:r>
          </a:p>
          <a:p>
            <a:pPr fontAlgn="base">
              <a:spcBef>
                <a:spcPct val="0"/>
              </a:spcBef>
              <a:spcAft>
                <a:spcPct val="0"/>
              </a:spcAft>
              <a:defRPr/>
            </a:pPr>
            <a:r>
              <a:rPr lang="en-GB" sz="2400" dirty="0">
                <a:solidFill>
                  <a:srgbClr val="00CC99">
                    <a:lumMod val="75000"/>
                  </a:srgbClr>
                </a:solidFill>
                <a:effectLst>
                  <a:outerShdw blurRad="38100" dist="38100" dir="2700000" algn="tl">
                    <a:srgbClr val="000000">
                      <a:alpha val="43137"/>
                    </a:srgbClr>
                  </a:outerShdw>
                </a:effectLst>
              </a:rPr>
              <a:t>Quantity 	Symbol 	Unit 		</a:t>
            </a:r>
            <a:r>
              <a:rPr lang="en-GB" sz="2400" dirty="0" err="1">
                <a:solidFill>
                  <a:srgbClr val="00CC99">
                    <a:lumMod val="75000"/>
                  </a:srgbClr>
                </a:solidFill>
                <a:effectLst>
                  <a:outerShdw blurRad="38100" dist="38100" dir="2700000" algn="tl">
                    <a:srgbClr val="000000">
                      <a:alpha val="43137"/>
                    </a:srgbClr>
                  </a:outerShdw>
                </a:effectLst>
              </a:rPr>
              <a:t>Abr</a:t>
            </a:r>
            <a:r>
              <a:rPr lang="en-GB" sz="2400" dirty="0">
                <a:solidFill>
                  <a:srgbClr val="00CC99">
                    <a:lumMod val="75000"/>
                  </a:srgbClr>
                </a:solidFill>
                <a:effectLst>
                  <a:outerShdw blurRad="38100" dist="38100" dir="2700000" algn="tl">
                    <a:srgbClr val="000000">
                      <a:alpha val="43137"/>
                    </a:srgbClr>
                  </a:outerShdw>
                </a:effectLst>
              </a:rPr>
              <a:t> of unit</a:t>
            </a:r>
          </a:p>
          <a:p>
            <a:pPr fontAlgn="base">
              <a:spcBef>
                <a:spcPct val="0"/>
              </a:spcBef>
              <a:spcAft>
                <a:spcPct val="0"/>
              </a:spcAft>
              <a:defRPr/>
            </a:pPr>
            <a:r>
              <a:rPr lang="en-GB" sz="2400" dirty="0">
                <a:solidFill>
                  <a:srgbClr val="002060"/>
                </a:solidFill>
              </a:rPr>
              <a:t>----------------------------------------------------------------------</a:t>
            </a:r>
          </a:p>
          <a:p>
            <a:pPr fontAlgn="base">
              <a:spcBef>
                <a:spcPct val="0"/>
              </a:spcBef>
              <a:spcAft>
                <a:spcPct val="0"/>
              </a:spcAft>
              <a:defRPr/>
            </a:pPr>
            <a:r>
              <a:rPr lang="en-GB" sz="2400" dirty="0">
                <a:solidFill>
                  <a:srgbClr val="002060"/>
                </a:solidFill>
              </a:rPr>
              <a:t>Length 	l		 meter		 m</a:t>
            </a:r>
          </a:p>
          <a:p>
            <a:pPr fontAlgn="base">
              <a:spcBef>
                <a:spcPct val="0"/>
              </a:spcBef>
              <a:spcAft>
                <a:spcPct val="0"/>
              </a:spcAft>
              <a:defRPr/>
            </a:pPr>
            <a:r>
              <a:rPr lang="en-GB" sz="2400" dirty="0">
                <a:solidFill>
                  <a:srgbClr val="002060"/>
                </a:solidFill>
              </a:rPr>
              <a:t>Mass		m		 kilogram 	 kg</a:t>
            </a:r>
          </a:p>
          <a:p>
            <a:pPr fontAlgn="base">
              <a:spcBef>
                <a:spcPct val="0"/>
              </a:spcBef>
              <a:spcAft>
                <a:spcPct val="0"/>
              </a:spcAft>
              <a:defRPr/>
            </a:pPr>
            <a:r>
              <a:rPr lang="en-GB" sz="2400" dirty="0">
                <a:solidFill>
                  <a:srgbClr val="002060"/>
                </a:solidFill>
              </a:rPr>
              <a:t>Time		t 		 second    	 sec</a:t>
            </a:r>
          </a:p>
          <a:p>
            <a:pPr fontAlgn="base">
              <a:spcBef>
                <a:spcPct val="0"/>
              </a:spcBef>
              <a:spcAft>
                <a:spcPct val="0"/>
              </a:spcAft>
              <a:defRPr/>
            </a:pPr>
            <a:r>
              <a:rPr lang="en-GB" sz="2400" dirty="0">
                <a:solidFill>
                  <a:srgbClr val="002060"/>
                </a:solidFill>
              </a:rPr>
              <a:t>Energy		E		 joule		 J</a:t>
            </a:r>
          </a:p>
          <a:p>
            <a:pPr fontAlgn="base">
              <a:spcBef>
                <a:spcPct val="0"/>
              </a:spcBef>
              <a:spcAft>
                <a:spcPct val="0"/>
              </a:spcAft>
              <a:defRPr/>
            </a:pPr>
            <a:r>
              <a:rPr lang="en-GB" sz="2400" dirty="0">
                <a:solidFill>
                  <a:srgbClr val="002060"/>
                </a:solidFill>
              </a:rPr>
              <a:t>Force		F 		 newton	 N</a:t>
            </a:r>
          </a:p>
          <a:p>
            <a:pPr fontAlgn="base">
              <a:spcBef>
                <a:spcPct val="0"/>
              </a:spcBef>
              <a:spcAft>
                <a:spcPct val="0"/>
              </a:spcAft>
              <a:defRPr/>
            </a:pPr>
            <a:r>
              <a:rPr lang="en-GB" sz="2400" dirty="0">
                <a:solidFill>
                  <a:srgbClr val="002060"/>
                </a:solidFill>
              </a:rPr>
              <a:t>Power		P 		 watt    		 W</a:t>
            </a:r>
          </a:p>
          <a:p>
            <a:pPr fontAlgn="base">
              <a:spcBef>
                <a:spcPct val="0"/>
              </a:spcBef>
              <a:spcAft>
                <a:spcPct val="0"/>
              </a:spcAft>
              <a:defRPr/>
            </a:pPr>
            <a:endParaRPr lang="en-GB" sz="2400" dirty="0">
              <a:solidFill>
                <a:srgbClr val="002060"/>
              </a:solidFill>
            </a:endParaRPr>
          </a:p>
          <a:p>
            <a:pPr fontAlgn="base">
              <a:spcBef>
                <a:spcPct val="0"/>
              </a:spcBef>
              <a:spcAft>
                <a:spcPct val="0"/>
              </a:spcAft>
              <a:defRPr/>
            </a:pPr>
            <a:r>
              <a:rPr lang="en-GB" sz="2400" dirty="0">
                <a:solidFill>
                  <a:srgbClr val="FF0000"/>
                </a:solidFill>
                <a:effectLst>
                  <a:outerShdw blurRad="38100" dist="38100" dir="2700000" algn="tl">
                    <a:srgbClr val="000000">
                      <a:alpha val="43137"/>
                    </a:srgbClr>
                  </a:outerShdw>
                </a:effectLst>
              </a:rPr>
              <a:t>Charge		Q		 coulomb	 C</a:t>
            </a:r>
          </a:p>
          <a:p>
            <a:pPr fontAlgn="base">
              <a:spcBef>
                <a:spcPct val="0"/>
              </a:spcBef>
              <a:spcAft>
                <a:spcPct val="0"/>
              </a:spcAft>
              <a:defRPr/>
            </a:pPr>
            <a:r>
              <a:rPr lang="en-GB" sz="2400" dirty="0">
                <a:solidFill>
                  <a:srgbClr val="FF0000"/>
                </a:solidFill>
                <a:effectLst>
                  <a:outerShdw blurRad="38100" dist="38100" dir="2700000" algn="tl">
                    <a:srgbClr val="000000">
                      <a:alpha val="43137"/>
                    </a:srgbClr>
                  </a:outerShdw>
                </a:effectLst>
              </a:rPr>
              <a:t>Current	 I or </a:t>
            </a:r>
            <a:r>
              <a:rPr lang="en-GB" sz="2400" dirty="0" err="1">
                <a:solidFill>
                  <a:srgbClr val="FF0000"/>
                </a:solidFill>
                <a:effectLst>
                  <a:outerShdw blurRad="38100" dist="38100" dir="2700000" algn="tl">
                    <a:srgbClr val="000000">
                      <a:alpha val="43137"/>
                    </a:srgbClr>
                  </a:outerShdw>
                </a:effectLst>
              </a:rPr>
              <a:t>i</a:t>
            </a:r>
            <a:r>
              <a:rPr lang="en-GB" sz="2400" dirty="0">
                <a:solidFill>
                  <a:srgbClr val="FF0000"/>
                </a:solidFill>
                <a:effectLst>
                  <a:outerShdw blurRad="38100" dist="38100" dir="2700000" algn="tl">
                    <a:srgbClr val="000000">
                      <a:alpha val="43137"/>
                    </a:srgbClr>
                  </a:outerShdw>
                </a:effectLst>
              </a:rPr>
              <a:t>		 Ampere	 A</a:t>
            </a:r>
          </a:p>
          <a:p>
            <a:pPr fontAlgn="base">
              <a:spcBef>
                <a:spcPct val="0"/>
              </a:spcBef>
              <a:spcAft>
                <a:spcPct val="0"/>
              </a:spcAft>
              <a:defRPr/>
            </a:pPr>
            <a:r>
              <a:rPr lang="en-GB" sz="2400" dirty="0">
                <a:solidFill>
                  <a:srgbClr val="FF0000"/>
                </a:solidFill>
                <a:effectLst>
                  <a:outerShdw blurRad="38100" dist="38100" dir="2700000" algn="tl">
                    <a:srgbClr val="000000">
                      <a:alpha val="43137"/>
                    </a:srgbClr>
                  </a:outerShdw>
                </a:effectLst>
              </a:rPr>
              <a:t>Potential	 V or v 	 volt		 V</a:t>
            </a:r>
          </a:p>
          <a:p>
            <a:pPr fontAlgn="base">
              <a:spcBef>
                <a:spcPct val="0"/>
              </a:spcBef>
              <a:spcAft>
                <a:spcPct val="0"/>
              </a:spcAft>
              <a:defRPr/>
            </a:pPr>
            <a:r>
              <a:rPr lang="en-GB" sz="2400" dirty="0">
                <a:solidFill>
                  <a:srgbClr val="FF0000"/>
                </a:solidFill>
                <a:effectLst>
                  <a:outerShdw blurRad="38100" dist="38100" dir="2700000" algn="tl">
                    <a:srgbClr val="000000">
                      <a:alpha val="43137"/>
                    </a:srgbClr>
                  </a:outerShdw>
                </a:effectLst>
              </a:rPr>
              <a:t>Resistance	 R		 ohm		 </a:t>
            </a:r>
            <a:r>
              <a:rPr lang="el-GR" sz="2400" dirty="0">
                <a:solidFill>
                  <a:srgbClr val="FF0000"/>
                </a:solidFill>
                <a:effectLst>
                  <a:outerShdw blurRad="38100" dist="38100" dir="2700000" algn="tl">
                    <a:srgbClr val="000000">
                      <a:alpha val="43137"/>
                    </a:srgbClr>
                  </a:outerShdw>
                </a:effectLst>
              </a:rPr>
              <a:t>Ω</a:t>
            </a:r>
            <a:endParaRPr lang="en-GB" sz="2400" dirty="0">
              <a:solidFill>
                <a:srgbClr val="FF0000"/>
              </a:solidFill>
              <a:effectLst>
                <a:outerShdw blurRad="38100" dist="38100" dir="2700000" algn="tl">
                  <a:srgbClr val="000000">
                    <a:alpha val="43137"/>
                  </a:srgbClr>
                </a:outerShdw>
              </a:effectLst>
            </a:endParaRPr>
          </a:p>
          <a:p>
            <a:pPr fontAlgn="base">
              <a:spcBef>
                <a:spcPct val="0"/>
              </a:spcBef>
              <a:spcAft>
                <a:spcPct val="0"/>
              </a:spcAft>
              <a:defRPr/>
            </a:pPr>
            <a:r>
              <a:rPr lang="en-GB" sz="2400" dirty="0">
                <a:solidFill>
                  <a:srgbClr val="FF0000"/>
                </a:solidFill>
                <a:effectLst>
                  <a:outerShdw blurRad="38100" dist="38100" dir="2700000" algn="tl">
                    <a:srgbClr val="000000">
                      <a:alpha val="43137"/>
                    </a:srgbClr>
                  </a:outerShdw>
                </a:effectLst>
              </a:rPr>
              <a:t>Capacitance	 C		 farad		 F</a:t>
            </a:r>
          </a:p>
          <a:p>
            <a:pPr fontAlgn="base">
              <a:spcBef>
                <a:spcPct val="0"/>
              </a:spcBef>
              <a:spcAft>
                <a:spcPct val="0"/>
              </a:spcAft>
              <a:defRPr/>
            </a:pPr>
            <a:r>
              <a:rPr lang="en-GB" sz="2400" dirty="0">
                <a:solidFill>
                  <a:srgbClr val="FF0000"/>
                </a:solidFill>
                <a:effectLst>
                  <a:outerShdw blurRad="38100" dist="38100" dir="2700000" algn="tl">
                    <a:srgbClr val="000000">
                      <a:alpha val="43137"/>
                    </a:srgbClr>
                  </a:outerShdw>
                </a:effectLst>
              </a:rPr>
              <a:t>Inductance	 L 		henry		 H</a:t>
            </a:r>
          </a:p>
        </p:txBody>
      </p:sp>
    </p:spTree>
    <p:extLst>
      <p:ext uri="{BB962C8B-B14F-4D97-AF65-F5344CB8AC3E}">
        <p14:creationId xmlns:p14="http://schemas.microsoft.com/office/powerpoint/2010/main" val="772881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nodeType="clickEffect">
                                  <p:stCondLst>
                                    <p:cond delay="0"/>
                                  </p:stCondLst>
                                  <p:childTnLst>
                                    <p:set>
                                      <p:cBhvr>
                                        <p:cTn id="48"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nodeType="clickEffect">
                                  <p:stCondLst>
                                    <p:cond delay="0"/>
                                  </p:stCondLst>
                                  <p:childTnLst>
                                    <p:set>
                                      <p:cBhvr>
                                        <p:cTn id="52"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1" presetClass="entr" presetSubtype="0" fill="hold" nodeType="clickEffect">
                                  <p:stCondLst>
                                    <p:cond delay="0"/>
                                  </p:stCondLst>
                                  <p:childTnLst>
                                    <p:set>
                                      <p:cBhvr>
                                        <p:cTn id="56"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par>
                    <p:cTn id="57" fill="hold" nodeType="clickPar">
                      <p:stCondLst>
                        <p:cond delay="indefinite"/>
                      </p:stCondLst>
                      <p:childTnLst>
                        <p:par>
                          <p:cTn id="58" fill="hold" nodeType="withGroup">
                            <p:stCondLst>
                              <p:cond delay="0"/>
                            </p:stCondLst>
                            <p:childTnLst>
                              <p:par>
                                <p:cTn id="59" presetID="1" presetClass="entr" presetSubtype="0" fill="hold" nodeType="clickEffect">
                                  <p:stCondLst>
                                    <p:cond delay="0"/>
                                  </p:stCondLst>
                                  <p:childTnLst>
                                    <p:set>
                                      <p:cBhvr>
                                        <p:cTn id="60" dur="1" fill="hold">
                                          <p:stCondLst>
                                            <p:cond delay="0"/>
                                          </p:stCondLst>
                                        </p:cTn>
                                        <p:tgtEl>
                                          <p:spTgt spid="2">
                                            <p:txEl>
                                              <p:pRg st="15" end="15"/>
                                            </p:txEl>
                                          </p:spTgt>
                                        </p:tgtEl>
                                        <p:attrNameLst>
                                          <p:attrName>style.visibility</p:attrName>
                                        </p:attrNameLst>
                                      </p:cBhvr>
                                      <p:to>
                                        <p:strVal val="visible"/>
                                      </p:to>
                                    </p:set>
                                  </p:childTnLst>
                                </p:cTn>
                              </p:par>
                            </p:childTnLst>
                          </p:cTn>
                        </p:par>
                      </p:childTnLst>
                    </p:cTn>
                  </p:par>
                  <p:par>
                    <p:cTn id="61" fill="hold" nodeType="clickPar">
                      <p:stCondLst>
                        <p:cond delay="indefinite"/>
                      </p:stCondLst>
                      <p:childTnLst>
                        <p:par>
                          <p:cTn id="62" fill="hold" nodeType="withGroup">
                            <p:stCondLst>
                              <p:cond delay="0"/>
                            </p:stCondLst>
                            <p:childTnLst>
                              <p:par>
                                <p:cTn id="63" presetID="1" presetClass="entr" presetSubtype="0" fill="hold" nodeType="clickEffect">
                                  <p:stCondLst>
                                    <p:cond delay="0"/>
                                  </p:stCondLst>
                                  <p:childTnLst>
                                    <p:set>
                                      <p:cBhvr>
                                        <p:cTn id="64" dur="1" fill="hold">
                                          <p:stCondLst>
                                            <p:cond delay="0"/>
                                          </p:stCondLst>
                                        </p:cTn>
                                        <p:tgtEl>
                                          <p:spTgt spid="2">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304800" y="322263"/>
            <a:ext cx="86106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3200">
                <a:solidFill>
                  <a:schemeClr val="tx1"/>
                </a:solidFill>
                <a:latin typeface="Times New Roman" pitchFamily="18" charset="0"/>
              </a:defRPr>
            </a:lvl1pPr>
            <a:lvl2pPr marL="742950" indent="-285750" eaLnBrk="0" hangingPunct="0">
              <a:spcBef>
                <a:spcPct val="20000"/>
              </a:spcBef>
              <a:buChar char="–"/>
              <a:defRPr sz="2800">
                <a:solidFill>
                  <a:schemeClr val="tx1"/>
                </a:solidFill>
                <a:latin typeface="Times New Roman" pitchFamily="18" charset="0"/>
              </a:defRPr>
            </a:lvl2pPr>
            <a:lvl3pPr marL="1143000" indent="-228600" eaLnBrk="0" hangingPunct="0">
              <a:spcBef>
                <a:spcPct val="20000"/>
              </a:spcBef>
              <a:buChar char="•"/>
              <a:defRPr sz="2400">
                <a:solidFill>
                  <a:schemeClr val="tx1"/>
                </a:solidFill>
                <a:latin typeface="Times New Roman" pitchFamily="18" charset="0"/>
              </a:defRPr>
            </a:lvl3pPr>
            <a:lvl4pPr marL="1600200" indent="-228600" eaLnBrk="0" hangingPunct="0">
              <a:spcBef>
                <a:spcPct val="20000"/>
              </a:spcBef>
              <a:buChar char="–"/>
              <a:defRPr sz="2000">
                <a:solidFill>
                  <a:schemeClr val="tx1"/>
                </a:solidFill>
                <a:latin typeface="Times New Roman" pitchFamily="18" charset="0"/>
              </a:defRPr>
            </a:lvl4pPr>
            <a:lvl5pPr marL="2057400" indent="-228600" eaLnBrk="0" hangingPunct="0">
              <a:spcBef>
                <a:spcPct val="20000"/>
              </a:spcBef>
              <a:buChar char="»"/>
              <a:defRPr sz="2000">
                <a:solidFill>
                  <a:schemeClr val="tx1"/>
                </a:solidFill>
                <a:latin typeface="Times New Roman" pitchFamily="18" charset="0"/>
              </a:defRPr>
            </a:lvl5pPr>
            <a:lvl6pPr marL="2514600" indent="-228600" eaLnBrk="0" fontAlgn="base" hangingPunct="0">
              <a:spcBef>
                <a:spcPct val="20000"/>
              </a:spcBef>
              <a:spcAft>
                <a:spcPct val="0"/>
              </a:spcAft>
              <a:buChar char="»"/>
              <a:defRPr sz="2000">
                <a:solidFill>
                  <a:schemeClr val="tx1"/>
                </a:solidFill>
                <a:latin typeface="Times New Roman" pitchFamily="18" charset="0"/>
              </a:defRPr>
            </a:lvl6pPr>
            <a:lvl7pPr marL="2971800" indent="-228600" eaLnBrk="0" fontAlgn="base" hangingPunct="0">
              <a:spcBef>
                <a:spcPct val="20000"/>
              </a:spcBef>
              <a:spcAft>
                <a:spcPct val="0"/>
              </a:spcAft>
              <a:buChar char="»"/>
              <a:defRPr sz="2000">
                <a:solidFill>
                  <a:schemeClr val="tx1"/>
                </a:solidFill>
                <a:latin typeface="Times New Roman" pitchFamily="18" charset="0"/>
              </a:defRPr>
            </a:lvl7pPr>
            <a:lvl8pPr marL="3429000" indent="-228600" eaLnBrk="0" fontAlgn="base" hangingPunct="0">
              <a:spcBef>
                <a:spcPct val="20000"/>
              </a:spcBef>
              <a:spcAft>
                <a:spcPct val="0"/>
              </a:spcAft>
              <a:buChar char="»"/>
              <a:defRPr sz="2000">
                <a:solidFill>
                  <a:schemeClr val="tx1"/>
                </a:solidFill>
                <a:latin typeface="Times New Roman" pitchFamily="18" charset="0"/>
              </a:defRPr>
            </a:lvl8pPr>
            <a:lvl9pPr marL="3886200" indent="-228600" eaLnBrk="0" fontAlgn="base" hangingPunct="0">
              <a:spcBef>
                <a:spcPct val="20000"/>
              </a:spcBef>
              <a:spcAft>
                <a:spcPct val="0"/>
              </a:spcAft>
              <a:buChar char="»"/>
              <a:defRPr sz="2000">
                <a:solidFill>
                  <a:schemeClr val="tx1"/>
                </a:solidFill>
                <a:latin typeface="Times New Roman" pitchFamily="18" charset="0"/>
              </a:defRPr>
            </a:lvl9pPr>
          </a:lstStyle>
          <a:p>
            <a:pPr eaLnBrk="1" fontAlgn="base" hangingPunct="1">
              <a:spcBef>
                <a:spcPct val="0"/>
              </a:spcBef>
              <a:spcAft>
                <a:spcPct val="0"/>
              </a:spcAft>
              <a:buFontTx/>
              <a:buNone/>
            </a:pPr>
            <a:r>
              <a:rPr lang="en-US" altLang="en-US" sz="2400" smtClean="0">
                <a:solidFill>
                  <a:srgbClr val="002060"/>
                </a:solidFill>
                <a:latin typeface="Georgia" pitchFamily="18" charset="0"/>
              </a:rPr>
              <a:t>SI units may be made larger or smaller by using prefixes which denote multiplication or division by a particular amount. The six most common multiples, with their meaning are:</a:t>
            </a:r>
            <a:endParaRPr lang="en-GB" altLang="en-US" sz="2400" smtClean="0">
              <a:solidFill>
                <a:srgbClr val="002060"/>
              </a:solidFill>
              <a:latin typeface="Georgia" pitchFamily="18" charset="0"/>
            </a:endParaRPr>
          </a:p>
        </p:txBody>
      </p:sp>
      <p:sp>
        <p:nvSpPr>
          <p:cNvPr id="4" name="Rectangle 3"/>
          <p:cNvSpPr>
            <a:spLocks noRot="1" noChangeAspect="1" noMove="1" noResize="1" noEditPoints="1" noAdjustHandles="1" noChangeArrowheads="1" noChangeShapeType="1" noTextEdit="1"/>
          </p:cNvSpPr>
          <p:nvPr/>
        </p:nvSpPr>
        <p:spPr>
          <a:xfrm>
            <a:off x="1066800" y="1936870"/>
            <a:ext cx="7086600" cy="3505511"/>
          </a:xfrm>
          <a:prstGeom prst="rect">
            <a:avLst/>
          </a:prstGeom>
          <a:blipFill rotWithShape="1">
            <a:blip r:embed="rId2" cstate="print"/>
            <a:stretch>
              <a:fillRect l="-1290" t="-1391" b="-522"/>
            </a:stretch>
          </a:blipFill>
        </p:spPr>
        <p:txBody>
          <a:bodyPr/>
          <a:lstStyle/>
          <a:p>
            <a:pPr fontAlgn="base">
              <a:spcBef>
                <a:spcPct val="0"/>
              </a:spcBef>
              <a:spcAft>
                <a:spcPct val="0"/>
              </a:spcAft>
              <a:defRPr/>
            </a:pPr>
            <a:r>
              <a:rPr lang="en-GB" sz="2400">
                <a:noFill/>
              </a:rPr>
              <a:t> </a:t>
            </a:r>
          </a:p>
        </p:txBody>
      </p:sp>
    </p:spTree>
    <p:extLst>
      <p:ext uri="{BB962C8B-B14F-4D97-AF65-F5344CB8AC3E}">
        <p14:creationId xmlns:p14="http://schemas.microsoft.com/office/powerpoint/2010/main" val="33897631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12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3"/>
          <p:cNvSpPr>
            <a:spLocks noGrp="1"/>
          </p:cNvSpPr>
          <p:nvPr>
            <p:ph type="title"/>
          </p:nvPr>
        </p:nvSpPr>
        <p:spPr/>
        <p:txBody>
          <a:bodyPr/>
          <a:lstStyle/>
          <a:p>
            <a:r>
              <a:rPr lang="en-US" b="1" dirty="0" smtClean="0">
                <a:solidFill>
                  <a:srgbClr val="FF0000"/>
                </a:solidFill>
                <a:latin typeface="Georgia" pitchFamily="18" charset="0"/>
              </a:rPr>
              <a:t>Electricity – The Basics</a:t>
            </a:r>
          </a:p>
        </p:txBody>
      </p:sp>
      <p:sp>
        <p:nvSpPr>
          <p:cNvPr id="27651" name="Content Placeholder 4"/>
          <p:cNvSpPr>
            <a:spLocks noGrp="1"/>
          </p:cNvSpPr>
          <p:nvPr>
            <p:ph idx="1"/>
          </p:nvPr>
        </p:nvSpPr>
        <p:spPr>
          <a:xfrm>
            <a:off x="457200" y="1371600"/>
            <a:ext cx="8229600" cy="5334000"/>
          </a:xfrm>
        </p:spPr>
        <p:txBody>
          <a:bodyPr/>
          <a:lstStyle/>
          <a:p>
            <a:pPr marL="0" indent="0">
              <a:spcBef>
                <a:spcPct val="0"/>
              </a:spcBef>
              <a:spcAft>
                <a:spcPts val="1200"/>
              </a:spcAft>
              <a:buFontTx/>
              <a:buNone/>
            </a:pPr>
            <a:r>
              <a:rPr lang="en-US" sz="2800" dirty="0" smtClean="0">
                <a:latin typeface="Georgia" pitchFamily="18" charset="0"/>
              </a:rPr>
              <a:t>An understanding of the basics of electricity requires the understanding of three fundamental concepts.</a:t>
            </a:r>
          </a:p>
          <a:p>
            <a:pPr marL="0" indent="0">
              <a:spcBef>
                <a:spcPts val="1200"/>
              </a:spcBef>
              <a:spcAft>
                <a:spcPts val="1200"/>
              </a:spcAft>
            </a:pPr>
            <a:r>
              <a:rPr lang="en-US" sz="2800" dirty="0" smtClean="0">
                <a:solidFill>
                  <a:srgbClr val="FF0000"/>
                </a:solidFill>
                <a:latin typeface="Georgia" pitchFamily="18" charset="0"/>
              </a:rPr>
              <a:t>Voltage</a:t>
            </a:r>
          </a:p>
          <a:p>
            <a:pPr marL="0" indent="0">
              <a:spcBef>
                <a:spcPts val="1200"/>
              </a:spcBef>
              <a:spcAft>
                <a:spcPts val="1200"/>
              </a:spcAft>
            </a:pPr>
            <a:r>
              <a:rPr lang="en-US" sz="2800" dirty="0" smtClean="0">
                <a:solidFill>
                  <a:srgbClr val="FF0000"/>
                </a:solidFill>
                <a:latin typeface="Georgia" pitchFamily="18" charset="0"/>
              </a:rPr>
              <a:t>Current</a:t>
            </a:r>
          </a:p>
          <a:p>
            <a:pPr marL="0" indent="0">
              <a:spcBef>
                <a:spcPts val="1200"/>
              </a:spcBef>
              <a:spcAft>
                <a:spcPts val="1200"/>
              </a:spcAft>
            </a:pPr>
            <a:r>
              <a:rPr lang="en-US" sz="2800" dirty="0" smtClean="0">
                <a:solidFill>
                  <a:srgbClr val="FF0000"/>
                </a:solidFill>
                <a:latin typeface="Georgia" pitchFamily="18" charset="0"/>
              </a:rPr>
              <a:t>Resistance</a:t>
            </a:r>
          </a:p>
          <a:p>
            <a:pPr marL="0" indent="0">
              <a:buFontTx/>
              <a:buNone/>
            </a:pPr>
            <a:r>
              <a:rPr lang="en-US" sz="2800" dirty="0" smtClean="0">
                <a:latin typeface="Georgia" pitchFamily="18" charset="0"/>
              </a:rPr>
              <a:t>A direct mathematical relationship exists between voltage, resistance, and current in all electronic circuits.</a:t>
            </a:r>
            <a:r>
              <a:rPr lang="en-US" sz="2800" dirty="0" smtClean="0"/>
              <a:t> </a:t>
            </a:r>
          </a:p>
          <a:p>
            <a:pPr marL="0" indent="0">
              <a:buFontTx/>
              <a:buNone/>
            </a:pPr>
            <a:endParaRPr lang="en-US" dirty="0" smtClean="0"/>
          </a:p>
        </p:txBody>
      </p:sp>
      <p:sp>
        <p:nvSpPr>
          <p:cNvPr id="3" name="Slide Number Placeholder 2"/>
          <p:cNvSpPr>
            <a:spLocks noGrp="1"/>
          </p:cNvSpPr>
          <p:nvPr>
            <p:ph type="sldNum" sz="quarter" idx="12"/>
          </p:nvPr>
        </p:nvSpPr>
        <p:spPr/>
        <p:txBody>
          <a:bodyPr/>
          <a:lstStyle/>
          <a:p>
            <a:pPr>
              <a:defRPr/>
            </a:pPr>
            <a:fld id="{9C150DE2-4712-4A4B-921A-4E378F57637B}" type="slidenum">
              <a:rPr lang="en-US" smtClean="0"/>
              <a:pPr>
                <a:defRPr/>
              </a:pPr>
              <a:t>4</a:t>
            </a:fld>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normAutofit fontScale="90000"/>
          </a:bodyPr>
          <a:lstStyle/>
          <a:p>
            <a:r>
              <a:rPr lang="en-US" b="1" dirty="0" smtClean="0">
                <a:solidFill>
                  <a:srgbClr val="FF0000"/>
                </a:solidFill>
                <a:latin typeface="Georgia" pitchFamily="18" charset="0"/>
              </a:rPr>
              <a:t>Voltage, Current, &amp; Resistance</a:t>
            </a:r>
          </a:p>
        </p:txBody>
      </p:sp>
      <p:sp>
        <p:nvSpPr>
          <p:cNvPr id="3" name="Slide Number Placeholder 2"/>
          <p:cNvSpPr>
            <a:spLocks noGrp="1"/>
          </p:cNvSpPr>
          <p:nvPr>
            <p:ph type="sldNum" sz="quarter" idx="12"/>
          </p:nvPr>
        </p:nvSpPr>
        <p:spPr/>
        <p:txBody>
          <a:bodyPr/>
          <a:lstStyle/>
          <a:p>
            <a:pPr>
              <a:defRPr/>
            </a:pPr>
            <a:fld id="{D89692EC-C3FA-41E8-9A4B-2E6FB73DDA37}" type="slidenum">
              <a:rPr lang="en-US" smtClean="0"/>
              <a:pPr>
                <a:defRPr/>
              </a:pPr>
              <a:t>5</a:t>
            </a:fld>
            <a:endParaRPr lang="en-US" dirty="0"/>
          </a:p>
        </p:txBody>
      </p:sp>
      <p:sp>
        <p:nvSpPr>
          <p:cNvPr id="28676" name="TextBox 12"/>
          <p:cNvSpPr txBox="1">
            <a:spLocks noChangeArrowheads="1"/>
          </p:cNvSpPr>
          <p:nvPr/>
        </p:nvSpPr>
        <p:spPr bwMode="auto">
          <a:xfrm>
            <a:off x="2514600" y="5410200"/>
            <a:ext cx="2590800" cy="1200150"/>
          </a:xfrm>
          <a:prstGeom prst="rect">
            <a:avLst/>
          </a:prstGeom>
          <a:noFill/>
          <a:ln w="9525">
            <a:noFill/>
            <a:miter lim="800000"/>
            <a:headEnd/>
            <a:tailEnd/>
          </a:ln>
        </p:spPr>
        <p:txBody>
          <a:bodyPr>
            <a:spAutoFit/>
          </a:bodyPr>
          <a:lstStyle/>
          <a:p>
            <a:pPr algn="ctr"/>
            <a:r>
              <a:rPr lang="en-US" sz="2400"/>
              <a:t>Andre Ampere</a:t>
            </a:r>
          </a:p>
          <a:p>
            <a:pPr algn="ctr"/>
            <a:r>
              <a:rPr lang="en-US" sz="2400"/>
              <a:t>1775-1836</a:t>
            </a:r>
          </a:p>
          <a:p>
            <a:pPr algn="ctr"/>
            <a:r>
              <a:rPr lang="en-US" sz="2400"/>
              <a:t>French Physicist</a:t>
            </a:r>
          </a:p>
        </p:txBody>
      </p:sp>
      <p:pic>
        <p:nvPicPr>
          <p:cNvPr id="28677" name="Picture 4"/>
          <p:cNvPicPr>
            <a:picLocks noChangeAspect="1" noChangeArrowheads="1"/>
          </p:cNvPicPr>
          <p:nvPr/>
        </p:nvPicPr>
        <p:blipFill>
          <a:blip r:embed="rId3" cstate="print"/>
          <a:srcRect/>
          <a:stretch>
            <a:fillRect/>
          </a:stretch>
        </p:blipFill>
        <p:spPr bwMode="auto">
          <a:xfrm>
            <a:off x="685800" y="4267200"/>
            <a:ext cx="1828800" cy="2328863"/>
          </a:xfrm>
          <a:prstGeom prst="rect">
            <a:avLst/>
          </a:prstGeom>
          <a:noFill/>
          <a:ln w="9525">
            <a:noFill/>
            <a:miter lim="800000"/>
            <a:headEnd/>
            <a:tailEnd/>
          </a:ln>
        </p:spPr>
      </p:pic>
      <p:sp>
        <p:nvSpPr>
          <p:cNvPr id="28678" name="TextBox 18"/>
          <p:cNvSpPr txBox="1">
            <a:spLocks noChangeArrowheads="1"/>
          </p:cNvSpPr>
          <p:nvPr/>
        </p:nvSpPr>
        <p:spPr bwMode="auto">
          <a:xfrm>
            <a:off x="609600" y="1295400"/>
            <a:ext cx="8001000" cy="2523768"/>
          </a:xfrm>
          <a:prstGeom prst="rect">
            <a:avLst/>
          </a:prstGeom>
          <a:noFill/>
          <a:ln w="9525">
            <a:noFill/>
            <a:miter lim="800000"/>
            <a:headEnd/>
            <a:tailEnd/>
          </a:ln>
        </p:spPr>
        <p:txBody>
          <a:bodyPr>
            <a:spAutoFit/>
          </a:bodyPr>
          <a:lstStyle/>
          <a:p>
            <a:r>
              <a:rPr lang="en-US" sz="2800" dirty="0">
                <a:latin typeface="Georgia" pitchFamily="18" charset="0"/>
              </a:rPr>
              <a:t>Current – Current is the </a:t>
            </a:r>
            <a:r>
              <a:rPr lang="en-US" sz="2800" u="sng" dirty="0">
                <a:latin typeface="Georgia" pitchFamily="18" charset="0"/>
              </a:rPr>
              <a:t>flow</a:t>
            </a:r>
            <a:r>
              <a:rPr lang="en-US" sz="2800" dirty="0">
                <a:latin typeface="Georgia" pitchFamily="18" charset="0"/>
              </a:rPr>
              <a:t> of electrical charge  through an electronic circuit. The direction of a current is opposite to the direction of electron flow. Current is measured </a:t>
            </a:r>
            <a:r>
              <a:rPr lang="en-US" sz="2800" dirty="0">
                <a:solidFill>
                  <a:srgbClr val="FF0000"/>
                </a:solidFill>
                <a:latin typeface="Georgia" pitchFamily="18" charset="0"/>
              </a:rPr>
              <a:t>in </a:t>
            </a:r>
            <a:r>
              <a:rPr lang="en-US" sz="2800" b="1" dirty="0">
                <a:solidFill>
                  <a:srgbClr val="FF0000"/>
                </a:solidFill>
                <a:latin typeface="Georgia" pitchFamily="18" charset="0"/>
              </a:rPr>
              <a:t>AMPERES</a:t>
            </a:r>
            <a:r>
              <a:rPr lang="en-US" sz="2800" dirty="0">
                <a:solidFill>
                  <a:srgbClr val="FF0000"/>
                </a:solidFill>
                <a:latin typeface="Georgia" pitchFamily="18" charset="0"/>
              </a:rPr>
              <a:t> (AMPS). </a:t>
            </a:r>
          </a:p>
          <a:p>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r>
              <a:rPr lang="en-US" b="1" dirty="0" smtClean="0">
                <a:solidFill>
                  <a:srgbClr val="FF0000"/>
                </a:solidFill>
                <a:latin typeface="Georgia" pitchFamily="18" charset="0"/>
              </a:rPr>
              <a:t>Voltage</a:t>
            </a:r>
          </a:p>
        </p:txBody>
      </p:sp>
      <p:sp>
        <p:nvSpPr>
          <p:cNvPr id="3" name="Slide Number Placeholder 2"/>
          <p:cNvSpPr>
            <a:spLocks noGrp="1"/>
          </p:cNvSpPr>
          <p:nvPr>
            <p:ph type="sldNum" sz="quarter" idx="12"/>
          </p:nvPr>
        </p:nvSpPr>
        <p:spPr/>
        <p:txBody>
          <a:bodyPr/>
          <a:lstStyle/>
          <a:p>
            <a:pPr>
              <a:defRPr/>
            </a:pPr>
            <a:fld id="{B7946707-1457-4C7E-8B72-26CD989CFEBE}" type="slidenum">
              <a:rPr lang="en-US" smtClean="0"/>
              <a:pPr>
                <a:defRPr/>
              </a:pPr>
              <a:t>6</a:t>
            </a:fld>
            <a:endParaRPr lang="en-US" dirty="0"/>
          </a:p>
        </p:txBody>
      </p:sp>
      <p:pic>
        <p:nvPicPr>
          <p:cNvPr id="29700" name="Picture 3"/>
          <p:cNvPicPr>
            <a:picLocks noChangeAspect="1" noChangeArrowheads="1"/>
          </p:cNvPicPr>
          <p:nvPr/>
        </p:nvPicPr>
        <p:blipFill>
          <a:blip r:embed="rId3" cstate="print"/>
          <a:srcRect/>
          <a:stretch>
            <a:fillRect/>
          </a:stretch>
        </p:blipFill>
        <p:spPr bwMode="auto">
          <a:xfrm>
            <a:off x="685800" y="4251325"/>
            <a:ext cx="1828800" cy="2301875"/>
          </a:xfrm>
          <a:prstGeom prst="rect">
            <a:avLst/>
          </a:prstGeom>
          <a:noFill/>
          <a:ln w="9525">
            <a:noFill/>
            <a:miter lim="800000"/>
            <a:headEnd/>
            <a:tailEnd/>
          </a:ln>
        </p:spPr>
      </p:pic>
      <p:sp>
        <p:nvSpPr>
          <p:cNvPr id="29701" name="TextBox 6"/>
          <p:cNvSpPr txBox="1">
            <a:spLocks noChangeArrowheads="1"/>
          </p:cNvSpPr>
          <p:nvPr/>
        </p:nvSpPr>
        <p:spPr bwMode="auto">
          <a:xfrm>
            <a:off x="2590800" y="5353050"/>
            <a:ext cx="2514600" cy="1200150"/>
          </a:xfrm>
          <a:prstGeom prst="rect">
            <a:avLst/>
          </a:prstGeom>
          <a:noFill/>
          <a:ln w="9525">
            <a:noFill/>
            <a:miter lim="800000"/>
            <a:headEnd/>
            <a:tailEnd/>
          </a:ln>
        </p:spPr>
        <p:txBody>
          <a:bodyPr>
            <a:spAutoFit/>
          </a:bodyPr>
          <a:lstStyle/>
          <a:p>
            <a:pPr algn="ctr"/>
            <a:r>
              <a:rPr lang="en-US" sz="2400"/>
              <a:t>Alessandro Volta</a:t>
            </a:r>
          </a:p>
          <a:p>
            <a:pPr algn="ctr"/>
            <a:r>
              <a:rPr lang="en-US" sz="2400"/>
              <a:t>1745-1827</a:t>
            </a:r>
          </a:p>
          <a:p>
            <a:pPr algn="ctr"/>
            <a:r>
              <a:rPr lang="en-US" sz="2400"/>
              <a:t>Italian Physicist</a:t>
            </a:r>
          </a:p>
        </p:txBody>
      </p:sp>
      <p:sp>
        <p:nvSpPr>
          <p:cNvPr id="29702" name="TextBox 18"/>
          <p:cNvSpPr txBox="1">
            <a:spLocks noChangeArrowheads="1"/>
          </p:cNvSpPr>
          <p:nvPr/>
        </p:nvSpPr>
        <p:spPr bwMode="auto">
          <a:xfrm>
            <a:off x="533400" y="1371600"/>
            <a:ext cx="8077200" cy="1384995"/>
          </a:xfrm>
          <a:prstGeom prst="rect">
            <a:avLst/>
          </a:prstGeom>
          <a:noFill/>
          <a:ln w="9525">
            <a:noFill/>
            <a:miter lim="800000"/>
            <a:headEnd/>
            <a:tailEnd/>
          </a:ln>
        </p:spPr>
        <p:txBody>
          <a:bodyPr>
            <a:spAutoFit/>
          </a:bodyPr>
          <a:lstStyle/>
          <a:p>
            <a:r>
              <a:rPr lang="en-US" sz="2800" dirty="0">
                <a:latin typeface="Georgia" pitchFamily="18" charset="0"/>
              </a:rPr>
              <a:t>Voltage – Voltage is the electrical </a:t>
            </a:r>
            <a:r>
              <a:rPr lang="en-US" sz="2800" u="sng" dirty="0">
                <a:latin typeface="Georgia" pitchFamily="18" charset="0"/>
              </a:rPr>
              <a:t>force</a:t>
            </a:r>
            <a:r>
              <a:rPr lang="en-US" sz="2800" dirty="0">
                <a:latin typeface="Georgia" pitchFamily="18" charset="0"/>
              </a:rPr>
              <a:t> that causes current to flow in a circuit. It is measured in </a:t>
            </a:r>
            <a:r>
              <a:rPr lang="en-US" sz="2800" b="1" dirty="0">
                <a:solidFill>
                  <a:srgbClr val="FF0000"/>
                </a:solidFill>
                <a:latin typeface="Georgia" pitchFamily="18" charset="0"/>
              </a:rPr>
              <a:t>VOLTS</a:t>
            </a:r>
            <a:r>
              <a:rPr lang="en-US" sz="2800" dirty="0">
                <a:latin typeface="Georgia" pitchFamily="18" charset="0"/>
              </a:rPr>
              <a: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8" descr="http://upload.wikimedia.org/wikipedia/commons/d/dc/Ohm3.gif"/>
          <p:cNvPicPr>
            <a:picLocks noChangeAspect="1" noChangeArrowheads="1"/>
          </p:cNvPicPr>
          <p:nvPr/>
        </p:nvPicPr>
        <p:blipFill>
          <a:blip r:embed="rId3" cstate="print"/>
          <a:srcRect/>
          <a:stretch>
            <a:fillRect/>
          </a:stretch>
        </p:blipFill>
        <p:spPr bwMode="auto">
          <a:xfrm>
            <a:off x="685800" y="4267200"/>
            <a:ext cx="1828800" cy="2347913"/>
          </a:xfrm>
          <a:prstGeom prst="rect">
            <a:avLst/>
          </a:prstGeom>
          <a:noFill/>
          <a:ln w="9525">
            <a:noFill/>
            <a:miter lim="800000"/>
            <a:headEnd/>
            <a:tailEnd/>
          </a:ln>
        </p:spPr>
      </p:pic>
      <p:sp>
        <p:nvSpPr>
          <p:cNvPr id="30723" name="Title 1"/>
          <p:cNvSpPr>
            <a:spLocks noGrp="1"/>
          </p:cNvSpPr>
          <p:nvPr>
            <p:ph type="title"/>
          </p:nvPr>
        </p:nvSpPr>
        <p:spPr/>
        <p:txBody>
          <a:bodyPr>
            <a:normAutofit/>
          </a:bodyPr>
          <a:lstStyle/>
          <a:p>
            <a:r>
              <a:rPr lang="en-US" b="1" dirty="0" smtClean="0">
                <a:solidFill>
                  <a:srgbClr val="FF0000"/>
                </a:solidFill>
                <a:latin typeface="Georgia" pitchFamily="18" charset="0"/>
              </a:rPr>
              <a:t>Resistance</a:t>
            </a:r>
          </a:p>
        </p:txBody>
      </p:sp>
      <p:sp>
        <p:nvSpPr>
          <p:cNvPr id="3" name="Slide Number Placeholder 2"/>
          <p:cNvSpPr>
            <a:spLocks noGrp="1"/>
          </p:cNvSpPr>
          <p:nvPr>
            <p:ph type="sldNum" sz="quarter" idx="12"/>
          </p:nvPr>
        </p:nvSpPr>
        <p:spPr/>
        <p:txBody>
          <a:bodyPr/>
          <a:lstStyle/>
          <a:p>
            <a:pPr>
              <a:defRPr/>
            </a:pPr>
            <a:fld id="{1379DAD3-8BFE-4243-9AF2-999CC4F3252A}" type="slidenum">
              <a:rPr lang="en-US" smtClean="0"/>
              <a:pPr>
                <a:defRPr/>
              </a:pPr>
              <a:t>7</a:t>
            </a:fld>
            <a:endParaRPr lang="en-US" dirty="0"/>
          </a:p>
        </p:txBody>
      </p:sp>
      <p:sp>
        <p:nvSpPr>
          <p:cNvPr id="30725" name="TextBox 12"/>
          <p:cNvSpPr txBox="1">
            <a:spLocks noChangeArrowheads="1"/>
          </p:cNvSpPr>
          <p:nvPr/>
        </p:nvSpPr>
        <p:spPr bwMode="auto">
          <a:xfrm>
            <a:off x="2514600" y="5353050"/>
            <a:ext cx="3048000" cy="1200150"/>
          </a:xfrm>
          <a:prstGeom prst="rect">
            <a:avLst/>
          </a:prstGeom>
          <a:noFill/>
          <a:ln w="9525">
            <a:noFill/>
            <a:miter lim="800000"/>
            <a:headEnd/>
            <a:tailEnd/>
          </a:ln>
        </p:spPr>
        <p:txBody>
          <a:bodyPr>
            <a:spAutoFit/>
          </a:bodyPr>
          <a:lstStyle/>
          <a:p>
            <a:pPr algn="ctr"/>
            <a:r>
              <a:rPr lang="en-US" sz="2400"/>
              <a:t>Georg Simon Ohm</a:t>
            </a:r>
          </a:p>
          <a:p>
            <a:pPr algn="ctr"/>
            <a:r>
              <a:rPr lang="en-US" sz="2400"/>
              <a:t>1789-1854</a:t>
            </a:r>
          </a:p>
          <a:p>
            <a:pPr algn="ctr"/>
            <a:r>
              <a:rPr lang="en-US" sz="2400"/>
              <a:t>German Physicist</a:t>
            </a:r>
          </a:p>
        </p:txBody>
      </p:sp>
      <p:sp>
        <p:nvSpPr>
          <p:cNvPr id="30726" name="TextBox 18"/>
          <p:cNvSpPr txBox="1">
            <a:spLocks noChangeArrowheads="1"/>
          </p:cNvSpPr>
          <p:nvPr/>
        </p:nvSpPr>
        <p:spPr bwMode="auto">
          <a:xfrm>
            <a:off x="609600" y="1371600"/>
            <a:ext cx="8001000" cy="1723549"/>
          </a:xfrm>
          <a:prstGeom prst="rect">
            <a:avLst/>
          </a:prstGeom>
          <a:noFill/>
          <a:ln w="9525">
            <a:noFill/>
            <a:miter lim="800000"/>
            <a:headEnd/>
            <a:tailEnd/>
          </a:ln>
        </p:spPr>
        <p:txBody>
          <a:bodyPr>
            <a:spAutoFit/>
          </a:bodyPr>
          <a:lstStyle/>
          <a:p>
            <a:r>
              <a:rPr lang="en-US" sz="2800" dirty="0">
                <a:latin typeface="Georgia" pitchFamily="18" charset="0"/>
              </a:rPr>
              <a:t>Resistance – Resistance is a measure of </a:t>
            </a:r>
            <a:r>
              <a:rPr lang="en-US" sz="2800" u="sng" dirty="0">
                <a:latin typeface="Georgia" pitchFamily="18" charset="0"/>
              </a:rPr>
              <a:t>opposition</a:t>
            </a:r>
            <a:r>
              <a:rPr lang="en-US" sz="2800" dirty="0">
                <a:latin typeface="Georgia" pitchFamily="18" charset="0"/>
              </a:rPr>
              <a:t> to current flow. It is measured in </a:t>
            </a:r>
            <a:r>
              <a:rPr lang="en-US" sz="2800" b="1" dirty="0">
                <a:solidFill>
                  <a:srgbClr val="FF0000"/>
                </a:solidFill>
                <a:latin typeface="Georgia" pitchFamily="18" charset="0"/>
              </a:rPr>
              <a:t>Ohms</a:t>
            </a:r>
            <a:r>
              <a:rPr lang="en-US" sz="3200" dirty="0">
                <a:solidFill>
                  <a:srgbClr val="FF0000"/>
                </a:solidFill>
              </a:rPr>
              <a:t>. </a:t>
            </a:r>
          </a:p>
          <a:p>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600200" y="152400"/>
            <a:ext cx="5791200" cy="954088"/>
          </a:xfrm>
          <a:prstGeom prst="rect">
            <a:avLst/>
          </a:prstGeom>
        </p:spPr>
        <p:txBody>
          <a:bodyPr>
            <a:spAutoFit/>
          </a:bodyPr>
          <a:lstStyle/>
          <a:p>
            <a:pPr algn="ctr">
              <a:defRPr/>
            </a:pPr>
            <a:r>
              <a:rPr lang="en-US" sz="3200" dirty="0">
                <a:solidFill>
                  <a:srgbClr val="FF0000"/>
                </a:solidFill>
                <a:effectLst>
                  <a:outerShdw blurRad="38100" dist="38100" dir="2700000" algn="tl">
                    <a:srgbClr val="000000">
                      <a:alpha val="43137"/>
                    </a:srgbClr>
                  </a:outerShdw>
                </a:effectLst>
                <a:latin typeface="Georgia" pitchFamily="18" charset="0"/>
              </a:rPr>
              <a:t>Resistors and Resistance</a:t>
            </a:r>
            <a:endParaRPr lang="en-GB" sz="3200" dirty="0">
              <a:solidFill>
                <a:srgbClr val="FF0000"/>
              </a:solidFill>
              <a:effectLst>
                <a:outerShdw blurRad="38100" dist="38100" dir="2700000" algn="tl">
                  <a:srgbClr val="000000">
                    <a:alpha val="43137"/>
                  </a:srgbClr>
                </a:outerShdw>
              </a:effectLst>
              <a:latin typeface="Georgia" pitchFamily="18" charset="0"/>
            </a:endParaRPr>
          </a:p>
          <a:p>
            <a:pPr algn="ctr">
              <a:defRPr/>
            </a:pPr>
            <a:r>
              <a:rPr lang="en-US" i="1" dirty="0">
                <a:solidFill>
                  <a:schemeClr val="accent5">
                    <a:lumMod val="50000"/>
                  </a:schemeClr>
                </a:solidFill>
                <a:latin typeface="Georgia" pitchFamily="18" charset="0"/>
              </a:rPr>
              <a:t>Georg Simon Ohm</a:t>
            </a:r>
            <a:endParaRPr lang="en-GB" i="1" dirty="0">
              <a:solidFill>
                <a:schemeClr val="accent5">
                  <a:lumMod val="50000"/>
                </a:schemeClr>
              </a:solidFill>
              <a:latin typeface="Georgia" pitchFamily="18" charset="0"/>
            </a:endParaRPr>
          </a:p>
        </p:txBody>
      </p:sp>
      <p:pic>
        <p:nvPicPr>
          <p:cNvPr id="49155" name="Picture 2" descr="ohm picture.gif"/>
          <p:cNvPicPr>
            <a:picLocks noChangeAspect="1" noChangeArrowheads="1"/>
          </p:cNvPicPr>
          <p:nvPr/>
        </p:nvPicPr>
        <p:blipFill>
          <a:blip r:embed="rId3" cstate="print"/>
          <a:srcRect/>
          <a:stretch>
            <a:fillRect/>
          </a:stretch>
        </p:blipFill>
        <p:spPr bwMode="auto">
          <a:xfrm>
            <a:off x="7772400" y="430213"/>
            <a:ext cx="720725" cy="1079500"/>
          </a:xfrm>
          <a:prstGeom prst="rect">
            <a:avLst/>
          </a:prstGeom>
          <a:noFill/>
          <a:ln w="9525">
            <a:noFill/>
            <a:miter lim="800000"/>
            <a:headEnd/>
            <a:tailEnd/>
          </a:ln>
        </p:spPr>
      </p:pic>
      <p:sp>
        <p:nvSpPr>
          <p:cNvPr id="49158" name="Rectangle 6"/>
          <p:cNvSpPr>
            <a:spLocks noChangeArrowheads="1"/>
          </p:cNvSpPr>
          <p:nvPr/>
        </p:nvSpPr>
        <p:spPr bwMode="auto">
          <a:xfrm>
            <a:off x="107504" y="2060848"/>
            <a:ext cx="8864600" cy="831850"/>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dirty="0">
                <a:solidFill>
                  <a:srgbClr val="FF0000"/>
                </a:solidFill>
                <a:latin typeface="Georgia" pitchFamily="18" charset="0"/>
                <a:cs typeface="Times New Roman" pitchFamily="18" charset="0"/>
              </a:rPr>
              <a:t>Resistor</a:t>
            </a:r>
            <a:r>
              <a:rPr lang="en-US" altLang="en-US" dirty="0">
                <a:solidFill>
                  <a:srgbClr val="002060"/>
                </a:solidFill>
                <a:latin typeface="Georgia" pitchFamily="18" charset="0"/>
                <a:cs typeface="Times New Roman" pitchFamily="18" charset="0"/>
              </a:rPr>
              <a:t> – A circuit element with some specified value of resistance.  </a:t>
            </a:r>
          </a:p>
        </p:txBody>
      </p:sp>
      <p:sp>
        <p:nvSpPr>
          <p:cNvPr id="49160" name="Rectangle 8"/>
          <p:cNvSpPr>
            <a:spLocks noChangeArrowheads="1"/>
          </p:cNvSpPr>
          <p:nvPr/>
        </p:nvSpPr>
        <p:spPr bwMode="auto">
          <a:xfrm>
            <a:off x="0" y="2852936"/>
            <a:ext cx="8788400" cy="830263"/>
          </a:xfrm>
          <a:prstGeom prst="rect">
            <a:avLst/>
          </a:prstGeom>
          <a:noFill/>
          <a:ln w="9525">
            <a:noFill/>
            <a:miter lim="800000"/>
            <a:headEnd/>
            <a:tailEnd/>
          </a:ln>
        </p:spPr>
        <p:txBody>
          <a:bodyPr>
            <a:spAutoFit/>
          </a:bodyPr>
          <a:lstStyle/>
          <a:p>
            <a:pPr>
              <a:spcBef>
                <a:spcPct val="20000"/>
              </a:spcBef>
              <a:tabLst>
                <a:tab pos="342900" algn="l"/>
                <a:tab pos="520700" algn="l"/>
              </a:tabLst>
            </a:pPr>
            <a:r>
              <a:rPr lang="en-US" altLang="en-US" dirty="0">
                <a:solidFill>
                  <a:srgbClr val="FF0000"/>
                </a:solidFill>
                <a:latin typeface="Georgia" pitchFamily="18" charset="0"/>
                <a:cs typeface="Times New Roman" pitchFamily="18" charset="0"/>
              </a:rPr>
              <a:t>Resistance </a:t>
            </a:r>
            <a:r>
              <a:rPr lang="en-US" altLang="en-US" dirty="0">
                <a:solidFill>
                  <a:srgbClr val="002060"/>
                </a:solidFill>
                <a:latin typeface="Georgia" pitchFamily="18" charset="0"/>
                <a:cs typeface="Times New Roman" pitchFamily="18" charset="0"/>
              </a:rPr>
              <a:t>– the ability of a material to resist the flow of charge through it.</a:t>
            </a:r>
          </a:p>
        </p:txBody>
      </p:sp>
      <p:sp>
        <p:nvSpPr>
          <p:cNvPr id="3" name="Rectangle 2"/>
          <p:cNvSpPr>
            <a:spLocks noChangeArrowheads="1"/>
          </p:cNvSpPr>
          <p:nvPr/>
        </p:nvSpPr>
        <p:spPr bwMode="auto">
          <a:xfrm>
            <a:off x="0" y="3861048"/>
            <a:ext cx="8878887" cy="830263"/>
          </a:xfrm>
          <a:prstGeom prst="rect">
            <a:avLst/>
          </a:prstGeom>
          <a:noFill/>
          <a:ln w="9525">
            <a:noFill/>
            <a:miter lim="800000"/>
            <a:headEnd/>
            <a:tailEnd/>
          </a:ln>
        </p:spPr>
        <p:txBody>
          <a:bodyPr>
            <a:spAutoFit/>
          </a:bodyPr>
          <a:lstStyle/>
          <a:p>
            <a:r>
              <a:rPr lang="en-US" altLang="en-US" dirty="0">
                <a:solidFill>
                  <a:srgbClr val="FF0000"/>
                </a:solidFill>
                <a:latin typeface="Georgia" pitchFamily="18" charset="0"/>
                <a:ea typeface="ＭＳ Ｐゴシック" pitchFamily="34" charset="-128"/>
              </a:rPr>
              <a:t>Resistors</a:t>
            </a:r>
            <a:r>
              <a:rPr lang="en-US" altLang="en-US" dirty="0">
                <a:solidFill>
                  <a:srgbClr val="002060"/>
                </a:solidFill>
                <a:latin typeface="Georgia" pitchFamily="18" charset="0"/>
                <a:ea typeface="ＭＳ Ｐゴシック" pitchFamily="34" charset="-128"/>
              </a:rPr>
              <a:t> allow a circuit to deliver exactly the right amount of current, voltage, or power to a circuit or device (control current).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49155"/>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9158">
                                            <p:txEl>
                                              <p:pRg st="0" end="0"/>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49160">
                                            <p:txEl>
                                              <p:pRg st="0" end="0"/>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1"/>
          <p:cNvSpPr>
            <a:spLocks noChangeArrowheads="1"/>
          </p:cNvSpPr>
          <p:nvPr/>
        </p:nvSpPr>
        <p:spPr bwMode="auto">
          <a:xfrm>
            <a:off x="195263" y="836712"/>
            <a:ext cx="8770937" cy="1532727"/>
          </a:xfrm>
          <a:prstGeom prst="rect">
            <a:avLst/>
          </a:prstGeom>
          <a:noFill/>
          <a:ln w="9525">
            <a:noFill/>
            <a:miter lim="800000"/>
            <a:headEnd/>
            <a:tailEnd/>
          </a:ln>
        </p:spPr>
        <p:txBody>
          <a:bodyPr wrap="square">
            <a:spAutoFit/>
          </a:bodyPr>
          <a:lstStyle/>
          <a:p>
            <a:pPr algn="just">
              <a:spcBef>
                <a:spcPct val="20000"/>
              </a:spcBef>
              <a:tabLst>
                <a:tab pos="342900" algn="l"/>
                <a:tab pos="1714500" algn="l"/>
              </a:tabLst>
            </a:pPr>
            <a:r>
              <a:rPr lang="en-US" altLang="en-US" dirty="0">
                <a:solidFill>
                  <a:srgbClr val="FF0000"/>
                </a:solidFill>
                <a:latin typeface="Georgia" pitchFamily="18" charset="0"/>
                <a:cs typeface="Times New Roman" pitchFamily="18" charset="0"/>
              </a:rPr>
              <a:t>Ohm’s Law:  </a:t>
            </a:r>
          </a:p>
          <a:p>
            <a:pPr algn="just">
              <a:spcBef>
                <a:spcPct val="20000"/>
              </a:spcBef>
              <a:tabLst>
                <a:tab pos="342900" algn="l"/>
                <a:tab pos="1714500" algn="l"/>
              </a:tabLst>
            </a:pPr>
            <a:r>
              <a:rPr lang="en-US" altLang="en-US" i="1" dirty="0">
                <a:solidFill>
                  <a:srgbClr val="002060"/>
                </a:solidFill>
                <a:latin typeface="Georgia" pitchFamily="18" charset="0"/>
                <a:cs typeface="Times New Roman" pitchFamily="18" charset="0"/>
              </a:rPr>
              <a:t>Georg Simon Ohm established that there is an algebraic relationship between voltage and current for a resistor.</a:t>
            </a:r>
          </a:p>
          <a:p>
            <a:pPr algn="just">
              <a:spcBef>
                <a:spcPct val="20000"/>
              </a:spcBef>
              <a:tabLst>
                <a:tab pos="342900" algn="l"/>
                <a:tab pos="1714500" algn="l"/>
              </a:tabLst>
            </a:pPr>
            <a:endParaRPr lang="en-US" altLang="en-US" sz="1200" i="1" dirty="0">
              <a:solidFill>
                <a:srgbClr val="002060"/>
              </a:solidFill>
              <a:latin typeface="Georgia" pitchFamily="18" charset="0"/>
              <a:cs typeface="Times New Roman" pitchFamily="18" charset="0"/>
            </a:endParaRPr>
          </a:p>
          <a:p>
            <a:pPr algn="just">
              <a:spcBef>
                <a:spcPct val="20000"/>
              </a:spcBef>
              <a:tabLst>
                <a:tab pos="342900" algn="l"/>
                <a:tab pos="1714500" algn="l"/>
              </a:tabLst>
            </a:pPr>
            <a:r>
              <a:rPr lang="en-US" altLang="en-US" dirty="0">
                <a:solidFill>
                  <a:srgbClr val="002060"/>
                </a:solidFill>
                <a:latin typeface="Georgia" pitchFamily="18" charset="0"/>
                <a:cs typeface="Times New Roman" pitchFamily="18" charset="0"/>
              </a:rPr>
              <a:t> </a:t>
            </a:r>
            <a:endParaRPr lang="en-US" altLang="en-US" dirty="0">
              <a:solidFill>
                <a:srgbClr val="002060"/>
              </a:solidFill>
              <a:latin typeface="Georgia" pitchFamily="18" charset="0"/>
              <a:cs typeface="Times New Roman" pitchFamily="18" charset="0"/>
              <a:sym typeface="Symbol" pitchFamily="18" charset="2"/>
            </a:endParaRPr>
          </a:p>
        </p:txBody>
      </p:sp>
      <p:sp>
        <p:nvSpPr>
          <p:cNvPr id="50179" name="Rectangle 2"/>
          <p:cNvSpPr>
            <a:spLocks noChangeArrowheads="1"/>
          </p:cNvSpPr>
          <p:nvPr/>
        </p:nvSpPr>
        <p:spPr bwMode="auto">
          <a:xfrm>
            <a:off x="179512" y="2636912"/>
            <a:ext cx="8516937" cy="461962"/>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dirty="0">
                <a:solidFill>
                  <a:srgbClr val="002060"/>
                </a:solidFill>
                <a:latin typeface="Georgia" pitchFamily="18" charset="0"/>
                <a:cs typeface="Times New Roman" pitchFamily="18" charset="0"/>
              </a:rPr>
              <a:t>The following symbol is used for a resistor:</a:t>
            </a:r>
          </a:p>
        </p:txBody>
      </p:sp>
      <p:grpSp>
        <p:nvGrpSpPr>
          <p:cNvPr id="2" name="Group 20"/>
          <p:cNvGrpSpPr>
            <a:grpSpLocks/>
          </p:cNvGrpSpPr>
          <p:nvPr/>
        </p:nvGrpSpPr>
        <p:grpSpPr bwMode="auto">
          <a:xfrm>
            <a:off x="6012160" y="2636912"/>
            <a:ext cx="1633538" cy="228600"/>
            <a:chOff x="1920" y="2160"/>
            <a:chExt cx="1632" cy="288"/>
          </a:xfrm>
        </p:grpSpPr>
        <p:sp>
          <p:nvSpPr>
            <p:cNvPr id="36871" name="Line 8"/>
            <p:cNvSpPr>
              <a:spLocks noChangeShapeType="1"/>
            </p:cNvSpPr>
            <p:nvPr/>
          </p:nvSpPr>
          <p:spPr bwMode="auto">
            <a:xfrm>
              <a:off x="1920" y="2304"/>
              <a:ext cx="336" cy="0"/>
            </a:xfrm>
            <a:prstGeom prst="line">
              <a:avLst/>
            </a:prstGeom>
            <a:noFill/>
            <a:ln w="38100">
              <a:solidFill>
                <a:schemeClr val="accent2"/>
              </a:solidFill>
              <a:round/>
              <a:headEnd/>
              <a:tailEnd/>
            </a:ln>
          </p:spPr>
          <p:txBody>
            <a:bodyPr/>
            <a:lstStyle/>
            <a:p>
              <a:endParaRPr lang="en-GB"/>
            </a:p>
          </p:txBody>
        </p:sp>
        <p:sp>
          <p:nvSpPr>
            <p:cNvPr id="36872" name="Line 9"/>
            <p:cNvSpPr>
              <a:spLocks noChangeShapeType="1"/>
            </p:cNvSpPr>
            <p:nvPr/>
          </p:nvSpPr>
          <p:spPr bwMode="auto">
            <a:xfrm flipV="1">
              <a:off x="2256" y="2160"/>
              <a:ext cx="96" cy="144"/>
            </a:xfrm>
            <a:prstGeom prst="line">
              <a:avLst/>
            </a:prstGeom>
            <a:noFill/>
            <a:ln w="38100">
              <a:solidFill>
                <a:schemeClr val="accent2"/>
              </a:solidFill>
              <a:round/>
              <a:headEnd/>
              <a:tailEnd/>
            </a:ln>
          </p:spPr>
          <p:txBody>
            <a:bodyPr/>
            <a:lstStyle/>
            <a:p>
              <a:endParaRPr lang="en-GB"/>
            </a:p>
          </p:txBody>
        </p:sp>
        <p:sp>
          <p:nvSpPr>
            <p:cNvPr id="36873" name="Line 10"/>
            <p:cNvSpPr>
              <a:spLocks noChangeShapeType="1"/>
            </p:cNvSpPr>
            <p:nvPr/>
          </p:nvSpPr>
          <p:spPr bwMode="auto">
            <a:xfrm>
              <a:off x="2352" y="2160"/>
              <a:ext cx="144" cy="288"/>
            </a:xfrm>
            <a:prstGeom prst="line">
              <a:avLst/>
            </a:prstGeom>
            <a:noFill/>
            <a:ln w="38100">
              <a:solidFill>
                <a:schemeClr val="accent2"/>
              </a:solidFill>
              <a:round/>
              <a:headEnd/>
              <a:tailEnd/>
            </a:ln>
          </p:spPr>
          <p:txBody>
            <a:bodyPr/>
            <a:lstStyle/>
            <a:p>
              <a:endParaRPr lang="en-GB"/>
            </a:p>
          </p:txBody>
        </p:sp>
        <p:sp>
          <p:nvSpPr>
            <p:cNvPr id="36874" name="Line 11"/>
            <p:cNvSpPr>
              <a:spLocks noChangeShapeType="1"/>
            </p:cNvSpPr>
            <p:nvPr/>
          </p:nvSpPr>
          <p:spPr bwMode="auto">
            <a:xfrm flipV="1">
              <a:off x="2496" y="2160"/>
              <a:ext cx="144" cy="288"/>
            </a:xfrm>
            <a:prstGeom prst="line">
              <a:avLst/>
            </a:prstGeom>
            <a:noFill/>
            <a:ln w="38100">
              <a:solidFill>
                <a:schemeClr val="accent2"/>
              </a:solidFill>
              <a:round/>
              <a:headEnd/>
              <a:tailEnd/>
            </a:ln>
          </p:spPr>
          <p:txBody>
            <a:bodyPr/>
            <a:lstStyle/>
            <a:p>
              <a:endParaRPr lang="en-GB"/>
            </a:p>
          </p:txBody>
        </p:sp>
        <p:sp>
          <p:nvSpPr>
            <p:cNvPr id="36875" name="Line 12"/>
            <p:cNvSpPr>
              <a:spLocks noChangeShapeType="1"/>
            </p:cNvSpPr>
            <p:nvPr/>
          </p:nvSpPr>
          <p:spPr bwMode="auto">
            <a:xfrm>
              <a:off x="2640" y="2160"/>
              <a:ext cx="144" cy="288"/>
            </a:xfrm>
            <a:prstGeom prst="line">
              <a:avLst/>
            </a:prstGeom>
            <a:noFill/>
            <a:ln w="38100">
              <a:solidFill>
                <a:schemeClr val="accent2"/>
              </a:solidFill>
              <a:round/>
              <a:headEnd/>
              <a:tailEnd/>
            </a:ln>
          </p:spPr>
          <p:txBody>
            <a:bodyPr/>
            <a:lstStyle/>
            <a:p>
              <a:endParaRPr lang="en-GB"/>
            </a:p>
          </p:txBody>
        </p:sp>
        <p:sp>
          <p:nvSpPr>
            <p:cNvPr id="36876" name="Line 13"/>
            <p:cNvSpPr>
              <a:spLocks noChangeShapeType="1"/>
            </p:cNvSpPr>
            <p:nvPr/>
          </p:nvSpPr>
          <p:spPr bwMode="auto">
            <a:xfrm flipV="1">
              <a:off x="2784" y="2160"/>
              <a:ext cx="144" cy="288"/>
            </a:xfrm>
            <a:prstGeom prst="line">
              <a:avLst/>
            </a:prstGeom>
            <a:noFill/>
            <a:ln w="38100">
              <a:solidFill>
                <a:schemeClr val="accent2"/>
              </a:solidFill>
              <a:round/>
              <a:headEnd/>
              <a:tailEnd/>
            </a:ln>
          </p:spPr>
          <p:txBody>
            <a:bodyPr/>
            <a:lstStyle/>
            <a:p>
              <a:endParaRPr lang="en-GB"/>
            </a:p>
          </p:txBody>
        </p:sp>
        <p:sp>
          <p:nvSpPr>
            <p:cNvPr id="36877" name="Line 14"/>
            <p:cNvSpPr>
              <a:spLocks noChangeShapeType="1"/>
            </p:cNvSpPr>
            <p:nvPr/>
          </p:nvSpPr>
          <p:spPr bwMode="auto">
            <a:xfrm>
              <a:off x="2928" y="2160"/>
              <a:ext cx="144" cy="288"/>
            </a:xfrm>
            <a:prstGeom prst="line">
              <a:avLst/>
            </a:prstGeom>
            <a:noFill/>
            <a:ln w="38100">
              <a:solidFill>
                <a:schemeClr val="accent2"/>
              </a:solidFill>
              <a:round/>
              <a:headEnd/>
              <a:tailEnd/>
            </a:ln>
          </p:spPr>
          <p:txBody>
            <a:bodyPr/>
            <a:lstStyle/>
            <a:p>
              <a:endParaRPr lang="en-GB"/>
            </a:p>
          </p:txBody>
        </p:sp>
        <p:sp>
          <p:nvSpPr>
            <p:cNvPr id="36878" name="Line 15"/>
            <p:cNvSpPr>
              <a:spLocks noChangeShapeType="1"/>
            </p:cNvSpPr>
            <p:nvPr/>
          </p:nvSpPr>
          <p:spPr bwMode="auto">
            <a:xfrm flipV="1">
              <a:off x="3072" y="2304"/>
              <a:ext cx="144" cy="144"/>
            </a:xfrm>
            <a:prstGeom prst="line">
              <a:avLst/>
            </a:prstGeom>
            <a:noFill/>
            <a:ln w="38100">
              <a:solidFill>
                <a:schemeClr val="accent2"/>
              </a:solidFill>
              <a:round/>
              <a:headEnd/>
              <a:tailEnd/>
            </a:ln>
          </p:spPr>
          <p:txBody>
            <a:bodyPr/>
            <a:lstStyle/>
            <a:p>
              <a:endParaRPr lang="en-GB"/>
            </a:p>
          </p:txBody>
        </p:sp>
        <p:sp>
          <p:nvSpPr>
            <p:cNvPr id="36879" name="Line 16"/>
            <p:cNvSpPr>
              <a:spLocks noChangeShapeType="1"/>
            </p:cNvSpPr>
            <p:nvPr/>
          </p:nvSpPr>
          <p:spPr bwMode="auto">
            <a:xfrm>
              <a:off x="3216" y="2304"/>
              <a:ext cx="336" cy="0"/>
            </a:xfrm>
            <a:prstGeom prst="line">
              <a:avLst/>
            </a:prstGeom>
            <a:noFill/>
            <a:ln w="38100">
              <a:solidFill>
                <a:schemeClr val="accent2"/>
              </a:solidFill>
              <a:round/>
              <a:headEnd/>
              <a:tailEnd/>
            </a:ln>
          </p:spPr>
          <p:txBody>
            <a:bodyPr/>
            <a:lstStyle/>
            <a:p>
              <a:endParaRPr lang="en-GB"/>
            </a:p>
          </p:txBody>
        </p:sp>
      </p:grpSp>
      <p:sp>
        <p:nvSpPr>
          <p:cNvPr id="14" name="Rectangle 13"/>
          <p:cNvSpPr/>
          <p:nvPr/>
        </p:nvSpPr>
        <p:spPr>
          <a:xfrm>
            <a:off x="0" y="3429000"/>
            <a:ext cx="8778875" cy="830263"/>
          </a:xfrm>
          <a:prstGeom prst="rect">
            <a:avLst/>
          </a:prstGeom>
        </p:spPr>
        <p:txBody>
          <a:bodyPr>
            <a:spAutoFit/>
          </a:bodyPr>
          <a:lstStyle/>
          <a:p>
            <a:pPr>
              <a:defRPr/>
            </a:pPr>
            <a:r>
              <a:rPr lang="en-US" dirty="0">
                <a:solidFill>
                  <a:srgbClr val="002060"/>
                </a:solidFill>
                <a:latin typeface="Georgia" pitchFamily="18" charset="0"/>
              </a:rPr>
              <a:t>The unit of electric resistance is the </a:t>
            </a:r>
            <a:r>
              <a:rPr lang="en-US" b="1" dirty="0">
                <a:solidFill>
                  <a:srgbClr val="002060"/>
                </a:solidFill>
                <a:latin typeface="Georgia" pitchFamily="18" charset="0"/>
              </a:rPr>
              <a:t>ohm</a:t>
            </a:r>
            <a:r>
              <a:rPr lang="en-US" dirty="0">
                <a:solidFill>
                  <a:srgbClr val="002060"/>
                </a:solidFill>
                <a:latin typeface="Georgia" pitchFamily="18" charset="0"/>
              </a:rPr>
              <a:t> (</a:t>
            </a:r>
            <a:r>
              <a:rPr lang="en-US" b="1" dirty="0">
                <a:solidFill>
                  <a:srgbClr val="002060"/>
                </a:solidFill>
                <a:latin typeface="Georgia" pitchFamily="18" charset="0"/>
              </a:rPr>
              <a:t>Ω</a:t>
            </a:r>
            <a:r>
              <a:rPr lang="en-US" dirty="0">
                <a:solidFill>
                  <a:srgbClr val="002060"/>
                </a:solidFill>
                <a:latin typeface="Georgia" pitchFamily="18" charset="0"/>
              </a:rPr>
              <a:t>) where one ohm is </a:t>
            </a:r>
            <a:r>
              <a:rPr lang="en-US" dirty="0">
                <a:solidFill>
                  <a:srgbClr val="002060"/>
                </a:solidFill>
                <a:effectLst>
                  <a:outerShdw blurRad="38100" dist="38100" dir="2700000" algn="tl">
                    <a:srgbClr val="000000">
                      <a:alpha val="43137"/>
                    </a:srgbClr>
                  </a:outerShdw>
                </a:effectLst>
                <a:latin typeface="Georgia" pitchFamily="18" charset="0"/>
              </a:rPr>
              <a:t>one volt per ampere</a:t>
            </a:r>
            <a:r>
              <a:rPr lang="en-US" dirty="0">
                <a:effectLst>
                  <a:outerShdw blurRad="38100" dist="38100" dir="2700000" algn="tl">
                    <a:srgbClr val="000000">
                      <a:alpha val="43137"/>
                    </a:srgbClr>
                  </a:outerShdw>
                </a:effectLst>
              </a:rPr>
              <a:t>. </a:t>
            </a:r>
            <a:endParaRPr lang="en-GB" dirty="0">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0178">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0178">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0178">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17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9" grpId="0"/>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1"/>
          <p:cNvSpPr>
            <a:spLocks noChangeArrowheads="1"/>
          </p:cNvSpPr>
          <p:nvPr/>
        </p:nvSpPr>
        <p:spPr bwMode="auto">
          <a:xfrm>
            <a:off x="76200" y="2590800"/>
            <a:ext cx="8618538" cy="904875"/>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dirty="0">
                <a:solidFill>
                  <a:srgbClr val="002060"/>
                </a:solidFill>
                <a:latin typeface="Georgia" pitchFamily="18" charset="0"/>
                <a:cs typeface="Times New Roman" pitchFamily="18" charset="0"/>
              </a:rPr>
              <a:t>Typical values:  </a:t>
            </a:r>
          </a:p>
          <a:p>
            <a:pPr>
              <a:spcBef>
                <a:spcPct val="20000"/>
              </a:spcBef>
              <a:tabLst>
                <a:tab pos="342900" algn="l"/>
                <a:tab pos="1714500" algn="l"/>
              </a:tabLst>
            </a:pPr>
            <a:r>
              <a:rPr lang="en-US" altLang="en-US" dirty="0">
                <a:solidFill>
                  <a:srgbClr val="002060"/>
                </a:solidFill>
                <a:latin typeface="Georgia" pitchFamily="18" charset="0"/>
                <a:cs typeface="Times New Roman" pitchFamily="18" charset="0"/>
              </a:rPr>
              <a:t>Most resistance value in circuits are in the range 1</a:t>
            </a:r>
            <a:r>
              <a:rPr lang="en-US" altLang="en-US" dirty="0">
                <a:solidFill>
                  <a:srgbClr val="002060"/>
                </a:solidFill>
                <a:latin typeface="Georgia" pitchFamily="18" charset="0"/>
                <a:cs typeface="Times New Roman" pitchFamily="18" charset="0"/>
                <a:sym typeface="Symbol" pitchFamily="18" charset="2"/>
              </a:rPr>
              <a:t> - 10 M</a:t>
            </a:r>
            <a:endParaRPr lang="en-US" altLang="en-US" dirty="0">
              <a:solidFill>
                <a:srgbClr val="002060"/>
              </a:solidFill>
              <a:latin typeface="Georgia" pitchFamily="18" charset="0"/>
              <a:cs typeface="Times New Roman" pitchFamily="18" charset="0"/>
            </a:endParaRPr>
          </a:p>
        </p:txBody>
      </p:sp>
      <p:sp>
        <p:nvSpPr>
          <p:cNvPr id="6147" name="Rectangle 2"/>
          <p:cNvSpPr>
            <a:spLocks noChangeArrowheads="1"/>
          </p:cNvSpPr>
          <p:nvPr/>
        </p:nvSpPr>
        <p:spPr bwMode="auto">
          <a:xfrm>
            <a:off x="152400" y="3810000"/>
            <a:ext cx="8618538" cy="461963"/>
          </a:xfrm>
          <a:prstGeom prst="rect">
            <a:avLst/>
          </a:prstGeom>
          <a:noFill/>
          <a:ln w="9525">
            <a:noFill/>
            <a:miter lim="800000"/>
            <a:headEnd/>
            <a:tailEnd/>
          </a:ln>
        </p:spPr>
        <p:txBody>
          <a:bodyPr>
            <a:spAutoFit/>
          </a:bodyPr>
          <a:lstStyle/>
          <a:p>
            <a:r>
              <a:rPr lang="en-US" altLang="en-US" dirty="0">
                <a:solidFill>
                  <a:srgbClr val="002060"/>
                </a:solidFill>
                <a:latin typeface="Georgia" pitchFamily="18" charset="0"/>
                <a:cs typeface="Times New Roman" pitchFamily="18" charset="0"/>
              </a:rPr>
              <a:t>A resistor is a passive device (it can only absorb energy)</a:t>
            </a:r>
            <a:endParaRPr lang="en-GB" altLang="en-US" dirty="0">
              <a:solidFill>
                <a:srgbClr val="002060"/>
              </a:solidFill>
              <a:latin typeface="Georgia" pitchFamily="18" charset="0"/>
            </a:endParaRPr>
          </a:p>
        </p:txBody>
      </p:sp>
      <p:sp>
        <p:nvSpPr>
          <p:cNvPr id="4" name="TextBox 3"/>
          <p:cNvSpPr txBox="1">
            <a:spLocks noRot="1" noChangeAspect="1" noMove="1" noResize="1" noEditPoints="1" noAdjustHandles="1" noChangeArrowheads="1" noChangeShapeType="1" noTextEdit="1"/>
          </p:cNvSpPr>
          <p:nvPr/>
        </p:nvSpPr>
        <p:spPr>
          <a:xfrm>
            <a:off x="3382250" y="533399"/>
            <a:ext cx="1350306" cy="523220"/>
          </a:xfrm>
          <a:prstGeom prst="rect">
            <a:avLst/>
          </a:prstGeom>
          <a:blipFill rotWithShape="1">
            <a:blip r:embed="rId2" cstate="print"/>
            <a:stretch>
              <a:fillRect/>
            </a:stretch>
          </a:blipFill>
        </p:spPr>
        <p:txBody>
          <a:bodyPr/>
          <a:lstStyle/>
          <a:p>
            <a:pPr>
              <a:defRPr/>
            </a:pPr>
            <a:r>
              <a:rPr lang="en-GB">
                <a:noFill/>
              </a:rPr>
              <a:t> </a:t>
            </a:r>
          </a:p>
        </p:txBody>
      </p:sp>
      <p:sp>
        <p:nvSpPr>
          <p:cNvPr id="51205" name="Rectangle 4"/>
          <p:cNvSpPr>
            <a:spLocks noChangeArrowheads="1"/>
          </p:cNvSpPr>
          <p:nvPr/>
        </p:nvSpPr>
        <p:spPr bwMode="auto">
          <a:xfrm>
            <a:off x="609600" y="1143000"/>
            <a:ext cx="7848600" cy="461963"/>
          </a:xfrm>
          <a:prstGeom prst="rect">
            <a:avLst/>
          </a:prstGeom>
          <a:noFill/>
          <a:ln w="9525">
            <a:noFill/>
            <a:miter lim="800000"/>
            <a:headEnd/>
            <a:tailEnd/>
          </a:ln>
        </p:spPr>
        <p:txBody>
          <a:bodyPr>
            <a:spAutoFit/>
          </a:bodyPr>
          <a:lstStyle/>
          <a:p>
            <a:r>
              <a:rPr lang="en-US" altLang="en-US" b="1" i="1" dirty="0"/>
              <a:t> </a:t>
            </a:r>
            <a:r>
              <a:rPr lang="en-US" altLang="en-US" b="1" i="1" dirty="0">
                <a:solidFill>
                  <a:srgbClr val="002060"/>
                </a:solidFill>
                <a:latin typeface="Georgia" pitchFamily="18" charset="0"/>
              </a:rPr>
              <a:t>R </a:t>
            </a:r>
            <a:r>
              <a:rPr lang="en-US" altLang="en-US" dirty="0">
                <a:solidFill>
                  <a:srgbClr val="002060"/>
                </a:solidFill>
                <a:latin typeface="Georgia" pitchFamily="18" charset="0"/>
              </a:rPr>
              <a:t>is called the resistance (</a:t>
            </a:r>
            <a:r>
              <a:rPr lang="en-US" altLang="en-US" b="1" dirty="0">
                <a:solidFill>
                  <a:srgbClr val="002060"/>
                </a:solidFill>
                <a:latin typeface="Georgia" pitchFamily="18" charset="0"/>
              </a:rPr>
              <a:t>Ω</a:t>
            </a:r>
            <a:r>
              <a:rPr lang="en-US" altLang="en-US" dirty="0">
                <a:solidFill>
                  <a:srgbClr val="002060"/>
                </a:solidFill>
                <a:latin typeface="Georgia" pitchFamily="18" charset="0"/>
              </a:rPr>
              <a:t>) of the resistor.</a:t>
            </a:r>
            <a:endParaRPr lang="en-GB" altLang="en-US" dirty="0">
              <a:solidFill>
                <a:srgbClr val="002060"/>
              </a:solidFill>
              <a:latin typeface="Georgia" pitchFamily="18" charset="0"/>
            </a:endParaRPr>
          </a:p>
        </p:txBody>
      </p:sp>
      <p:sp>
        <p:nvSpPr>
          <p:cNvPr id="6" name="TextBox 5"/>
          <p:cNvSpPr txBox="1">
            <a:spLocks noRot="1" noChangeAspect="1" noMove="1" noResize="1" noEditPoints="1" noAdjustHandles="1" noChangeArrowheads="1" noChangeShapeType="1" noTextEdit="1"/>
          </p:cNvSpPr>
          <p:nvPr/>
        </p:nvSpPr>
        <p:spPr>
          <a:xfrm>
            <a:off x="2276689" y="1752600"/>
            <a:ext cx="4217821" cy="710579"/>
          </a:xfrm>
          <a:prstGeom prst="rect">
            <a:avLst/>
          </a:prstGeom>
          <a:blipFill rotWithShape="1">
            <a:blip r:embed="rId3" cstate="print"/>
            <a:stretch>
              <a:fillRect r="-1734" b="-9483"/>
            </a:stretch>
          </a:blipFill>
        </p:spPr>
        <p:txBody>
          <a:bodyPr/>
          <a:lstStyle/>
          <a:p>
            <a:pPr>
              <a:defRPr/>
            </a:pPr>
            <a:r>
              <a:rPr lang="en-GB">
                <a:noFill/>
              </a:rPr>
              <a:t> </a:t>
            </a:r>
          </a:p>
        </p:txBody>
      </p:sp>
      <p:sp>
        <p:nvSpPr>
          <p:cNvPr id="51207" name="Rectangle 6"/>
          <p:cNvSpPr>
            <a:spLocks noChangeArrowheads="1"/>
          </p:cNvSpPr>
          <p:nvPr/>
        </p:nvSpPr>
        <p:spPr bwMode="auto">
          <a:xfrm>
            <a:off x="76200" y="4495800"/>
            <a:ext cx="9372600" cy="461963"/>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dirty="0">
                <a:solidFill>
                  <a:srgbClr val="002060"/>
                </a:solidFill>
                <a:latin typeface="Georgia" pitchFamily="18" charset="0"/>
                <a:cs typeface="Times New Roman" pitchFamily="18" charset="0"/>
              </a:rPr>
              <a:t>Example:  Calculate the current through the resistor shown below.</a:t>
            </a:r>
            <a:endParaRPr lang="en-US" altLang="en-US" dirty="0">
              <a:solidFill>
                <a:srgbClr val="002060"/>
              </a:solidFill>
              <a:latin typeface="Georgia" pitchFamily="18" charset="0"/>
              <a:cs typeface="Times New Roman" pitchFamily="18" charset="0"/>
              <a:sym typeface="Symbol" pitchFamily="18" charset="2"/>
            </a:endParaRPr>
          </a:p>
        </p:txBody>
      </p:sp>
      <p:grpSp>
        <p:nvGrpSpPr>
          <p:cNvPr id="2" name="Group 1"/>
          <p:cNvGrpSpPr>
            <a:grpSpLocks/>
          </p:cNvGrpSpPr>
          <p:nvPr/>
        </p:nvGrpSpPr>
        <p:grpSpPr bwMode="auto">
          <a:xfrm>
            <a:off x="6486525" y="5264150"/>
            <a:ext cx="2146300" cy="1166813"/>
            <a:chOff x="6486525" y="5264150"/>
            <a:chExt cx="2146300" cy="1166813"/>
          </a:xfrm>
        </p:grpSpPr>
        <p:sp>
          <p:nvSpPr>
            <p:cNvPr id="37899" name="Rectangle 26"/>
            <p:cNvSpPr>
              <a:spLocks noChangeArrowheads="1"/>
            </p:cNvSpPr>
            <p:nvPr/>
          </p:nvSpPr>
          <p:spPr bwMode="auto">
            <a:xfrm>
              <a:off x="6896100" y="6153150"/>
              <a:ext cx="614363" cy="277813"/>
            </a:xfrm>
            <a:prstGeom prst="rect">
              <a:avLst/>
            </a:prstGeom>
            <a:noFill/>
            <a:ln w="9525">
              <a:noFill/>
              <a:miter lim="800000"/>
              <a:headEnd/>
              <a:tailEnd/>
            </a:ln>
          </p:spPr>
          <p:txBody>
            <a:bodyPr wrap="none" lIns="0" tIns="0" rIns="0" bIns="0">
              <a:spAutoFit/>
            </a:bodyPr>
            <a:lstStyle/>
            <a:p>
              <a:r>
                <a:rPr lang="en-US" altLang="en-US" sz="1800">
                  <a:solidFill>
                    <a:srgbClr val="000080"/>
                  </a:solidFill>
                  <a:latin typeface="Arial" charset="0"/>
                </a:rPr>
                <a:t>1.5k</a:t>
              </a:r>
              <a:r>
                <a:rPr lang="en-US" altLang="en-US" sz="1800">
                  <a:solidFill>
                    <a:srgbClr val="000080"/>
                  </a:solidFill>
                  <a:latin typeface="Arial" charset="0"/>
                  <a:sym typeface="Symbol" pitchFamily="18" charset="2"/>
                </a:rPr>
                <a:t></a:t>
              </a:r>
              <a:endParaRPr lang="en-US" altLang="en-US" sz="3200"/>
            </a:p>
          </p:txBody>
        </p:sp>
        <p:sp>
          <p:nvSpPr>
            <p:cNvPr id="37900" name="Line 34"/>
            <p:cNvSpPr>
              <a:spLocks noChangeShapeType="1"/>
            </p:cNvSpPr>
            <p:nvPr/>
          </p:nvSpPr>
          <p:spPr bwMode="auto">
            <a:xfrm flipH="1">
              <a:off x="7989888" y="5880100"/>
              <a:ext cx="642937" cy="0"/>
            </a:xfrm>
            <a:prstGeom prst="line">
              <a:avLst/>
            </a:prstGeom>
            <a:noFill/>
            <a:ln w="31750">
              <a:solidFill>
                <a:schemeClr val="accent2"/>
              </a:solidFill>
              <a:round/>
              <a:headEnd/>
              <a:tailEnd type="triangle" w="lg" len="med"/>
            </a:ln>
          </p:spPr>
          <p:txBody>
            <a:bodyPr/>
            <a:lstStyle/>
            <a:p>
              <a:endParaRPr lang="en-GB"/>
            </a:p>
          </p:txBody>
        </p:sp>
        <p:sp>
          <p:nvSpPr>
            <p:cNvPr id="37901" name="Rectangle 35"/>
            <p:cNvSpPr>
              <a:spLocks noChangeArrowheads="1"/>
            </p:cNvSpPr>
            <p:nvPr/>
          </p:nvSpPr>
          <p:spPr bwMode="auto">
            <a:xfrm>
              <a:off x="8455025" y="5530850"/>
              <a:ext cx="103188" cy="368300"/>
            </a:xfrm>
            <a:prstGeom prst="rect">
              <a:avLst/>
            </a:prstGeom>
            <a:noFill/>
            <a:ln w="9525">
              <a:noFill/>
              <a:miter lim="800000"/>
              <a:headEnd/>
              <a:tailEnd/>
            </a:ln>
          </p:spPr>
          <p:txBody>
            <a:bodyPr wrap="none" lIns="0" tIns="0" rIns="0" bIns="0">
              <a:spAutoFit/>
            </a:bodyPr>
            <a:lstStyle/>
            <a:p>
              <a:r>
                <a:rPr lang="en-US" altLang="en-US">
                  <a:solidFill>
                    <a:srgbClr val="000080"/>
                  </a:solidFill>
                </a:rPr>
                <a:t>I</a:t>
              </a:r>
              <a:endParaRPr lang="en-US" altLang="en-US"/>
            </a:p>
          </p:txBody>
        </p:sp>
        <p:sp>
          <p:nvSpPr>
            <p:cNvPr id="37902" name="Rectangle 25"/>
            <p:cNvSpPr>
              <a:spLocks noChangeArrowheads="1"/>
            </p:cNvSpPr>
            <p:nvPr/>
          </p:nvSpPr>
          <p:spPr bwMode="auto">
            <a:xfrm>
              <a:off x="6929438" y="5264150"/>
              <a:ext cx="530225" cy="368300"/>
            </a:xfrm>
            <a:prstGeom prst="rect">
              <a:avLst/>
            </a:prstGeom>
            <a:noFill/>
            <a:ln w="9525">
              <a:noFill/>
              <a:miter lim="800000"/>
              <a:headEnd/>
              <a:tailEnd/>
            </a:ln>
          </p:spPr>
          <p:txBody>
            <a:bodyPr wrap="none" lIns="0" tIns="0" rIns="0" bIns="0">
              <a:spAutoFit/>
            </a:bodyPr>
            <a:lstStyle/>
            <a:p>
              <a:r>
                <a:rPr lang="en-US" altLang="en-US">
                  <a:solidFill>
                    <a:srgbClr val="000080"/>
                  </a:solidFill>
                </a:rPr>
                <a:t>75V</a:t>
              </a:r>
              <a:endParaRPr lang="en-US" altLang="en-US"/>
            </a:p>
          </p:txBody>
        </p:sp>
        <p:sp>
          <p:nvSpPr>
            <p:cNvPr id="37903" name="Rectangle 14"/>
            <p:cNvSpPr>
              <a:spLocks noChangeArrowheads="1"/>
            </p:cNvSpPr>
            <p:nvPr/>
          </p:nvSpPr>
          <p:spPr bwMode="auto">
            <a:xfrm>
              <a:off x="6515100" y="5264150"/>
              <a:ext cx="103188" cy="368300"/>
            </a:xfrm>
            <a:prstGeom prst="rect">
              <a:avLst/>
            </a:prstGeom>
            <a:noFill/>
            <a:ln w="9525">
              <a:noFill/>
              <a:miter lim="800000"/>
              <a:headEnd/>
              <a:tailEnd/>
            </a:ln>
          </p:spPr>
          <p:txBody>
            <a:bodyPr wrap="none" lIns="0" tIns="0" rIns="0" bIns="0">
              <a:spAutoFit/>
            </a:bodyPr>
            <a:lstStyle/>
            <a:p>
              <a:r>
                <a:rPr lang="en-US" altLang="en-US">
                  <a:solidFill>
                    <a:srgbClr val="000080"/>
                  </a:solidFill>
                </a:rPr>
                <a:t>-</a:t>
              </a:r>
              <a:endParaRPr lang="en-US" altLang="en-US"/>
            </a:p>
          </p:txBody>
        </p:sp>
        <p:sp>
          <p:nvSpPr>
            <p:cNvPr id="37904" name="Rectangle 15"/>
            <p:cNvSpPr>
              <a:spLocks noChangeArrowheads="1"/>
            </p:cNvSpPr>
            <p:nvPr/>
          </p:nvSpPr>
          <p:spPr bwMode="auto">
            <a:xfrm>
              <a:off x="7707313" y="5264150"/>
              <a:ext cx="173037" cy="368300"/>
            </a:xfrm>
            <a:prstGeom prst="rect">
              <a:avLst/>
            </a:prstGeom>
            <a:noFill/>
            <a:ln w="9525">
              <a:noFill/>
              <a:miter lim="800000"/>
              <a:headEnd/>
              <a:tailEnd/>
            </a:ln>
          </p:spPr>
          <p:txBody>
            <a:bodyPr wrap="none" lIns="0" tIns="0" rIns="0" bIns="0">
              <a:spAutoFit/>
            </a:bodyPr>
            <a:lstStyle/>
            <a:p>
              <a:r>
                <a:rPr lang="en-US" altLang="en-US">
                  <a:solidFill>
                    <a:srgbClr val="000080"/>
                  </a:solidFill>
                </a:rPr>
                <a:t>+</a:t>
              </a:r>
              <a:endParaRPr lang="en-US" altLang="en-US"/>
            </a:p>
          </p:txBody>
        </p:sp>
        <p:pic>
          <p:nvPicPr>
            <p:cNvPr id="37905" name="Picture 1"/>
            <p:cNvPicPr>
              <a:picLocks noChangeAspect="1" noChangeArrowheads="1"/>
            </p:cNvPicPr>
            <p:nvPr/>
          </p:nvPicPr>
          <p:blipFill>
            <a:blip r:embed="rId4" cstate="print"/>
            <a:srcRect/>
            <a:stretch>
              <a:fillRect/>
            </a:stretch>
          </p:blipFill>
          <p:spPr bwMode="auto">
            <a:xfrm>
              <a:off x="6486525" y="5751513"/>
              <a:ext cx="1633538" cy="255587"/>
            </a:xfrm>
            <a:prstGeom prst="rect">
              <a:avLst/>
            </a:prstGeom>
            <a:solidFill>
              <a:schemeClr val="bg1"/>
            </a:solidFill>
            <a:ln w="9525">
              <a:solidFill>
                <a:srgbClr val="0070C0"/>
              </a:solidFill>
              <a:miter lim="800000"/>
              <a:headEnd/>
              <a:tailEnd/>
            </a:ln>
          </p:spPr>
        </p:pic>
      </p:grpSp>
      <p:sp>
        <p:nvSpPr>
          <p:cNvPr id="17" name="Rectangle 16"/>
          <p:cNvSpPr>
            <a:spLocks noRot="1" noChangeAspect="1" noMove="1" noResize="1" noEditPoints="1" noAdjustHandles="1" noChangeArrowheads="1" noChangeShapeType="1" noTextEdit="1"/>
          </p:cNvSpPr>
          <p:nvPr/>
        </p:nvSpPr>
        <p:spPr>
          <a:xfrm>
            <a:off x="533400" y="5361526"/>
            <a:ext cx="2856872" cy="622222"/>
          </a:xfrm>
          <a:prstGeom prst="rect">
            <a:avLst/>
          </a:prstGeom>
          <a:blipFill rotWithShape="1">
            <a:blip r:embed="rId5" cstate="print"/>
            <a:stretch>
              <a:fillRect r="-2137" b="-8824"/>
            </a:stretch>
          </a:blipFill>
        </p:spPr>
        <p:txBody>
          <a:bodyPr/>
          <a:lstStyle/>
          <a:p>
            <a:pPr>
              <a:defRPr/>
            </a:pPr>
            <a:r>
              <a:rPr lang="en-GB">
                <a:noFill/>
              </a:rPr>
              <a:t> </a:t>
            </a:r>
          </a:p>
        </p:txBody>
      </p:sp>
      <p:sp>
        <p:nvSpPr>
          <p:cNvPr id="37898" name="Rectangle 18"/>
          <p:cNvSpPr>
            <a:spLocks noChangeArrowheads="1"/>
          </p:cNvSpPr>
          <p:nvPr/>
        </p:nvSpPr>
        <p:spPr bwMode="auto">
          <a:xfrm>
            <a:off x="1574800" y="5527675"/>
            <a:ext cx="184150" cy="460375"/>
          </a:xfrm>
          <a:prstGeom prst="rect">
            <a:avLst/>
          </a:prstGeom>
          <a:noFill/>
          <a:ln w="9525">
            <a:noFill/>
            <a:miter lim="800000"/>
            <a:headEnd/>
            <a:tailEnd/>
          </a:ln>
        </p:spPr>
        <p:txBody>
          <a:bodyPr wrap="none">
            <a:spAutoFit/>
          </a:bodyPr>
          <a:lstStyle/>
          <a:p>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20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20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614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1207"/>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P spid="6147" grpId="0"/>
      <p:bldP spid="51205" grpId="0"/>
      <p:bldP spid="5120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1"/>
          <p:cNvSpPr>
            <a:spLocks noChangeArrowheads="1"/>
          </p:cNvSpPr>
          <p:nvPr/>
        </p:nvSpPr>
        <p:spPr bwMode="auto">
          <a:xfrm>
            <a:off x="76200" y="152400"/>
            <a:ext cx="8458200" cy="461963"/>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a:solidFill>
                  <a:srgbClr val="FF0000"/>
                </a:solidFill>
                <a:latin typeface="Georgia" pitchFamily="18" charset="0"/>
                <a:cs typeface="Times New Roman" pitchFamily="18" charset="0"/>
              </a:rPr>
              <a:t>Resistor Characteristics and Ohm’s Law</a:t>
            </a:r>
          </a:p>
        </p:txBody>
      </p:sp>
      <p:sp>
        <p:nvSpPr>
          <p:cNvPr id="52227" name="Rectangle 2"/>
          <p:cNvSpPr>
            <a:spLocks noChangeArrowheads="1"/>
          </p:cNvSpPr>
          <p:nvPr/>
        </p:nvSpPr>
        <p:spPr bwMode="auto">
          <a:xfrm>
            <a:off x="76200" y="779463"/>
            <a:ext cx="9067800" cy="830262"/>
          </a:xfrm>
          <a:prstGeom prst="rect">
            <a:avLst/>
          </a:prstGeom>
          <a:noFill/>
          <a:ln w="9525">
            <a:noFill/>
            <a:miter lim="800000"/>
            <a:headEnd/>
            <a:tailEnd/>
          </a:ln>
        </p:spPr>
        <p:txBody>
          <a:bodyPr>
            <a:spAutoFit/>
          </a:bodyPr>
          <a:lstStyle/>
          <a:p>
            <a:r>
              <a:rPr lang="en-US" altLang="en-US">
                <a:solidFill>
                  <a:srgbClr val="002060"/>
                </a:solidFill>
                <a:latin typeface="Georgia" pitchFamily="18" charset="0"/>
                <a:cs typeface="Times New Roman" pitchFamily="18" charset="0"/>
              </a:rPr>
              <a:t>Ohm’s Law is easily shown experimentally by varying the voltage across a resistor and measuring the current through it. </a:t>
            </a:r>
            <a:endParaRPr lang="en-GB" altLang="en-US">
              <a:solidFill>
                <a:srgbClr val="002060"/>
              </a:solidFill>
              <a:latin typeface="Georgia" pitchFamily="18" charset="0"/>
            </a:endParaRPr>
          </a:p>
        </p:txBody>
      </p:sp>
      <p:grpSp>
        <p:nvGrpSpPr>
          <p:cNvPr id="2" name="Group 14"/>
          <p:cNvGrpSpPr>
            <a:grpSpLocks/>
          </p:cNvGrpSpPr>
          <p:nvPr/>
        </p:nvGrpSpPr>
        <p:grpSpPr bwMode="auto">
          <a:xfrm>
            <a:off x="1676400" y="1828800"/>
            <a:ext cx="6248400" cy="3352800"/>
            <a:chOff x="4660107" y="2177875"/>
            <a:chExt cx="4557177" cy="2322490"/>
          </a:xfrm>
        </p:grpSpPr>
        <p:grpSp>
          <p:nvGrpSpPr>
            <p:cNvPr id="3" name="Group 12"/>
            <p:cNvGrpSpPr>
              <a:grpSpLocks/>
            </p:cNvGrpSpPr>
            <p:nvPr/>
          </p:nvGrpSpPr>
          <p:grpSpPr bwMode="auto">
            <a:xfrm>
              <a:off x="4660107" y="2177875"/>
              <a:ext cx="3046414" cy="2322490"/>
              <a:chOff x="886" y="977"/>
              <a:chExt cx="1919" cy="1462"/>
            </a:xfrm>
          </p:grpSpPr>
          <p:sp>
            <p:nvSpPr>
              <p:cNvPr id="38922" name="Line 8"/>
              <p:cNvSpPr>
                <a:spLocks noChangeShapeType="1"/>
              </p:cNvSpPr>
              <p:nvPr/>
            </p:nvSpPr>
            <p:spPr bwMode="auto">
              <a:xfrm flipV="1">
                <a:off x="1008" y="1248"/>
                <a:ext cx="0" cy="1056"/>
              </a:xfrm>
              <a:prstGeom prst="line">
                <a:avLst/>
              </a:prstGeom>
              <a:noFill/>
              <a:ln w="38100">
                <a:solidFill>
                  <a:schemeClr val="accent2"/>
                </a:solidFill>
                <a:round/>
                <a:headEnd/>
                <a:tailEnd type="triangle" w="med" len="med"/>
              </a:ln>
            </p:spPr>
            <p:txBody>
              <a:bodyPr/>
              <a:lstStyle/>
              <a:p>
                <a:endParaRPr lang="en-GB"/>
              </a:p>
            </p:txBody>
          </p:sp>
          <p:sp>
            <p:nvSpPr>
              <p:cNvPr id="38923" name="Line 9"/>
              <p:cNvSpPr>
                <a:spLocks noChangeShapeType="1"/>
              </p:cNvSpPr>
              <p:nvPr/>
            </p:nvSpPr>
            <p:spPr bwMode="auto">
              <a:xfrm flipV="1">
                <a:off x="1008" y="2296"/>
                <a:ext cx="1632" cy="0"/>
              </a:xfrm>
              <a:prstGeom prst="line">
                <a:avLst/>
              </a:prstGeom>
              <a:noFill/>
              <a:ln w="38100">
                <a:solidFill>
                  <a:schemeClr val="accent2"/>
                </a:solidFill>
                <a:round/>
                <a:headEnd/>
                <a:tailEnd type="triangle" w="med" len="med"/>
              </a:ln>
            </p:spPr>
            <p:txBody>
              <a:bodyPr/>
              <a:lstStyle/>
              <a:p>
                <a:endParaRPr lang="en-GB"/>
              </a:p>
            </p:txBody>
          </p:sp>
          <p:sp>
            <p:nvSpPr>
              <p:cNvPr id="38924" name="Text Box 10"/>
              <p:cNvSpPr txBox="1">
                <a:spLocks noChangeArrowheads="1"/>
              </p:cNvSpPr>
              <p:nvPr/>
            </p:nvSpPr>
            <p:spPr bwMode="auto">
              <a:xfrm>
                <a:off x="886" y="977"/>
                <a:ext cx="245" cy="271"/>
              </a:xfrm>
              <a:prstGeom prst="rect">
                <a:avLst/>
              </a:prstGeom>
              <a:noFill/>
              <a:ln w="9525">
                <a:noFill/>
                <a:miter lim="800000"/>
                <a:headEnd/>
                <a:tailEnd/>
              </a:ln>
            </p:spPr>
            <p:txBody>
              <a:bodyPr wrap="none">
                <a:spAutoFit/>
              </a:bodyPr>
              <a:lstStyle/>
              <a:p>
                <a:r>
                  <a:rPr lang="en-US" altLang="en-US" sz="2200">
                    <a:solidFill>
                      <a:schemeClr val="accent2"/>
                    </a:solidFill>
                    <a:cs typeface="Arial" charset="0"/>
                  </a:rPr>
                  <a:t>V</a:t>
                </a:r>
              </a:p>
            </p:txBody>
          </p:sp>
          <p:sp>
            <p:nvSpPr>
              <p:cNvPr id="38925" name="Text Box 11"/>
              <p:cNvSpPr txBox="1">
                <a:spLocks noChangeArrowheads="1"/>
              </p:cNvSpPr>
              <p:nvPr/>
            </p:nvSpPr>
            <p:spPr bwMode="auto">
              <a:xfrm>
                <a:off x="2629" y="2168"/>
                <a:ext cx="176" cy="271"/>
              </a:xfrm>
              <a:prstGeom prst="rect">
                <a:avLst/>
              </a:prstGeom>
              <a:noFill/>
              <a:ln w="9525">
                <a:noFill/>
                <a:miter lim="800000"/>
                <a:headEnd/>
                <a:tailEnd/>
              </a:ln>
            </p:spPr>
            <p:txBody>
              <a:bodyPr wrap="none">
                <a:spAutoFit/>
              </a:bodyPr>
              <a:lstStyle/>
              <a:p>
                <a:r>
                  <a:rPr lang="en-US" altLang="en-US" sz="2200">
                    <a:solidFill>
                      <a:schemeClr val="accent2"/>
                    </a:solidFill>
                    <a:cs typeface="Arial" charset="0"/>
                  </a:rPr>
                  <a:t>I</a:t>
                </a:r>
              </a:p>
            </p:txBody>
          </p:sp>
        </p:grpSp>
        <p:cxnSp>
          <p:nvCxnSpPr>
            <p:cNvPr id="7" name="Straight Connector 6"/>
            <p:cNvCxnSpPr>
              <a:stCxn id="38922" idx="0"/>
            </p:cNvCxnSpPr>
            <p:nvPr/>
          </p:nvCxnSpPr>
          <p:spPr>
            <a:xfrm flipV="1">
              <a:off x="4853463" y="2607844"/>
              <a:ext cx="2422158" cy="1676987"/>
            </a:xfrm>
            <a:prstGeom prst="line">
              <a:avLst/>
            </a:prstGeom>
            <a:ln w="38100">
              <a:solidFill>
                <a:srgbClr val="FF3300"/>
              </a:solidFill>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6602928" y="3168672"/>
              <a:ext cx="555753" cy="177046"/>
            </a:xfrm>
            <a:prstGeom prst="straightConnector1">
              <a:avLst/>
            </a:prstGeom>
            <a:ln w="28575">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a:spLocks noRot="1" noChangeAspect="1" noMove="1" noResize="1" noEditPoints="1" noAdjustHandles="1" noChangeArrowheads="1" noChangeShapeType="1" noTextEdit="1"/>
            </p:cNvSpPr>
            <p:nvPr/>
          </p:nvSpPr>
          <p:spPr>
            <a:xfrm>
              <a:off x="7167299" y="2945998"/>
              <a:ext cx="2049985" cy="801310"/>
            </a:xfrm>
            <a:prstGeom prst="rect">
              <a:avLst/>
            </a:prstGeom>
            <a:blipFill rotWithShape="1">
              <a:blip r:embed="rId2" cstate="print"/>
              <a:stretch>
                <a:fillRect l="-4762" r="-3571" b="-763"/>
              </a:stretch>
            </a:blipFill>
          </p:spPr>
          <p:txBody>
            <a:bodyPr/>
            <a:lstStyle/>
            <a:p>
              <a:pPr>
                <a:defRPr/>
              </a:pPr>
              <a:r>
                <a:rPr lang="en-GB">
                  <a:noFill/>
                </a:rPr>
                <a:t> </a:t>
              </a:r>
            </a:p>
          </p:txBody>
        </p:sp>
      </p:grpSp>
      <p:sp>
        <p:nvSpPr>
          <p:cNvPr id="52229" name="Rectangle 15"/>
          <p:cNvSpPr>
            <a:spLocks noChangeArrowheads="1"/>
          </p:cNvSpPr>
          <p:nvPr/>
        </p:nvSpPr>
        <p:spPr bwMode="auto">
          <a:xfrm>
            <a:off x="2532063" y="5334000"/>
            <a:ext cx="4019550" cy="461963"/>
          </a:xfrm>
          <a:prstGeom prst="rect">
            <a:avLst/>
          </a:prstGeom>
          <a:noFill/>
          <a:ln w="9525">
            <a:noFill/>
            <a:miter lim="800000"/>
            <a:headEnd/>
            <a:tailEnd/>
          </a:ln>
        </p:spPr>
        <p:txBody>
          <a:bodyPr wrap="none">
            <a:spAutoFit/>
          </a:bodyPr>
          <a:lstStyle/>
          <a:p>
            <a:r>
              <a:rPr lang="en-US" altLang="en-US">
                <a:solidFill>
                  <a:srgbClr val="002060"/>
                </a:solidFill>
                <a:latin typeface="Georgia" pitchFamily="18" charset="0"/>
                <a:cs typeface="Times New Roman" pitchFamily="18" charset="0"/>
              </a:rPr>
              <a:t>“characteristic of a resistor” </a:t>
            </a:r>
            <a:endParaRPr lang="en-GB" altLang="en-US">
              <a:solidFill>
                <a:srgbClr val="002060"/>
              </a:solidFill>
              <a:latin typeface="Georgi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22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22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7" grpId="0"/>
      <p:bldP spid="5222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0172" name="Text Box 12"/>
          <p:cNvSpPr txBox="1">
            <a:spLocks noChangeArrowheads="1"/>
          </p:cNvSpPr>
          <p:nvPr/>
        </p:nvSpPr>
        <p:spPr bwMode="auto">
          <a:xfrm>
            <a:off x="1219200" y="2438400"/>
            <a:ext cx="1676400" cy="457200"/>
          </a:xfrm>
          <a:prstGeom prst="rect">
            <a:avLst/>
          </a:prstGeom>
          <a:noFill/>
          <a:ln w="9525">
            <a:noFill/>
            <a:miter lim="800000"/>
            <a:headEnd/>
            <a:tailEnd/>
          </a:ln>
          <a:effectLst/>
        </p:spPr>
        <p:txBody>
          <a:bodyPr>
            <a:spAutoFit/>
          </a:bodyPr>
          <a:lstStyle/>
          <a:p>
            <a:pPr>
              <a:spcBef>
                <a:spcPct val="50000"/>
              </a:spcBef>
              <a:defRPr/>
            </a:pPr>
            <a:r>
              <a:rPr lang="en-US" b="1" i="1">
                <a:latin typeface="+mn-lt"/>
                <a:cs typeface="Times New Roman" pitchFamily="18" charset="0"/>
              </a:rPr>
              <a:t>Voltage </a:t>
            </a:r>
            <a:r>
              <a:rPr lang="en-US">
                <a:latin typeface="+mn-lt"/>
                <a:cs typeface="Times New Roman" pitchFamily="18" charset="0"/>
              </a:rPr>
              <a:t>is </a:t>
            </a:r>
            <a:endParaRPr lang="en-US">
              <a:latin typeface="+mn-lt"/>
            </a:endParaRPr>
          </a:p>
        </p:txBody>
      </p:sp>
      <p:sp>
        <p:nvSpPr>
          <p:cNvPr id="60419" name="Rectangle 13"/>
          <p:cNvSpPr>
            <a:spLocks noChangeArrowheads="1"/>
          </p:cNvSpPr>
          <p:nvPr/>
        </p:nvSpPr>
        <p:spPr bwMode="auto">
          <a:xfrm>
            <a:off x="1066800" y="1600200"/>
            <a:ext cx="3581400" cy="609600"/>
          </a:xfrm>
          <a:prstGeom prst="rect">
            <a:avLst/>
          </a:prstGeom>
          <a:solidFill>
            <a:schemeClr val="folHlink"/>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latin typeface="Times New Roman" pitchFamily="18" charset="0"/>
            </a:endParaRPr>
          </a:p>
        </p:txBody>
      </p:sp>
      <p:sp>
        <p:nvSpPr>
          <p:cNvPr id="220174" name="Text Box 14"/>
          <p:cNvSpPr txBox="1">
            <a:spLocks noChangeArrowheads="1"/>
          </p:cNvSpPr>
          <p:nvPr/>
        </p:nvSpPr>
        <p:spPr bwMode="auto">
          <a:xfrm>
            <a:off x="1219200" y="1676400"/>
            <a:ext cx="3810000" cy="519113"/>
          </a:xfrm>
          <a:prstGeom prst="rect">
            <a:avLst/>
          </a:prstGeom>
          <a:noFill/>
          <a:ln w="9525">
            <a:noFill/>
            <a:miter lim="800000"/>
            <a:headEnd/>
            <a:tailEnd/>
          </a:ln>
          <a:effectLst/>
        </p:spPr>
        <p:txBody>
          <a:bodyPr>
            <a:spAutoFit/>
          </a:bodyPr>
          <a:lstStyle/>
          <a:p>
            <a:pPr>
              <a:spcBef>
                <a:spcPct val="50000"/>
              </a:spcBef>
              <a:defRPr/>
            </a:pPr>
            <a:r>
              <a:rPr lang="en-US" sz="2800" dirty="0">
                <a:solidFill>
                  <a:schemeClr val="accent3"/>
                </a:solidFill>
              </a:rPr>
              <a:t>Review of </a:t>
            </a:r>
            <a:r>
              <a:rPr lang="en-US" sz="2800" i="1" dirty="0">
                <a:solidFill>
                  <a:schemeClr val="accent3"/>
                </a:solidFill>
              </a:rPr>
              <a:t>V, I</a:t>
            </a:r>
            <a:r>
              <a:rPr lang="en-US" sz="2800" dirty="0">
                <a:solidFill>
                  <a:schemeClr val="accent3"/>
                </a:solidFill>
              </a:rPr>
              <a:t>, and </a:t>
            </a:r>
            <a:r>
              <a:rPr lang="en-US" sz="2800" i="1" dirty="0">
                <a:solidFill>
                  <a:schemeClr val="accent3"/>
                </a:solidFill>
              </a:rPr>
              <a:t>R</a:t>
            </a:r>
          </a:p>
        </p:txBody>
      </p:sp>
      <p:grpSp>
        <p:nvGrpSpPr>
          <p:cNvPr id="2" name="Group 15"/>
          <p:cNvGrpSpPr>
            <a:grpSpLocks/>
          </p:cNvGrpSpPr>
          <p:nvPr/>
        </p:nvGrpSpPr>
        <p:grpSpPr bwMode="auto">
          <a:xfrm>
            <a:off x="1219200" y="2438400"/>
            <a:ext cx="7086600" cy="838200"/>
            <a:chOff x="768" y="1536"/>
            <a:chExt cx="4464" cy="528"/>
          </a:xfrm>
        </p:grpSpPr>
        <p:sp>
          <p:nvSpPr>
            <p:cNvPr id="220176" name="Text Box 16"/>
            <p:cNvSpPr txBox="1">
              <a:spLocks noChangeArrowheads="1"/>
            </p:cNvSpPr>
            <p:nvPr/>
          </p:nvSpPr>
          <p:spPr bwMode="auto">
            <a:xfrm>
              <a:off x="1602" y="1536"/>
              <a:ext cx="3600" cy="288"/>
            </a:xfrm>
            <a:prstGeom prst="rect">
              <a:avLst/>
            </a:prstGeom>
            <a:noFill/>
            <a:ln w="9525">
              <a:noFill/>
              <a:miter lim="800000"/>
              <a:headEnd/>
              <a:tailEnd/>
            </a:ln>
            <a:effectLst/>
          </p:spPr>
          <p:txBody>
            <a:bodyPr>
              <a:spAutoFit/>
            </a:bodyPr>
            <a:lstStyle/>
            <a:p>
              <a:pPr>
                <a:spcBef>
                  <a:spcPct val="50000"/>
                </a:spcBef>
                <a:defRPr/>
              </a:pPr>
              <a:r>
                <a:rPr lang="en-US">
                  <a:latin typeface="+mn-lt"/>
                  <a:cs typeface="Times New Roman" pitchFamily="18" charset="0"/>
                </a:rPr>
                <a:t>the amount of energy per charge available to</a:t>
              </a:r>
              <a:endParaRPr lang="en-US">
                <a:latin typeface="+mn-lt"/>
              </a:endParaRPr>
            </a:p>
          </p:txBody>
        </p:sp>
        <p:sp>
          <p:nvSpPr>
            <p:cNvPr id="220177" name="Text Box 17"/>
            <p:cNvSpPr txBox="1">
              <a:spLocks noChangeArrowheads="1"/>
            </p:cNvSpPr>
            <p:nvPr/>
          </p:nvSpPr>
          <p:spPr bwMode="auto">
            <a:xfrm>
              <a:off x="768" y="1776"/>
              <a:ext cx="4464" cy="288"/>
            </a:xfrm>
            <a:prstGeom prst="rect">
              <a:avLst/>
            </a:prstGeom>
            <a:noFill/>
            <a:ln w="9525">
              <a:noFill/>
              <a:miter lim="800000"/>
              <a:headEnd/>
              <a:tailEnd/>
            </a:ln>
            <a:effectLst/>
          </p:spPr>
          <p:txBody>
            <a:bodyPr>
              <a:spAutoFit/>
            </a:bodyPr>
            <a:lstStyle/>
            <a:p>
              <a:pPr>
                <a:spcBef>
                  <a:spcPct val="50000"/>
                </a:spcBef>
                <a:defRPr/>
              </a:pPr>
              <a:r>
                <a:rPr lang="en-US">
                  <a:latin typeface="+mn-lt"/>
                </a:rPr>
                <a:t>move electrons from one point to another in a circuit.</a:t>
              </a:r>
              <a:endParaRPr lang="en-US">
                <a:latin typeface="+mn-lt"/>
                <a:cs typeface="Times New Roman" pitchFamily="18" charset="0"/>
              </a:endParaRPr>
            </a:p>
          </p:txBody>
        </p:sp>
      </p:grpSp>
      <p:sp>
        <p:nvSpPr>
          <p:cNvPr id="220180" name="Text Box 20"/>
          <p:cNvSpPr txBox="1">
            <a:spLocks noChangeArrowheads="1"/>
          </p:cNvSpPr>
          <p:nvPr/>
        </p:nvSpPr>
        <p:spPr bwMode="auto">
          <a:xfrm>
            <a:off x="1231900" y="3352800"/>
            <a:ext cx="1752600" cy="457200"/>
          </a:xfrm>
          <a:prstGeom prst="rect">
            <a:avLst/>
          </a:prstGeom>
          <a:noFill/>
          <a:ln w="9525">
            <a:noFill/>
            <a:miter lim="800000"/>
            <a:headEnd/>
            <a:tailEnd/>
          </a:ln>
          <a:effectLst/>
        </p:spPr>
        <p:txBody>
          <a:bodyPr>
            <a:spAutoFit/>
          </a:bodyPr>
          <a:lstStyle/>
          <a:p>
            <a:pPr>
              <a:spcBef>
                <a:spcPct val="50000"/>
              </a:spcBef>
              <a:defRPr/>
            </a:pPr>
            <a:r>
              <a:rPr lang="en-US" b="1" i="1">
                <a:latin typeface="+mn-lt"/>
                <a:cs typeface="Times New Roman" pitchFamily="18" charset="0"/>
              </a:rPr>
              <a:t>Current </a:t>
            </a:r>
            <a:r>
              <a:rPr lang="en-US">
                <a:latin typeface="+mn-lt"/>
                <a:cs typeface="Times New Roman" pitchFamily="18" charset="0"/>
              </a:rPr>
              <a:t>is </a:t>
            </a:r>
          </a:p>
        </p:txBody>
      </p:sp>
      <p:grpSp>
        <p:nvGrpSpPr>
          <p:cNvPr id="3" name="Group 21"/>
          <p:cNvGrpSpPr>
            <a:grpSpLocks/>
          </p:cNvGrpSpPr>
          <p:nvPr/>
        </p:nvGrpSpPr>
        <p:grpSpPr bwMode="auto">
          <a:xfrm>
            <a:off x="1447800" y="3352800"/>
            <a:ext cx="7186613" cy="823913"/>
            <a:chOff x="768" y="2409"/>
            <a:chExt cx="5340" cy="519"/>
          </a:xfrm>
        </p:grpSpPr>
        <p:sp>
          <p:nvSpPr>
            <p:cNvPr id="220182" name="Text Box 22"/>
            <p:cNvSpPr txBox="1">
              <a:spLocks noChangeArrowheads="1"/>
            </p:cNvSpPr>
            <p:nvPr/>
          </p:nvSpPr>
          <p:spPr bwMode="auto">
            <a:xfrm>
              <a:off x="1644" y="2409"/>
              <a:ext cx="4464" cy="288"/>
            </a:xfrm>
            <a:prstGeom prst="rect">
              <a:avLst/>
            </a:prstGeom>
            <a:noFill/>
            <a:ln w="9525">
              <a:noFill/>
              <a:miter lim="800000"/>
              <a:headEnd/>
              <a:tailEnd/>
            </a:ln>
            <a:effectLst/>
          </p:spPr>
          <p:txBody>
            <a:bodyPr>
              <a:spAutoFit/>
            </a:bodyPr>
            <a:lstStyle/>
            <a:p>
              <a:pPr>
                <a:spcBef>
                  <a:spcPct val="50000"/>
                </a:spcBef>
                <a:defRPr/>
              </a:pPr>
              <a:r>
                <a:rPr lang="en-US">
                  <a:latin typeface="+mn-lt"/>
                  <a:cs typeface="Times New Roman" pitchFamily="18" charset="0"/>
                </a:rPr>
                <a:t>the rate of charge flow and is measured in </a:t>
              </a:r>
            </a:p>
          </p:txBody>
        </p:sp>
        <p:sp>
          <p:nvSpPr>
            <p:cNvPr id="220183" name="Text Box 23"/>
            <p:cNvSpPr txBox="1">
              <a:spLocks noChangeArrowheads="1"/>
            </p:cNvSpPr>
            <p:nvPr/>
          </p:nvSpPr>
          <p:spPr bwMode="auto">
            <a:xfrm>
              <a:off x="768" y="2640"/>
              <a:ext cx="960" cy="288"/>
            </a:xfrm>
            <a:prstGeom prst="rect">
              <a:avLst/>
            </a:prstGeom>
            <a:noFill/>
            <a:ln w="9525">
              <a:noFill/>
              <a:miter lim="800000"/>
              <a:headEnd/>
              <a:tailEnd/>
            </a:ln>
            <a:effectLst/>
          </p:spPr>
          <p:txBody>
            <a:bodyPr>
              <a:spAutoFit/>
            </a:bodyPr>
            <a:lstStyle/>
            <a:p>
              <a:pPr>
                <a:spcBef>
                  <a:spcPct val="50000"/>
                </a:spcBef>
                <a:defRPr/>
              </a:pPr>
              <a:r>
                <a:rPr lang="en-US">
                  <a:latin typeface="+mn-lt"/>
                  <a:cs typeface="Times New Roman" pitchFamily="18" charset="0"/>
                </a:rPr>
                <a:t>amperes.  </a:t>
              </a:r>
            </a:p>
          </p:txBody>
        </p:sp>
      </p:grpSp>
      <p:sp>
        <p:nvSpPr>
          <p:cNvPr id="220184" name="Text Box 24"/>
          <p:cNvSpPr txBox="1">
            <a:spLocks noChangeArrowheads="1"/>
          </p:cNvSpPr>
          <p:nvPr/>
        </p:nvSpPr>
        <p:spPr bwMode="auto">
          <a:xfrm>
            <a:off x="1219200" y="4343400"/>
            <a:ext cx="2209800" cy="457200"/>
          </a:xfrm>
          <a:prstGeom prst="rect">
            <a:avLst/>
          </a:prstGeom>
          <a:noFill/>
          <a:ln w="9525">
            <a:noFill/>
            <a:miter lim="800000"/>
            <a:headEnd/>
            <a:tailEnd/>
          </a:ln>
          <a:effectLst/>
        </p:spPr>
        <p:txBody>
          <a:bodyPr>
            <a:spAutoFit/>
          </a:bodyPr>
          <a:lstStyle/>
          <a:p>
            <a:pPr>
              <a:spcBef>
                <a:spcPct val="50000"/>
              </a:spcBef>
              <a:defRPr/>
            </a:pPr>
            <a:r>
              <a:rPr lang="en-US" b="1" i="1">
                <a:latin typeface="+mn-lt"/>
                <a:cs typeface="Times New Roman" pitchFamily="18" charset="0"/>
              </a:rPr>
              <a:t>Resistance</a:t>
            </a:r>
            <a:r>
              <a:rPr lang="en-US" b="1">
                <a:latin typeface="+mn-lt"/>
                <a:cs typeface="Times New Roman" pitchFamily="18" charset="0"/>
              </a:rPr>
              <a:t> </a:t>
            </a:r>
            <a:r>
              <a:rPr lang="en-US">
                <a:latin typeface="+mn-lt"/>
                <a:cs typeface="Times New Roman" pitchFamily="18" charset="0"/>
              </a:rPr>
              <a:t>is </a:t>
            </a:r>
          </a:p>
        </p:txBody>
      </p:sp>
      <p:grpSp>
        <p:nvGrpSpPr>
          <p:cNvPr id="4" name="Group 25"/>
          <p:cNvGrpSpPr>
            <a:grpSpLocks/>
          </p:cNvGrpSpPr>
          <p:nvPr/>
        </p:nvGrpSpPr>
        <p:grpSpPr bwMode="auto">
          <a:xfrm>
            <a:off x="1179513" y="4356100"/>
            <a:ext cx="8810625" cy="838200"/>
            <a:chOff x="768" y="3024"/>
            <a:chExt cx="5550" cy="528"/>
          </a:xfrm>
        </p:grpSpPr>
        <p:sp>
          <p:nvSpPr>
            <p:cNvPr id="220186" name="Text Box 26"/>
            <p:cNvSpPr txBox="1">
              <a:spLocks noChangeArrowheads="1"/>
            </p:cNvSpPr>
            <p:nvPr/>
          </p:nvSpPr>
          <p:spPr bwMode="auto">
            <a:xfrm>
              <a:off x="1854" y="3024"/>
              <a:ext cx="4464" cy="288"/>
            </a:xfrm>
            <a:prstGeom prst="rect">
              <a:avLst/>
            </a:prstGeom>
            <a:noFill/>
            <a:ln w="9525">
              <a:noFill/>
              <a:miter lim="800000"/>
              <a:headEnd/>
              <a:tailEnd/>
            </a:ln>
            <a:effectLst/>
          </p:spPr>
          <p:txBody>
            <a:bodyPr>
              <a:spAutoFit/>
            </a:bodyPr>
            <a:lstStyle/>
            <a:p>
              <a:pPr>
                <a:spcBef>
                  <a:spcPct val="50000"/>
                </a:spcBef>
                <a:defRPr/>
              </a:pPr>
              <a:r>
                <a:rPr lang="en-US">
                  <a:latin typeface="+mn-lt"/>
                  <a:cs typeface="Times New Roman" pitchFamily="18" charset="0"/>
                </a:rPr>
                <a:t>the opposition to current and is measured </a:t>
              </a:r>
            </a:p>
          </p:txBody>
        </p:sp>
        <p:sp>
          <p:nvSpPr>
            <p:cNvPr id="220187" name="Text Box 27"/>
            <p:cNvSpPr txBox="1">
              <a:spLocks noChangeArrowheads="1"/>
            </p:cNvSpPr>
            <p:nvPr/>
          </p:nvSpPr>
          <p:spPr bwMode="auto">
            <a:xfrm>
              <a:off x="768" y="3264"/>
              <a:ext cx="1488" cy="288"/>
            </a:xfrm>
            <a:prstGeom prst="rect">
              <a:avLst/>
            </a:prstGeom>
            <a:noFill/>
            <a:ln w="9525">
              <a:noFill/>
              <a:miter lim="800000"/>
              <a:headEnd/>
              <a:tailEnd/>
            </a:ln>
            <a:effectLst/>
          </p:spPr>
          <p:txBody>
            <a:bodyPr>
              <a:spAutoFit/>
            </a:bodyPr>
            <a:lstStyle/>
            <a:p>
              <a:pPr>
                <a:spcBef>
                  <a:spcPct val="50000"/>
                </a:spcBef>
                <a:defRPr/>
              </a:pPr>
              <a:r>
                <a:rPr lang="en-US">
                  <a:latin typeface="+mn-lt"/>
                  <a:cs typeface="Times New Roman" pitchFamily="18" charset="0"/>
                </a:rPr>
                <a:t>in ohms. </a:t>
              </a:r>
            </a:p>
          </p:txBody>
        </p:sp>
      </p:grpSp>
    </p:spTree>
    <p:custDataLst>
      <p:tags r:id="rId1"/>
    </p:custDataLst>
    <p:extLst>
      <p:ext uri="{BB962C8B-B14F-4D97-AF65-F5344CB8AC3E}">
        <p14:creationId xmlns:p14="http://schemas.microsoft.com/office/powerpoint/2010/main" val="2247912516"/>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1+#ppt_w/2"/>
                                          </p:val>
                                        </p:tav>
                                        <p:tav tm="100000">
                                          <p:val>
                                            <p:strVal val="#ppt_x"/>
                                          </p:val>
                                        </p:tav>
                                      </p:tavLst>
                                    </p:anim>
                                    <p:anim calcmode="lin" valueType="num">
                                      <p:cBhvr additive="base">
                                        <p:cTn id="14"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14"/>
          <p:cNvSpPr>
            <a:spLocks noChangeArrowheads="1"/>
          </p:cNvSpPr>
          <p:nvPr/>
        </p:nvSpPr>
        <p:spPr bwMode="auto">
          <a:xfrm>
            <a:off x="990600" y="1295400"/>
            <a:ext cx="7391400" cy="914400"/>
          </a:xfrm>
          <a:prstGeom prst="rect">
            <a:avLst/>
          </a:prstGeom>
          <a:solidFill>
            <a:schemeClr val="folHlink"/>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latin typeface="Times New Roman" pitchFamily="18" charset="0"/>
            </a:endParaRPr>
          </a:p>
        </p:txBody>
      </p:sp>
      <p:sp>
        <p:nvSpPr>
          <p:cNvPr id="43023" name="Text Box 15"/>
          <p:cNvSpPr txBox="1">
            <a:spLocks noChangeArrowheads="1"/>
          </p:cNvSpPr>
          <p:nvPr/>
        </p:nvSpPr>
        <p:spPr bwMode="auto">
          <a:xfrm>
            <a:off x="1066800" y="1371600"/>
            <a:ext cx="7315200" cy="830263"/>
          </a:xfrm>
          <a:prstGeom prst="rect">
            <a:avLst/>
          </a:prstGeom>
          <a:noFill/>
          <a:ln w="9525">
            <a:noFill/>
            <a:miter lim="800000"/>
            <a:headEnd/>
            <a:tailEnd/>
          </a:ln>
          <a:effectLst/>
        </p:spPr>
        <p:txBody>
          <a:bodyPr>
            <a:spAutoFit/>
          </a:bodyPr>
          <a:lstStyle/>
          <a:p>
            <a:pPr>
              <a:spcBef>
                <a:spcPct val="50000"/>
              </a:spcBef>
              <a:defRPr/>
            </a:pPr>
            <a:r>
              <a:rPr lang="en-US" dirty="0">
                <a:solidFill>
                  <a:schemeClr val="accent3"/>
                </a:solidFill>
                <a:latin typeface="+mn-lt"/>
              </a:rPr>
              <a:t>The most important fundamental law in electronics is Ohm’s law</a:t>
            </a:r>
            <a:r>
              <a:rPr lang="en-US" dirty="0">
                <a:solidFill>
                  <a:schemeClr val="accent3"/>
                </a:solidFill>
                <a:latin typeface="+mn-lt"/>
                <a:cs typeface="Times New Roman" pitchFamily="18" charset="0"/>
              </a:rPr>
              <a:t>, which relates voltage, current, and resistance. </a:t>
            </a:r>
          </a:p>
        </p:txBody>
      </p:sp>
      <p:sp>
        <p:nvSpPr>
          <p:cNvPr id="1029" name="Text Box 26"/>
          <p:cNvSpPr txBox="1">
            <a:spLocks noChangeArrowheads="1"/>
          </p:cNvSpPr>
          <p:nvPr/>
        </p:nvSpPr>
        <p:spPr bwMode="auto">
          <a:xfrm>
            <a:off x="1066800" y="2438400"/>
            <a:ext cx="72390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Georg Simon Ohm (1787-1854) studied the relationship between voltage, current, and resistance and formulated the equation that bears his name. In terms of current, Ohm’s law states</a:t>
            </a:r>
          </a:p>
        </p:txBody>
      </p:sp>
      <p:grpSp>
        <p:nvGrpSpPr>
          <p:cNvPr id="2" name="Group 29"/>
          <p:cNvGrpSpPr>
            <a:grpSpLocks/>
          </p:cNvGrpSpPr>
          <p:nvPr/>
        </p:nvGrpSpPr>
        <p:grpSpPr bwMode="auto">
          <a:xfrm>
            <a:off x="3810000" y="3886200"/>
            <a:ext cx="1219200" cy="914400"/>
            <a:chOff x="2400" y="2496"/>
            <a:chExt cx="768" cy="576"/>
          </a:xfrm>
        </p:grpSpPr>
        <p:sp>
          <p:nvSpPr>
            <p:cNvPr id="1034" name="Rectangle 28"/>
            <p:cNvSpPr>
              <a:spLocks noChangeArrowheads="1"/>
            </p:cNvSpPr>
            <p:nvPr/>
          </p:nvSpPr>
          <p:spPr bwMode="auto">
            <a:xfrm>
              <a:off x="2400" y="2496"/>
              <a:ext cx="768" cy="576"/>
            </a:xfrm>
            <a:prstGeom prst="rect">
              <a:avLst/>
            </a:prstGeom>
            <a:solidFill>
              <a:schemeClr val="accent1"/>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latin typeface="Times New Roman" pitchFamily="18" charset="0"/>
              </a:endParaRPr>
            </a:p>
          </p:txBody>
        </p:sp>
        <p:graphicFrame>
          <p:nvGraphicFramePr>
            <p:cNvPr id="1026" name="Object 27"/>
            <p:cNvGraphicFramePr>
              <a:graphicFrameLocks noChangeAspect="1"/>
            </p:cNvGraphicFramePr>
            <p:nvPr/>
          </p:nvGraphicFramePr>
          <p:xfrm>
            <a:off x="2496" y="2496"/>
            <a:ext cx="528" cy="528"/>
          </p:xfrm>
          <a:graphic>
            <a:graphicData uri="http://schemas.openxmlformats.org/presentationml/2006/ole">
              <mc:AlternateContent xmlns:mc="http://schemas.openxmlformats.org/markup-compatibility/2006">
                <mc:Choice xmlns:v="urn:schemas-microsoft-com:vml" Requires="v">
                  <p:oleObj spid="_x0000_s10254" name="Equation" r:id="rId5" imgW="393529" imgH="393529" progId="">
                    <p:embed/>
                  </p:oleObj>
                </mc:Choice>
                <mc:Fallback>
                  <p:oleObj name="Equation" r:id="rId5" imgW="393529" imgH="393529" progId="">
                    <p:embed/>
                    <p:pic>
                      <p:nvPicPr>
                        <p:cNvPr id="0"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96" y="2496"/>
                          <a:ext cx="528" cy="52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
        <p:nvSpPr>
          <p:cNvPr id="43038" name="Text Box 30"/>
          <p:cNvSpPr txBox="1">
            <a:spLocks noChangeArrowheads="1"/>
          </p:cNvSpPr>
          <p:nvPr/>
        </p:nvSpPr>
        <p:spPr bwMode="auto">
          <a:xfrm>
            <a:off x="1219200" y="5029200"/>
            <a:ext cx="67818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What is the current from a 12 V source if the resistance is 10 </a:t>
            </a:r>
            <a:r>
              <a:rPr lang="en-US" altLang="en-US" sz="2400">
                <a:latin typeface="Symbol" pitchFamily="18" charset="2"/>
              </a:rPr>
              <a:t>W</a:t>
            </a:r>
            <a:r>
              <a:rPr lang="en-US" altLang="en-US" sz="2400">
                <a:latin typeface="Times New Roman" pitchFamily="18" charset="0"/>
              </a:rPr>
              <a:t>? </a:t>
            </a:r>
          </a:p>
        </p:txBody>
      </p:sp>
      <p:sp>
        <p:nvSpPr>
          <p:cNvPr id="43039" name="WordArt 31"/>
          <p:cNvSpPr>
            <a:spLocks noChangeArrowheads="1" noChangeShapeType="1" noTextEdit="1"/>
          </p:cNvSpPr>
          <p:nvPr/>
        </p:nvSpPr>
        <p:spPr bwMode="auto">
          <a:xfrm>
            <a:off x="990600" y="4495800"/>
            <a:ext cx="1343025" cy="630238"/>
          </a:xfrm>
          <a:prstGeom prst="rect">
            <a:avLst/>
          </a:prstGeom>
        </p:spPr>
        <p:txBody>
          <a:bodyPr wrap="none" fromWordArt="1">
            <a:prstTxWarp prst="textSlantUp">
              <a:avLst>
                <a:gd name="adj" fmla="val 32056"/>
              </a:avLst>
            </a:prstTxWarp>
          </a:bodyPr>
          <a:lstStyle/>
          <a:p>
            <a:pPr algn="ctr"/>
            <a:r>
              <a:rPr lang="en-GB" sz="28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Question:</a:t>
            </a:r>
          </a:p>
        </p:txBody>
      </p:sp>
      <p:sp>
        <p:nvSpPr>
          <p:cNvPr id="43040" name="Text Box 32"/>
          <p:cNvSpPr txBox="1">
            <a:spLocks noChangeArrowheads="1"/>
          </p:cNvSpPr>
          <p:nvPr/>
        </p:nvSpPr>
        <p:spPr bwMode="auto">
          <a:xfrm>
            <a:off x="3733800" y="5410200"/>
            <a:ext cx="91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solidFill>
                  <a:srgbClr val="FF0000"/>
                </a:solidFill>
                <a:latin typeface="Times New Roman" pitchFamily="18" charset="0"/>
              </a:rPr>
              <a:t>1.2 A</a:t>
            </a:r>
          </a:p>
        </p:txBody>
      </p:sp>
    </p:spTree>
    <p:custDataLst>
      <p:tags r:id="rId2"/>
    </p:custDataLst>
    <p:extLst>
      <p:ext uri="{BB962C8B-B14F-4D97-AF65-F5344CB8AC3E}">
        <p14:creationId xmlns:p14="http://schemas.microsoft.com/office/powerpoint/2010/main" val="1228114487"/>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43039"/>
                                        </p:tgtEl>
                                        <p:attrNameLst>
                                          <p:attrName>style.visibility</p:attrName>
                                        </p:attrNameLst>
                                      </p:cBhvr>
                                      <p:to>
                                        <p:strVal val="visible"/>
                                      </p:to>
                                    </p:set>
                                    <p:anim calcmode="lin" valueType="num">
                                      <p:cBhvr>
                                        <p:cTn id="19" dur="500" decel="50000" fill="hold">
                                          <p:stCondLst>
                                            <p:cond delay="0"/>
                                          </p:stCondLst>
                                        </p:cTn>
                                        <p:tgtEl>
                                          <p:spTgt spid="43039"/>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43039"/>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43039"/>
                                        </p:tgtEl>
                                        <p:attrNameLst>
                                          <p:attrName>ppt_w</p:attrName>
                                        </p:attrNameLst>
                                      </p:cBhvr>
                                      <p:tavLst>
                                        <p:tav tm="0">
                                          <p:val>
                                            <p:strVal val="#ppt_w*.05"/>
                                          </p:val>
                                        </p:tav>
                                        <p:tav tm="100000">
                                          <p:val>
                                            <p:strVal val="#ppt_w"/>
                                          </p:val>
                                        </p:tav>
                                      </p:tavLst>
                                    </p:anim>
                                    <p:anim calcmode="lin" valueType="num">
                                      <p:cBhvr>
                                        <p:cTn id="22" dur="1000" fill="hold"/>
                                        <p:tgtEl>
                                          <p:spTgt spid="43039"/>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43039"/>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43039"/>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43039"/>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43039"/>
                                        </p:tgtEl>
                                      </p:cBhvr>
                                    </p:animEffect>
                                  </p:childTnLst>
                                </p:cTn>
                              </p:par>
                            </p:childTnLst>
                          </p:cTn>
                        </p:par>
                        <p:par>
                          <p:cTn id="27" fill="hold" nodeType="afterGroup">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43038"/>
                                        </p:tgtEl>
                                        <p:attrNameLst>
                                          <p:attrName>style.visibility</p:attrName>
                                        </p:attrNameLst>
                                      </p:cBhvr>
                                      <p:to>
                                        <p:strVal val="visible"/>
                                      </p:to>
                                    </p:set>
                                    <p:animEffect transition="in" filter="wipe(left)">
                                      <p:cBhvr>
                                        <p:cTn id="30" dur="500"/>
                                        <p:tgtEl>
                                          <p:spTgt spid="43038"/>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2" fill="hold" grpId="0" nodeType="clickEffect">
                                  <p:stCondLst>
                                    <p:cond delay="0"/>
                                  </p:stCondLst>
                                  <p:childTnLst>
                                    <p:set>
                                      <p:cBhvr>
                                        <p:cTn id="34" dur="1" fill="hold">
                                          <p:stCondLst>
                                            <p:cond delay="0"/>
                                          </p:stCondLst>
                                        </p:cTn>
                                        <p:tgtEl>
                                          <p:spTgt spid="43040"/>
                                        </p:tgtEl>
                                        <p:attrNameLst>
                                          <p:attrName>style.visibility</p:attrName>
                                        </p:attrNameLst>
                                      </p:cBhvr>
                                      <p:to>
                                        <p:strVal val="visible"/>
                                      </p:to>
                                    </p:set>
                                    <p:anim calcmode="lin" valueType="num">
                                      <p:cBhvr additive="base">
                                        <p:cTn id="35" dur="500" fill="hold"/>
                                        <p:tgtEl>
                                          <p:spTgt spid="43040"/>
                                        </p:tgtEl>
                                        <p:attrNameLst>
                                          <p:attrName>ppt_x</p:attrName>
                                        </p:attrNameLst>
                                      </p:cBhvr>
                                      <p:tavLst>
                                        <p:tav tm="0">
                                          <p:val>
                                            <p:strVal val="1+#ppt_w/2"/>
                                          </p:val>
                                        </p:tav>
                                        <p:tav tm="100000">
                                          <p:val>
                                            <p:strVal val="#ppt_x"/>
                                          </p:val>
                                        </p:tav>
                                      </p:tavLst>
                                    </p:anim>
                                    <p:anim calcmode="lin" valueType="num">
                                      <p:cBhvr additive="base">
                                        <p:cTn id="36" dur="500" fill="hold"/>
                                        <p:tgtEl>
                                          <p:spTgt spid="4304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38" grpId="0"/>
      <p:bldP spid="43039" grpId="0" animBg="1"/>
      <p:bldP spid="4304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ChangeArrowheads="1"/>
          </p:cNvSpPr>
          <p:nvPr/>
        </p:nvSpPr>
        <p:spPr bwMode="auto">
          <a:xfrm>
            <a:off x="990600" y="1295400"/>
            <a:ext cx="1676400" cy="609600"/>
          </a:xfrm>
          <a:prstGeom prst="rect">
            <a:avLst/>
          </a:prstGeom>
          <a:solidFill>
            <a:schemeClr val="folHlink"/>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latin typeface="Times New Roman" pitchFamily="18" charset="0"/>
            </a:endParaRPr>
          </a:p>
        </p:txBody>
      </p:sp>
      <p:sp>
        <p:nvSpPr>
          <p:cNvPr id="218116" name="Text Box 4"/>
          <p:cNvSpPr txBox="1">
            <a:spLocks noChangeArrowheads="1"/>
          </p:cNvSpPr>
          <p:nvPr/>
        </p:nvSpPr>
        <p:spPr bwMode="auto">
          <a:xfrm>
            <a:off x="1066800" y="1371600"/>
            <a:ext cx="1828800" cy="457200"/>
          </a:xfrm>
          <a:prstGeom prst="rect">
            <a:avLst/>
          </a:prstGeom>
          <a:noFill/>
          <a:ln w="9525">
            <a:noFill/>
            <a:miter lim="800000"/>
            <a:headEnd/>
            <a:tailEnd/>
          </a:ln>
          <a:effectLst/>
        </p:spPr>
        <p:txBody>
          <a:bodyPr>
            <a:spAutoFit/>
          </a:bodyPr>
          <a:lstStyle/>
          <a:p>
            <a:pPr>
              <a:spcBef>
                <a:spcPct val="50000"/>
              </a:spcBef>
              <a:defRPr/>
            </a:pPr>
            <a:r>
              <a:rPr lang="en-US" dirty="0">
                <a:solidFill>
                  <a:schemeClr val="accent3"/>
                </a:solidFill>
              </a:rPr>
              <a:t>Ohm’s law</a:t>
            </a:r>
            <a:r>
              <a:rPr lang="en-US" dirty="0">
                <a:solidFill>
                  <a:schemeClr val="accent3"/>
                </a:solidFill>
                <a:latin typeface="Times" pitchFamily="18" charset="0"/>
                <a:cs typeface="Times New Roman" pitchFamily="18" charset="0"/>
              </a:rPr>
              <a:t> </a:t>
            </a:r>
          </a:p>
        </p:txBody>
      </p:sp>
      <p:sp>
        <p:nvSpPr>
          <p:cNvPr id="2053" name="Text Box 5"/>
          <p:cNvSpPr txBox="1">
            <a:spLocks noChangeArrowheads="1"/>
          </p:cNvSpPr>
          <p:nvPr/>
        </p:nvSpPr>
        <p:spPr bwMode="auto">
          <a:xfrm>
            <a:off x="990600" y="1981200"/>
            <a:ext cx="7086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If you need to solve for voltage, Ohm’s law is:</a:t>
            </a:r>
          </a:p>
        </p:txBody>
      </p:sp>
      <p:sp>
        <p:nvSpPr>
          <p:cNvPr id="218121" name="Text Box 9"/>
          <p:cNvSpPr txBox="1">
            <a:spLocks noChangeArrowheads="1"/>
          </p:cNvSpPr>
          <p:nvPr/>
        </p:nvSpPr>
        <p:spPr bwMode="auto">
          <a:xfrm>
            <a:off x="1219200" y="3733800"/>
            <a:ext cx="678180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What is the voltage across a 680 </a:t>
            </a:r>
            <a:r>
              <a:rPr lang="en-US" altLang="en-US" sz="2400">
                <a:latin typeface="Symbol" pitchFamily="18" charset="2"/>
              </a:rPr>
              <a:t>W</a:t>
            </a:r>
            <a:r>
              <a:rPr lang="en-US" altLang="en-US" sz="2400">
                <a:latin typeface="Times New Roman" pitchFamily="18" charset="0"/>
              </a:rPr>
              <a:t> resistor if the current is 26.5 mA? </a:t>
            </a:r>
          </a:p>
        </p:txBody>
      </p:sp>
      <p:sp>
        <p:nvSpPr>
          <p:cNvPr id="218122" name="WordArt 10"/>
          <p:cNvSpPr>
            <a:spLocks noChangeArrowheads="1" noChangeShapeType="1" noTextEdit="1"/>
          </p:cNvSpPr>
          <p:nvPr/>
        </p:nvSpPr>
        <p:spPr bwMode="auto">
          <a:xfrm>
            <a:off x="990600" y="3200400"/>
            <a:ext cx="1343025" cy="630238"/>
          </a:xfrm>
          <a:prstGeom prst="rect">
            <a:avLst/>
          </a:prstGeom>
        </p:spPr>
        <p:txBody>
          <a:bodyPr wrap="none" fromWordArt="1">
            <a:prstTxWarp prst="textSlantUp">
              <a:avLst>
                <a:gd name="adj" fmla="val 32056"/>
              </a:avLst>
            </a:prstTxWarp>
          </a:bodyPr>
          <a:lstStyle/>
          <a:p>
            <a:pPr algn="ctr"/>
            <a:r>
              <a:rPr lang="en-GB" sz="28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Question:</a:t>
            </a:r>
          </a:p>
        </p:txBody>
      </p:sp>
      <p:sp>
        <p:nvSpPr>
          <p:cNvPr id="218123" name="Text Box 11"/>
          <p:cNvSpPr txBox="1">
            <a:spLocks noChangeArrowheads="1"/>
          </p:cNvSpPr>
          <p:nvPr/>
        </p:nvSpPr>
        <p:spPr bwMode="auto">
          <a:xfrm>
            <a:off x="3733800" y="4114800"/>
            <a:ext cx="914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solidFill>
                  <a:srgbClr val="FF0000"/>
                </a:solidFill>
                <a:latin typeface="Times New Roman" pitchFamily="18" charset="0"/>
              </a:rPr>
              <a:t>18 V</a:t>
            </a:r>
          </a:p>
        </p:txBody>
      </p:sp>
      <p:graphicFrame>
        <p:nvGraphicFramePr>
          <p:cNvPr id="2050" name="Object 12"/>
          <p:cNvGraphicFramePr>
            <a:graphicFrameLocks noChangeAspect="1"/>
          </p:cNvGraphicFramePr>
          <p:nvPr/>
        </p:nvGraphicFramePr>
        <p:xfrm>
          <a:off x="3733800" y="2514600"/>
          <a:ext cx="1143000" cy="444500"/>
        </p:xfrm>
        <a:graphic>
          <a:graphicData uri="http://schemas.openxmlformats.org/presentationml/2006/ole">
            <mc:AlternateContent xmlns:mc="http://schemas.openxmlformats.org/markup-compatibility/2006">
              <mc:Choice xmlns:v="urn:schemas-microsoft-com:vml" Requires="v">
                <p:oleObj spid="_x0000_s11278" name="Equation" r:id="rId5" imgW="457002" imgH="177723" progId="">
                  <p:embed/>
                </p:oleObj>
              </mc:Choice>
              <mc:Fallback>
                <p:oleObj name="Equation" r:id="rId5" imgW="457002" imgH="177723" progId="">
                  <p:embed/>
                  <p:pic>
                    <p:nvPicPr>
                      <p:cNvPr id="0" name="Picture 1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33800" y="2514600"/>
                        <a:ext cx="1143000" cy="444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ustDataLst>
      <p:tags r:id="rId2"/>
    </p:custDataLst>
    <p:extLst>
      <p:ext uri="{BB962C8B-B14F-4D97-AF65-F5344CB8AC3E}">
        <p14:creationId xmlns:p14="http://schemas.microsoft.com/office/powerpoint/2010/main" val="3023275435"/>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218122"/>
                                        </p:tgtEl>
                                        <p:attrNameLst>
                                          <p:attrName>style.visibility</p:attrName>
                                        </p:attrNameLst>
                                      </p:cBhvr>
                                      <p:to>
                                        <p:strVal val="visible"/>
                                      </p:to>
                                    </p:set>
                                    <p:anim calcmode="lin" valueType="num">
                                      <p:cBhvr>
                                        <p:cTn id="7" dur="500" decel="50000" fill="hold">
                                          <p:stCondLst>
                                            <p:cond delay="0"/>
                                          </p:stCondLst>
                                        </p:cTn>
                                        <p:tgtEl>
                                          <p:spTgt spid="21812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1812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18122"/>
                                        </p:tgtEl>
                                        <p:attrNameLst>
                                          <p:attrName>ppt_w</p:attrName>
                                        </p:attrNameLst>
                                      </p:cBhvr>
                                      <p:tavLst>
                                        <p:tav tm="0">
                                          <p:val>
                                            <p:strVal val="#ppt_w*.05"/>
                                          </p:val>
                                        </p:tav>
                                        <p:tav tm="100000">
                                          <p:val>
                                            <p:strVal val="#ppt_w"/>
                                          </p:val>
                                        </p:tav>
                                      </p:tavLst>
                                    </p:anim>
                                    <p:anim calcmode="lin" valueType="num">
                                      <p:cBhvr>
                                        <p:cTn id="10" dur="1000" fill="hold"/>
                                        <p:tgtEl>
                                          <p:spTgt spid="21812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1812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1812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1812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18122"/>
                                        </p:tgtEl>
                                      </p:cBhvr>
                                    </p:animEffect>
                                  </p:childTnLst>
                                </p:cTn>
                              </p:par>
                            </p:childTnLst>
                          </p:cTn>
                        </p:par>
                        <p:par>
                          <p:cTn id="15" fill="hold" nodeType="afterGroup">
                            <p:stCondLst>
                              <p:cond delay="1000"/>
                            </p:stCondLst>
                            <p:childTnLst>
                              <p:par>
                                <p:cTn id="16" presetID="22" presetClass="entr" presetSubtype="8" fill="hold" grpId="0" nodeType="afterEffect">
                                  <p:stCondLst>
                                    <p:cond delay="0"/>
                                  </p:stCondLst>
                                  <p:childTnLst>
                                    <p:set>
                                      <p:cBhvr>
                                        <p:cTn id="17" dur="1" fill="hold">
                                          <p:stCondLst>
                                            <p:cond delay="0"/>
                                          </p:stCondLst>
                                        </p:cTn>
                                        <p:tgtEl>
                                          <p:spTgt spid="218121"/>
                                        </p:tgtEl>
                                        <p:attrNameLst>
                                          <p:attrName>style.visibility</p:attrName>
                                        </p:attrNameLst>
                                      </p:cBhvr>
                                      <p:to>
                                        <p:strVal val="visible"/>
                                      </p:to>
                                    </p:set>
                                    <p:animEffect transition="in" filter="wipe(left)">
                                      <p:cBhvr>
                                        <p:cTn id="18" dur="500"/>
                                        <p:tgtEl>
                                          <p:spTgt spid="218121"/>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218123"/>
                                        </p:tgtEl>
                                        <p:attrNameLst>
                                          <p:attrName>style.visibility</p:attrName>
                                        </p:attrNameLst>
                                      </p:cBhvr>
                                      <p:to>
                                        <p:strVal val="visible"/>
                                      </p:to>
                                    </p:set>
                                    <p:anim calcmode="lin" valueType="num">
                                      <p:cBhvr additive="base">
                                        <p:cTn id="23" dur="500" fill="hold"/>
                                        <p:tgtEl>
                                          <p:spTgt spid="218123"/>
                                        </p:tgtEl>
                                        <p:attrNameLst>
                                          <p:attrName>ppt_x</p:attrName>
                                        </p:attrNameLst>
                                      </p:cBhvr>
                                      <p:tavLst>
                                        <p:tav tm="0">
                                          <p:val>
                                            <p:strVal val="1+#ppt_w/2"/>
                                          </p:val>
                                        </p:tav>
                                        <p:tav tm="100000">
                                          <p:val>
                                            <p:strVal val="#ppt_x"/>
                                          </p:val>
                                        </p:tav>
                                      </p:tavLst>
                                    </p:anim>
                                    <p:anim calcmode="lin" valueType="num">
                                      <p:cBhvr additive="base">
                                        <p:cTn id="24" dur="500" fill="hold"/>
                                        <p:tgtEl>
                                          <p:spTgt spid="2181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8121" grpId="0"/>
      <p:bldP spid="218122" grpId="0" animBg="1"/>
      <p:bldP spid="2181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3"/>
          <p:cNvSpPr>
            <a:spLocks noChangeArrowheads="1"/>
          </p:cNvSpPr>
          <p:nvPr/>
        </p:nvSpPr>
        <p:spPr bwMode="auto">
          <a:xfrm>
            <a:off x="990600" y="1295400"/>
            <a:ext cx="1676400" cy="609600"/>
          </a:xfrm>
          <a:prstGeom prst="rect">
            <a:avLst/>
          </a:prstGeom>
          <a:solidFill>
            <a:schemeClr val="folHlink"/>
          </a:solidFill>
          <a:ln w="952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latin typeface="Times New Roman" pitchFamily="18" charset="0"/>
            </a:endParaRPr>
          </a:p>
        </p:txBody>
      </p:sp>
      <p:sp>
        <p:nvSpPr>
          <p:cNvPr id="219140" name="Text Box 4"/>
          <p:cNvSpPr txBox="1">
            <a:spLocks noChangeArrowheads="1"/>
          </p:cNvSpPr>
          <p:nvPr/>
        </p:nvSpPr>
        <p:spPr bwMode="auto">
          <a:xfrm>
            <a:off x="1066800" y="1371600"/>
            <a:ext cx="1828800" cy="457200"/>
          </a:xfrm>
          <a:prstGeom prst="rect">
            <a:avLst/>
          </a:prstGeom>
          <a:noFill/>
          <a:ln w="9525">
            <a:noFill/>
            <a:miter lim="800000"/>
            <a:headEnd/>
            <a:tailEnd/>
          </a:ln>
          <a:effectLst/>
        </p:spPr>
        <p:txBody>
          <a:bodyPr>
            <a:spAutoFit/>
          </a:bodyPr>
          <a:lstStyle/>
          <a:p>
            <a:pPr>
              <a:spcBef>
                <a:spcPct val="50000"/>
              </a:spcBef>
              <a:defRPr/>
            </a:pPr>
            <a:r>
              <a:rPr lang="en-US" dirty="0">
                <a:solidFill>
                  <a:schemeClr val="accent3"/>
                </a:solidFill>
              </a:rPr>
              <a:t>Ohm’s law</a:t>
            </a:r>
            <a:r>
              <a:rPr lang="en-US" dirty="0">
                <a:solidFill>
                  <a:schemeClr val="accent3"/>
                </a:solidFill>
                <a:latin typeface="Times" pitchFamily="18" charset="0"/>
                <a:cs typeface="Times New Roman" pitchFamily="18" charset="0"/>
              </a:rPr>
              <a:t> </a:t>
            </a:r>
          </a:p>
        </p:txBody>
      </p:sp>
      <p:sp>
        <p:nvSpPr>
          <p:cNvPr id="3078" name="Text Box 5"/>
          <p:cNvSpPr txBox="1">
            <a:spLocks noChangeArrowheads="1"/>
          </p:cNvSpPr>
          <p:nvPr/>
        </p:nvSpPr>
        <p:spPr bwMode="auto">
          <a:xfrm>
            <a:off x="990600" y="1981200"/>
            <a:ext cx="7086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If you need to solve for resistance, Ohm’s law is:</a:t>
            </a:r>
          </a:p>
        </p:txBody>
      </p:sp>
      <p:graphicFrame>
        <p:nvGraphicFramePr>
          <p:cNvPr id="3074" name="Object 10"/>
          <p:cNvGraphicFramePr>
            <a:graphicFrameLocks noChangeAspect="1"/>
          </p:cNvGraphicFramePr>
          <p:nvPr/>
        </p:nvGraphicFramePr>
        <p:xfrm>
          <a:off x="7162800" y="1763713"/>
          <a:ext cx="990600" cy="903287"/>
        </p:xfrm>
        <a:graphic>
          <a:graphicData uri="http://schemas.openxmlformats.org/presentationml/2006/ole">
            <mc:AlternateContent xmlns:mc="http://schemas.openxmlformats.org/markup-compatibility/2006">
              <mc:Choice xmlns:v="urn:schemas-microsoft-com:vml" Requires="v">
                <p:oleObj spid="_x0000_s12314" name="Equation" r:id="rId5" imgW="431613" imgH="393529" progId="">
                  <p:embed/>
                </p:oleObj>
              </mc:Choice>
              <mc:Fallback>
                <p:oleObj name="Equation" r:id="rId5" imgW="431613" imgH="393529" progId="">
                  <p:embed/>
                  <p:pic>
                    <p:nvPicPr>
                      <p:cNvPr id="0" name="Picture 2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1763713"/>
                        <a:ext cx="990600" cy="90328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 name="Group 20"/>
          <p:cNvGrpSpPr>
            <a:grpSpLocks/>
          </p:cNvGrpSpPr>
          <p:nvPr/>
        </p:nvGrpSpPr>
        <p:grpSpPr bwMode="auto">
          <a:xfrm>
            <a:off x="2895600" y="3352800"/>
            <a:ext cx="5791200" cy="2590800"/>
            <a:chOff x="1632" y="1920"/>
            <a:chExt cx="3984" cy="2083"/>
          </a:xfrm>
        </p:grpSpPr>
        <p:sp>
          <p:nvSpPr>
            <p:cNvPr id="3085" name="Text Box 11"/>
            <p:cNvSpPr txBox="1">
              <a:spLocks noChangeArrowheads="1"/>
            </p:cNvSpPr>
            <p:nvPr/>
          </p:nvSpPr>
          <p:spPr bwMode="auto">
            <a:xfrm>
              <a:off x="1632" y="2448"/>
              <a:ext cx="720" cy="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120 V</a:t>
              </a:r>
            </a:p>
          </p:txBody>
        </p:sp>
        <p:graphicFrame>
          <p:nvGraphicFramePr>
            <p:cNvPr id="3075" name="Object 12"/>
            <p:cNvGraphicFramePr>
              <a:graphicFrameLocks noChangeAspect="1"/>
            </p:cNvGraphicFramePr>
            <p:nvPr/>
          </p:nvGraphicFramePr>
          <p:xfrm>
            <a:off x="2304" y="1920"/>
            <a:ext cx="3312" cy="2083"/>
          </p:xfrm>
          <a:graphic>
            <a:graphicData uri="http://schemas.openxmlformats.org/presentationml/2006/ole">
              <mc:AlternateContent xmlns:mc="http://schemas.openxmlformats.org/markup-compatibility/2006">
                <mc:Choice xmlns:v="urn:schemas-microsoft-com:vml" Requires="v">
                  <p:oleObj spid="_x0000_s12315" name="CorelDRAW" r:id="rId7" imgW="6440424" imgH="4050792" progId="">
                    <p:embed/>
                  </p:oleObj>
                </mc:Choice>
                <mc:Fallback>
                  <p:oleObj name="CorelDRAW" r:id="rId7" imgW="6440424" imgH="4050792" progId="">
                    <p:embed/>
                    <p:pic>
                      <p:nvPicPr>
                        <p:cNvPr id="0" name="Picture 2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04" y="1920"/>
                          <a:ext cx="3312" cy="2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3080" name="Text Box 14"/>
          <p:cNvSpPr txBox="1">
            <a:spLocks noChangeArrowheads="1"/>
          </p:cNvSpPr>
          <p:nvPr/>
        </p:nvSpPr>
        <p:spPr bwMode="auto">
          <a:xfrm>
            <a:off x="974725" y="33178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2400">
              <a:latin typeface="Times New Roman" pitchFamily="18" charset="0"/>
            </a:endParaRPr>
          </a:p>
        </p:txBody>
      </p:sp>
      <p:grpSp>
        <p:nvGrpSpPr>
          <p:cNvPr id="3" name="Group 21"/>
          <p:cNvGrpSpPr>
            <a:grpSpLocks/>
          </p:cNvGrpSpPr>
          <p:nvPr/>
        </p:nvGrpSpPr>
        <p:grpSpPr bwMode="auto">
          <a:xfrm>
            <a:off x="990600" y="2438400"/>
            <a:ext cx="3505200" cy="1355725"/>
            <a:chOff x="624" y="1536"/>
            <a:chExt cx="2208" cy="854"/>
          </a:xfrm>
        </p:grpSpPr>
        <p:sp>
          <p:nvSpPr>
            <p:cNvPr id="3083" name="Text Box 13"/>
            <p:cNvSpPr txBox="1">
              <a:spLocks noChangeArrowheads="1"/>
            </p:cNvSpPr>
            <p:nvPr/>
          </p:nvSpPr>
          <p:spPr bwMode="auto">
            <a:xfrm>
              <a:off x="768" y="1872"/>
              <a:ext cx="2064" cy="5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latin typeface="Times New Roman" pitchFamily="18" charset="0"/>
                </a:rPr>
                <a:t>What is the (hot) resistance of the bulb?</a:t>
              </a:r>
            </a:p>
          </p:txBody>
        </p:sp>
        <p:sp>
          <p:nvSpPr>
            <p:cNvPr id="3084" name="WordArt 18"/>
            <p:cNvSpPr>
              <a:spLocks noChangeArrowheads="1" noChangeShapeType="1" noTextEdit="1"/>
            </p:cNvSpPr>
            <p:nvPr/>
          </p:nvSpPr>
          <p:spPr bwMode="auto">
            <a:xfrm>
              <a:off x="624" y="1536"/>
              <a:ext cx="846" cy="397"/>
            </a:xfrm>
            <a:prstGeom prst="rect">
              <a:avLst/>
            </a:prstGeom>
          </p:spPr>
          <p:txBody>
            <a:bodyPr wrap="none" fromWordArt="1">
              <a:prstTxWarp prst="textSlantUp">
                <a:avLst>
                  <a:gd name="adj" fmla="val 32056"/>
                </a:avLst>
              </a:prstTxWarp>
            </a:bodyPr>
            <a:lstStyle/>
            <a:p>
              <a:pPr algn="ctr"/>
              <a:r>
                <a:rPr lang="en-GB" sz="2800" kern="10">
                  <a:ln w="9525">
                    <a:solidFill>
                      <a:srgbClr val="CC99FF"/>
                    </a:solidFill>
                    <a:round/>
                    <a:headEnd/>
                    <a:tailEnd/>
                  </a:ln>
                  <a:gradFill rotWithShape="1">
                    <a:gsLst>
                      <a:gs pos="0">
                        <a:srgbClr val="6600CC"/>
                      </a:gs>
                      <a:gs pos="100000">
                        <a:srgbClr val="CC00CC"/>
                      </a:gs>
                    </a:gsLst>
                    <a:lin ang="5400000" scaled="1"/>
                  </a:gradFill>
                  <a:effectLst>
                    <a:outerShdw dist="53882" dir="2700000" algn="ctr" rotWithShape="0">
                      <a:srgbClr val="9999FF">
                        <a:alpha val="79999"/>
                      </a:srgbClr>
                    </a:outerShdw>
                  </a:effectLst>
                  <a:latin typeface="Impact"/>
                </a:rPr>
                <a:t>Question:</a:t>
              </a:r>
            </a:p>
          </p:txBody>
        </p:sp>
      </p:grpSp>
      <p:sp>
        <p:nvSpPr>
          <p:cNvPr id="219155" name="Text Box 19"/>
          <p:cNvSpPr txBox="1">
            <a:spLocks noChangeArrowheads="1"/>
          </p:cNvSpPr>
          <p:nvPr/>
        </p:nvSpPr>
        <p:spPr bwMode="auto">
          <a:xfrm>
            <a:off x="4051300" y="3327400"/>
            <a:ext cx="1143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a:solidFill>
                  <a:srgbClr val="FF0000"/>
                </a:solidFill>
                <a:latin typeface="Times New Roman" pitchFamily="18" charset="0"/>
              </a:rPr>
              <a:t>138 </a:t>
            </a:r>
            <a:r>
              <a:rPr lang="en-US" altLang="en-US" sz="2400">
                <a:solidFill>
                  <a:srgbClr val="FF0000"/>
                </a:solidFill>
                <a:latin typeface="Symbol" pitchFamily="18" charset="2"/>
              </a:rPr>
              <a:t>W</a:t>
            </a:r>
          </a:p>
        </p:txBody>
      </p:sp>
    </p:spTree>
    <p:custDataLst>
      <p:tags r:id="rId2"/>
    </p:custDataLst>
    <p:extLst>
      <p:ext uri="{BB962C8B-B14F-4D97-AF65-F5344CB8AC3E}">
        <p14:creationId xmlns:p14="http://schemas.microsoft.com/office/powerpoint/2010/main" val="1533144032"/>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2" presetClass="entr" presetSubtype="0" fill="hold" grpId="0" nodeType="clickEffect">
                                  <p:stCondLst>
                                    <p:cond delay="0"/>
                                  </p:stCondLst>
                                  <p:childTnLst>
                                    <p:set>
                                      <p:cBhvr>
                                        <p:cTn id="17" dur="1" fill="hold">
                                          <p:stCondLst>
                                            <p:cond delay="0"/>
                                          </p:stCondLst>
                                        </p:cTn>
                                        <p:tgtEl>
                                          <p:spTgt spid="219155"/>
                                        </p:tgtEl>
                                        <p:attrNameLst>
                                          <p:attrName>style.visibility</p:attrName>
                                        </p:attrNameLst>
                                      </p:cBhvr>
                                      <p:to>
                                        <p:strVal val="visible"/>
                                      </p:to>
                                    </p:set>
                                    <p:animScale>
                                      <p:cBhvr>
                                        <p:cTn id="18" dur="1000" decel="50000" fill="hold">
                                          <p:stCondLst>
                                            <p:cond delay="0"/>
                                          </p:stCondLst>
                                        </p:cTn>
                                        <p:tgtEl>
                                          <p:spTgt spid="2191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219155"/>
                                        </p:tgtEl>
                                        <p:attrNameLst>
                                          <p:attrName>ppt_x</p:attrName>
                                          <p:attrName>ppt_y</p:attrName>
                                        </p:attrNameLst>
                                      </p:cBhvr>
                                    </p:animMotion>
                                    <p:animEffect transition="in" filter="fade">
                                      <p:cBhvr>
                                        <p:cTn id="20" dur="1000"/>
                                        <p:tgtEl>
                                          <p:spTgt spid="21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91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71600" y="152400"/>
            <a:ext cx="6858000" cy="584200"/>
          </a:xfrm>
          <a:prstGeom prst="rect">
            <a:avLst/>
          </a:prstGeom>
        </p:spPr>
        <p:txBody>
          <a:bodyPr>
            <a:spAutoFit/>
          </a:bodyPr>
          <a:lstStyle/>
          <a:p>
            <a:pPr algn="ctr">
              <a:defRPr/>
            </a:pPr>
            <a:r>
              <a:rPr lang="en-US" sz="3200" dirty="0">
                <a:solidFill>
                  <a:srgbClr val="FF0000"/>
                </a:solidFill>
                <a:effectLst>
                  <a:outerShdw blurRad="38100" dist="38100" dir="2700000" algn="tl">
                    <a:srgbClr val="000000">
                      <a:alpha val="43137"/>
                    </a:srgbClr>
                  </a:outerShdw>
                </a:effectLst>
                <a:latin typeface="Georgia" pitchFamily="18" charset="0"/>
              </a:rPr>
              <a:t>Resistors and Resistance</a:t>
            </a:r>
            <a:endParaRPr lang="en-GB" sz="3200" dirty="0">
              <a:solidFill>
                <a:srgbClr val="FF0000"/>
              </a:solidFill>
              <a:effectLst>
                <a:outerShdw blurRad="38100" dist="38100" dir="2700000" algn="tl">
                  <a:srgbClr val="000000">
                    <a:alpha val="43137"/>
                  </a:srgbClr>
                </a:outerShdw>
              </a:effectLst>
              <a:latin typeface="Georgia" pitchFamily="18" charset="0"/>
            </a:endParaRPr>
          </a:p>
        </p:txBody>
      </p:sp>
      <p:sp>
        <p:nvSpPr>
          <p:cNvPr id="3" name="Rectangle 2"/>
          <p:cNvSpPr/>
          <p:nvPr/>
        </p:nvSpPr>
        <p:spPr>
          <a:xfrm>
            <a:off x="152400" y="838200"/>
            <a:ext cx="8897938" cy="1938338"/>
          </a:xfrm>
          <a:prstGeom prst="rect">
            <a:avLst/>
          </a:prstGeom>
        </p:spPr>
        <p:txBody>
          <a:bodyPr>
            <a:spAutoFit/>
          </a:bodyPr>
          <a:lstStyle/>
          <a:p>
            <a:pPr>
              <a:defRPr/>
            </a:pPr>
            <a:r>
              <a:rPr lang="en-US" dirty="0">
                <a:solidFill>
                  <a:srgbClr val="002060"/>
                </a:solidFill>
                <a:latin typeface="Georgia" panose="02040502050405020303" pitchFamily="18" charset="0"/>
              </a:rPr>
              <a:t>The amount of </a:t>
            </a:r>
            <a:r>
              <a:rPr lang="en-US" dirty="0">
                <a:solidFill>
                  <a:srgbClr val="002060"/>
                </a:solidFill>
                <a:effectLst>
                  <a:outerShdw blurRad="38100" dist="38100" dir="2700000" algn="tl">
                    <a:srgbClr val="000000">
                      <a:alpha val="43137"/>
                    </a:srgbClr>
                  </a:outerShdw>
                </a:effectLst>
                <a:latin typeface="Georgia" panose="02040502050405020303" pitchFamily="18" charset="0"/>
              </a:rPr>
              <a:t>resistance does not depend </a:t>
            </a:r>
            <a:r>
              <a:rPr lang="en-US" dirty="0">
                <a:solidFill>
                  <a:srgbClr val="002060"/>
                </a:solidFill>
                <a:latin typeface="Georgia" panose="02040502050405020303" pitchFamily="18" charset="0"/>
              </a:rPr>
              <a:t>on the </a:t>
            </a:r>
            <a:r>
              <a:rPr lang="en-US" dirty="0">
                <a:solidFill>
                  <a:srgbClr val="002060"/>
                </a:solidFill>
                <a:effectLst>
                  <a:outerShdw blurRad="38100" dist="38100" dir="2700000" algn="tl">
                    <a:srgbClr val="000000">
                      <a:alpha val="43137"/>
                    </a:srgbClr>
                  </a:outerShdw>
                </a:effectLst>
                <a:latin typeface="Georgia" panose="02040502050405020303" pitchFamily="18" charset="0"/>
              </a:rPr>
              <a:t>voltage </a:t>
            </a:r>
            <a:r>
              <a:rPr lang="en-US" dirty="0">
                <a:solidFill>
                  <a:srgbClr val="002060"/>
                </a:solidFill>
                <a:latin typeface="Georgia" panose="02040502050405020303" pitchFamily="18" charset="0"/>
              </a:rPr>
              <a:t>or the </a:t>
            </a:r>
            <a:r>
              <a:rPr lang="en-US" dirty="0">
                <a:solidFill>
                  <a:srgbClr val="002060"/>
                </a:solidFill>
                <a:effectLst>
                  <a:outerShdw blurRad="38100" dist="38100" dir="2700000" algn="tl">
                    <a:srgbClr val="000000">
                      <a:alpha val="43137"/>
                    </a:srgbClr>
                  </a:outerShdw>
                </a:effectLst>
                <a:latin typeface="Georgia" panose="02040502050405020303" pitchFamily="18" charset="0"/>
              </a:rPr>
              <a:t>current.</a:t>
            </a:r>
            <a:endParaRPr lang="en-US" dirty="0">
              <a:solidFill>
                <a:srgbClr val="002060"/>
              </a:solidFill>
              <a:latin typeface="Georgia" panose="02040502050405020303" pitchFamily="18" charset="0"/>
            </a:endParaRPr>
          </a:p>
          <a:p>
            <a:pPr>
              <a:defRPr/>
            </a:pPr>
            <a:endParaRPr lang="en-US" dirty="0">
              <a:solidFill>
                <a:srgbClr val="002060"/>
              </a:solidFill>
              <a:latin typeface="Georgia" panose="02040502050405020303" pitchFamily="18" charset="0"/>
            </a:endParaRPr>
          </a:p>
          <a:p>
            <a:pPr>
              <a:defRPr/>
            </a:pPr>
            <a:r>
              <a:rPr lang="en-US" dirty="0">
                <a:solidFill>
                  <a:srgbClr val="002060"/>
                </a:solidFill>
                <a:latin typeface="Georgia" panose="02040502050405020303" pitchFamily="18" charset="0"/>
              </a:rPr>
              <a:t>The formula </a:t>
            </a:r>
            <a:r>
              <a:rPr lang="en-US" b="1" i="1" dirty="0">
                <a:solidFill>
                  <a:srgbClr val="FF0000"/>
                </a:solidFill>
                <a:latin typeface="Georgia" panose="02040502050405020303" pitchFamily="18" charset="0"/>
              </a:rPr>
              <a:t>V=IR</a:t>
            </a:r>
            <a:r>
              <a:rPr lang="en-US" b="1" dirty="0">
                <a:solidFill>
                  <a:srgbClr val="FF0000"/>
                </a:solidFill>
                <a:latin typeface="Georgia" panose="02040502050405020303" pitchFamily="18" charset="0"/>
              </a:rPr>
              <a:t> relates </a:t>
            </a:r>
            <a:r>
              <a:rPr lang="en-US" dirty="0">
                <a:solidFill>
                  <a:srgbClr val="002060"/>
                </a:solidFill>
                <a:latin typeface="Georgia" panose="02040502050405020303" pitchFamily="18" charset="0"/>
              </a:rPr>
              <a:t>voltage to current.  If you double the voltage, you will double the current, not change the resistance.   </a:t>
            </a:r>
            <a:endParaRPr lang="en-GB" dirty="0">
              <a:solidFill>
                <a:srgbClr val="002060"/>
              </a:solidFill>
              <a:latin typeface="Georgia" panose="02040502050405020303" pitchFamily="18" charset="0"/>
            </a:endParaRPr>
          </a:p>
        </p:txBody>
      </p:sp>
      <p:sp>
        <p:nvSpPr>
          <p:cNvPr id="19460" name="Rectangle 4"/>
          <p:cNvSpPr>
            <a:spLocks noChangeArrowheads="1"/>
          </p:cNvSpPr>
          <p:nvPr/>
        </p:nvSpPr>
        <p:spPr bwMode="auto">
          <a:xfrm>
            <a:off x="152400" y="3048000"/>
            <a:ext cx="8763000" cy="830263"/>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The resistance of an electrical conductor depends on following factors:</a:t>
            </a:r>
            <a:endParaRPr lang="en-GB" altLang="en-US">
              <a:solidFill>
                <a:srgbClr val="002060"/>
              </a:solidFill>
              <a:latin typeface="Georgia" pitchFamily="18" charset="0"/>
            </a:endParaRPr>
          </a:p>
        </p:txBody>
      </p:sp>
      <p:sp>
        <p:nvSpPr>
          <p:cNvPr id="19461" name="Rectangle 5"/>
          <p:cNvSpPr>
            <a:spLocks noChangeArrowheads="1"/>
          </p:cNvSpPr>
          <p:nvPr/>
        </p:nvSpPr>
        <p:spPr bwMode="auto">
          <a:xfrm>
            <a:off x="1343025" y="4038600"/>
            <a:ext cx="4184650" cy="461963"/>
          </a:xfrm>
          <a:prstGeom prst="rect">
            <a:avLst/>
          </a:prstGeom>
          <a:noFill/>
          <a:ln w="9525">
            <a:noFill/>
            <a:miter lim="800000"/>
            <a:headEnd/>
            <a:tailEnd/>
          </a:ln>
        </p:spPr>
        <p:txBody>
          <a:bodyPr wrap="none">
            <a:spAutoFit/>
          </a:bodyPr>
          <a:lstStyle/>
          <a:p>
            <a:r>
              <a:rPr lang="en-US" altLang="en-US">
                <a:solidFill>
                  <a:srgbClr val="002060"/>
                </a:solidFill>
                <a:latin typeface="Georgia" pitchFamily="18" charset="0"/>
              </a:rPr>
              <a:t>1-the length of the conductor,</a:t>
            </a:r>
            <a:endParaRPr lang="en-GB" altLang="en-US">
              <a:solidFill>
                <a:srgbClr val="002060"/>
              </a:solidFill>
              <a:latin typeface="Georgia" pitchFamily="18" charset="0"/>
            </a:endParaRPr>
          </a:p>
        </p:txBody>
      </p:sp>
      <p:pic>
        <p:nvPicPr>
          <p:cNvPr id="19462" name="Picture 2"/>
          <p:cNvPicPr>
            <a:picLocks noChangeAspect="1" noChangeArrowheads="1"/>
          </p:cNvPicPr>
          <p:nvPr/>
        </p:nvPicPr>
        <p:blipFill>
          <a:blip r:embed="rId2" cstate="print"/>
          <a:srcRect t="1434" b="36467"/>
          <a:stretch>
            <a:fillRect/>
          </a:stretch>
        </p:blipFill>
        <p:spPr bwMode="auto">
          <a:xfrm>
            <a:off x="2514600" y="4648200"/>
            <a:ext cx="3455988" cy="844550"/>
          </a:xfrm>
          <a:prstGeom prst="rect">
            <a:avLst/>
          </a:prstGeom>
          <a:noFill/>
          <a:ln w="9525">
            <a:noFill/>
            <a:miter lim="800000"/>
            <a:headEnd/>
            <a:tailEnd/>
          </a:ln>
        </p:spPr>
      </p:pic>
      <p:pic>
        <p:nvPicPr>
          <p:cNvPr id="19463" name="Picture 2"/>
          <p:cNvPicPr>
            <a:picLocks noChangeAspect="1" noChangeArrowheads="1"/>
          </p:cNvPicPr>
          <p:nvPr/>
        </p:nvPicPr>
        <p:blipFill>
          <a:blip r:embed="rId2" cstate="print"/>
          <a:srcRect t="1434" b="36467"/>
          <a:stretch>
            <a:fillRect/>
          </a:stretch>
        </p:blipFill>
        <p:spPr bwMode="auto">
          <a:xfrm>
            <a:off x="1905000" y="5715000"/>
            <a:ext cx="6705600" cy="844550"/>
          </a:xfrm>
          <a:prstGeom prst="rect">
            <a:avLst/>
          </a:prstGeom>
          <a:noFill/>
          <a:ln w="9525">
            <a:noFill/>
            <a:miter lim="800000"/>
            <a:headEnd/>
            <a:tailEnd/>
          </a:ln>
        </p:spPr>
      </p:pic>
      <p:sp>
        <p:nvSpPr>
          <p:cNvPr id="62472" name="TextBox 8"/>
          <p:cNvSpPr txBox="1">
            <a:spLocks noChangeArrowheads="1"/>
          </p:cNvSpPr>
          <p:nvPr/>
        </p:nvSpPr>
        <p:spPr bwMode="auto">
          <a:xfrm>
            <a:off x="4765675" y="5540375"/>
            <a:ext cx="527050" cy="461963"/>
          </a:xfrm>
          <a:prstGeom prst="rect">
            <a:avLst/>
          </a:prstGeom>
          <a:solidFill>
            <a:schemeClr val="bg1"/>
          </a:solidFill>
          <a:ln w="9525">
            <a:noFill/>
            <a:miter lim="800000"/>
            <a:headEnd/>
            <a:tailEnd/>
          </a:ln>
        </p:spPr>
        <p:txBody>
          <a:bodyPr wrap="none">
            <a:spAutoFit/>
          </a:bodyPr>
          <a:lstStyle/>
          <a:p>
            <a:r>
              <a:rPr lang="en-GB" altLang="en-US" i="1"/>
              <a:t>2L</a:t>
            </a:r>
          </a:p>
        </p:txBody>
      </p:sp>
      <p:sp>
        <p:nvSpPr>
          <p:cNvPr id="10" name="Rectangle 9"/>
          <p:cNvSpPr>
            <a:spLocks noRot="1" noChangeAspect="1" noMove="1" noResize="1" noEditPoints="1" noAdjustHandles="1" noChangeArrowheads="1" noChangeShapeType="1" noTextEdit="1"/>
          </p:cNvSpPr>
          <p:nvPr/>
        </p:nvSpPr>
        <p:spPr>
          <a:xfrm>
            <a:off x="6934200" y="4648200"/>
            <a:ext cx="1241430" cy="584775"/>
          </a:xfrm>
          <a:prstGeom prst="rect">
            <a:avLst/>
          </a:prstGeom>
          <a:blipFill rotWithShape="1">
            <a:blip r:embed="rId3" cstate="print"/>
            <a:stretch>
              <a:fillRect/>
            </a:stretch>
          </a:blipFill>
        </p:spPr>
        <p:txBody>
          <a:bodyPr/>
          <a:lstStyle/>
          <a:p>
            <a:pPr>
              <a:defRPr/>
            </a:pPr>
            <a:r>
              <a:rPr lang="en-GB" dirty="0">
                <a:no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9460">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946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946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194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946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ChangeArrowheads="1"/>
          </p:cNvSpPr>
          <p:nvPr/>
        </p:nvSpPr>
        <p:spPr bwMode="auto">
          <a:xfrm>
            <a:off x="228600" y="150813"/>
            <a:ext cx="7772400" cy="460375"/>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2-the cross section area of the conductor,</a:t>
            </a:r>
            <a:endParaRPr lang="en-GB" altLang="en-US">
              <a:solidFill>
                <a:srgbClr val="002060"/>
              </a:solidFill>
              <a:latin typeface="Georgia" pitchFamily="18" charset="0"/>
            </a:endParaRPr>
          </a:p>
        </p:txBody>
      </p:sp>
      <p:grpSp>
        <p:nvGrpSpPr>
          <p:cNvPr id="2" name="Group 4"/>
          <p:cNvGrpSpPr>
            <a:grpSpLocks/>
          </p:cNvGrpSpPr>
          <p:nvPr/>
        </p:nvGrpSpPr>
        <p:grpSpPr bwMode="auto">
          <a:xfrm>
            <a:off x="2195513" y="1008063"/>
            <a:ext cx="3455987" cy="769937"/>
            <a:chOff x="2209800" y="1378856"/>
            <a:chExt cx="3455987" cy="769258"/>
          </a:xfrm>
        </p:grpSpPr>
        <p:pic>
          <p:nvPicPr>
            <p:cNvPr id="63501" name="Picture 2"/>
            <p:cNvPicPr>
              <a:picLocks noChangeAspect="1" noChangeArrowheads="1"/>
            </p:cNvPicPr>
            <p:nvPr/>
          </p:nvPicPr>
          <p:blipFill>
            <a:blip r:embed="rId2" cstate="print"/>
            <a:srcRect t="24397" b="18994"/>
            <a:stretch>
              <a:fillRect/>
            </a:stretch>
          </p:blipFill>
          <p:spPr bwMode="auto">
            <a:xfrm>
              <a:off x="2209800" y="1378856"/>
              <a:ext cx="3455987" cy="769258"/>
            </a:xfrm>
            <a:prstGeom prst="rect">
              <a:avLst/>
            </a:prstGeom>
            <a:noFill/>
            <a:ln w="9525">
              <a:noFill/>
              <a:miter lim="800000"/>
              <a:headEnd/>
              <a:tailEnd/>
            </a:ln>
          </p:spPr>
        </p:pic>
        <p:sp>
          <p:nvSpPr>
            <p:cNvPr id="4" name="Rectangle 3"/>
            <p:cNvSpPr/>
            <p:nvPr/>
          </p:nvSpPr>
          <p:spPr>
            <a:xfrm>
              <a:off x="2743200" y="1981574"/>
              <a:ext cx="2362200" cy="1665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3" name="Group 1"/>
          <p:cNvGrpSpPr>
            <a:grpSpLocks/>
          </p:cNvGrpSpPr>
          <p:nvPr/>
        </p:nvGrpSpPr>
        <p:grpSpPr bwMode="auto">
          <a:xfrm>
            <a:off x="2082800" y="2070100"/>
            <a:ext cx="3582988" cy="1465263"/>
            <a:chOff x="2082800" y="2070100"/>
            <a:chExt cx="3582988" cy="1465263"/>
          </a:xfrm>
        </p:grpSpPr>
        <p:grpSp>
          <p:nvGrpSpPr>
            <p:cNvPr id="5" name="Group 5"/>
            <p:cNvGrpSpPr>
              <a:grpSpLocks/>
            </p:cNvGrpSpPr>
            <p:nvPr/>
          </p:nvGrpSpPr>
          <p:grpSpPr bwMode="auto">
            <a:xfrm>
              <a:off x="2209800" y="2070100"/>
              <a:ext cx="3455988" cy="1465263"/>
              <a:chOff x="2209800" y="1378856"/>
              <a:chExt cx="3455987" cy="769258"/>
            </a:xfrm>
          </p:grpSpPr>
          <p:pic>
            <p:nvPicPr>
              <p:cNvPr id="63499" name="Picture 2"/>
              <p:cNvPicPr>
                <a:picLocks noChangeAspect="1" noChangeArrowheads="1"/>
              </p:cNvPicPr>
              <p:nvPr/>
            </p:nvPicPr>
            <p:blipFill>
              <a:blip r:embed="rId2" cstate="print"/>
              <a:srcRect t="24397" b="18994"/>
              <a:stretch>
                <a:fillRect/>
              </a:stretch>
            </p:blipFill>
            <p:spPr bwMode="auto">
              <a:xfrm>
                <a:off x="2209800" y="1378856"/>
                <a:ext cx="3455987" cy="769258"/>
              </a:xfrm>
              <a:prstGeom prst="rect">
                <a:avLst/>
              </a:prstGeom>
              <a:noFill/>
              <a:ln w="9525">
                <a:noFill/>
                <a:miter lim="800000"/>
                <a:headEnd/>
                <a:tailEnd/>
              </a:ln>
            </p:spPr>
          </p:pic>
          <p:sp>
            <p:nvSpPr>
              <p:cNvPr id="8" name="Rectangle 7"/>
              <p:cNvSpPr/>
              <p:nvPr/>
            </p:nvSpPr>
            <p:spPr>
              <a:xfrm>
                <a:off x="2743200" y="1981428"/>
                <a:ext cx="2362199" cy="16668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
          <p:nvSpPr>
            <p:cNvPr id="63498" name="TextBox 8"/>
            <p:cNvSpPr txBox="1">
              <a:spLocks noChangeArrowheads="1"/>
            </p:cNvSpPr>
            <p:nvPr/>
          </p:nvSpPr>
          <p:spPr bwMode="auto">
            <a:xfrm>
              <a:off x="2082800" y="3026910"/>
              <a:ext cx="441325" cy="369887"/>
            </a:xfrm>
            <a:prstGeom prst="rect">
              <a:avLst/>
            </a:prstGeom>
            <a:solidFill>
              <a:schemeClr val="bg1"/>
            </a:solidFill>
            <a:ln w="9525">
              <a:noFill/>
              <a:miter lim="800000"/>
              <a:headEnd/>
              <a:tailEnd/>
            </a:ln>
          </p:spPr>
          <p:txBody>
            <a:bodyPr wrap="none">
              <a:spAutoFit/>
            </a:bodyPr>
            <a:lstStyle/>
            <a:p>
              <a:r>
                <a:rPr lang="en-GB" altLang="en-US" sz="1800" i="1"/>
                <a:t>2A</a:t>
              </a:r>
            </a:p>
          </p:txBody>
        </p:sp>
      </p:grpSp>
      <p:sp>
        <p:nvSpPr>
          <p:cNvPr id="20485" name="Rectangle 9"/>
          <p:cNvSpPr>
            <a:spLocks noChangeArrowheads="1"/>
          </p:cNvSpPr>
          <p:nvPr/>
        </p:nvSpPr>
        <p:spPr bwMode="auto">
          <a:xfrm>
            <a:off x="320675" y="3660775"/>
            <a:ext cx="3778250" cy="461963"/>
          </a:xfrm>
          <a:prstGeom prst="rect">
            <a:avLst/>
          </a:prstGeom>
          <a:noFill/>
          <a:ln w="9525">
            <a:noFill/>
            <a:miter lim="800000"/>
            <a:headEnd/>
            <a:tailEnd/>
          </a:ln>
        </p:spPr>
        <p:txBody>
          <a:bodyPr wrap="none">
            <a:spAutoFit/>
          </a:bodyPr>
          <a:lstStyle/>
          <a:p>
            <a:r>
              <a:rPr lang="en-US" altLang="en-US">
                <a:solidFill>
                  <a:srgbClr val="002060"/>
                </a:solidFill>
                <a:latin typeface="Georgia" pitchFamily="18" charset="0"/>
              </a:rPr>
              <a:t>3-the type of the material</a:t>
            </a:r>
            <a:r>
              <a:rPr lang="en-US" altLang="en-US"/>
              <a:t>, </a:t>
            </a:r>
            <a:endParaRPr lang="en-GB" altLang="en-US"/>
          </a:p>
        </p:txBody>
      </p:sp>
      <p:pic>
        <p:nvPicPr>
          <p:cNvPr id="20486" name="Picture 10"/>
          <p:cNvPicPr>
            <a:picLocks noChangeAspect="1" noChangeArrowheads="1"/>
          </p:cNvPicPr>
          <p:nvPr/>
        </p:nvPicPr>
        <p:blipFill>
          <a:blip r:embed="rId3" cstate="print"/>
          <a:srcRect/>
          <a:stretch>
            <a:fillRect/>
          </a:stretch>
        </p:blipFill>
        <p:spPr bwMode="auto">
          <a:xfrm>
            <a:off x="1600200" y="4313238"/>
            <a:ext cx="5943600" cy="1630362"/>
          </a:xfrm>
          <a:prstGeom prst="rect">
            <a:avLst/>
          </a:prstGeom>
          <a:noFill/>
          <a:ln w="9525">
            <a:noFill/>
            <a:miter lim="800000"/>
            <a:headEnd/>
            <a:tailEnd/>
          </a:ln>
        </p:spPr>
      </p:pic>
      <p:sp>
        <p:nvSpPr>
          <p:cNvPr id="12" name="Rectangle 11"/>
          <p:cNvSpPr>
            <a:spLocks noRot="1" noChangeAspect="1" noMove="1" noResize="1" noEditPoints="1" noAdjustHandles="1" noChangeArrowheads="1" noChangeShapeType="1" noTextEdit="1"/>
          </p:cNvSpPr>
          <p:nvPr/>
        </p:nvSpPr>
        <p:spPr>
          <a:xfrm>
            <a:off x="6705600" y="1777797"/>
            <a:ext cx="1360052" cy="1024511"/>
          </a:xfrm>
          <a:prstGeom prst="rect">
            <a:avLst/>
          </a:prstGeom>
          <a:blipFill rotWithShape="1">
            <a:blip r:embed="rId4" cstate="print"/>
            <a:stretch>
              <a:fillRect/>
            </a:stretch>
          </a:blipFill>
        </p:spPr>
        <p:txBody>
          <a:bodyPr/>
          <a:lstStyle/>
          <a:p>
            <a:pPr>
              <a:defRPr/>
            </a:pPr>
            <a:r>
              <a:rPr lang="en-GB" dirty="0">
                <a:noFill/>
              </a:rPr>
              <a:t> </a:t>
            </a:r>
          </a:p>
        </p:txBody>
      </p:sp>
      <p:sp>
        <p:nvSpPr>
          <p:cNvPr id="20488" name="Rectangle 12"/>
          <p:cNvSpPr>
            <a:spLocks noChangeArrowheads="1"/>
          </p:cNvSpPr>
          <p:nvPr/>
        </p:nvSpPr>
        <p:spPr bwMode="auto">
          <a:xfrm>
            <a:off x="2339975" y="6173788"/>
            <a:ext cx="3808413" cy="460375"/>
          </a:xfrm>
          <a:prstGeom prst="rect">
            <a:avLst/>
          </a:prstGeom>
          <a:noFill/>
          <a:ln w="9525">
            <a:noFill/>
            <a:miter lim="800000"/>
            <a:headEnd/>
            <a:tailEnd/>
          </a:ln>
        </p:spPr>
        <p:txBody>
          <a:bodyPr wrap="none">
            <a:spAutoFit/>
          </a:bodyPr>
          <a:lstStyle/>
          <a:p>
            <a:r>
              <a:rPr lang="en-US" altLang="en-US" b="1" i="1"/>
              <a:t>R</a:t>
            </a:r>
            <a:r>
              <a:rPr lang="en-US" altLang="en-US" b="1" i="1" baseline="-25000"/>
              <a:t>copper</a:t>
            </a:r>
            <a:r>
              <a:rPr lang="en-US" altLang="en-US" b="1" i="1"/>
              <a:t>≠ R</a:t>
            </a:r>
            <a:r>
              <a:rPr lang="en-US" altLang="en-US" b="1" i="1" baseline="-25000"/>
              <a:t>wood</a:t>
            </a:r>
            <a:r>
              <a:rPr lang="en-US" altLang="en-US" b="1" i="1"/>
              <a:t>≠ R</a:t>
            </a:r>
            <a:r>
              <a:rPr lang="en-US" altLang="en-US" b="1" i="1" baseline="-25000"/>
              <a:t>sliver</a:t>
            </a:r>
            <a:r>
              <a:rPr lang="en-US" altLang="en-US" b="1" i="1"/>
              <a:t>≠ R</a:t>
            </a:r>
            <a:r>
              <a:rPr lang="en-US" altLang="en-US" b="1" i="1" baseline="-25000"/>
              <a:t>carbon</a:t>
            </a:r>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048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048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04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P spid="20485" grpId="0"/>
      <p:bldP spid="2048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Rot="1" noChangeAspect="1" noMove="1" noResize="1" noEditPoints="1" noAdjustHandles="1" noChangeArrowheads="1" noChangeShapeType="1" noTextEdit="1"/>
          </p:cNvSpPr>
          <p:nvPr/>
        </p:nvSpPr>
        <p:spPr>
          <a:xfrm>
            <a:off x="1683663" y="191060"/>
            <a:ext cx="1356846" cy="1024511"/>
          </a:xfrm>
          <a:prstGeom prst="rect">
            <a:avLst/>
          </a:prstGeom>
          <a:blipFill rotWithShape="1">
            <a:blip r:embed="rId3" cstate="print"/>
            <a:stretch>
              <a:fillRect/>
            </a:stretch>
          </a:blipFill>
        </p:spPr>
        <p:txBody>
          <a:bodyPr/>
          <a:lstStyle/>
          <a:p>
            <a:pPr>
              <a:defRPr/>
            </a:pPr>
            <a:r>
              <a:rPr lang="en-GB">
                <a:noFill/>
              </a:rPr>
              <a:t> </a:t>
            </a:r>
          </a:p>
        </p:txBody>
      </p:sp>
      <p:sp>
        <p:nvSpPr>
          <p:cNvPr id="21507" name="Rectangle 4"/>
          <p:cNvSpPr>
            <a:spLocks noChangeArrowheads="1"/>
          </p:cNvSpPr>
          <p:nvPr/>
        </p:nvSpPr>
        <p:spPr bwMode="auto">
          <a:xfrm>
            <a:off x="228600" y="1219200"/>
            <a:ext cx="8534400" cy="1570038"/>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The constant of proportionality into this relationship is the type of the material used, and is known as the </a:t>
            </a:r>
            <a:r>
              <a:rPr lang="en-US" altLang="en-US" b="1" u="sng">
                <a:solidFill>
                  <a:srgbClr val="002060"/>
                </a:solidFill>
                <a:latin typeface="Georgia" pitchFamily="18" charset="0"/>
              </a:rPr>
              <a:t>resistivity</a:t>
            </a:r>
            <a:r>
              <a:rPr lang="en-US" altLang="en-US">
                <a:solidFill>
                  <a:srgbClr val="002060"/>
                </a:solidFill>
                <a:latin typeface="Georgia" pitchFamily="18" charset="0"/>
              </a:rPr>
              <a:t> of the material and is given the symbol (rho) </a:t>
            </a:r>
            <a:r>
              <a:rPr lang="en-US" altLang="en-US" b="1">
                <a:solidFill>
                  <a:srgbClr val="002060"/>
                </a:solidFill>
                <a:latin typeface="Georgia" pitchFamily="18" charset="0"/>
              </a:rPr>
              <a:t>ρ</a:t>
            </a:r>
            <a:r>
              <a:rPr lang="en-US" altLang="en-US">
                <a:solidFill>
                  <a:srgbClr val="002060"/>
                </a:solidFill>
                <a:latin typeface="Georgia" pitchFamily="18" charset="0"/>
              </a:rPr>
              <a:t>, and measures how hard it is for current to flow through the material,</a:t>
            </a:r>
            <a:endParaRPr lang="en-GB" altLang="en-US">
              <a:solidFill>
                <a:srgbClr val="002060"/>
              </a:solidFill>
              <a:latin typeface="Georgia" pitchFamily="18" charset="0"/>
            </a:endParaRPr>
          </a:p>
        </p:txBody>
      </p:sp>
      <p:sp>
        <p:nvSpPr>
          <p:cNvPr id="6" name="Rectangle 5"/>
          <p:cNvSpPr>
            <a:spLocks noRot="1" noChangeAspect="1" noMove="1" noResize="1" noEditPoints="1" noAdjustHandles="1" noChangeArrowheads="1" noChangeShapeType="1" noTextEdit="1"/>
          </p:cNvSpPr>
          <p:nvPr/>
        </p:nvSpPr>
        <p:spPr>
          <a:xfrm>
            <a:off x="2189493" y="2788860"/>
            <a:ext cx="3959610" cy="1024511"/>
          </a:xfrm>
          <a:prstGeom prst="rect">
            <a:avLst/>
          </a:prstGeom>
          <a:blipFill rotWithShape="1">
            <a:blip r:embed="rId4" cstate="print"/>
            <a:stretch>
              <a:fillRect/>
            </a:stretch>
          </a:blipFill>
        </p:spPr>
        <p:txBody>
          <a:bodyPr/>
          <a:lstStyle/>
          <a:p>
            <a:pPr>
              <a:defRPr/>
            </a:pPr>
            <a:r>
              <a:rPr lang="en-GB">
                <a:noFill/>
              </a:rPr>
              <a:t> </a:t>
            </a:r>
          </a:p>
        </p:txBody>
      </p:sp>
      <p:grpSp>
        <p:nvGrpSpPr>
          <p:cNvPr id="2" name="Group 14"/>
          <p:cNvGrpSpPr>
            <a:grpSpLocks/>
          </p:cNvGrpSpPr>
          <p:nvPr/>
        </p:nvGrpSpPr>
        <p:grpSpPr bwMode="auto">
          <a:xfrm>
            <a:off x="467544" y="5029198"/>
            <a:ext cx="7924800" cy="923330"/>
            <a:chOff x="533400" y="4800599"/>
            <a:chExt cx="7924800" cy="923468"/>
          </a:xfrm>
        </p:grpSpPr>
        <p:sp>
          <p:nvSpPr>
            <p:cNvPr id="8200" name="Rectangle 1"/>
            <p:cNvSpPr>
              <a:spLocks noChangeArrowheads="1"/>
            </p:cNvSpPr>
            <p:nvPr/>
          </p:nvSpPr>
          <p:spPr bwMode="auto">
            <a:xfrm>
              <a:off x="533400" y="4800599"/>
              <a:ext cx="7924800" cy="923468"/>
            </a:xfrm>
            <a:prstGeom prst="rect">
              <a:avLst/>
            </a:prstGeom>
            <a:noFill/>
            <a:ln w="9525">
              <a:noFill/>
              <a:miter lim="800000"/>
              <a:headEnd/>
              <a:tailEnd/>
            </a:ln>
          </p:spPr>
          <p:txBody>
            <a:bodyPr>
              <a:spAutoFit/>
            </a:bodyPr>
            <a:lstStyle/>
            <a:p>
              <a:r>
                <a:rPr lang="en-US" altLang="en-US" dirty="0">
                  <a:solidFill>
                    <a:srgbClr val="002060"/>
                  </a:solidFill>
                  <a:latin typeface="Georgia" pitchFamily="18" charset="0"/>
                  <a:sym typeface="Symbol" pitchFamily="18" charset="2"/>
                </a:rPr>
                <a:t>Metals 			</a:t>
              </a:r>
              <a:r>
                <a:rPr lang="en-US" altLang="en-US" dirty="0">
                  <a:solidFill>
                    <a:srgbClr val="002060"/>
                  </a:solidFill>
                  <a:latin typeface="Georgia" pitchFamily="18" charset="0"/>
                  <a:sym typeface="Wingdings" pitchFamily="2" charset="2"/>
                </a:rPr>
                <a:t>small resistivity (10x10</a:t>
              </a:r>
              <a:r>
                <a:rPr lang="en-US" altLang="en-US" baseline="30000" dirty="0">
                  <a:solidFill>
                    <a:srgbClr val="002060"/>
                  </a:solidFill>
                  <a:latin typeface="Georgia" pitchFamily="18" charset="0"/>
                  <a:sym typeface="Wingdings" pitchFamily="2" charset="2"/>
                </a:rPr>
                <a:t>-8 </a:t>
              </a:r>
              <a:r>
                <a:rPr lang="en-US" altLang="en-US" dirty="0">
                  <a:solidFill>
                    <a:srgbClr val="002060"/>
                  </a:solidFill>
                  <a:latin typeface="Georgia" pitchFamily="18" charset="0"/>
                  <a:sym typeface="Symbol" pitchFamily="18" charset="2"/>
                </a:rPr>
                <a:t> m)</a:t>
              </a:r>
              <a:endParaRPr lang="en-US" altLang="en-US" dirty="0">
                <a:solidFill>
                  <a:srgbClr val="002060"/>
                </a:solidFill>
                <a:latin typeface="Georgia" pitchFamily="18" charset="0"/>
                <a:sym typeface="Wingdings" pitchFamily="2" charset="2"/>
              </a:endParaRPr>
            </a:p>
            <a:p>
              <a:r>
                <a:rPr lang="en-US" altLang="en-US" dirty="0">
                  <a:solidFill>
                    <a:srgbClr val="002060"/>
                  </a:solidFill>
                  <a:latin typeface="Georgia" pitchFamily="18" charset="0"/>
                  <a:sym typeface="Wingdings" pitchFamily="2" charset="2"/>
                </a:rPr>
                <a:t>Insulators 	 		large resistivity (1x10</a:t>
              </a:r>
              <a:r>
                <a:rPr lang="en-US" altLang="en-US" baseline="30000" dirty="0">
                  <a:solidFill>
                    <a:srgbClr val="002060"/>
                  </a:solidFill>
                  <a:latin typeface="Georgia" pitchFamily="18" charset="0"/>
                  <a:sym typeface="Wingdings" pitchFamily="2" charset="2"/>
                </a:rPr>
                <a:t>15</a:t>
              </a:r>
              <a:r>
                <a:rPr lang="en-US" altLang="en-US" dirty="0">
                  <a:solidFill>
                    <a:srgbClr val="002060"/>
                  </a:solidFill>
                  <a:latin typeface="Georgia" pitchFamily="18" charset="0"/>
                  <a:sym typeface="Wingdings" pitchFamily="2" charset="2"/>
                </a:rPr>
                <a:t> </a:t>
              </a:r>
              <a:r>
                <a:rPr lang="en-US" altLang="en-US" dirty="0">
                  <a:solidFill>
                    <a:srgbClr val="002060"/>
                  </a:solidFill>
                  <a:latin typeface="Georgia" pitchFamily="18" charset="0"/>
                  <a:sym typeface="Symbol" pitchFamily="18" charset="2"/>
                </a:rPr>
                <a:t> m)</a:t>
              </a:r>
              <a:endParaRPr lang="en-US" altLang="en-US" dirty="0">
                <a:solidFill>
                  <a:srgbClr val="002060"/>
                </a:solidFill>
                <a:latin typeface="Georgia" pitchFamily="18" charset="0"/>
                <a:sym typeface="Wingdings" pitchFamily="2" charset="2"/>
              </a:endParaRPr>
            </a:p>
            <a:p>
              <a:r>
                <a:rPr lang="en-US" altLang="en-US" dirty="0">
                  <a:solidFill>
                    <a:srgbClr val="002060"/>
                  </a:solidFill>
                  <a:latin typeface="Georgia" pitchFamily="18" charset="0"/>
                  <a:sym typeface="Symbol" pitchFamily="18" charset="2"/>
                </a:rPr>
                <a:t>Semi-conductors 		</a:t>
              </a:r>
              <a:r>
                <a:rPr lang="en-US" altLang="en-US" dirty="0" smtClean="0">
                  <a:solidFill>
                    <a:srgbClr val="002060"/>
                  </a:solidFill>
                  <a:latin typeface="Georgia" pitchFamily="18" charset="0"/>
                  <a:sym typeface="Symbol" pitchFamily="18" charset="2"/>
                </a:rPr>
                <a:t> </a:t>
              </a:r>
              <a:r>
                <a:rPr lang="en-US" altLang="en-US" dirty="0" smtClean="0">
                  <a:solidFill>
                    <a:srgbClr val="002060"/>
                  </a:solidFill>
                  <a:latin typeface="Georgia" pitchFamily="18" charset="0"/>
                  <a:sym typeface="Wingdings" pitchFamily="2" charset="2"/>
                </a:rPr>
                <a:t>medium </a:t>
              </a:r>
              <a:r>
                <a:rPr lang="en-US" altLang="en-US" dirty="0">
                  <a:solidFill>
                    <a:srgbClr val="002060"/>
                  </a:solidFill>
                  <a:latin typeface="Georgia" pitchFamily="18" charset="0"/>
                  <a:sym typeface="Wingdings" pitchFamily="2" charset="2"/>
                </a:rPr>
                <a:t>resistivity (0.5 </a:t>
              </a:r>
              <a:r>
                <a:rPr lang="en-US" altLang="en-US" dirty="0">
                  <a:solidFill>
                    <a:srgbClr val="002060"/>
                  </a:solidFill>
                  <a:latin typeface="Georgia" pitchFamily="18" charset="0"/>
                  <a:sym typeface="Symbol" pitchFamily="18" charset="2"/>
                </a:rPr>
                <a:t> m</a:t>
              </a:r>
              <a:r>
                <a:rPr lang="en-US" altLang="en-US" dirty="0">
                  <a:solidFill>
                    <a:srgbClr val="002060"/>
                  </a:solidFill>
                  <a:latin typeface="Georgia" pitchFamily="18" charset="0"/>
                  <a:sym typeface="Wingdings" pitchFamily="2" charset="2"/>
                </a:rPr>
                <a:t>)</a:t>
              </a:r>
            </a:p>
          </p:txBody>
        </p:sp>
        <p:cxnSp>
          <p:nvCxnSpPr>
            <p:cNvPr id="8" name="Straight Arrow Connector 7"/>
            <p:cNvCxnSpPr/>
            <p:nvPr/>
          </p:nvCxnSpPr>
          <p:spPr>
            <a:xfrm>
              <a:off x="1311783" y="5029234"/>
              <a:ext cx="2006600" cy="0"/>
            </a:xfrm>
            <a:prstGeom prst="straightConnector1">
              <a:avLst/>
            </a:prstGeom>
            <a:ln w="1905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2093912" y="5288705"/>
              <a:ext cx="2006600" cy="0"/>
            </a:xfrm>
            <a:prstGeom prst="straightConnector1">
              <a:avLst/>
            </a:prstGeom>
            <a:ln w="19050">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2398258" y="5576780"/>
              <a:ext cx="1049337" cy="0"/>
            </a:xfrm>
            <a:prstGeom prst="straightConnector1">
              <a:avLst/>
            </a:prstGeom>
            <a:ln w="19050">
              <a:solidFill>
                <a:srgbClr val="00B050"/>
              </a:solidFill>
              <a:tailEnd type="arrow"/>
            </a:ln>
          </p:spPr>
          <p:style>
            <a:lnRef idx="1">
              <a:schemeClr val="accent1"/>
            </a:lnRef>
            <a:fillRef idx="0">
              <a:schemeClr val="accent1"/>
            </a:fillRef>
            <a:effectRef idx="0">
              <a:schemeClr val="accent1"/>
            </a:effectRef>
            <a:fontRef idx="minor">
              <a:schemeClr val="tx1"/>
            </a:fontRef>
          </p:style>
        </p:cxnSp>
      </p:grpSp>
      <p:sp>
        <p:nvSpPr>
          <p:cNvPr id="21510" name="Rectangle 13"/>
          <p:cNvSpPr>
            <a:spLocks noChangeArrowheads="1"/>
          </p:cNvSpPr>
          <p:nvPr/>
        </p:nvSpPr>
        <p:spPr bwMode="auto">
          <a:xfrm>
            <a:off x="533400" y="3965575"/>
            <a:ext cx="8077200" cy="831850"/>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Where </a:t>
            </a:r>
            <a:r>
              <a:rPr lang="en-US" altLang="en-US" i="1">
                <a:solidFill>
                  <a:srgbClr val="002060"/>
                </a:solidFill>
                <a:latin typeface="Georgia" pitchFamily="18" charset="0"/>
              </a:rPr>
              <a:t>l</a:t>
            </a:r>
            <a:r>
              <a:rPr lang="en-US" altLang="en-US">
                <a:solidFill>
                  <a:srgbClr val="002060"/>
                </a:solidFill>
                <a:latin typeface="Georgia" pitchFamily="18" charset="0"/>
              </a:rPr>
              <a:t> is measured in m, </a:t>
            </a:r>
            <a:r>
              <a:rPr lang="en-US" altLang="en-US" i="1">
                <a:solidFill>
                  <a:srgbClr val="002060"/>
                </a:solidFill>
                <a:latin typeface="Georgia" pitchFamily="18" charset="0"/>
              </a:rPr>
              <a:t>A</a:t>
            </a:r>
            <a:r>
              <a:rPr lang="en-US" altLang="en-US">
                <a:solidFill>
                  <a:srgbClr val="002060"/>
                </a:solidFill>
                <a:latin typeface="Georgia" pitchFamily="18" charset="0"/>
              </a:rPr>
              <a:t> in m</a:t>
            </a:r>
            <a:r>
              <a:rPr lang="en-US" altLang="en-US" baseline="30000">
                <a:solidFill>
                  <a:srgbClr val="002060"/>
                </a:solidFill>
                <a:latin typeface="Georgia" pitchFamily="18" charset="0"/>
              </a:rPr>
              <a:t>2</a:t>
            </a:r>
            <a:r>
              <a:rPr lang="en-US" altLang="en-US">
                <a:solidFill>
                  <a:srgbClr val="002060"/>
                </a:solidFill>
                <a:latin typeface="Georgia" pitchFamily="18" charset="0"/>
              </a:rPr>
              <a:t> and </a:t>
            </a:r>
            <a:r>
              <a:rPr lang="en-US" altLang="en-US" i="1">
                <a:solidFill>
                  <a:srgbClr val="002060"/>
                </a:solidFill>
                <a:latin typeface="Georgia" pitchFamily="18" charset="0"/>
              </a:rPr>
              <a:t>R</a:t>
            </a:r>
            <a:r>
              <a:rPr lang="en-US" altLang="en-US">
                <a:solidFill>
                  <a:srgbClr val="002060"/>
                </a:solidFill>
                <a:latin typeface="Georgia" pitchFamily="18" charset="0"/>
              </a:rPr>
              <a:t> in Ω (ohm). Hence ρ in Ωm (ohm meter)</a:t>
            </a:r>
            <a:endParaRPr lang="en-GB" altLang="en-US">
              <a:solidFill>
                <a:srgbClr val="002060"/>
              </a:solidFill>
              <a:latin typeface="Georgia" pitchFamily="18" charset="0"/>
            </a:endParaRPr>
          </a:p>
        </p:txBody>
      </p:sp>
      <p:graphicFrame>
        <p:nvGraphicFramePr>
          <p:cNvPr id="16" name="Object 15"/>
          <p:cNvGraphicFramePr>
            <a:graphicFrameLocks noChangeAspect="1"/>
          </p:cNvGraphicFramePr>
          <p:nvPr/>
        </p:nvGraphicFramePr>
        <p:xfrm>
          <a:off x="4953000" y="190500"/>
          <a:ext cx="2743200" cy="633413"/>
        </p:xfrm>
        <a:graphic>
          <a:graphicData uri="http://schemas.openxmlformats.org/presentationml/2006/ole">
            <mc:AlternateContent xmlns:mc="http://schemas.openxmlformats.org/markup-compatibility/2006">
              <mc:Choice xmlns:v="urn:schemas-microsoft-com:vml" Requires="v">
                <p:oleObj spid="_x0000_s1043" name="Equation" r:id="rId5" imgW="2743200" imgH="635000" progId="">
                  <p:embed/>
                </p:oleObj>
              </mc:Choice>
              <mc:Fallback>
                <p:oleObj name="Equation" r:id="rId5" imgW="2743200" imgH="635000" progId="">
                  <p:embed/>
                  <p:pic>
                    <p:nvPicPr>
                      <p:cNvPr id="0"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53000" y="190500"/>
                        <a:ext cx="2743200" cy="63341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150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1510"/>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p:bldP spid="215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1"/>
          <p:cNvSpPr>
            <a:spLocks noChangeArrowheads="1"/>
          </p:cNvSpPr>
          <p:nvPr/>
        </p:nvSpPr>
        <p:spPr bwMode="auto">
          <a:xfrm>
            <a:off x="323528" y="990600"/>
            <a:ext cx="7982272" cy="2862322"/>
          </a:xfrm>
          <a:prstGeom prst="rect">
            <a:avLst/>
          </a:prstGeom>
          <a:noFill/>
          <a:ln w="9525">
            <a:noFill/>
            <a:miter lim="800000"/>
            <a:headEnd/>
            <a:tailEnd/>
          </a:ln>
        </p:spPr>
        <p:txBody>
          <a:bodyPr wrap="square">
            <a:spAutoFit/>
          </a:bodyPr>
          <a:lstStyle/>
          <a:p>
            <a:r>
              <a:rPr lang="en-US" altLang="en-US" dirty="0">
                <a:solidFill>
                  <a:srgbClr val="002060"/>
                </a:solidFill>
                <a:latin typeface="Georgia" pitchFamily="18" charset="0"/>
              </a:rPr>
              <a:t>Which one of the following types of materials exhibits the largest values of resistivity?</a:t>
            </a:r>
          </a:p>
          <a:p>
            <a:endParaRPr lang="en-US" altLang="en-US" dirty="0">
              <a:solidFill>
                <a:srgbClr val="002060"/>
              </a:solidFill>
              <a:latin typeface="Georgia" pitchFamily="18" charset="0"/>
            </a:endParaRPr>
          </a:p>
          <a:p>
            <a:r>
              <a:rPr lang="en-US" altLang="en-US" dirty="0">
                <a:solidFill>
                  <a:srgbClr val="002060"/>
                </a:solidFill>
                <a:latin typeface="Georgia" pitchFamily="18" charset="0"/>
              </a:rPr>
              <a:t>a)  insulators</a:t>
            </a:r>
          </a:p>
          <a:p>
            <a:endParaRPr lang="en-US" altLang="en-US" dirty="0">
              <a:solidFill>
                <a:srgbClr val="002060"/>
              </a:solidFill>
              <a:latin typeface="Georgia" pitchFamily="18" charset="0"/>
            </a:endParaRPr>
          </a:p>
          <a:p>
            <a:r>
              <a:rPr lang="en-US" altLang="en-US" dirty="0">
                <a:solidFill>
                  <a:srgbClr val="002060"/>
                </a:solidFill>
                <a:latin typeface="Georgia" pitchFamily="18" charset="0"/>
              </a:rPr>
              <a:t>b)  semiconductors</a:t>
            </a:r>
          </a:p>
          <a:p>
            <a:endParaRPr lang="en-US" altLang="en-US" dirty="0">
              <a:solidFill>
                <a:srgbClr val="002060"/>
              </a:solidFill>
              <a:latin typeface="Georgia" pitchFamily="18" charset="0"/>
            </a:endParaRPr>
          </a:p>
          <a:p>
            <a:r>
              <a:rPr lang="en-US" altLang="en-US" dirty="0">
                <a:solidFill>
                  <a:srgbClr val="002060"/>
                </a:solidFill>
                <a:latin typeface="Georgia" pitchFamily="18" charset="0"/>
              </a:rPr>
              <a:t>c)  superconductors</a:t>
            </a:r>
          </a:p>
          <a:p>
            <a:endParaRPr lang="en-US" altLang="en-US" dirty="0">
              <a:solidFill>
                <a:srgbClr val="002060"/>
              </a:solidFill>
              <a:latin typeface="Georgia" pitchFamily="18" charset="0"/>
            </a:endParaRPr>
          </a:p>
          <a:p>
            <a:r>
              <a:rPr lang="en-US" altLang="en-US" dirty="0">
                <a:solidFill>
                  <a:srgbClr val="002060"/>
                </a:solidFill>
                <a:latin typeface="Georgia" pitchFamily="18" charset="0"/>
              </a:rPr>
              <a:t>d)  metals</a:t>
            </a:r>
          </a:p>
        </p:txBody>
      </p:sp>
      <p:sp>
        <p:nvSpPr>
          <p:cNvPr id="3" name="Rectangle 2"/>
          <p:cNvSpPr/>
          <p:nvPr/>
        </p:nvSpPr>
        <p:spPr>
          <a:xfrm>
            <a:off x="179512" y="1772816"/>
            <a:ext cx="7391400" cy="685800"/>
          </a:xfrm>
          <a:prstGeom prst="rect">
            <a:avLst/>
          </a:prstGeom>
          <a:solidFill>
            <a:srgbClr val="FF0000">
              <a:alpha val="16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ChangeArrowheads="1"/>
          </p:cNvSpPr>
          <p:nvPr/>
        </p:nvSpPr>
        <p:spPr bwMode="auto">
          <a:xfrm>
            <a:off x="377825" y="74613"/>
            <a:ext cx="4818063" cy="460375"/>
          </a:xfrm>
          <a:prstGeom prst="rect">
            <a:avLst/>
          </a:prstGeom>
          <a:noFill/>
          <a:ln w="9525">
            <a:noFill/>
            <a:miter lim="800000"/>
            <a:headEnd/>
            <a:tailEnd/>
          </a:ln>
        </p:spPr>
        <p:txBody>
          <a:bodyPr wrap="none">
            <a:spAutoFit/>
          </a:bodyPr>
          <a:lstStyle/>
          <a:p>
            <a:r>
              <a:rPr lang="en-US" altLang="en-US">
                <a:solidFill>
                  <a:srgbClr val="002060"/>
                </a:solidFill>
                <a:latin typeface="Georgia" pitchFamily="18" charset="0"/>
              </a:rPr>
              <a:t>4-the temperature of the material.</a:t>
            </a:r>
            <a:endParaRPr lang="en-GB" altLang="en-US">
              <a:solidFill>
                <a:srgbClr val="002060"/>
              </a:solidFill>
              <a:latin typeface="Georgia" pitchFamily="18" charset="0"/>
            </a:endParaRPr>
          </a:p>
        </p:txBody>
      </p:sp>
      <p:sp>
        <p:nvSpPr>
          <p:cNvPr id="22531" name="TextBox 3"/>
          <p:cNvSpPr txBox="1">
            <a:spLocks noChangeArrowheads="1"/>
          </p:cNvSpPr>
          <p:nvPr/>
        </p:nvSpPr>
        <p:spPr bwMode="auto">
          <a:xfrm>
            <a:off x="522288" y="677863"/>
            <a:ext cx="7997825" cy="5632450"/>
          </a:xfrm>
          <a:prstGeom prst="rect">
            <a:avLst/>
          </a:prstGeom>
          <a:noFill/>
          <a:ln w="9525">
            <a:noFill/>
            <a:miter lim="800000"/>
            <a:headEnd/>
            <a:tailEnd/>
          </a:ln>
        </p:spPr>
        <p:txBody>
          <a:bodyPr>
            <a:spAutoFit/>
          </a:bodyPr>
          <a:lstStyle/>
          <a:p>
            <a:r>
              <a:rPr lang="en-GB" altLang="en-US">
                <a:solidFill>
                  <a:srgbClr val="FF0000"/>
                </a:solidFill>
                <a:latin typeface="Georgia" pitchFamily="18" charset="0"/>
              </a:rPr>
              <a:t>Why do materials offer resistance?</a:t>
            </a:r>
          </a:p>
          <a:p>
            <a:endParaRPr lang="en-GB" altLang="en-US">
              <a:solidFill>
                <a:srgbClr val="002060"/>
              </a:solidFill>
              <a:latin typeface="Georgia" pitchFamily="18" charset="0"/>
            </a:endParaRPr>
          </a:p>
          <a:p>
            <a:r>
              <a:rPr lang="en-GB" altLang="en-US">
                <a:solidFill>
                  <a:srgbClr val="002060"/>
                </a:solidFill>
                <a:latin typeface="Georgia" pitchFamily="18" charset="0"/>
              </a:rPr>
              <a:t>Due to collision between electrons and vibrating atoms of the materials. The more the collision, more will be the resistance.</a:t>
            </a:r>
          </a:p>
          <a:p>
            <a:endParaRPr lang="en-GB" altLang="en-US">
              <a:solidFill>
                <a:srgbClr val="002060"/>
              </a:solidFill>
              <a:latin typeface="Georgia" pitchFamily="18" charset="0"/>
            </a:endParaRPr>
          </a:p>
          <a:p>
            <a:endParaRPr lang="en-GB" altLang="en-US">
              <a:solidFill>
                <a:srgbClr val="FF0000"/>
              </a:solidFill>
              <a:latin typeface="Georgia" pitchFamily="18" charset="0"/>
            </a:endParaRPr>
          </a:p>
          <a:p>
            <a:endParaRPr lang="en-GB" altLang="en-US">
              <a:solidFill>
                <a:srgbClr val="FF0000"/>
              </a:solidFill>
              <a:latin typeface="Georgia" pitchFamily="18" charset="0"/>
            </a:endParaRPr>
          </a:p>
          <a:p>
            <a:r>
              <a:rPr lang="en-GB" altLang="en-US">
                <a:solidFill>
                  <a:srgbClr val="FF0000"/>
                </a:solidFill>
                <a:latin typeface="Georgia" pitchFamily="18" charset="0"/>
              </a:rPr>
              <a:t>What is the relation between the  resistance and the temperature of the material?</a:t>
            </a:r>
          </a:p>
          <a:p>
            <a:endParaRPr lang="en-GB" altLang="en-US">
              <a:solidFill>
                <a:srgbClr val="002060"/>
              </a:solidFill>
              <a:latin typeface="Georgia" pitchFamily="18" charset="0"/>
            </a:endParaRPr>
          </a:p>
          <a:p>
            <a:r>
              <a:rPr lang="en-GB" altLang="en-US">
                <a:solidFill>
                  <a:srgbClr val="002060"/>
                </a:solidFill>
                <a:latin typeface="Georgia" pitchFamily="18" charset="0"/>
              </a:rPr>
              <a:t>The resistance of the material increases with increase in temperature, because, as the temperature increases, the atoms of the material start vibrating with greater amplitude, thus increasing the chance of more collision.</a:t>
            </a:r>
          </a:p>
        </p:txBody>
      </p:sp>
      <p:grpSp>
        <p:nvGrpSpPr>
          <p:cNvPr id="2" name="Group 49"/>
          <p:cNvGrpSpPr>
            <a:grpSpLocks/>
          </p:cNvGrpSpPr>
          <p:nvPr/>
        </p:nvGrpSpPr>
        <p:grpSpPr bwMode="auto">
          <a:xfrm>
            <a:off x="2463800" y="2286000"/>
            <a:ext cx="4267200" cy="1219200"/>
            <a:chOff x="2463800" y="2286020"/>
            <a:chExt cx="4267200" cy="1219241"/>
          </a:xfrm>
        </p:grpSpPr>
        <p:sp>
          <p:nvSpPr>
            <p:cNvPr id="65541" name="Rectangle 56"/>
            <p:cNvSpPr>
              <a:spLocks noChangeArrowheads="1"/>
            </p:cNvSpPr>
            <p:nvPr/>
          </p:nvSpPr>
          <p:spPr bwMode="auto">
            <a:xfrm>
              <a:off x="2768600" y="2286020"/>
              <a:ext cx="3657600" cy="1219241"/>
            </a:xfrm>
            <a:prstGeom prst="rect">
              <a:avLst/>
            </a:prstGeom>
            <a:gradFill rotWithShape="1">
              <a:gsLst>
                <a:gs pos="0">
                  <a:srgbClr val="767600"/>
                </a:gs>
                <a:gs pos="50000">
                  <a:srgbClr val="FFFF00"/>
                </a:gs>
                <a:gs pos="100000">
                  <a:srgbClr val="767600"/>
                </a:gs>
              </a:gsLst>
              <a:lin ang="18900000" scaled="1"/>
            </a:gradFill>
            <a:ln w="9525">
              <a:noFill/>
              <a:miter lim="800000"/>
              <a:headEnd/>
              <a:tailEnd/>
            </a:ln>
          </p:spPr>
          <p:txBody>
            <a:bodyPr wrap="none" anchor="ctr"/>
            <a:lstStyle/>
            <a:p>
              <a:endParaRPr lang="en-US" altLang="en-US" sz="4800">
                <a:solidFill>
                  <a:schemeClr val="bg1"/>
                </a:solidFill>
              </a:endParaRPr>
            </a:p>
          </p:txBody>
        </p:sp>
        <p:grpSp>
          <p:nvGrpSpPr>
            <p:cNvPr id="3" name="Group 73"/>
            <p:cNvGrpSpPr>
              <a:grpSpLocks/>
            </p:cNvGrpSpPr>
            <p:nvPr/>
          </p:nvGrpSpPr>
          <p:grpSpPr bwMode="auto">
            <a:xfrm>
              <a:off x="2463800" y="2414362"/>
              <a:ext cx="4267200" cy="1026730"/>
              <a:chOff x="48" y="1968"/>
              <a:chExt cx="3072" cy="768"/>
            </a:xfrm>
          </p:grpSpPr>
          <p:sp>
            <p:nvSpPr>
              <p:cNvPr id="65567" name="Line 30"/>
              <p:cNvSpPr>
                <a:spLocks noChangeShapeType="1"/>
              </p:cNvSpPr>
              <p:nvPr/>
            </p:nvSpPr>
            <p:spPr bwMode="auto">
              <a:xfrm>
                <a:off x="48" y="1968"/>
                <a:ext cx="3072" cy="0"/>
              </a:xfrm>
              <a:prstGeom prst="line">
                <a:avLst/>
              </a:prstGeom>
              <a:noFill/>
              <a:ln w="28575">
                <a:solidFill>
                  <a:schemeClr val="accent2"/>
                </a:solidFill>
                <a:round/>
                <a:headEnd/>
                <a:tailEnd type="triangle" w="med" len="med"/>
              </a:ln>
            </p:spPr>
            <p:txBody>
              <a:bodyPr/>
              <a:lstStyle/>
              <a:p>
                <a:endParaRPr lang="en-GB"/>
              </a:p>
            </p:txBody>
          </p:sp>
          <p:sp>
            <p:nvSpPr>
              <p:cNvPr id="65568" name="Line 31"/>
              <p:cNvSpPr>
                <a:spLocks noChangeShapeType="1"/>
              </p:cNvSpPr>
              <p:nvPr/>
            </p:nvSpPr>
            <p:spPr bwMode="auto">
              <a:xfrm>
                <a:off x="48" y="2208"/>
                <a:ext cx="1810" cy="0"/>
              </a:xfrm>
              <a:prstGeom prst="line">
                <a:avLst/>
              </a:prstGeom>
              <a:noFill/>
              <a:ln w="28575">
                <a:solidFill>
                  <a:schemeClr val="accent2"/>
                </a:solidFill>
                <a:round/>
                <a:headEnd/>
                <a:tailEnd type="triangle" w="med" len="med"/>
              </a:ln>
            </p:spPr>
            <p:txBody>
              <a:bodyPr/>
              <a:lstStyle/>
              <a:p>
                <a:endParaRPr lang="en-GB"/>
              </a:p>
            </p:txBody>
          </p:sp>
          <p:sp>
            <p:nvSpPr>
              <p:cNvPr id="65569" name="Line 33"/>
              <p:cNvSpPr>
                <a:spLocks noChangeShapeType="1"/>
              </p:cNvSpPr>
              <p:nvPr/>
            </p:nvSpPr>
            <p:spPr bwMode="auto">
              <a:xfrm>
                <a:off x="48" y="2736"/>
                <a:ext cx="3072" cy="0"/>
              </a:xfrm>
              <a:prstGeom prst="line">
                <a:avLst/>
              </a:prstGeom>
              <a:noFill/>
              <a:ln w="28575">
                <a:solidFill>
                  <a:schemeClr val="accent2"/>
                </a:solidFill>
                <a:round/>
                <a:headEnd/>
                <a:tailEnd type="triangle" w="med" len="med"/>
              </a:ln>
            </p:spPr>
            <p:txBody>
              <a:bodyPr/>
              <a:lstStyle/>
              <a:p>
                <a:endParaRPr lang="en-GB"/>
              </a:p>
            </p:txBody>
          </p:sp>
        </p:grpSp>
        <p:grpSp>
          <p:nvGrpSpPr>
            <p:cNvPr id="4" name="Group 74"/>
            <p:cNvGrpSpPr>
              <a:grpSpLocks/>
            </p:cNvGrpSpPr>
            <p:nvPr/>
          </p:nvGrpSpPr>
          <p:grpSpPr bwMode="auto">
            <a:xfrm>
              <a:off x="2997200" y="2414361"/>
              <a:ext cx="3048000" cy="1026729"/>
              <a:chOff x="768" y="1968"/>
              <a:chExt cx="1920" cy="768"/>
            </a:xfrm>
          </p:grpSpPr>
          <p:sp>
            <p:nvSpPr>
              <p:cNvPr id="65552" name="Oval 58"/>
              <p:cNvSpPr>
                <a:spLocks noChangeArrowheads="1"/>
              </p:cNvSpPr>
              <p:nvPr/>
            </p:nvSpPr>
            <p:spPr bwMode="auto">
              <a:xfrm>
                <a:off x="912" y="2016"/>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3" name="Oval 59"/>
              <p:cNvSpPr>
                <a:spLocks noChangeArrowheads="1"/>
              </p:cNvSpPr>
              <p:nvPr/>
            </p:nvSpPr>
            <p:spPr bwMode="auto">
              <a:xfrm>
                <a:off x="1104" y="2256"/>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4" name="Oval 60"/>
              <p:cNvSpPr>
                <a:spLocks noChangeArrowheads="1"/>
              </p:cNvSpPr>
              <p:nvPr/>
            </p:nvSpPr>
            <p:spPr bwMode="auto">
              <a:xfrm>
                <a:off x="768" y="2400"/>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5" name="Oval 61"/>
              <p:cNvSpPr>
                <a:spLocks noChangeArrowheads="1"/>
              </p:cNvSpPr>
              <p:nvPr/>
            </p:nvSpPr>
            <p:spPr bwMode="auto">
              <a:xfrm>
                <a:off x="1008" y="2640"/>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6" name="Oval 62"/>
              <p:cNvSpPr>
                <a:spLocks noChangeArrowheads="1"/>
              </p:cNvSpPr>
              <p:nvPr/>
            </p:nvSpPr>
            <p:spPr bwMode="auto">
              <a:xfrm>
                <a:off x="1344" y="2496"/>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7" name="Oval 63"/>
              <p:cNvSpPr>
                <a:spLocks noChangeArrowheads="1"/>
              </p:cNvSpPr>
              <p:nvPr/>
            </p:nvSpPr>
            <p:spPr bwMode="auto">
              <a:xfrm>
                <a:off x="1440" y="2064"/>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8" name="Oval 64"/>
              <p:cNvSpPr>
                <a:spLocks noChangeArrowheads="1"/>
              </p:cNvSpPr>
              <p:nvPr/>
            </p:nvSpPr>
            <p:spPr bwMode="auto">
              <a:xfrm>
                <a:off x="1584" y="2304"/>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59" name="Oval 65"/>
              <p:cNvSpPr>
                <a:spLocks noChangeArrowheads="1"/>
              </p:cNvSpPr>
              <p:nvPr/>
            </p:nvSpPr>
            <p:spPr bwMode="auto">
              <a:xfrm>
                <a:off x="1680" y="2592"/>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0" name="Oval 66"/>
              <p:cNvSpPr>
                <a:spLocks noChangeArrowheads="1"/>
              </p:cNvSpPr>
              <p:nvPr/>
            </p:nvSpPr>
            <p:spPr bwMode="auto">
              <a:xfrm>
                <a:off x="1920" y="2400"/>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1" name="Oval 67"/>
              <p:cNvSpPr>
                <a:spLocks noChangeArrowheads="1"/>
              </p:cNvSpPr>
              <p:nvPr/>
            </p:nvSpPr>
            <p:spPr bwMode="auto">
              <a:xfrm>
                <a:off x="2016" y="2160"/>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2" name="Oval 68"/>
              <p:cNvSpPr>
                <a:spLocks noChangeArrowheads="1"/>
              </p:cNvSpPr>
              <p:nvPr/>
            </p:nvSpPr>
            <p:spPr bwMode="auto">
              <a:xfrm>
                <a:off x="2112" y="1968"/>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3" name="Oval 69"/>
              <p:cNvSpPr>
                <a:spLocks noChangeArrowheads="1"/>
              </p:cNvSpPr>
              <p:nvPr/>
            </p:nvSpPr>
            <p:spPr bwMode="auto">
              <a:xfrm>
                <a:off x="2208" y="2304"/>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4" name="Oval 70"/>
              <p:cNvSpPr>
                <a:spLocks noChangeArrowheads="1"/>
              </p:cNvSpPr>
              <p:nvPr/>
            </p:nvSpPr>
            <p:spPr bwMode="auto">
              <a:xfrm>
                <a:off x="2304" y="2544"/>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5" name="Oval 71"/>
              <p:cNvSpPr>
                <a:spLocks noChangeArrowheads="1"/>
              </p:cNvSpPr>
              <p:nvPr/>
            </p:nvSpPr>
            <p:spPr bwMode="auto">
              <a:xfrm>
                <a:off x="2592" y="2256"/>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sp>
            <p:nvSpPr>
              <p:cNvPr id="65566" name="Oval 72"/>
              <p:cNvSpPr>
                <a:spLocks noChangeArrowheads="1"/>
              </p:cNvSpPr>
              <p:nvPr/>
            </p:nvSpPr>
            <p:spPr bwMode="auto">
              <a:xfrm>
                <a:off x="2592" y="2064"/>
                <a:ext cx="96" cy="96"/>
              </a:xfrm>
              <a:prstGeom prst="ellipse">
                <a:avLst/>
              </a:prstGeom>
              <a:gradFill rotWithShape="1">
                <a:gsLst>
                  <a:gs pos="0">
                    <a:srgbClr val="99FF66"/>
                  </a:gs>
                  <a:gs pos="100000">
                    <a:srgbClr val="47762F"/>
                  </a:gs>
                </a:gsLst>
                <a:path path="shape">
                  <a:fillToRect l="50000" t="50000" r="50000" b="50000"/>
                </a:path>
              </a:gradFill>
              <a:ln w="9525">
                <a:noFill/>
                <a:round/>
                <a:headEnd/>
                <a:tailEnd/>
              </a:ln>
            </p:spPr>
            <p:txBody>
              <a:bodyPr wrap="none" anchor="ctr"/>
              <a:lstStyle/>
              <a:p>
                <a:endParaRPr lang="en-US" altLang="en-US" sz="4800">
                  <a:solidFill>
                    <a:schemeClr val="bg1"/>
                  </a:solidFill>
                </a:endParaRPr>
              </a:p>
            </p:txBody>
          </p:sp>
        </p:grpSp>
        <p:cxnSp>
          <p:nvCxnSpPr>
            <p:cNvPr id="34" name="Straight Arrow Connector 33"/>
            <p:cNvCxnSpPr>
              <a:stCxn id="65568" idx="1"/>
            </p:cNvCxnSpPr>
            <p:nvPr/>
          </p:nvCxnSpPr>
          <p:spPr>
            <a:xfrm flipV="1">
              <a:off x="4978400" y="2543204"/>
              <a:ext cx="152400" cy="192094"/>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a:off x="5195888" y="2543204"/>
              <a:ext cx="696912" cy="63502"/>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a:stCxn id="65566" idx="4"/>
            </p:cNvCxnSpPr>
            <p:nvPr/>
          </p:nvCxnSpPr>
          <p:spPr>
            <a:xfrm>
              <a:off x="5969000" y="2671796"/>
              <a:ext cx="584200" cy="127004"/>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a:off x="2463800" y="3055984"/>
              <a:ext cx="533400" cy="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65554" idx="2"/>
            </p:cNvCxnSpPr>
            <p:nvPr/>
          </p:nvCxnSpPr>
          <p:spPr>
            <a:xfrm>
              <a:off x="2997200" y="3055984"/>
              <a:ext cx="914400" cy="128591"/>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a:stCxn id="65556" idx="0"/>
            </p:cNvCxnSpPr>
            <p:nvPr/>
          </p:nvCxnSpPr>
          <p:spPr>
            <a:xfrm flipV="1">
              <a:off x="3987800" y="2992482"/>
              <a:ext cx="381000" cy="127004"/>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a:stCxn id="65558" idx="5"/>
            </p:cNvCxnSpPr>
            <p:nvPr/>
          </p:nvCxnSpPr>
          <p:spPr>
            <a:xfrm flipV="1">
              <a:off x="4422775" y="2927392"/>
              <a:ext cx="860425" cy="4604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a:off x="5359400" y="2992482"/>
              <a:ext cx="1193800" cy="0"/>
            </a:xfrm>
            <a:prstGeom prst="straightConnector1">
              <a:avLst/>
            </a:prstGeom>
            <a:ln w="19050">
              <a:solidFill>
                <a:schemeClr val="accent2"/>
              </a:solidFill>
              <a:tailEnd type="arrow"/>
            </a:ln>
          </p:spPr>
          <p:style>
            <a:lnRef idx="1">
              <a:schemeClr val="accent1"/>
            </a:lnRef>
            <a:fillRef idx="0">
              <a:schemeClr val="accent1"/>
            </a:fillRef>
            <a:effectRef idx="0">
              <a:schemeClr val="accent1"/>
            </a:effectRef>
            <a:fontRef idx="minor">
              <a:schemeClr val="tx1"/>
            </a:fontRef>
          </p:style>
        </p:cxn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2531">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25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2531">
                                            <p:txEl>
                                              <p:pRg st="6" end="6"/>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253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15888"/>
            <a:ext cx="8839200" cy="1323975"/>
          </a:xfrm>
          <a:prstGeom prst="rect">
            <a:avLst/>
          </a:prstGeom>
        </p:spPr>
        <p:txBody>
          <a:bodyPr>
            <a:spAutoFit/>
          </a:bodyPr>
          <a:lstStyle/>
          <a:p>
            <a:pPr>
              <a:defRPr/>
            </a:pPr>
            <a:r>
              <a:rPr lang="en-US" sz="2000" dirty="0" err="1">
                <a:solidFill>
                  <a:srgbClr val="002060"/>
                </a:solidFill>
                <a:latin typeface="Georgia" panose="02040502050405020303" pitchFamily="18" charset="0"/>
              </a:rPr>
              <a:t>Excersise</a:t>
            </a:r>
            <a:r>
              <a:rPr lang="en-US" sz="2000" dirty="0">
                <a:solidFill>
                  <a:srgbClr val="002060"/>
                </a:solidFill>
                <a:latin typeface="Georgia" panose="02040502050405020303" pitchFamily="18" charset="0"/>
              </a:rPr>
              <a:t> 1;</a:t>
            </a:r>
            <a:endParaRPr lang="en-GB" sz="2000" dirty="0">
              <a:solidFill>
                <a:srgbClr val="002060"/>
              </a:solidFill>
              <a:latin typeface="Georgia" panose="02040502050405020303" pitchFamily="18" charset="0"/>
            </a:endParaRPr>
          </a:p>
          <a:p>
            <a:pPr>
              <a:defRPr/>
            </a:pPr>
            <a:r>
              <a:rPr lang="en-US" sz="2000" dirty="0">
                <a:solidFill>
                  <a:srgbClr val="002060"/>
                </a:solidFill>
                <a:latin typeface="Georgia" panose="02040502050405020303" pitchFamily="18" charset="0"/>
              </a:rPr>
              <a:t>The resistance of 6 m length of wire is 600 Ω. Determine </a:t>
            </a:r>
          </a:p>
          <a:p>
            <a:pPr marL="457200" indent="-457200">
              <a:buFontTx/>
              <a:buAutoNum type="alphaLcParenR"/>
              <a:defRPr/>
            </a:pPr>
            <a:r>
              <a:rPr lang="en-US" sz="2000" dirty="0">
                <a:solidFill>
                  <a:srgbClr val="002060"/>
                </a:solidFill>
                <a:latin typeface="Georgia" panose="02040502050405020303" pitchFamily="18" charset="0"/>
              </a:rPr>
              <a:t>the resistance of an 8 m length of the same wire and </a:t>
            </a:r>
          </a:p>
          <a:p>
            <a:pPr marL="457200" indent="-457200">
              <a:buFontTx/>
              <a:buAutoNum type="alphaLcParenR"/>
              <a:defRPr/>
            </a:pPr>
            <a:r>
              <a:rPr lang="en-US" sz="2000" dirty="0">
                <a:solidFill>
                  <a:srgbClr val="002060"/>
                </a:solidFill>
                <a:latin typeface="Georgia" panose="02040502050405020303" pitchFamily="18" charset="0"/>
              </a:rPr>
              <a:t>the length of the same wire when the resistance is 400Ω. </a:t>
            </a:r>
            <a:endParaRPr lang="en-GB" sz="2000" dirty="0">
              <a:solidFill>
                <a:srgbClr val="002060"/>
              </a:solidFill>
              <a:latin typeface="Georgia" panose="02040502050405020303" pitchFamily="18" charset="0"/>
            </a:endParaRPr>
          </a:p>
        </p:txBody>
      </p:sp>
      <p:sp>
        <p:nvSpPr>
          <p:cNvPr id="25603" name="Rectangle 2"/>
          <p:cNvSpPr>
            <a:spLocks noChangeArrowheads="1"/>
          </p:cNvSpPr>
          <p:nvPr/>
        </p:nvSpPr>
        <p:spPr bwMode="auto">
          <a:xfrm>
            <a:off x="152400" y="3224213"/>
            <a:ext cx="8839200" cy="1323975"/>
          </a:xfrm>
          <a:prstGeom prst="rect">
            <a:avLst/>
          </a:prstGeom>
          <a:noFill/>
          <a:ln w="9525">
            <a:noFill/>
            <a:miter lim="800000"/>
            <a:headEnd/>
            <a:tailEnd/>
          </a:ln>
        </p:spPr>
        <p:txBody>
          <a:bodyPr>
            <a:spAutoFit/>
          </a:bodyPr>
          <a:lstStyle/>
          <a:p>
            <a:r>
              <a:rPr lang="en-US" altLang="en-US" sz="2000">
                <a:solidFill>
                  <a:srgbClr val="002060"/>
                </a:solidFill>
                <a:latin typeface="Georgia" pitchFamily="18" charset="0"/>
              </a:rPr>
              <a:t>Excersise 2;</a:t>
            </a:r>
            <a:endParaRPr lang="en-GB" altLang="en-US" sz="2000">
              <a:solidFill>
                <a:srgbClr val="002060"/>
              </a:solidFill>
              <a:latin typeface="Georgia" pitchFamily="18" charset="0"/>
            </a:endParaRPr>
          </a:p>
          <a:p>
            <a:r>
              <a:rPr lang="en-US" altLang="en-US" sz="2000">
                <a:solidFill>
                  <a:srgbClr val="002060"/>
                </a:solidFill>
                <a:latin typeface="Georgia" pitchFamily="18" charset="0"/>
              </a:rPr>
              <a:t>A wire of length 8 m and cross-sectional area 3 mm</a:t>
            </a:r>
            <a:r>
              <a:rPr lang="en-US" altLang="en-US" sz="2000" baseline="30000">
                <a:solidFill>
                  <a:srgbClr val="002060"/>
                </a:solidFill>
                <a:latin typeface="Georgia" pitchFamily="18" charset="0"/>
              </a:rPr>
              <a:t>2</a:t>
            </a:r>
            <a:r>
              <a:rPr lang="en-US" altLang="en-US" sz="2000">
                <a:solidFill>
                  <a:srgbClr val="002060"/>
                </a:solidFill>
                <a:latin typeface="Georgia" pitchFamily="18" charset="0"/>
              </a:rPr>
              <a:t> has a resistance of 0.16 Ω. If the wire is drawn out until its cross sectional area is 1 mm</a:t>
            </a:r>
            <a:r>
              <a:rPr lang="en-US" altLang="en-US" sz="2000" baseline="30000">
                <a:solidFill>
                  <a:srgbClr val="002060"/>
                </a:solidFill>
                <a:latin typeface="Georgia" pitchFamily="18" charset="0"/>
              </a:rPr>
              <a:t>2</a:t>
            </a:r>
            <a:r>
              <a:rPr lang="en-US" altLang="en-US" sz="2000">
                <a:solidFill>
                  <a:srgbClr val="002060"/>
                </a:solidFill>
                <a:latin typeface="Georgia" pitchFamily="18" charset="0"/>
              </a:rPr>
              <a:t>, determine the resistance of the wire.</a:t>
            </a:r>
            <a:endParaRPr lang="en-GB" altLang="en-US" sz="2000">
              <a:solidFill>
                <a:srgbClr val="002060"/>
              </a:solidFill>
              <a:latin typeface="Georgia" pitchFamily="18" charset="0"/>
            </a:endParaRPr>
          </a:p>
        </p:txBody>
      </p:sp>
      <p:sp>
        <p:nvSpPr>
          <p:cNvPr id="3" name="Rectangle 2"/>
          <p:cNvSpPr>
            <a:spLocks noRot="1" noChangeAspect="1" noMove="1" noResize="1" noEditPoints="1" noAdjustHandles="1" noChangeArrowheads="1" noChangeShapeType="1" noTextEdit="1"/>
          </p:cNvSpPr>
          <p:nvPr/>
        </p:nvSpPr>
        <p:spPr>
          <a:xfrm>
            <a:off x="1661886" y="1558359"/>
            <a:ext cx="1151726" cy="666529"/>
          </a:xfrm>
          <a:prstGeom prst="rect">
            <a:avLst/>
          </a:prstGeom>
          <a:blipFill rotWithShape="1">
            <a:blip r:embed="rId2" cstate="print"/>
            <a:stretch>
              <a:fillRect l="-11111" t="-1835" b="-11009"/>
            </a:stretch>
          </a:blipFill>
        </p:spPr>
        <p:txBody>
          <a:bodyPr/>
          <a:lstStyle/>
          <a:p>
            <a:pPr>
              <a:defRPr/>
            </a:pPr>
            <a:r>
              <a:rPr lang="en-GB">
                <a:noFill/>
              </a:rPr>
              <a:t> </a:t>
            </a:r>
          </a:p>
        </p:txBody>
      </p:sp>
      <p:sp>
        <p:nvSpPr>
          <p:cNvPr id="4" name="Rectangle 3"/>
          <p:cNvSpPr>
            <a:spLocks noRot="1" noChangeAspect="1" noMove="1" noResize="1" noEditPoints="1" noAdjustHandles="1" noChangeArrowheads="1" noChangeShapeType="1" noTextEdit="1"/>
          </p:cNvSpPr>
          <p:nvPr/>
        </p:nvSpPr>
        <p:spPr>
          <a:xfrm>
            <a:off x="3200399" y="1540216"/>
            <a:ext cx="3488071" cy="704552"/>
          </a:xfrm>
          <a:prstGeom prst="rect">
            <a:avLst/>
          </a:prstGeom>
          <a:blipFill rotWithShape="1">
            <a:blip r:embed="rId3" cstate="print"/>
            <a:stretch>
              <a:fillRect b="-4348"/>
            </a:stretch>
          </a:blipFill>
        </p:spPr>
        <p:txBody>
          <a:bodyPr/>
          <a:lstStyle/>
          <a:p>
            <a:pPr>
              <a:defRPr/>
            </a:pPr>
            <a:r>
              <a:rPr lang="en-GB">
                <a:noFill/>
              </a:rPr>
              <a:t> </a:t>
            </a:r>
          </a:p>
        </p:txBody>
      </p:sp>
      <p:sp>
        <p:nvSpPr>
          <p:cNvPr id="5" name="TextBox 4"/>
          <p:cNvSpPr txBox="1">
            <a:spLocks noRot="1" noChangeAspect="1" noMove="1" noResize="1" noEditPoints="1" noAdjustHandles="1" noChangeArrowheads="1" noChangeShapeType="1" noTextEdit="1"/>
          </p:cNvSpPr>
          <p:nvPr/>
        </p:nvSpPr>
        <p:spPr>
          <a:xfrm>
            <a:off x="920994" y="2435207"/>
            <a:ext cx="6712415" cy="741357"/>
          </a:xfrm>
          <a:prstGeom prst="rect">
            <a:avLst/>
          </a:prstGeom>
          <a:blipFill rotWithShape="1">
            <a:blip r:embed="rId4" cstate="print"/>
            <a:stretch>
              <a:fillRect l="-1362"/>
            </a:stretch>
          </a:blipFill>
        </p:spPr>
        <p:txBody>
          <a:bodyPr/>
          <a:lstStyle/>
          <a:p>
            <a:pPr>
              <a:defRPr/>
            </a:pPr>
            <a:r>
              <a:rPr lang="en-GB">
                <a:noFill/>
              </a:rPr>
              <a:t> </a:t>
            </a:r>
          </a:p>
        </p:txBody>
      </p:sp>
      <p:sp>
        <p:nvSpPr>
          <p:cNvPr id="6" name="TextBox 5"/>
          <p:cNvSpPr txBox="1">
            <a:spLocks noChangeArrowheads="1"/>
          </p:cNvSpPr>
          <p:nvPr/>
        </p:nvSpPr>
        <p:spPr bwMode="auto">
          <a:xfrm>
            <a:off x="188913" y="4548188"/>
            <a:ext cx="8802687" cy="708025"/>
          </a:xfrm>
          <a:prstGeom prst="rect">
            <a:avLst/>
          </a:prstGeom>
          <a:noFill/>
          <a:ln w="9525">
            <a:noFill/>
            <a:miter lim="800000"/>
            <a:headEnd/>
            <a:tailEnd/>
          </a:ln>
        </p:spPr>
        <p:txBody>
          <a:bodyPr>
            <a:spAutoFit/>
          </a:bodyPr>
          <a:lstStyle/>
          <a:p>
            <a:r>
              <a:rPr lang="en-GB" altLang="en-US" sz="2000" i="1">
                <a:solidFill>
                  <a:srgbClr val="002060"/>
                </a:solidFill>
                <a:latin typeface="Georgia" pitchFamily="18" charset="0"/>
              </a:rPr>
              <a:t>If the cross- sectional area is reduced by 1/3, then the length be</a:t>
            </a:r>
          </a:p>
          <a:p>
            <a:r>
              <a:rPr lang="en-GB" altLang="en-US" sz="2000" i="1">
                <a:solidFill>
                  <a:srgbClr val="002060"/>
                </a:solidFill>
                <a:latin typeface="Georgia" pitchFamily="18" charset="0"/>
              </a:rPr>
              <a:t>must tripled to </a:t>
            </a:r>
            <a:r>
              <a:rPr lang="en-GB" altLang="en-US" sz="2000">
                <a:solidFill>
                  <a:srgbClr val="002060"/>
                </a:solidFill>
                <a:latin typeface="Georgia" pitchFamily="18" charset="0"/>
              </a:rPr>
              <a:t>3x8=24m</a:t>
            </a:r>
          </a:p>
        </p:txBody>
      </p:sp>
      <p:sp>
        <p:nvSpPr>
          <p:cNvPr id="7" name="Rectangle 6"/>
          <p:cNvSpPr>
            <a:spLocks noRot="1" noChangeAspect="1" noMove="1" noResize="1" noEditPoints="1" noAdjustHandles="1" noChangeArrowheads="1" noChangeShapeType="1" noTextEdit="1"/>
          </p:cNvSpPr>
          <p:nvPr/>
        </p:nvSpPr>
        <p:spPr>
          <a:xfrm>
            <a:off x="920994" y="5486400"/>
            <a:ext cx="4539641" cy="586892"/>
          </a:xfrm>
          <a:prstGeom prst="rect">
            <a:avLst/>
          </a:prstGeom>
          <a:blipFill rotWithShape="1">
            <a:blip r:embed="rId5" cstate="print"/>
            <a:stretch>
              <a:fillRect l="-2013" t="-1042" b="-9375"/>
            </a:stretch>
          </a:blipFill>
        </p:spPr>
        <p:txBody>
          <a:bodyPr/>
          <a:lstStyle/>
          <a:p>
            <a:pPr>
              <a:defRPr/>
            </a:pPr>
            <a:r>
              <a:rPr lang="en-GB">
                <a:noFill/>
              </a:rPr>
              <a:t> </a:t>
            </a:r>
          </a:p>
        </p:txBody>
      </p:sp>
      <p:sp>
        <p:nvSpPr>
          <p:cNvPr id="8" name="Rectangle 7"/>
          <p:cNvSpPr>
            <a:spLocks noRot="1" noChangeAspect="1" noMove="1" noResize="1" noEditPoints="1" noAdjustHandles="1" noChangeArrowheads="1" noChangeShapeType="1" noTextEdit="1"/>
          </p:cNvSpPr>
          <p:nvPr/>
        </p:nvSpPr>
        <p:spPr>
          <a:xfrm>
            <a:off x="5334000" y="5471886"/>
            <a:ext cx="733342" cy="461665"/>
          </a:xfrm>
          <a:prstGeom prst="rect">
            <a:avLst/>
          </a:prstGeom>
          <a:blipFill rotWithShape="1">
            <a:blip r:embed="rId6" cstate="print"/>
            <a:stretch>
              <a:fillRect/>
            </a:stretch>
          </a:blipFill>
        </p:spPr>
        <p:txBody>
          <a:bodyPr/>
          <a:lstStyle/>
          <a:p>
            <a:pPr>
              <a:defRPr/>
            </a:pPr>
            <a:r>
              <a:rPr lang="en-GB">
                <a:noFill/>
              </a:rPr>
              <a:t> </a:t>
            </a:r>
          </a:p>
        </p:txBody>
      </p:sp>
      <p:sp>
        <p:nvSpPr>
          <p:cNvPr id="9" name="Rectangle 8"/>
          <p:cNvSpPr>
            <a:spLocks noRot="1" noChangeAspect="1" noMove="1" noResize="1" noEditPoints="1" noAdjustHandles="1" noChangeArrowheads="1" noChangeShapeType="1" noTextEdit="1"/>
          </p:cNvSpPr>
          <p:nvPr/>
        </p:nvSpPr>
        <p:spPr>
          <a:xfrm>
            <a:off x="1066800" y="6073292"/>
            <a:ext cx="4058803" cy="616964"/>
          </a:xfrm>
          <a:prstGeom prst="rect">
            <a:avLst/>
          </a:prstGeom>
          <a:blipFill rotWithShape="1">
            <a:blip r:embed="rId7" cstate="print"/>
            <a:stretch>
              <a:fillRect l="-2252" r="-1201" b="-8911"/>
            </a:stretch>
          </a:blipFill>
        </p:spPr>
        <p:txBody>
          <a:bodyPr/>
          <a:lstStyle/>
          <a:p>
            <a:pPr>
              <a:defRPr/>
            </a:pPr>
            <a:r>
              <a:rPr lang="en-GB">
                <a:no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5603">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6">
                                            <p:txEl>
                                              <p:pRg st="0" end="0"/>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6">
                                            <p:txEl>
                                              <p:pRg st="1" end="1"/>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2679700"/>
            <a:ext cx="1828800" cy="1358900"/>
          </a:xfrm>
          <a:prstGeom prst="rect">
            <a:avLst/>
          </a:prstGeom>
          <a:solidFill>
            <a:schemeClr val="accent1">
              <a:alpha val="25098"/>
            </a:schemeClr>
          </a:solidFill>
          <a:ln w="9525">
            <a:solidFill>
              <a:schemeClr val="tx1"/>
            </a:solidFill>
            <a:miter lim="800000"/>
            <a:headEnd/>
            <a:tailEnd/>
          </a:ln>
        </p:spPr>
        <p:txBody>
          <a:bodyPr wrap="none" anchor="ctr"/>
          <a:lstStyle/>
          <a:p>
            <a:endParaRPr lang="en-GB" altLang="en-US"/>
          </a:p>
        </p:txBody>
      </p:sp>
      <p:sp>
        <p:nvSpPr>
          <p:cNvPr id="11267" name="Text Box 3"/>
          <p:cNvSpPr txBox="1">
            <a:spLocks noChangeArrowheads="1"/>
          </p:cNvSpPr>
          <p:nvPr/>
        </p:nvSpPr>
        <p:spPr bwMode="auto">
          <a:xfrm>
            <a:off x="368300" y="1295400"/>
            <a:ext cx="8534400" cy="1384300"/>
          </a:xfrm>
          <a:prstGeom prst="rect">
            <a:avLst/>
          </a:prstGeom>
          <a:noFill/>
          <a:ln w="9525">
            <a:noFill/>
            <a:miter lim="800000"/>
            <a:headEnd/>
            <a:tailEnd/>
          </a:ln>
        </p:spPr>
        <p:txBody>
          <a:bodyPr>
            <a:spAutoFit/>
          </a:bodyPr>
          <a:lstStyle/>
          <a:p>
            <a:pPr>
              <a:spcBef>
                <a:spcPct val="50000"/>
              </a:spcBef>
            </a:pPr>
            <a:r>
              <a:rPr lang="en-US" altLang="en-US" sz="2800">
                <a:solidFill>
                  <a:srgbClr val="002060"/>
                </a:solidFill>
                <a:latin typeface="Georgia" pitchFamily="18" charset="0"/>
              </a:rPr>
              <a:t>In electrical work, the rate energy is dissipated can be determined from any of three forms of the power formula.</a:t>
            </a:r>
          </a:p>
        </p:txBody>
      </p:sp>
      <p:sp>
        <p:nvSpPr>
          <p:cNvPr id="3079" name="Rectangle 5"/>
          <p:cNvSpPr>
            <a:spLocks noChangeArrowheads="1"/>
          </p:cNvSpPr>
          <p:nvPr/>
        </p:nvSpPr>
        <p:spPr bwMode="auto">
          <a:xfrm>
            <a:off x="590550" y="381000"/>
            <a:ext cx="4286250" cy="609600"/>
          </a:xfrm>
          <a:prstGeom prst="rect">
            <a:avLst/>
          </a:prstGeom>
          <a:solidFill>
            <a:schemeClr val="folHlink">
              <a:alpha val="54117"/>
            </a:schemeClr>
          </a:solidFill>
          <a:ln w="9525">
            <a:solidFill>
              <a:schemeClr val="tx1"/>
            </a:solidFill>
            <a:miter lim="800000"/>
            <a:headEnd/>
            <a:tailEnd/>
          </a:ln>
        </p:spPr>
        <p:txBody>
          <a:bodyPr wrap="none" anchor="ctr"/>
          <a:lstStyle/>
          <a:p>
            <a:endParaRPr lang="en-GB" altLang="en-US"/>
          </a:p>
        </p:txBody>
      </p:sp>
      <p:sp>
        <p:nvSpPr>
          <p:cNvPr id="17413" name="Text Box 6"/>
          <p:cNvSpPr txBox="1">
            <a:spLocks noChangeArrowheads="1"/>
          </p:cNvSpPr>
          <p:nvPr/>
        </p:nvSpPr>
        <p:spPr bwMode="auto">
          <a:xfrm>
            <a:off x="685800" y="471488"/>
            <a:ext cx="4343400" cy="584200"/>
          </a:xfrm>
          <a:prstGeom prst="rect">
            <a:avLst/>
          </a:prstGeom>
          <a:noFill/>
          <a:ln>
            <a:noFill/>
          </a:ln>
          <a:effectLs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defRPr/>
            </a:pPr>
            <a:r>
              <a:rPr lang="en-US" altLang="en-US" sz="3200" b="1" dirty="0" smtClean="0">
                <a:solidFill>
                  <a:srgbClr val="FF0000"/>
                </a:solidFill>
                <a:effectLst>
                  <a:outerShdw blurRad="38100" dist="38100" dir="2700000" algn="tl">
                    <a:srgbClr val="000000">
                      <a:alpha val="43137"/>
                    </a:srgbClr>
                  </a:outerShdw>
                </a:effectLst>
                <a:latin typeface="Georgia" panose="02040502050405020303" pitchFamily="18" charset="0"/>
              </a:rPr>
              <a:t>Energy and Power</a:t>
            </a:r>
          </a:p>
        </p:txBody>
      </p:sp>
      <p:graphicFrame>
        <p:nvGraphicFramePr>
          <p:cNvPr id="11270" name="Object 9"/>
          <p:cNvGraphicFramePr>
            <a:graphicFrameLocks noChangeAspect="1"/>
          </p:cNvGraphicFramePr>
          <p:nvPr/>
        </p:nvGraphicFramePr>
        <p:xfrm>
          <a:off x="1524000" y="2940050"/>
          <a:ext cx="1676400" cy="839788"/>
        </p:xfrm>
        <a:graphic>
          <a:graphicData uri="http://schemas.openxmlformats.org/presentationml/2006/ole">
            <mc:AlternateContent xmlns:mc="http://schemas.openxmlformats.org/markup-compatibility/2006">
              <mc:Choice xmlns:v="urn:schemas-microsoft-com:vml" Requires="v">
                <p:oleObj spid="_x0000_s3125" name="Equation" r:id="rId5" imgW="533169" imgH="190417" progId="">
                  <p:embed/>
                </p:oleObj>
              </mc:Choice>
              <mc:Fallback>
                <p:oleObj name="Equation" r:id="rId5" imgW="533169" imgH="190417" progId="">
                  <p:embed/>
                  <p:pic>
                    <p:nvPicPr>
                      <p:cNvPr id="0" name="Picture 4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524000" y="2940050"/>
                        <a:ext cx="1676400" cy="8397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71" name="Rectangle 12"/>
          <p:cNvSpPr>
            <a:spLocks noChangeArrowheads="1"/>
          </p:cNvSpPr>
          <p:nvPr/>
        </p:nvSpPr>
        <p:spPr bwMode="auto">
          <a:xfrm>
            <a:off x="3733800" y="2679700"/>
            <a:ext cx="1524000" cy="1358900"/>
          </a:xfrm>
          <a:prstGeom prst="rect">
            <a:avLst/>
          </a:prstGeom>
          <a:solidFill>
            <a:schemeClr val="accent1">
              <a:alpha val="50980"/>
            </a:schemeClr>
          </a:solidFill>
          <a:ln w="9525">
            <a:solidFill>
              <a:schemeClr val="tx1"/>
            </a:solidFill>
            <a:miter lim="800000"/>
            <a:headEnd/>
            <a:tailEnd/>
          </a:ln>
        </p:spPr>
        <p:txBody>
          <a:bodyPr wrap="none" anchor="ctr"/>
          <a:lstStyle/>
          <a:p>
            <a:endParaRPr lang="en-GB" altLang="en-US"/>
          </a:p>
        </p:txBody>
      </p:sp>
      <p:graphicFrame>
        <p:nvGraphicFramePr>
          <p:cNvPr id="11272" name="Object 13"/>
          <p:cNvGraphicFramePr>
            <a:graphicFrameLocks noChangeAspect="1"/>
          </p:cNvGraphicFramePr>
          <p:nvPr/>
        </p:nvGraphicFramePr>
        <p:xfrm>
          <a:off x="3762375" y="2932113"/>
          <a:ext cx="1436688" cy="739775"/>
        </p:xfrm>
        <a:graphic>
          <a:graphicData uri="http://schemas.openxmlformats.org/presentationml/2006/ole">
            <mc:AlternateContent xmlns:mc="http://schemas.openxmlformats.org/markup-compatibility/2006">
              <mc:Choice xmlns:v="urn:schemas-microsoft-com:vml" Requires="v">
                <p:oleObj spid="_x0000_s3126" name="Equation" r:id="rId7" imgW="444114" imgH="177646" progId="">
                  <p:embed/>
                </p:oleObj>
              </mc:Choice>
              <mc:Fallback>
                <p:oleObj name="Equation" r:id="rId7" imgW="444114" imgH="177646" progId="">
                  <p:embed/>
                  <p:pic>
                    <p:nvPicPr>
                      <p:cNvPr id="0" name="Picture 4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762375" y="2932113"/>
                        <a:ext cx="1436688" cy="7397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1273" name="Rectangle 14"/>
          <p:cNvSpPr>
            <a:spLocks noChangeArrowheads="1"/>
          </p:cNvSpPr>
          <p:nvPr/>
        </p:nvSpPr>
        <p:spPr bwMode="auto">
          <a:xfrm>
            <a:off x="5791200" y="2679700"/>
            <a:ext cx="1722438" cy="1358900"/>
          </a:xfrm>
          <a:prstGeom prst="rect">
            <a:avLst/>
          </a:prstGeom>
          <a:solidFill>
            <a:schemeClr val="accent1">
              <a:alpha val="76077"/>
            </a:schemeClr>
          </a:solidFill>
          <a:ln w="9525">
            <a:solidFill>
              <a:schemeClr val="tx1"/>
            </a:solidFill>
            <a:miter lim="800000"/>
            <a:headEnd/>
            <a:tailEnd/>
          </a:ln>
        </p:spPr>
        <p:txBody>
          <a:bodyPr wrap="none" anchor="ctr"/>
          <a:lstStyle/>
          <a:p>
            <a:endParaRPr lang="en-GB" altLang="en-US"/>
          </a:p>
        </p:txBody>
      </p:sp>
      <p:graphicFrame>
        <p:nvGraphicFramePr>
          <p:cNvPr id="11274" name="Object 15"/>
          <p:cNvGraphicFramePr>
            <a:graphicFrameLocks noChangeAspect="1"/>
          </p:cNvGraphicFramePr>
          <p:nvPr/>
        </p:nvGraphicFramePr>
        <p:xfrm>
          <a:off x="5867400" y="2819400"/>
          <a:ext cx="1524000" cy="1066800"/>
        </p:xfrm>
        <a:graphic>
          <a:graphicData uri="http://schemas.openxmlformats.org/presentationml/2006/ole">
            <mc:AlternateContent xmlns:mc="http://schemas.openxmlformats.org/markup-compatibility/2006">
              <mc:Choice xmlns:v="urn:schemas-microsoft-com:vml" Requires="v">
                <p:oleObj spid="_x0000_s3127" name="Equation" r:id="rId9" imgW="495085" imgH="418918" progId="">
                  <p:embed/>
                </p:oleObj>
              </mc:Choice>
              <mc:Fallback>
                <p:oleObj name="Equation" r:id="rId9" imgW="495085" imgH="418918" progId="">
                  <p:embed/>
                  <p:pic>
                    <p:nvPicPr>
                      <p:cNvPr id="0" name="Picture 46"/>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867400" y="2819400"/>
                        <a:ext cx="1524000" cy="1066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32464" name="Text Box 16"/>
          <p:cNvSpPr txBox="1">
            <a:spLocks noChangeArrowheads="1"/>
          </p:cNvSpPr>
          <p:nvPr/>
        </p:nvSpPr>
        <p:spPr bwMode="auto">
          <a:xfrm>
            <a:off x="773113" y="4260850"/>
            <a:ext cx="7793037" cy="1323975"/>
          </a:xfrm>
          <a:prstGeom prst="rect">
            <a:avLst/>
          </a:prstGeom>
          <a:noFill/>
          <a:ln w="9525">
            <a:noFill/>
            <a:miter lim="800000"/>
            <a:headEnd/>
            <a:tailEnd/>
          </a:ln>
        </p:spPr>
        <p:txBody>
          <a:bodyPr>
            <a:spAutoFit/>
          </a:bodyPr>
          <a:lstStyle/>
          <a:p>
            <a:pPr algn="ctr">
              <a:spcBef>
                <a:spcPct val="50000"/>
              </a:spcBef>
            </a:pPr>
            <a:r>
              <a:rPr lang="en-US" altLang="en-US" sz="3200" b="1" i="1">
                <a:solidFill>
                  <a:srgbClr val="FF0000"/>
                </a:solidFill>
              </a:rPr>
              <a:t>Together, the three forms are called </a:t>
            </a:r>
          </a:p>
          <a:p>
            <a:pPr algn="ctr">
              <a:spcBef>
                <a:spcPct val="50000"/>
              </a:spcBef>
            </a:pPr>
            <a:r>
              <a:rPr lang="en-US" altLang="en-US" sz="3200" b="1" i="1">
                <a:solidFill>
                  <a:srgbClr val="FF0000"/>
                </a:solidFill>
              </a:rPr>
              <a:t>Watt’s law.</a:t>
            </a:r>
          </a:p>
        </p:txBody>
      </p:sp>
      <p:sp>
        <p:nvSpPr>
          <p:cNvPr id="12" name="Rectangle 16"/>
          <p:cNvSpPr>
            <a:spLocks noChangeArrowheads="1"/>
          </p:cNvSpPr>
          <p:nvPr/>
        </p:nvSpPr>
        <p:spPr bwMode="auto">
          <a:xfrm>
            <a:off x="554038" y="5584825"/>
            <a:ext cx="8229600" cy="954088"/>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sz="2800" i="1">
                <a:solidFill>
                  <a:srgbClr val="002060"/>
                </a:solidFill>
                <a:latin typeface="Georgia" pitchFamily="18" charset="0"/>
                <a:cs typeface="Times New Roman" pitchFamily="18" charset="0"/>
              </a:rPr>
              <a:t>Power absorbed by resistors:  Resistors are passive devices and can only absorb power.  </a:t>
            </a: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74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7"/>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27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1266"/>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11272"/>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1271"/>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274"/>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127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32464"/>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nimBg="1"/>
      <p:bldP spid="11267" grpId="0"/>
      <p:bldP spid="17413" grpId="0"/>
      <p:bldP spid="11271" grpId="0" animBg="1"/>
      <p:bldP spid="11273" grpId="0" animBg="1"/>
      <p:bldP spid="232464"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3"/>
          <p:cNvSpPr txBox="1">
            <a:spLocks noChangeArrowheads="1"/>
          </p:cNvSpPr>
          <p:nvPr/>
        </p:nvSpPr>
        <p:spPr bwMode="auto">
          <a:xfrm>
            <a:off x="439738" y="381000"/>
            <a:ext cx="8001000" cy="830263"/>
          </a:xfrm>
          <a:prstGeom prst="rect">
            <a:avLst/>
          </a:prstGeom>
          <a:noFill/>
          <a:ln w="9525">
            <a:noFill/>
            <a:miter lim="800000"/>
            <a:headEnd/>
            <a:tailEnd/>
          </a:ln>
        </p:spPr>
        <p:txBody>
          <a:bodyPr>
            <a:spAutoFit/>
          </a:bodyPr>
          <a:lstStyle/>
          <a:p>
            <a:pPr>
              <a:spcBef>
                <a:spcPct val="50000"/>
              </a:spcBef>
            </a:pPr>
            <a:r>
              <a:rPr lang="en-US" altLang="en-US">
                <a:solidFill>
                  <a:srgbClr val="002060"/>
                </a:solidFill>
                <a:latin typeface="Georgia" pitchFamily="18" charset="0"/>
                <a:cs typeface="Times New Roman" pitchFamily="18" charset="0"/>
              </a:rPr>
              <a:t>Example: </a:t>
            </a:r>
            <a:r>
              <a:rPr lang="en-US" altLang="en-US"/>
              <a:t>What power is dissipated in a 27 </a:t>
            </a:r>
            <a:r>
              <a:rPr lang="en-US" altLang="en-US">
                <a:latin typeface="Symbol" pitchFamily="18" charset="2"/>
              </a:rPr>
              <a:t>W</a:t>
            </a:r>
            <a:r>
              <a:rPr lang="en-US" altLang="en-US"/>
              <a:t> resistor if the current is 0.135 A?</a:t>
            </a:r>
          </a:p>
        </p:txBody>
      </p:sp>
      <p:graphicFrame>
        <p:nvGraphicFramePr>
          <p:cNvPr id="236548" name="Object 4"/>
          <p:cNvGraphicFramePr>
            <a:graphicFrameLocks noChangeAspect="1"/>
          </p:cNvGraphicFramePr>
          <p:nvPr/>
        </p:nvGraphicFramePr>
        <p:xfrm>
          <a:off x="2819400" y="2308225"/>
          <a:ext cx="2692400" cy="1322388"/>
        </p:xfrm>
        <a:graphic>
          <a:graphicData uri="http://schemas.openxmlformats.org/presentationml/2006/ole">
            <mc:AlternateContent xmlns:mc="http://schemas.openxmlformats.org/markup-compatibility/2006">
              <mc:Choice xmlns:v="urn:schemas-microsoft-com:vml" Requires="v">
                <p:oleObj spid="_x0000_s4115" name="Equation" r:id="rId5" imgW="1422400" imgH="698500" progId="">
                  <p:embed/>
                </p:oleObj>
              </mc:Choice>
              <mc:Fallback>
                <p:oleObj name="Equation" r:id="rId5" imgW="1422400" imgH="698500" progId="">
                  <p:embed/>
                  <p:pic>
                    <p:nvPicPr>
                      <p:cNvPr id="0"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19400" y="2308225"/>
                        <a:ext cx="2692400" cy="132238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2292" name="Text Box 10"/>
          <p:cNvSpPr txBox="1">
            <a:spLocks noChangeArrowheads="1"/>
          </p:cNvSpPr>
          <p:nvPr/>
        </p:nvSpPr>
        <p:spPr bwMode="auto">
          <a:xfrm>
            <a:off x="561975" y="1447800"/>
            <a:ext cx="8001000" cy="830263"/>
          </a:xfrm>
          <a:prstGeom prst="rect">
            <a:avLst/>
          </a:prstGeom>
          <a:noFill/>
          <a:ln w="9525">
            <a:noFill/>
            <a:miter lim="800000"/>
            <a:headEnd/>
            <a:tailEnd/>
          </a:ln>
        </p:spPr>
        <p:txBody>
          <a:bodyPr>
            <a:spAutoFit/>
          </a:bodyPr>
          <a:lstStyle/>
          <a:p>
            <a:pPr>
              <a:spcBef>
                <a:spcPct val="50000"/>
              </a:spcBef>
            </a:pPr>
            <a:r>
              <a:rPr lang="en-US" altLang="en-US"/>
              <a:t>Given that you know the resistance and current, substitute the values into </a:t>
            </a:r>
            <a:r>
              <a:rPr lang="en-US" altLang="en-US" i="1"/>
              <a:t>P </a:t>
            </a:r>
            <a:r>
              <a:rPr lang="en-US" altLang="en-US"/>
              <a:t>=</a:t>
            </a:r>
            <a:r>
              <a:rPr lang="en-US" altLang="en-US" i="1"/>
              <a:t>I </a:t>
            </a:r>
            <a:r>
              <a:rPr lang="en-US" altLang="en-US" sz="2000" baseline="50000"/>
              <a:t>2</a:t>
            </a:r>
            <a:r>
              <a:rPr lang="en-US" altLang="en-US" i="1"/>
              <a:t>R</a:t>
            </a:r>
            <a:r>
              <a:rPr lang="en-US" altLang="en-US"/>
              <a:t>.</a:t>
            </a:r>
          </a:p>
        </p:txBody>
      </p:sp>
      <p:sp>
        <p:nvSpPr>
          <p:cNvPr id="12293" name="Rectangle 1"/>
          <p:cNvSpPr>
            <a:spLocks noChangeArrowheads="1"/>
          </p:cNvSpPr>
          <p:nvPr/>
        </p:nvSpPr>
        <p:spPr bwMode="auto">
          <a:xfrm>
            <a:off x="315913" y="3927475"/>
            <a:ext cx="8247062" cy="831850"/>
          </a:xfrm>
          <a:prstGeom prst="rect">
            <a:avLst/>
          </a:prstGeom>
          <a:noFill/>
          <a:ln w="9525">
            <a:noFill/>
            <a:miter lim="800000"/>
            <a:headEnd/>
            <a:tailEnd/>
          </a:ln>
        </p:spPr>
        <p:txBody>
          <a:bodyPr>
            <a:spAutoFit/>
          </a:bodyPr>
          <a:lstStyle/>
          <a:p>
            <a:pPr>
              <a:spcBef>
                <a:spcPct val="50000"/>
              </a:spcBef>
            </a:pPr>
            <a:r>
              <a:rPr lang="en-US" altLang="en-US">
                <a:solidFill>
                  <a:srgbClr val="002060"/>
                </a:solidFill>
                <a:latin typeface="Georgia" pitchFamily="18" charset="0"/>
                <a:cs typeface="Times New Roman" pitchFamily="18" charset="0"/>
              </a:rPr>
              <a:t>Example: </a:t>
            </a:r>
            <a:r>
              <a:rPr lang="en-US" altLang="en-US"/>
              <a:t>What power is dissipated by a heater that draws 12 A of current from a 120 V supply? </a:t>
            </a:r>
          </a:p>
        </p:txBody>
      </p:sp>
      <p:pic>
        <p:nvPicPr>
          <p:cNvPr id="12294" name="Picture 4"/>
          <p:cNvPicPr>
            <a:picLocks noChangeAspect="1" noChangeArrowheads="1"/>
          </p:cNvPicPr>
          <p:nvPr/>
        </p:nvPicPr>
        <p:blipFill>
          <a:blip r:embed="rId7" cstate="print"/>
          <a:srcRect/>
          <a:stretch>
            <a:fillRect/>
          </a:stretch>
        </p:blipFill>
        <p:spPr bwMode="auto">
          <a:xfrm>
            <a:off x="3352800" y="5200650"/>
            <a:ext cx="2409825" cy="1295400"/>
          </a:xfrm>
          <a:prstGeom prst="rect">
            <a:avLst/>
          </a:prstGeom>
          <a:noFill/>
          <a:ln w="9525">
            <a:noFill/>
            <a:miter lim="800000"/>
            <a:headEnd/>
            <a:tailEnd/>
          </a:ln>
        </p:spPr>
      </p:pic>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29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3654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2293"/>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22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12292" grpId="0"/>
      <p:bldP spid="122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1"/>
          <p:cNvSpPr>
            <a:spLocks noChangeArrowheads="1"/>
          </p:cNvSpPr>
          <p:nvPr/>
        </p:nvSpPr>
        <p:spPr bwMode="auto">
          <a:xfrm>
            <a:off x="76200" y="152400"/>
            <a:ext cx="9144000" cy="830263"/>
          </a:xfrm>
          <a:prstGeom prst="rect">
            <a:avLst/>
          </a:prstGeom>
          <a:noFill/>
          <a:ln w="9525">
            <a:noFill/>
            <a:miter lim="800000"/>
            <a:headEnd/>
            <a:tailEnd/>
          </a:ln>
        </p:spPr>
        <p:txBody>
          <a:bodyPr>
            <a:spAutoFit/>
          </a:bodyPr>
          <a:lstStyle/>
          <a:p>
            <a:pPr>
              <a:spcBef>
                <a:spcPct val="20000"/>
              </a:spcBef>
              <a:tabLst>
                <a:tab pos="342900" algn="l"/>
                <a:tab pos="1714500" algn="l"/>
              </a:tabLst>
            </a:pPr>
            <a:r>
              <a:rPr lang="en-US" altLang="en-US">
                <a:solidFill>
                  <a:srgbClr val="002060"/>
                </a:solidFill>
                <a:latin typeface="Georgia" pitchFamily="18" charset="0"/>
                <a:cs typeface="Times New Roman" pitchFamily="18" charset="0"/>
              </a:rPr>
              <a:t>Example:  A 160W light bulb operates using 240V.  Determine R and I for the bulb.</a:t>
            </a:r>
            <a:endParaRPr lang="en-US" altLang="en-US">
              <a:solidFill>
                <a:srgbClr val="002060"/>
              </a:solidFill>
              <a:latin typeface="Georgia" pitchFamily="18" charset="0"/>
              <a:cs typeface="Times New Roman" pitchFamily="18" charset="0"/>
              <a:sym typeface="Symbol" pitchFamily="18" charset="2"/>
            </a:endParaRPr>
          </a:p>
        </p:txBody>
      </p:sp>
      <p:sp>
        <p:nvSpPr>
          <p:cNvPr id="3" name="TextBox 2"/>
          <p:cNvSpPr txBox="1">
            <a:spLocks noRot="1" noChangeAspect="1" noMove="1" noResize="1" noEditPoints="1" noAdjustHandles="1" noChangeArrowheads="1" noChangeShapeType="1" noTextEdit="1"/>
          </p:cNvSpPr>
          <p:nvPr/>
        </p:nvSpPr>
        <p:spPr>
          <a:xfrm>
            <a:off x="1752600" y="1066799"/>
            <a:ext cx="1078757" cy="761875"/>
          </a:xfrm>
          <a:prstGeom prst="rect">
            <a:avLst/>
          </a:prstGeom>
          <a:blipFill rotWithShape="1">
            <a:blip r:embed="rId2" cstate="print"/>
            <a:stretch>
              <a:fillRect l="-11932" b="-8800"/>
            </a:stretch>
          </a:blipFill>
        </p:spPr>
        <p:txBody>
          <a:bodyPr/>
          <a:lstStyle/>
          <a:p>
            <a:pPr>
              <a:defRPr/>
            </a:pPr>
            <a:r>
              <a:rPr lang="en-GB">
                <a:noFill/>
              </a:rPr>
              <a:t> </a:t>
            </a:r>
          </a:p>
        </p:txBody>
      </p:sp>
      <p:sp>
        <p:nvSpPr>
          <p:cNvPr id="5" name="TextBox 4"/>
          <p:cNvSpPr txBox="1">
            <a:spLocks noRot="1" noChangeAspect="1" noMove="1" noResize="1" noEditPoints="1" noAdjustHandles="1" noChangeArrowheads="1" noChangeShapeType="1" noTextEdit="1"/>
          </p:cNvSpPr>
          <p:nvPr/>
        </p:nvSpPr>
        <p:spPr>
          <a:xfrm>
            <a:off x="3494591" y="1011297"/>
            <a:ext cx="3693319" cy="761875"/>
          </a:xfrm>
          <a:prstGeom prst="rect">
            <a:avLst/>
          </a:prstGeom>
          <a:blipFill rotWithShape="1">
            <a:blip r:embed="rId3" cstate="print"/>
            <a:stretch>
              <a:fillRect r="-2475" b="-8800"/>
            </a:stretch>
          </a:blipFill>
        </p:spPr>
        <p:txBody>
          <a:bodyPr/>
          <a:lstStyle/>
          <a:p>
            <a:pPr>
              <a:defRPr/>
            </a:pPr>
            <a:r>
              <a:rPr lang="en-GB">
                <a:noFill/>
              </a:rPr>
              <a:t> </a:t>
            </a:r>
          </a:p>
        </p:txBody>
      </p:sp>
      <p:sp>
        <p:nvSpPr>
          <p:cNvPr id="6" name="TextBox 5"/>
          <p:cNvSpPr txBox="1">
            <a:spLocks noRot="1" noChangeAspect="1" noMove="1" noResize="1" noEditPoints="1" noAdjustHandles="1" noChangeArrowheads="1" noChangeShapeType="1" noTextEdit="1"/>
          </p:cNvSpPr>
          <p:nvPr/>
        </p:nvSpPr>
        <p:spPr>
          <a:xfrm>
            <a:off x="1752600" y="1981200"/>
            <a:ext cx="2835969" cy="614848"/>
          </a:xfrm>
          <a:prstGeom prst="rect">
            <a:avLst/>
          </a:prstGeom>
          <a:blipFill rotWithShape="1">
            <a:blip r:embed="rId4" cstate="print"/>
            <a:stretch>
              <a:fillRect r="-2151" b="-8911"/>
            </a:stretch>
          </a:blipFill>
        </p:spPr>
        <p:txBody>
          <a:bodyPr/>
          <a:lstStyle/>
          <a:p>
            <a:pPr>
              <a:defRPr/>
            </a:pPr>
            <a:r>
              <a:rPr lang="en-GB">
                <a:noFill/>
              </a:rPr>
              <a:t> </a:t>
            </a:r>
          </a:p>
        </p:txBody>
      </p:sp>
      <p:sp>
        <p:nvSpPr>
          <p:cNvPr id="53254" name="TextBox 6"/>
          <p:cNvSpPr txBox="1">
            <a:spLocks noChangeArrowheads="1"/>
          </p:cNvSpPr>
          <p:nvPr/>
        </p:nvSpPr>
        <p:spPr bwMode="auto">
          <a:xfrm>
            <a:off x="1716088" y="2743200"/>
            <a:ext cx="4349750" cy="461963"/>
          </a:xfrm>
          <a:prstGeom prst="rect">
            <a:avLst/>
          </a:prstGeom>
          <a:noFill/>
          <a:ln w="9525">
            <a:noFill/>
            <a:miter lim="800000"/>
            <a:headEnd/>
            <a:tailEnd/>
          </a:ln>
        </p:spPr>
        <p:txBody>
          <a:bodyPr wrap="none">
            <a:spAutoFit/>
          </a:bodyPr>
          <a:lstStyle/>
          <a:p>
            <a:r>
              <a:rPr lang="en-GB" altLang="en-US"/>
              <a:t>P=VI          I=P/V=160/240=2/3A</a:t>
            </a:r>
          </a:p>
        </p:txBody>
      </p:sp>
      <p:sp>
        <p:nvSpPr>
          <p:cNvPr id="53255" name="Rectangle 7"/>
          <p:cNvSpPr>
            <a:spLocks noChangeArrowheads="1"/>
          </p:cNvSpPr>
          <p:nvPr/>
        </p:nvSpPr>
        <p:spPr bwMode="auto">
          <a:xfrm>
            <a:off x="228600" y="3581400"/>
            <a:ext cx="8763000" cy="461963"/>
          </a:xfrm>
          <a:prstGeom prst="rect">
            <a:avLst/>
          </a:prstGeom>
          <a:noFill/>
          <a:ln w="9525">
            <a:noFill/>
            <a:miter lim="800000"/>
            <a:headEnd/>
            <a:tailEnd/>
          </a:ln>
        </p:spPr>
        <p:txBody>
          <a:bodyPr>
            <a:spAutoFit/>
          </a:bodyPr>
          <a:lstStyle/>
          <a:p>
            <a:pPr marL="609600" indent="-609600">
              <a:spcBef>
                <a:spcPct val="20000"/>
              </a:spcBef>
              <a:tabLst>
                <a:tab pos="342900" algn="l"/>
                <a:tab pos="1714500" algn="l"/>
              </a:tabLst>
            </a:pPr>
            <a:r>
              <a:rPr lang="en-US" altLang="en-US">
                <a:solidFill>
                  <a:srgbClr val="002060"/>
                </a:solidFill>
                <a:latin typeface="Georgia" pitchFamily="18" charset="0"/>
                <a:cs typeface="Times New Roman" pitchFamily="18" charset="0"/>
              </a:rPr>
              <a:t>Example:  </a:t>
            </a:r>
            <a:r>
              <a:rPr lang="en-US" altLang="en-US">
                <a:solidFill>
                  <a:srgbClr val="002060"/>
                </a:solidFill>
                <a:latin typeface="Georgia" pitchFamily="18" charset="0"/>
                <a:cs typeface="Times New Roman" pitchFamily="18" charset="0"/>
                <a:sym typeface="Symbol" pitchFamily="18" charset="2"/>
              </a:rPr>
              <a:t>Determine I</a:t>
            </a:r>
            <a:r>
              <a:rPr lang="en-US" altLang="en-US" baseline="-30000">
                <a:solidFill>
                  <a:srgbClr val="002060"/>
                </a:solidFill>
                <a:latin typeface="Georgia" pitchFamily="18" charset="0"/>
                <a:cs typeface="Times New Roman" pitchFamily="18" charset="0"/>
                <a:sym typeface="Symbol" pitchFamily="18" charset="2"/>
              </a:rPr>
              <a:t>max</a:t>
            </a:r>
            <a:r>
              <a:rPr lang="en-US" altLang="en-US">
                <a:solidFill>
                  <a:srgbClr val="002060"/>
                </a:solidFill>
                <a:latin typeface="Georgia" pitchFamily="18" charset="0"/>
                <a:cs typeface="Times New Roman" pitchFamily="18" charset="0"/>
                <a:sym typeface="Symbol" pitchFamily="18" charset="2"/>
              </a:rPr>
              <a:t> and V</a:t>
            </a:r>
            <a:r>
              <a:rPr lang="en-US" altLang="en-US" baseline="-30000">
                <a:solidFill>
                  <a:srgbClr val="002060"/>
                </a:solidFill>
                <a:latin typeface="Georgia" pitchFamily="18" charset="0"/>
                <a:cs typeface="Times New Roman" pitchFamily="18" charset="0"/>
                <a:sym typeface="Symbol" pitchFamily="18" charset="2"/>
              </a:rPr>
              <a:t>max</a:t>
            </a:r>
            <a:r>
              <a:rPr lang="en-US" altLang="en-US">
                <a:solidFill>
                  <a:srgbClr val="002060"/>
                </a:solidFill>
                <a:latin typeface="Georgia" pitchFamily="18" charset="0"/>
                <a:cs typeface="Times New Roman" pitchFamily="18" charset="0"/>
                <a:sym typeface="Symbol" pitchFamily="18" charset="2"/>
              </a:rPr>
              <a:t> for a 40 k, 1 W resistor.</a:t>
            </a:r>
          </a:p>
        </p:txBody>
      </p:sp>
      <p:sp>
        <p:nvSpPr>
          <p:cNvPr id="9" name="Rectangle 8"/>
          <p:cNvSpPr>
            <a:spLocks noRot="1" noChangeAspect="1" noMove="1" noResize="1" noEditPoints="1" noAdjustHandles="1" noChangeArrowheads="1" noChangeShapeType="1" noTextEdit="1"/>
          </p:cNvSpPr>
          <p:nvPr/>
        </p:nvSpPr>
        <p:spPr>
          <a:xfrm>
            <a:off x="1143000" y="4343400"/>
            <a:ext cx="6858000" cy="1521442"/>
          </a:xfrm>
          <a:prstGeom prst="rect">
            <a:avLst/>
          </a:prstGeom>
          <a:blipFill rotWithShape="1">
            <a:blip r:embed="rId5" cstate="print"/>
            <a:stretch>
              <a:fillRect l="-1422" b="-2008"/>
            </a:stretch>
          </a:blipFill>
        </p:spPr>
        <p:txBody>
          <a:bodyPr/>
          <a:lstStyle/>
          <a:p>
            <a:pPr>
              <a:defRPr/>
            </a:pPr>
            <a:r>
              <a:rPr lang="en-GB">
                <a:noFill/>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254"/>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255"/>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4" grpId="0"/>
      <p:bldP spid="5325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1"/>
          <p:cNvSpPr>
            <a:spLocks noChangeArrowheads="1"/>
          </p:cNvSpPr>
          <p:nvPr/>
        </p:nvSpPr>
        <p:spPr bwMode="auto">
          <a:xfrm>
            <a:off x="609600" y="215900"/>
            <a:ext cx="8153400" cy="1877437"/>
          </a:xfrm>
          <a:prstGeom prst="rect">
            <a:avLst/>
          </a:prstGeom>
          <a:noFill/>
          <a:ln w="9525">
            <a:noFill/>
            <a:miter lim="800000"/>
            <a:headEnd/>
            <a:tailEnd/>
          </a:ln>
        </p:spPr>
        <p:txBody>
          <a:bodyPr>
            <a:spAutoFit/>
          </a:bodyPr>
          <a:lstStyle/>
          <a:p>
            <a:pPr algn="ctr"/>
            <a:r>
              <a:rPr lang="en-US" altLang="en-US" b="1" dirty="0">
                <a:solidFill>
                  <a:srgbClr val="FF0000"/>
                </a:solidFill>
                <a:latin typeface="Georgia" pitchFamily="18" charset="0"/>
              </a:rPr>
              <a:t>Series and Parallel networks</a:t>
            </a:r>
          </a:p>
          <a:p>
            <a:pPr algn="ctr"/>
            <a:endParaRPr lang="en-GB" altLang="en-US" sz="1400" dirty="0">
              <a:solidFill>
                <a:srgbClr val="FF0000"/>
              </a:solidFill>
              <a:latin typeface="Georgia" pitchFamily="18" charset="0"/>
            </a:endParaRPr>
          </a:p>
          <a:p>
            <a:r>
              <a:rPr lang="en-US" altLang="en-US" sz="2800" dirty="0" smtClean="0">
                <a:solidFill>
                  <a:srgbClr val="FF0000"/>
                </a:solidFill>
                <a:latin typeface="Georgia" pitchFamily="18" charset="0"/>
              </a:rPr>
              <a:t>Series </a:t>
            </a:r>
            <a:r>
              <a:rPr lang="en-US" altLang="en-US" sz="2800" dirty="0">
                <a:solidFill>
                  <a:srgbClr val="FF0000"/>
                </a:solidFill>
                <a:latin typeface="Georgia" pitchFamily="18" charset="0"/>
              </a:rPr>
              <a:t>Circuit:</a:t>
            </a:r>
            <a:endParaRPr lang="en-GB" altLang="en-US" sz="2800" dirty="0">
              <a:solidFill>
                <a:srgbClr val="FF0000"/>
              </a:solidFill>
              <a:latin typeface="Georgia" pitchFamily="18" charset="0"/>
            </a:endParaRPr>
          </a:p>
          <a:p>
            <a:r>
              <a:rPr lang="en-US" altLang="en-US" sz="2800" dirty="0">
                <a:solidFill>
                  <a:srgbClr val="002060"/>
                </a:solidFill>
                <a:latin typeface="Georgia" pitchFamily="18" charset="0"/>
              </a:rPr>
              <a:t>Two elements are in </a:t>
            </a:r>
            <a:r>
              <a:rPr lang="en-US" altLang="en-US" sz="2800" i="1" dirty="0">
                <a:solidFill>
                  <a:srgbClr val="002060"/>
                </a:solidFill>
                <a:latin typeface="Georgia" pitchFamily="18" charset="0"/>
              </a:rPr>
              <a:t>series</a:t>
            </a:r>
            <a:r>
              <a:rPr lang="en-US" altLang="en-US" sz="2800" dirty="0">
                <a:solidFill>
                  <a:srgbClr val="002060"/>
                </a:solidFill>
                <a:latin typeface="Georgia" pitchFamily="18" charset="0"/>
              </a:rPr>
              <a:t> if the current that flows through one must also flow through the other</a:t>
            </a:r>
            <a:endParaRPr lang="en-GB" altLang="en-US" sz="2800" dirty="0">
              <a:solidFill>
                <a:srgbClr val="002060"/>
              </a:solidFill>
              <a:latin typeface="Georgia" pitchFamily="18" charset="0"/>
            </a:endParaRPr>
          </a:p>
        </p:txBody>
      </p:sp>
      <p:pic>
        <p:nvPicPr>
          <p:cNvPr id="30723" name="Picture 2"/>
          <p:cNvPicPr>
            <a:picLocks noChangeAspect="1" noChangeArrowheads="1"/>
          </p:cNvPicPr>
          <p:nvPr/>
        </p:nvPicPr>
        <p:blipFill>
          <a:blip r:embed="rId3" cstate="print"/>
          <a:srcRect/>
          <a:stretch>
            <a:fillRect/>
          </a:stretch>
        </p:blipFill>
        <p:spPr bwMode="auto">
          <a:xfrm>
            <a:off x="1919288" y="2514600"/>
            <a:ext cx="5264150" cy="1258888"/>
          </a:xfrm>
          <a:prstGeom prst="rect">
            <a:avLst/>
          </a:prstGeom>
          <a:noFill/>
          <a:ln w="9525">
            <a:noFill/>
            <a:miter lim="800000"/>
            <a:headEnd/>
            <a:tailEnd/>
          </a:ln>
        </p:spPr>
      </p:pic>
      <p:sp>
        <p:nvSpPr>
          <p:cNvPr id="10245" name="Text Box 18"/>
          <p:cNvSpPr txBox="1">
            <a:spLocks noChangeArrowheads="1"/>
          </p:cNvSpPr>
          <p:nvPr/>
        </p:nvSpPr>
        <p:spPr bwMode="auto">
          <a:xfrm>
            <a:off x="800100" y="3886200"/>
            <a:ext cx="7772400" cy="523875"/>
          </a:xfrm>
          <a:prstGeom prst="rect">
            <a:avLst/>
          </a:prstGeom>
          <a:noFill/>
          <a:ln w="9525">
            <a:noFill/>
            <a:miter lim="800000"/>
            <a:headEnd/>
            <a:tailEnd/>
          </a:ln>
        </p:spPr>
        <p:txBody>
          <a:bodyPr>
            <a:spAutoFit/>
          </a:bodyPr>
          <a:lstStyle/>
          <a:p>
            <a:pPr>
              <a:spcBef>
                <a:spcPct val="50000"/>
              </a:spcBef>
            </a:pPr>
            <a:r>
              <a:rPr lang="en-US" altLang="en-US" sz="2800">
                <a:latin typeface="Times" pitchFamily="18" charset="0"/>
                <a:cs typeface="Times New Roman" pitchFamily="18" charset="0"/>
              </a:rPr>
              <a:t>All circuits have three common attributes. These are:</a:t>
            </a:r>
            <a:endParaRPr lang="en-US" altLang="en-US" sz="2800"/>
          </a:p>
        </p:txBody>
      </p:sp>
      <p:sp>
        <p:nvSpPr>
          <p:cNvPr id="8" name="Text Box 22"/>
          <p:cNvSpPr txBox="1">
            <a:spLocks noChangeArrowheads="1"/>
          </p:cNvSpPr>
          <p:nvPr/>
        </p:nvSpPr>
        <p:spPr bwMode="auto">
          <a:xfrm>
            <a:off x="1093788" y="4616450"/>
            <a:ext cx="4062412" cy="519113"/>
          </a:xfrm>
          <a:prstGeom prst="rect">
            <a:avLst/>
          </a:prstGeom>
          <a:noFill/>
          <a:ln w="9525">
            <a:noFill/>
            <a:miter lim="800000"/>
            <a:headEnd/>
            <a:tailEnd/>
          </a:ln>
        </p:spPr>
        <p:txBody>
          <a:bodyPr>
            <a:spAutoFit/>
          </a:bodyPr>
          <a:lstStyle/>
          <a:p>
            <a:pPr>
              <a:spcBef>
                <a:spcPct val="50000"/>
              </a:spcBef>
            </a:pPr>
            <a:r>
              <a:rPr lang="en-US" altLang="en-US" sz="2800"/>
              <a:t>1. A source of voltage.</a:t>
            </a:r>
          </a:p>
        </p:txBody>
      </p:sp>
      <p:sp>
        <p:nvSpPr>
          <p:cNvPr id="9" name="Text Box 23"/>
          <p:cNvSpPr txBox="1">
            <a:spLocks noChangeArrowheads="1"/>
          </p:cNvSpPr>
          <p:nvPr/>
        </p:nvSpPr>
        <p:spPr bwMode="auto">
          <a:xfrm>
            <a:off x="1093788" y="5165725"/>
            <a:ext cx="1943100" cy="519113"/>
          </a:xfrm>
          <a:prstGeom prst="rect">
            <a:avLst/>
          </a:prstGeom>
          <a:noFill/>
          <a:ln w="9525">
            <a:noFill/>
            <a:miter lim="800000"/>
            <a:headEnd/>
            <a:tailEnd/>
          </a:ln>
        </p:spPr>
        <p:txBody>
          <a:bodyPr>
            <a:spAutoFit/>
          </a:bodyPr>
          <a:lstStyle/>
          <a:p>
            <a:pPr>
              <a:spcBef>
                <a:spcPct val="50000"/>
              </a:spcBef>
            </a:pPr>
            <a:r>
              <a:rPr lang="en-US" altLang="en-US" sz="2800"/>
              <a:t>2. A load.</a:t>
            </a:r>
          </a:p>
        </p:txBody>
      </p:sp>
      <p:sp>
        <p:nvSpPr>
          <p:cNvPr id="10" name="Text Box 24"/>
          <p:cNvSpPr txBox="1">
            <a:spLocks noChangeArrowheads="1"/>
          </p:cNvSpPr>
          <p:nvPr/>
        </p:nvSpPr>
        <p:spPr bwMode="auto">
          <a:xfrm>
            <a:off x="1074738" y="5684838"/>
            <a:ext cx="3709987" cy="517525"/>
          </a:xfrm>
          <a:prstGeom prst="rect">
            <a:avLst/>
          </a:prstGeom>
          <a:noFill/>
          <a:ln w="9525">
            <a:noFill/>
            <a:miter lim="800000"/>
            <a:headEnd/>
            <a:tailEnd/>
          </a:ln>
        </p:spPr>
        <p:txBody>
          <a:bodyPr>
            <a:spAutoFit/>
          </a:bodyPr>
          <a:lstStyle/>
          <a:p>
            <a:pPr>
              <a:spcBef>
                <a:spcPct val="50000"/>
              </a:spcBef>
            </a:pPr>
            <a:r>
              <a:rPr lang="en-US" altLang="en-US" sz="2800"/>
              <a:t>3. A complete path.</a:t>
            </a:r>
          </a:p>
        </p:txBody>
      </p:sp>
      <p:graphicFrame>
        <p:nvGraphicFramePr>
          <p:cNvPr id="10242" name="Object 1"/>
          <p:cNvGraphicFramePr>
            <a:graphicFrameLocks noChangeAspect="1"/>
          </p:cNvGraphicFramePr>
          <p:nvPr/>
        </p:nvGraphicFramePr>
        <p:xfrm>
          <a:off x="5156200" y="4410075"/>
          <a:ext cx="3179763" cy="2219325"/>
        </p:xfrm>
        <a:graphic>
          <a:graphicData uri="http://schemas.openxmlformats.org/presentationml/2006/ole">
            <mc:AlternateContent xmlns:mc="http://schemas.openxmlformats.org/markup-compatibility/2006">
              <mc:Choice xmlns:v="urn:schemas-microsoft-com:vml" Requires="v">
                <p:oleObj spid="_x0000_s7187" name="CorelDRAW" r:id="rId4" imgW="1516320" imgH="1030320" progId="">
                  <p:embed/>
                </p:oleObj>
              </mc:Choice>
              <mc:Fallback>
                <p:oleObj name="CorelDRAW" r:id="rId4" imgW="1516320" imgH="1030320" progId="">
                  <p:embed/>
                  <p:pic>
                    <p:nvPicPr>
                      <p:cNvPr id="0" name="Picture 1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56200" y="4410075"/>
                        <a:ext cx="3179763" cy="2219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072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072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0722">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072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 presetClass="entr" presetSubtype="2"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1+#ppt_w/2"/>
                                          </p:val>
                                        </p:tav>
                                        <p:tav tm="100000">
                                          <p:val>
                                            <p:strVal val="#ppt_x"/>
                                          </p:val>
                                        </p:tav>
                                      </p:tavLst>
                                    </p:anim>
                                    <p:anim calcmode="lin" valueType="num">
                                      <p:cBhvr additive="base">
                                        <p:cTn id="2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2"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500" fill="hold"/>
                                        <p:tgtEl>
                                          <p:spTgt spid="9"/>
                                        </p:tgtEl>
                                        <p:attrNameLst>
                                          <p:attrName>ppt_x</p:attrName>
                                        </p:attrNameLst>
                                      </p:cBhvr>
                                      <p:tavLst>
                                        <p:tav tm="0">
                                          <p:val>
                                            <p:strVal val="1+#ppt_w/2"/>
                                          </p:val>
                                        </p:tav>
                                        <p:tav tm="100000">
                                          <p:val>
                                            <p:strVal val="#ppt_x"/>
                                          </p:val>
                                        </p:tav>
                                      </p:tavLst>
                                    </p:anim>
                                    <p:anim calcmode="lin" valueType="num">
                                      <p:cBhvr additive="base">
                                        <p:cTn id="28"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2" fill="hold" grpId="0" nodeType="click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500" fill="hold"/>
                                        <p:tgtEl>
                                          <p:spTgt spid="10"/>
                                        </p:tgtEl>
                                        <p:attrNameLst>
                                          <p:attrName>ppt_x</p:attrName>
                                        </p:attrNameLst>
                                      </p:cBhvr>
                                      <p:tavLst>
                                        <p:tav tm="0">
                                          <p:val>
                                            <p:strVal val="1+#ppt_w/2"/>
                                          </p:val>
                                        </p:tav>
                                        <p:tav tm="100000">
                                          <p:val>
                                            <p:strVal val="#ppt_x"/>
                                          </p:val>
                                        </p:tav>
                                      </p:tavLst>
                                    </p:anim>
                                    <p:anim calcmode="lin" valueType="num">
                                      <p:cBhvr additive="base">
                                        <p:cTn id="34"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utoUpdateAnimBg="0"/>
      <p:bldP spid="9" grpId="0" autoUpdateAnimBg="0"/>
      <p:bldP spid="10"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p:cNvPicPr>
            <a:picLocks noChangeAspect="1" noChangeArrowheads="1"/>
          </p:cNvPicPr>
          <p:nvPr/>
        </p:nvPicPr>
        <p:blipFill>
          <a:blip r:embed="rId2" cstate="print"/>
          <a:srcRect/>
          <a:stretch>
            <a:fillRect/>
          </a:stretch>
        </p:blipFill>
        <p:spPr bwMode="auto">
          <a:xfrm>
            <a:off x="4648200" y="3652838"/>
            <a:ext cx="4176713" cy="2514600"/>
          </a:xfrm>
          <a:prstGeom prst="rect">
            <a:avLst/>
          </a:prstGeom>
          <a:noFill/>
          <a:ln w="9525">
            <a:noFill/>
            <a:miter lim="800000"/>
            <a:headEnd/>
            <a:tailEnd/>
          </a:ln>
        </p:spPr>
      </p:pic>
      <p:sp>
        <p:nvSpPr>
          <p:cNvPr id="3" name="Rectangle 2"/>
          <p:cNvSpPr/>
          <p:nvPr/>
        </p:nvSpPr>
        <p:spPr>
          <a:xfrm>
            <a:off x="155575" y="228600"/>
            <a:ext cx="8836025" cy="1415772"/>
          </a:xfrm>
          <a:prstGeom prst="rect">
            <a:avLst/>
          </a:prstGeom>
        </p:spPr>
        <p:txBody>
          <a:bodyPr>
            <a:spAutoFit/>
          </a:bodyPr>
          <a:lstStyle/>
          <a:p>
            <a:pPr>
              <a:defRPr/>
            </a:pPr>
            <a:r>
              <a:rPr lang="en-US" sz="2000" dirty="0">
                <a:solidFill>
                  <a:srgbClr val="FF0000"/>
                </a:solidFill>
                <a:effectLst>
                  <a:outerShdw blurRad="38100" dist="38100" dir="2700000" algn="tl">
                    <a:srgbClr val="000000">
                      <a:alpha val="43137"/>
                    </a:srgbClr>
                  </a:outerShdw>
                </a:effectLst>
                <a:latin typeface="Georgia" panose="02040502050405020303" pitchFamily="18" charset="0"/>
              </a:rPr>
              <a:t>In a series circuit</a:t>
            </a:r>
          </a:p>
          <a:p>
            <a:pPr>
              <a:defRPr/>
            </a:pPr>
            <a:endParaRPr lang="en-GB" sz="1000" dirty="0">
              <a:solidFill>
                <a:srgbClr val="002060"/>
              </a:solidFill>
              <a:latin typeface="Georgia" panose="02040502050405020303" pitchFamily="18" charset="0"/>
            </a:endParaRPr>
          </a:p>
          <a:p>
            <a:pPr>
              <a:defRPr/>
            </a:pPr>
            <a:r>
              <a:rPr lang="en-US" dirty="0">
                <a:solidFill>
                  <a:srgbClr val="002060"/>
                </a:solidFill>
                <a:latin typeface="Georgia" panose="02040502050405020303" pitchFamily="18" charset="0"/>
              </a:rPr>
              <a:t>a)- the current </a:t>
            </a:r>
            <a:r>
              <a:rPr lang="en-US" b="1" i="1" dirty="0">
                <a:solidFill>
                  <a:srgbClr val="002060"/>
                </a:solidFill>
                <a:latin typeface="Georgia" panose="02040502050405020303" pitchFamily="18" charset="0"/>
              </a:rPr>
              <a:t>I </a:t>
            </a:r>
            <a:r>
              <a:rPr lang="en-US" dirty="0">
                <a:solidFill>
                  <a:srgbClr val="002060"/>
                </a:solidFill>
                <a:latin typeface="Georgia" panose="02040502050405020303" pitchFamily="18" charset="0"/>
              </a:rPr>
              <a:t>is the same in all parts of the closed circuit and hence </a:t>
            </a:r>
            <a:r>
              <a:rPr lang="en-US" altLang="en-US" dirty="0">
                <a:latin typeface="Georgia" panose="02040502050405020303" pitchFamily="18" charset="0"/>
                <a:cs typeface="Times New Roman" pitchFamily="18" charset="0"/>
              </a:rPr>
              <a:t>in </a:t>
            </a:r>
            <a:r>
              <a:rPr lang="en-US" altLang="en-US" b="1" i="1" dirty="0">
                <a:solidFill>
                  <a:srgbClr val="FF0000"/>
                </a:solidFill>
                <a:latin typeface="Georgia" panose="02040502050405020303" pitchFamily="18" charset="0"/>
                <a:cs typeface="Times New Roman" pitchFamily="18" charset="0"/>
              </a:rPr>
              <a:t>series circuit </a:t>
            </a:r>
            <a:r>
              <a:rPr lang="en-US" altLang="en-US" dirty="0">
                <a:latin typeface="Georgia" panose="02040502050405020303" pitchFamily="18" charset="0"/>
                <a:cs typeface="Times New Roman" pitchFamily="18" charset="0"/>
              </a:rPr>
              <a:t>is one that has </a:t>
            </a:r>
            <a:r>
              <a:rPr lang="en-US" altLang="en-US" dirty="0">
                <a:solidFill>
                  <a:srgbClr val="FF0000"/>
                </a:solidFill>
                <a:latin typeface="Georgia" panose="02040502050405020303" pitchFamily="18" charset="0"/>
              </a:rPr>
              <a:t>only one current path.</a:t>
            </a:r>
          </a:p>
          <a:p>
            <a:pPr>
              <a:defRPr/>
            </a:pPr>
            <a:endParaRPr lang="en-US" altLang="en-US" sz="2000" dirty="0">
              <a:latin typeface="Times" pitchFamily="8" charset="0"/>
              <a:cs typeface="Times New Roman" pitchFamily="18" charset="0"/>
            </a:endParaRPr>
          </a:p>
        </p:txBody>
      </p:sp>
      <p:sp>
        <p:nvSpPr>
          <p:cNvPr id="4" name="Rectangle 5"/>
          <p:cNvSpPr>
            <a:spLocks noChangeArrowheads="1"/>
          </p:cNvSpPr>
          <p:nvPr/>
        </p:nvSpPr>
        <p:spPr bwMode="auto">
          <a:xfrm>
            <a:off x="5715000" y="6172200"/>
            <a:ext cx="1992313" cy="461963"/>
          </a:xfrm>
          <a:prstGeom prst="rect">
            <a:avLst/>
          </a:prstGeom>
          <a:noFill/>
          <a:ln w="9525">
            <a:noFill/>
            <a:miter lim="800000"/>
            <a:headEnd/>
            <a:tailEnd/>
          </a:ln>
        </p:spPr>
        <p:txBody>
          <a:bodyPr wrap="none">
            <a:spAutoFit/>
          </a:bodyPr>
          <a:lstStyle/>
          <a:p>
            <a:r>
              <a:rPr lang="en-US" altLang="en-US" b="1" i="1">
                <a:solidFill>
                  <a:srgbClr val="FF0000"/>
                </a:solidFill>
              </a:rPr>
              <a:t>V=V1+V2+V3</a:t>
            </a:r>
            <a:endParaRPr lang="en-GB" altLang="en-US">
              <a:solidFill>
                <a:srgbClr val="FF0000"/>
              </a:solidFill>
            </a:endParaRPr>
          </a:p>
        </p:txBody>
      </p:sp>
      <p:sp>
        <p:nvSpPr>
          <p:cNvPr id="76805" name="Rectangle 4"/>
          <p:cNvSpPr>
            <a:spLocks noChangeArrowheads="1"/>
          </p:cNvSpPr>
          <p:nvPr/>
        </p:nvSpPr>
        <p:spPr bwMode="auto">
          <a:xfrm>
            <a:off x="304800" y="4232275"/>
            <a:ext cx="3886200" cy="1570038"/>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b)- the sum of the voltages </a:t>
            </a:r>
            <a:r>
              <a:rPr lang="en-US" altLang="en-US" b="1" i="1">
                <a:solidFill>
                  <a:srgbClr val="002060"/>
                </a:solidFill>
                <a:latin typeface="Georgia" pitchFamily="18" charset="0"/>
              </a:rPr>
              <a:t>V1, V2</a:t>
            </a:r>
            <a:r>
              <a:rPr lang="en-US" altLang="en-US">
                <a:solidFill>
                  <a:srgbClr val="002060"/>
                </a:solidFill>
                <a:latin typeface="Georgia" pitchFamily="18" charset="0"/>
              </a:rPr>
              <a:t> and </a:t>
            </a:r>
            <a:r>
              <a:rPr lang="en-US" altLang="en-US" b="1" i="1">
                <a:solidFill>
                  <a:srgbClr val="002060"/>
                </a:solidFill>
                <a:latin typeface="Georgia" pitchFamily="18" charset="0"/>
              </a:rPr>
              <a:t>V3</a:t>
            </a:r>
            <a:r>
              <a:rPr lang="en-US" altLang="en-US">
                <a:solidFill>
                  <a:srgbClr val="002060"/>
                </a:solidFill>
                <a:latin typeface="Georgia" pitchFamily="18" charset="0"/>
              </a:rPr>
              <a:t> is equal to the total applied voltage, </a:t>
            </a:r>
            <a:r>
              <a:rPr lang="en-US" altLang="en-US" b="1" i="1">
                <a:solidFill>
                  <a:srgbClr val="002060"/>
                </a:solidFill>
                <a:latin typeface="Georgia" pitchFamily="18" charset="0"/>
              </a:rPr>
              <a:t>V.</a:t>
            </a:r>
            <a:endParaRPr lang="en-GB" altLang="en-US">
              <a:solidFill>
                <a:srgbClr val="002060"/>
              </a:solidFill>
              <a:latin typeface="Georgia" pitchFamily="18" charset="0"/>
            </a:endParaRPr>
          </a:p>
        </p:txBody>
      </p:sp>
      <p:pic>
        <p:nvPicPr>
          <p:cNvPr id="76806" name="Picture 3"/>
          <p:cNvPicPr>
            <a:picLocks noChangeAspect="1" noChangeArrowheads="1"/>
          </p:cNvPicPr>
          <p:nvPr/>
        </p:nvPicPr>
        <p:blipFill>
          <a:blip r:embed="rId3" cstate="print"/>
          <a:srcRect/>
          <a:stretch>
            <a:fillRect/>
          </a:stretch>
        </p:blipFill>
        <p:spPr bwMode="auto">
          <a:xfrm>
            <a:off x="685800" y="1600200"/>
            <a:ext cx="7656513" cy="19573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1"/>
          <p:cNvSpPr>
            <a:spLocks noChangeArrowheads="1"/>
          </p:cNvSpPr>
          <p:nvPr/>
        </p:nvSpPr>
        <p:spPr bwMode="auto">
          <a:xfrm>
            <a:off x="152400" y="228600"/>
            <a:ext cx="8839200" cy="1016000"/>
          </a:xfrm>
          <a:prstGeom prst="rect">
            <a:avLst/>
          </a:prstGeom>
          <a:noFill/>
          <a:ln w="9525">
            <a:noFill/>
            <a:miter lim="800000"/>
            <a:headEnd/>
            <a:tailEnd/>
          </a:ln>
        </p:spPr>
        <p:txBody>
          <a:bodyPr>
            <a:spAutoFit/>
          </a:bodyPr>
          <a:lstStyle/>
          <a:p>
            <a:r>
              <a:rPr lang="en-US" altLang="en-US" sz="2000" dirty="0">
                <a:solidFill>
                  <a:srgbClr val="002060"/>
                </a:solidFill>
                <a:latin typeface="Georgia" pitchFamily="18" charset="0"/>
              </a:rPr>
              <a:t>Exercise </a:t>
            </a:r>
            <a:r>
              <a:rPr lang="en-US" altLang="en-US" sz="2000" dirty="0" smtClean="0">
                <a:solidFill>
                  <a:srgbClr val="002060"/>
                </a:solidFill>
                <a:latin typeface="Georgia" pitchFamily="18" charset="0"/>
              </a:rPr>
              <a:t>: </a:t>
            </a:r>
            <a:r>
              <a:rPr lang="en-US" altLang="en-US" sz="2000" dirty="0">
                <a:solidFill>
                  <a:srgbClr val="002060"/>
                </a:solidFill>
                <a:latin typeface="Georgia" pitchFamily="18" charset="0"/>
              </a:rPr>
              <a:t>For the circuit shown below, determine the potential difference across resistor R3. If the total resistance of the circuit is 100 Ω, determine the current flowing through R1. Find also the value of resistor R2.</a:t>
            </a:r>
            <a:endParaRPr lang="en-GB" altLang="en-US" sz="2000" dirty="0">
              <a:solidFill>
                <a:srgbClr val="002060"/>
              </a:solidFill>
              <a:latin typeface="Georgia" pitchFamily="18" charset="0"/>
            </a:endParaRPr>
          </a:p>
        </p:txBody>
      </p:sp>
      <p:pic>
        <p:nvPicPr>
          <p:cNvPr id="33795" name="Picture 2"/>
          <p:cNvPicPr>
            <a:picLocks noChangeAspect="1" noChangeArrowheads="1"/>
          </p:cNvPicPr>
          <p:nvPr/>
        </p:nvPicPr>
        <p:blipFill>
          <a:blip r:embed="rId2" cstate="print"/>
          <a:srcRect/>
          <a:stretch>
            <a:fillRect/>
          </a:stretch>
        </p:blipFill>
        <p:spPr bwMode="auto">
          <a:xfrm>
            <a:off x="1600200" y="1447800"/>
            <a:ext cx="6096000" cy="2209800"/>
          </a:xfrm>
          <a:prstGeom prst="rect">
            <a:avLst/>
          </a:prstGeom>
          <a:noFill/>
          <a:ln w="9525">
            <a:noFill/>
            <a:miter lim="800000"/>
            <a:headEnd/>
            <a:tailEnd/>
          </a:ln>
        </p:spPr>
      </p:pic>
      <p:sp>
        <p:nvSpPr>
          <p:cNvPr id="2" name="Rectangle 1"/>
          <p:cNvSpPr>
            <a:spLocks noChangeArrowheads="1"/>
          </p:cNvSpPr>
          <p:nvPr/>
        </p:nvSpPr>
        <p:spPr bwMode="auto">
          <a:xfrm>
            <a:off x="304800" y="3806825"/>
            <a:ext cx="8686800" cy="461963"/>
          </a:xfrm>
          <a:prstGeom prst="rect">
            <a:avLst/>
          </a:prstGeom>
          <a:noFill/>
          <a:ln w="9525">
            <a:noFill/>
            <a:miter lim="800000"/>
            <a:headEnd/>
            <a:tailEnd/>
          </a:ln>
        </p:spPr>
        <p:txBody>
          <a:bodyPr>
            <a:spAutoFit/>
          </a:bodyPr>
          <a:lstStyle/>
          <a:p>
            <a:r>
              <a:rPr lang="en-US" altLang="en-US" sz="2000">
                <a:solidFill>
                  <a:srgbClr val="002060"/>
                </a:solidFill>
                <a:latin typeface="Georgia" pitchFamily="18" charset="0"/>
              </a:rPr>
              <a:t>the potential difference across resistor R3 is </a:t>
            </a:r>
            <a:r>
              <a:rPr lang="en-US" altLang="en-US">
                <a:solidFill>
                  <a:srgbClr val="002060"/>
                </a:solidFill>
                <a:latin typeface="Georgia" pitchFamily="18" charset="0"/>
              </a:rPr>
              <a:t>V3=25-(10+4)=11 V</a:t>
            </a:r>
            <a:endParaRPr lang="en-GB" altLang="en-US"/>
          </a:p>
        </p:txBody>
      </p:sp>
      <p:sp>
        <p:nvSpPr>
          <p:cNvPr id="3" name="Rectangle 2"/>
          <p:cNvSpPr>
            <a:spLocks noChangeArrowheads="1"/>
          </p:cNvSpPr>
          <p:nvPr/>
        </p:nvSpPr>
        <p:spPr bwMode="auto">
          <a:xfrm>
            <a:off x="427038" y="4419600"/>
            <a:ext cx="8289925" cy="1570038"/>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current flowing through R1=current flowing in the circuit</a:t>
            </a:r>
          </a:p>
          <a:p>
            <a:r>
              <a:rPr lang="en-US" altLang="en-US">
                <a:solidFill>
                  <a:srgbClr val="002060"/>
                </a:solidFill>
                <a:latin typeface="Georgia" pitchFamily="18" charset="0"/>
              </a:rPr>
              <a:t>I=V/R=25/100=.25 A</a:t>
            </a:r>
          </a:p>
          <a:p>
            <a:r>
              <a:rPr lang="en-US" altLang="en-US">
                <a:solidFill>
                  <a:srgbClr val="002060"/>
                </a:solidFill>
                <a:latin typeface="Georgia" pitchFamily="18" charset="0"/>
              </a:rPr>
              <a:t>R2=4/.25=16 </a:t>
            </a:r>
            <a:r>
              <a:rPr lang="el-GR" altLang="en-US">
                <a:solidFill>
                  <a:srgbClr val="002060"/>
                </a:solidFill>
                <a:latin typeface="Georgia" pitchFamily="18" charset="0"/>
              </a:rPr>
              <a:t>Ω</a:t>
            </a:r>
            <a:r>
              <a:rPr lang="en-GB" altLang="en-US">
                <a:solidFill>
                  <a:srgbClr val="002060"/>
                </a:solidFill>
                <a:latin typeface="Georgia" pitchFamily="18" charset="0"/>
              </a:rPr>
              <a:t>	R1=10/.25=40</a:t>
            </a:r>
            <a:r>
              <a:rPr lang="el-GR" altLang="en-US">
                <a:solidFill>
                  <a:srgbClr val="002060"/>
                </a:solidFill>
                <a:latin typeface="Georgia" pitchFamily="18" charset="0"/>
              </a:rPr>
              <a:t>Ω</a:t>
            </a:r>
            <a:r>
              <a:rPr lang="en-GB" altLang="en-US">
                <a:solidFill>
                  <a:srgbClr val="002060"/>
                </a:solidFill>
                <a:latin typeface="Georgia" pitchFamily="18" charset="0"/>
              </a:rPr>
              <a:t>	R3=11/0.25=44 </a:t>
            </a:r>
            <a:r>
              <a:rPr lang="el-GR" altLang="en-US">
                <a:solidFill>
                  <a:srgbClr val="002060"/>
                </a:solidFill>
                <a:latin typeface="Georgia" pitchFamily="18" charset="0"/>
              </a:rPr>
              <a:t>Ω</a:t>
            </a:r>
            <a:endParaRPr lang="en-GB" altLang="en-US">
              <a:solidFill>
                <a:srgbClr val="002060"/>
              </a:solidFill>
              <a:latin typeface="Georgia" pitchFamily="18" charset="0"/>
            </a:endParaRPr>
          </a:p>
          <a:p>
            <a:r>
              <a:rPr lang="en-GB" altLang="en-US">
                <a:solidFill>
                  <a:srgbClr val="002060"/>
                </a:solidFill>
                <a:latin typeface="Georgia" pitchFamily="18" charset="0"/>
              </a:rPr>
              <a:t>  or  R3=total resistance –(R1+R2)=100-(16+40)=44 </a:t>
            </a:r>
            <a:r>
              <a:rPr lang="el-GR" altLang="en-US">
                <a:solidFill>
                  <a:srgbClr val="002060"/>
                </a:solidFill>
                <a:latin typeface="Georgia" pitchFamily="18" charset="0"/>
              </a:rPr>
              <a:t>Ω</a:t>
            </a:r>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379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Text Box 5"/>
          <p:cNvSpPr txBox="1">
            <a:spLocks noChangeArrowheads="1"/>
          </p:cNvSpPr>
          <p:nvPr/>
        </p:nvSpPr>
        <p:spPr bwMode="auto">
          <a:xfrm>
            <a:off x="838200" y="457200"/>
            <a:ext cx="5943600" cy="584200"/>
          </a:xfrm>
          <a:prstGeom prst="rect">
            <a:avLst/>
          </a:prstGeom>
          <a:noFill/>
          <a:ln w="9525">
            <a:noFill/>
            <a:miter lim="800000"/>
            <a:headEnd/>
            <a:tailEnd/>
          </a:ln>
        </p:spPr>
        <p:txBody>
          <a:bodyPr>
            <a:spAutoFit/>
          </a:bodyPr>
          <a:lstStyle/>
          <a:p>
            <a:pPr>
              <a:spcBef>
                <a:spcPct val="50000"/>
              </a:spcBef>
            </a:pPr>
            <a:r>
              <a:rPr lang="en-US" altLang="en-US" sz="3200">
                <a:solidFill>
                  <a:srgbClr val="FF0000"/>
                </a:solidFill>
                <a:latin typeface="Georgia" pitchFamily="18" charset="0"/>
              </a:rPr>
              <a:t>Voltage sources in series</a:t>
            </a:r>
          </a:p>
        </p:txBody>
      </p:sp>
      <p:sp>
        <p:nvSpPr>
          <p:cNvPr id="9220" name="Text Box 6"/>
          <p:cNvSpPr txBox="1">
            <a:spLocks noChangeArrowheads="1"/>
          </p:cNvSpPr>
          <p:nvPr/>
        </p:nvSpPr>
        <p:spPr bwMode="auto">
          <a:xfrm>
            <a:off x="533400" y="1270000"/>
            <a:ext cx="6477000" cy="1385888"/>
          </a:xfrm>
          <a:prstGeom prst="rect">
            <a:avLst/>
          </a:prstGeom>
          <a:noFill/>
          <a:ln w="9525">
            <a:noFill/>
            <a:miter lim="800000"/>
            <a:headEnd/>
            <a:tailEnd/>
          </a:ln>
        </p:spPr>
        <p:txBody>
          <a:bodyPr>
            <a:spAutoFit/>
          </a:bodyPr>
          <a:lstStyle/>
          <a:p>
            <a:pPr>
              <a:spcBef>
                <a:spcPct val="50000"/>
              </a:spcBef>
            </a:pPr>
            <a:r>
              <a:rPr lang="en-US" altLang="en-US" sz="2800">
                <a:latin typeface="Georgia" pitchFamily="18" charset="0"/>
              </a:rPr>
              <a:t>Voltage sources in series add algebraically. For example, the total voltage of the sources shown is</a:t>
            </a:r>
          </a:p>
        </p:txBody>
      </p:sp>
      <p:graphicFrame>
        <p:nvGraphicFramePr>
          <p:cNvPr id="9221" name="Object 7"/>
          <p:cNvGraphicFramePr>
            <a:graphicFrameLocks noChangeAspect="1"/>
          </p:cNvGraphicFramePr>
          <p:nvPr/>
        </p:nvGraphicFramePr>
        <p:xfrm>
          <a:off x="7162800" y="2209800"/>
          <a:ext cx="1055688" cy="3146425"/>
        </p:xfrm>
        <a:graphic>
          <a:graphicData uri="http://schemas.openxmlformats.org/presentationml/2006/ole">
            <mc:AlternateContent xmlns:mc="http://schemas.openxmlformats.org/markup-compatibility/2006">
              <mc:Choice xmlns:v="urn:schemas-microsoft-com:vml" Requires="v">
                <p:oleObj spid="_x0000_s6180" name="CorelDRAW" r:id="rId5" imgW="500040" imgH="1491840" progId="">
                  <p:embed/>
                </p:oleObj>
              </mc:Choice>
              <mc:Fallback>
                <p:oleObj name="CorelDRAW" r:id="rId5" imgW="500040" imgH="1491840" progId="">
                  <p:embed/>
                  <p:pic>
                    <p:nvPicPr>
                      <p:cNvPr id="0" name="Picture 3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162800" y="2209800"/>
                        <a:ext cx="1055688" cy="3146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36552" name="Text Box 8"/>
          <p:cNvSpPr txBox="1">
            <a:spLocks noChangeArrowheads="1"/>
          </p:cNvSpPr>
          <p:nvPr/>
        </p:nvSpPr>
        <p:spPr bwMode="auto">
          <a:xfrm>
            <a:off x="2781300" y="2827338"/>
            <a:ext cx="2057400" cy="646112"/>
          </a:xfrm>
          <a:prstGeom prst="rect">
            <a:avLst/>
          </a:prstGeom>
          <a:noFill/>
          <a:ln w="9525">
            <a:noFill/>
            <a:miter lim="800000"/>
            <a:headEnd/>
            <a:tailEnd/>
          </a:ln>
        </p:spPr>
        <p:txBody>
          <a:bodyPr>
            <a:spAutoFit/>
          </a:bodyPr>
          <a:lstStyle/>
          <a:p>
            <a:pPr>
              <a:spcBef>
                <a:spcPct val="50000"/>
              </a:spcBef>
            </a:pPr>
            <a:r>
              <a:rPr lang="en-US" altLang="en-US" sz="3600">
                <a:solidFill>
                  <a:srgbClr val="FF0000"/>
                </a:solidFill>
                <a:latin typeface="Georgia" pitchFamily="18" charset="0"/>
              </a:rPr>
              <a:t>27 V</a:t>
            </a:r>
          </a:p>
        </p:txBody>
      </p:sp>
      <p:sp>
        <p:nvSpPr>
          <p:cNvPr id="236553" name="Text Box 9"/>
          <p:cNvSpPr txBox="1">
            <a:spLocks noChangeArrowheads="1"/>
          </p:cNvSpPr>
          <p:nvPr/>
        </p:nvSpPr>
        <p:spPr bwMode="auto">
          <a:xfrm>
            <a:off x="3038475" y="4953000"/>
            <a:ext cx="838200" cy="584200"/>
          </a:xfrm>
          <a:prstGeom prst="rect">
            <a:avLst/>
          </a:prstGeom>
          <a:noFill/>
          <a:ln w="9525">
            <a:noFill/>
            <a:miter lim="800000"/>
            <a:headEnd/>
            <a:tailEnd/>
          </a:ln>
        </p:spPr>
        <p:txBody>
          <a:bodyPr>
            <a:spAutoFit/>
          </a:bodyPr>
          <a:lstStyle/>
          <a:p>
            <a:pPr>
              <a:spcBef>
                <a:spcPct val="50000"/>
              </a:spcBef>
            </a:pPr>
            <a:r>
              <a:rPr lang="en-US" altLang="en-US" sz="3200">
                <a:solidFill>
                  <a:srgbClr val="FF0000"/>
                </a:solidFill>
              </a:rPr>
              <a:t>9 V</a:t>
            </a:r>
          </a:p>
        </p:txBody>
      </p:sp>
      <p:sp>
        <p:nvSpPr>
          <p:cNvPr id="9228" name="Text Box 11"/>
          <p:cNvSpPr txBox="1">
            <a:spLocks noChangeArrowheads="1"/>
          </p:cNvSpPr>
          <p:nvPr/>
        </p:nvSpPr>
        <p:spPr bwMode="auto">
          <a:xfrm>
            <a:off x="544513" y="3581400"/>
            <a:ext cx="5715000" cy="954088"/>
          </a:xfrm>
          <a:prstGeom prst="rect">
            <a:avLst/>
          </a:prstGeom>
          <a:noFill/>
          <a:ln w="9525">
            <a:noFill/>
            <a:miter lim="800000"/>
            <a:headEnd/>
            <a:tailEnd/>
          </a:ln>
        </p:spPr>
        <p:txBody>
          <a:bodyPr>
            <a:spAutoFit/>
          </a:bodyPr>
          <a:lstStyle/>
          <a:p>
            <a:pPr>
              <a:spcBef>
                <a:spcPct val="50000"/>
              </a:spcBef>
            </a:pPr>
            <a:r>
              <a:rPr lang="en-US" altLang="en-US" sz="2800">
                <a:latin typeface="Georgia" pitchFamily="18" charset="0"/>
              </a:rPr>
              <a:t>What is the total voltage if one battery is accidentally reversed? </a:t>
            </a:r>
          </a:p>
        </p:txBody>
      </p:sp>
      <p:grpSp>
        <p:nvGrpSpPr>
          <p:cNvPr id="2" name="Group 15"/>
          <p:cNvGrpSpPr>
            <a:grpSpLocks/>
          </p:cNvGrpSpPr>
          <p:nvPr/>
        </p:nvGrpSpPr>
        <p:grpSpPr bwMode="auto">
          <a:xfrm>
            <a:off x="7086600" y="2006600"/>
            <a:ext cx="1371600" cy="3352800"/>
            <a:chOff x="4416" y="1344"/>
            <a:chExt cx="864" cy="2112"/>
          </a:xfrm>
        </p:grpSpPr>
        <p:sp>
          <p:nvSpPr>
            <p:cNvPr id="12298" name="Rectangle 14"/>
            <p:cNvSpPr>
              <a:spLocks noChangeArrowheads="1"/>
            </p:cNvSpPr>
            <p:nvPr/>
          </p:nvSpPr>
          <p:spPr bwMode="auto">
            <a:xfrm>
              <a:off x="4416" y="1344"/>
              <a:ext cx="864" cy="2112"/>
            </a:xfrm>
            <a:prstGeom prst="rect">
              <a:avLst/>
            </a:prstGeom>
            <a:solidFill>
              <a:srgbClr val="FFFFFF"/>
            </a:solidFill>
            <a:ln w="9525">
              <a:noFill/>
              <a:miter lim="800000"/>
              <a:headEnd/>
              <a:tailEnd/>
            </a:ln>
          </p:spPr>
          <p:txBody>
            <a:bodyPr wrap="none" anchor="ctr"/>
            <a:lstStyle/>
            <a:p>
              <a:endParaRPr lang="en-GB" altLang="en-US" sz="2800"/>
            </a:p>
          </p:txBody>
        </p:sp>
        <p:graphicFrame>
          <p:nvGraphicFramePr>
            <p:cNvPr id="12291" name="Object 13"/>
            <p:cNvGraphicFramePr>
              <a:graphicFrameLocks noChangeAspect="1"/>
            </p:cNvGraphicFramePr>
            <p:nvPr/>
          </p:nvGraphicFramePr>
          <p:xfrm>
            <a:off x="4453" y="1392"/>
            <a:ext cx="802" cy="1983"/>
          </p:xfrm>
          <a:graphic>
            <a:graphicData uri="http://schemas.openxmlformats.org/presentationml/2006/ole">
              <mc:AlternateContent xmlns:mc="http://schemas.openxmlformats.org/markup-compatibility/2006">
                <mc:Choice xmlns:v="urn:schemas-microsoft-com:vml" Requires="v">
                  <p:oleObj spid="_x0000_s6181" name="CorelDRAW" r:id="rId7" imgW="612720" imgH="1491840" progId="">
                    <p:embed/>
                  </p:oleObj>
                </mc:Choice>
                <mc:Fallback>
                  <p:oleObj name="CorelDRAW" r:id="rId7" imgW="612720" imgH="1491840" progId="">
                    <p:embed/>
                    <p:pic>
                      <p:nvPicPr>
                        <p:cNvPr id="0" name="Picture 3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53" y="1392"/>
                          <a:ext cx="802" cy="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922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9220">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36552">
                                            <p:txEl>
                                              <p:pRg st="0" end="0"/>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9228">
                                            <p:txEl>
                                              <p:pRg st="0" end="0"/>
                                            </p:txEl>
                                          </p:spTgt>
                                        </p:tgtEl>
                                        <p:attrNameLst>
                                          <p:attrName>style.visibility</p:attrName>
                                        </p:attrNameLst>
                                      </p:cBhvr>
                                      <p:to>
                                        <p:strVal val="visible"/>
                                      </p:to>
                                    </p:set>
                                  </p:childTnLst>
                                </p:cTn>
                              </p:par>
                            </p:childTnLst>
                          </p:cTn>
                        </p:par>
                        <p:par>
                          <p:cTn id="23" fill="hold" nodeType="afterGroup">
                            <p:stCondLst>
                              <p:cond delay="0"/>
                            </p:stCondLst>
                            <p:childTnLst>
                              <p:par>
                                <p:cTn id="24" presetID="9" presetClass="entr" presetSubtype="0" fill="hold" nodeType="after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dissolve">
                                      <p:cBhvr>
                                        <p:cTn id="26" dur="500"/>
                                        <p:tgtEl>
                                          <p:spTgt spid="2"/>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3655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p:cNvSpPr>
            <a:spLocks noChangeArrowheads="1"/>
          </p:cNvSpPr>
          <p:nvPr/>
        </p:nvSpPr>
        <p:spPr bwMode="auto">
          <a:xfrm>
            <a:off x="228600" y="228600"/>
            <a:ext cx="8763000" cy="1477328"/>
          </a:xfrm>
          <a:prstGeom prst="rect">
            <a:avLst/>
          </a:prstGeom>
          <a:noFill/>
          <a:ln w="9525">
            <a:noFill/>
            <a:miter lim="800000"/>
            <a:headEnd/>
            <a:tailEnd/>
          </a:ln>
        </p:spPr>
        <p:txBody>
          <a:bodyPr>
            <a:spAutoFit/>
          </a:bodyPr>
          <a:lstStyle/>
          <a:p>
            <a:r>
              <a:rPr lang="en-US" altLang="en-US" dirty="0"/>
              <a:t>Exercise </a:t>
            </a:r>
            <a:r>
              <a:rPr lang="en-US" altLang="en-US" dirty="0" smtClean="0"/>
              <a:t>: </a:t>
            </a:r>
            <a:r>
              <a:rPr lang="en-US" altLang="en-US" dirty="0"/>
              <a:t>Two resistors are connected in series across a 24 V supply and a current of 3 A flows in the circuit. If one of the resistors has resistance of 2 Ω, determine:</a:t>
            </a:r>
          </a:p>
          <a:p>
            <a:r>
              <a:rPr lang="en-US" altLang="en-US" dirty="0"/>
              <a:t> a) the value of the other resistor, and </a:t>
            </a:r>
          </a:p>
          <a:p>
            <a:r>
              <a:rPr lang="en-US" altLang="en-US" dirty="0"/>
              <a:t>b) the potential difference across the 2 Ω resistor, and</a:t>
            </a:r>
          </a:p>
          <a:p>
            <a:r>
              <a:rPr lang="en-US" altLang="en-US" dirty="0"/>
              <a:t> c) the energy consumed by the circuit when connected for 50 hours?</a:t>
            </a:r>
            <a:endParaRPr lang="en-GB" altLang="en-US" dirty="0"/>
          </a:p>
        </p:txBody>
      </p:sp>
      <p:grpSp>
        <p:nvGrpSpPr>
          <p:cNvPr id="3" name="Group 19"/>
          <p:cNvGrpSpPr>
            <a:grpSpLocks/>
          </p:cNvGrpSpPr>
          <p:nvPr/>
        </p:nvGrpSpPr>
        <p:grpSpPr bwMode="auto">
          <a:xfrm>
            <a:off x="5624513" y="2536825"/>
            <a:ext cx="3505200" cy="1876425"/>
            <a:chOff x="4419600" y="2536825"/>
            <a:chExt cx="4343400" cy="2035175"/>
          </a:xfrm>
        </p:grpSpPr>
        <p:pic>
          <p:nvPicPr>
            <p:cNvPr id="85000" name="Picture 2"/>
            <p:cNvPicPr>
              <a:picLocks noChangeAspect="1" noChangeArrowheads="1"/>
            </p:cNvPicPr>
            <p:nvPr/>
          </p:nvPicPr>
          <p:blipFill>
            <a:blip r:embed="rId2" cstate="print"/>
            <a:srcRect/>
            <a:stretch>
              <a:fillRect/>
            </a:stretch>
          </p:blipFill>
          <p:spPr bwMode="auto">
            <a:xfrm>
              <a:off x="4419600" y="2536825"/>
              <a:ext cx="4181475" cy="1876425"/>
            </a:xfrm>
            <a:prstGeom prst="rect">
              <a:avLst/>
            </a:prstGeom>
            <a:noFill/>
            <a:ln w="9525">
              <a:noFill/>
              <a:miter lim="800000"/>
              <a:headEnd/>
              <a:tailEnd/>
            </a:ln>
          </p:spPr>
        </p:pic>
        <p:grpSp>
          <p:nvGrpSpPr>
            <p:cNvPr id="4" name="Group 18"/>
            <p:cNvGrpSpPr>
              <a:grpSpLocks/>
            </p:cNvGrpSpPr>
            <p:nvPr/>
          </p:nvGrpSpPr>
          <p:grpSpPr bwMode="auto">
            <a:xfrm>
              <a:off x="4419600" y="3810000"/>
              <a:ext cx="4343400" cy="762000"/>
              <a:chOff x="4419600" y="3810000"/>
              <a:chExt cx="4343400" cy="762000"/>
            </a:xfrm>
          </p:grpSpPr>
          <p:sp>
            <p:nvSpPr>
              <p:cNvPr id="2" name="Rectangle 1"/>
              <p:cNvSpPr/>
              <p:nvPr/>
            </p:nvSpPr>
            <p:spPr>
              <a:xfrm>
                <a:off x="4419600" y="4114000"/>
                <a:ext cx="4343400" cy="4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cxnSp>
            <p:nvCxnSpPr>
              <p:cNvPr id="5" name="Straight Connector 4"/>
              <p:cNvCxnSpPr/>
              <p:nvPr/>
            </p:nvCxnSpPr>
            <p:spPr>
              <a:xfrm>
                <a:off x="4419600" y="4114000"/>
                <a:ext cx="167598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H="1">
                <a:off x="6591300" y="4114000"/>
                <a:ext cx="2010396"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6095586" y="3809241"/>
                <a:ext cx="0" cy="60435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6249021" y="3962481"/>
                <a:ext cx="0" cy="3805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6510647" y="3809241"/>
                <a:ext cx="0" cy="60435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591300" y="3962481"/>
                <a:ext cx="0" cy="38052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endCxn id="2" idx="0"/>
              </p:cNvCxnSpPr>
              <p:nvPr/>
            </p:nvCxnSpPr>
            <p:spPr>
              <a:xfrm>
                <a:off x="6249021" y="4114000"/>
                <a:ext cx="342279"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grpSp>
      <p:sp>
        <p:nvSpPr>
          <p:cNvPr id="21" name="Rectangle 20"/>
          <p:cNvSpPr>
            <a:spLocks noChangeArrowheads="1"/>
          </p:cNvSpPr>
          <p:nvPr/>
        </p:nvSpPr>
        <p:spPr bwMode="auto">
          <a:xfrm>
            <a:off x="217488" y="3017838"/>
            <a:ext cx="4611687" cy="461962"/>
          </a:xfrm>
          <a:prstGeom prst="rect">
            <a:avLst/>
          </a:prstGeom>
          <a:noFill/>
          <a:ln w="9525">
            <a:noFill/>
            <a:miter lim="800000"/>
            <a:headEnd/>
            <a:tailEnd/>
          </a:ln>
        </p:spPr>
        <p:txBody>
          <a:bodyPr wrap="none">
            <a:spAutoFit/>
          </a:bodyPr>
          <a:lstStyle/>
          <a:p>
            <a:r>
              <a:rPr lang="en-US" altLang="en-US"/>
              <a:t>the total resistance R=V/I=24/3=8</a:t>
            </a:r>
            <a:r>
              <a:rPr lang="el-GR" altLang="en-US"/>
              <a:t>Ω</a:t>
            </a:r>
            <a:endParaRPr lang="en-GB" altLang="en-US"/>
          </a:p>
        </p:txBody>
      </p:sp>
      <p:sp>
        <p:nvSpPr>
          <p:cNvPr id="22" name="Rectangle 21"/>
          <p:cNvSpPr>
            <a:spLocks noChangeArrowheads="1"/>
          </p:cNvSpPr>
          <p:nvPr/>
        </p:nvSpPr>
        <p:spPr bwMode="auto">
          <a:xfrm>
            <a:off x="242888" y="3560763"/>
            <a:ext cx="5230812" cy="461962"/>
          </a:xfrm>
          <a:prstGeom prst="rect">
            <a:avLst/>
          </a:prstGeom>
          <a:noFill/>
          <a:ln w="9525">
            <a:noFill/>
            <a:miter lim="800000"/>
            <a:headEnd/>
            <a:tailEnd/>
          </a:ln>
        </p:spPr>
        <p:txBody>
          <a:bodyPr wrap="none">
            <a:spAutoFit/>
          </a:bodyPr>
          <a:lstStyle/>
          <a:p>
            <a:r>
              <a:rPr lang="en-US" altLang="en-US"/>
              <a:t> Value of the second resistor R2=8-2=6</a:t>
            </a:r>
            <a:r>
              <a:rPr lang="el-GR" altLang="en-US"/>
              <a:t>Ω</a:t>
            </a:r>
            <a:endParaRPr lang="en-GB" altLang="en-US"/>
          </a:p>
        </p:txBody>
      </p:sp>
      <p:sp>
        <p:nvSpPr>
          <p:cNvPr id="23" name="Rectangle 22"/>
          <p:cNvSpPr>
            <a:spLocks noRot="1" noChangeAspect="1" noMove="1" noResize="1" noEditPoints="1" noAdjustHandles="1" noChangeArrowheads="1" noChangeShapeType="1" noTextEdit="1"/>
          </p:cNvSpPr>
          <p:nvPr/>
        </p:nvSpPr>
        <p:spPr>
          <a:xfrm>
            <a:off x="257874" y="4202481"/>
            <a:ext cx="5838126" cy="1403141"/>
          </a:xfrm>
          <a:prstGeom prst="rect">
            <a:avLst/>
          </a:prstGeom>
          <a:blipFill rotWithShape="1">
            <a:blip r:embed="rId3" cstate="print"/>
            <a:stretch>
              <a:fillRect l="-1566" t="-3463" r="-1983"/>
            </a:stretch>
          </a:blipFill>
        </p:spPr>
        <p:txBody>
          <a:bodyPr/>
          <a:lstStyle/>
          <a:p>
            <a:pPr>
              <a:defRPr/>
            </a:pPr>
            <a:r>
              <a:rPr lang="en-GB">
                <a:noFill/>
              </a:rPr>
              <a:t> </a:t>
            </a:r>
          </a:p>
        </p:txBody>
      </p:sp>
      <p:sp>
        <p:nvSpPr>
          <p:cNvPr id="24" name="Rectangle 23"/>
          <p:cNvSpPr>
            <a:spLocks noChangeArrowheads="1"/>
          </p:cNvSpPr>
          <p:nvPr/>
        </p:nvSpPr>
        <p:spPr bwMode="auto">
          <a:xfrm>
            <a:off x="381000" y="5791200"/>
            <a:ext cx="6951663" cy="461963"/>
          </a:xfrm>
          <a:prstGeom prst="rect">
            <a:avLst/>
          </a:prstGeom>
          <a:noFill/>
          <a:ln w="9525">
            <a:noFill/>
            <a:miter lim="800000"/>
            <a:headEnd/>
            <a:tailEnd/>
          </a:ln>
        </p:spPr>
        <p:txBody>
          <a:bodyPr wrap="none">
            <a:spAutoFit/>
          </a:bodyPr>
          <a:lstStyle/>
          <a:p>
            <a:r>
              <a:rPr lang="en-US" altLang="en-US"/>
              <a:t>Energy consumed= </a:t>
            </a:r>
            <a:r>
              <a:rPr lang="en-US" altLang="en-US" i="1"/>
              <a:t>I V t</a:t>
            </a:r>
            <a:r>
              <a:rPr lang="en-US" altLang="en-US"/>
              <a:t>=3x24x50=3600 Wh=3.6 kWh</a:t>
            </a:r>
            <a:endParaRPr lang="en-GB"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8914">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8914">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8914">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8914">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1"/>
          <p:cNvSpPr>
            <a:spLocks noChangeArrowheads="1"/>
          </p:cNvSpPr>
          <p:nvPr/>
        </p:nvSpPr>
        <p:spPr bwMode="auto">
          <a:xfrm>
            <a:off x="838200" y="533400"/>
            <a:ext cx="7391400" cy="3108325"/>
          </a:xfrm>
          <a:prstGeom prst="rect">
            <a:avLst/>
          </a:prstGeom>
          <a:noFill/>
          <a:ln w="9525">
            <a:noFill/>
            <a:miter lim="800000"/>
            <a:headEnd/>
            <a:tailEnd/>
          </a:ln>
        </p:spPr>
        <p:txBody>
          <a:bodyPr>
            <a:spAutoFit/>
          </a:bodyPr>
          <a:lstStyle/>
          <a:p>
            <a:pPr>
              <a:spcBef>
                <a:spcPct val="50000"/>
              </a:spcBef>
            </a:pPr>
            <a:r>
              <a:rPr lang="en-US" altLang="en-US" sz="2800">
                <a:solidFill>
                  <a:srgbClr val="002060"/>
                </a:solidFill>
                <a:latin typeface="Georgia" pitchFamily="18" charset="0"/>
              </a:rPr>
              <a:t>The output voltage from the voltage divider is</a:t>
            </a:r>
          </a:p>
          <a:p>
            <a:pPr>
              <a:spcBef>
                <a:spcPct val="50000"/>
              </a:spcBef>
            </a:pPr>
            <a:r>
              <a:rPr lang="en-US" altLang="en-US" sz="2800">
                <a:solidFill>
                  <a:srgbClr val="002060"/>
                </a:solidFill>
                <a:latin typeface="Georgia" pitchFamily="18" charset="0"/>
              </a:rPr>
              <a:t>	a. 2.0 V</a:t>
            </a:r>
            <a:endParaRPr lang="en-US" altLang="en-US" sz="2800" baseline="30000">
              <a:solidFill>
                <a:srgbClr val="002060"/>
              </a:solidFill>
              <a:latin typeface="Georgia" pitchFamily="18" charset="0"/>
            </a:endParaRPr>
          </a:p>
          <a:p>
            <a:pPr>
              <a:spcBef>
                <a:spcPct val="50000"/>
              </a:spcBef>
            </a:pPr>
            <a:r>
              <a:rPr lang="en-US" altLang="en-US" sz="2800">
                <a:solidFill>
                  <a:srgbClr val="002060"/>
                </a:solidFill>
                <a:latin typeface="Georgia" pitchFamily="18" charset="0"/>
              </a:rPr>
              <a:t>	b. 4.0 V	</a:t>
            </a:r>
          </a:p>
          <a:p>
            <a:pPr>
              <a:spcBef>
                <a:spcPct val="50000"/>
              </a:spcBef>
            </a:pPr>
            <a:r>
              <a:rPr lang="en-US" altLang="en-US" sz="2800">
                <a:solidFill>
                  <a:srgbClr val="002060"/>
                </a:solidFill>
                <a:latin typeface="Georgia" pitchFamily="18" charset="0"/>
              </a:rPr>
              <a:t>	c. 12 V</a:t>
            </a:r>
          </a:p>
          <a:p>
            <a:pPr>
              <a:spcBef>
                <a:spcPct val="50000"/>
              </a:spcBef>
            </a:pPr>
            <a:r>
              <a:rPr lang="en-US" altLang="en-US" sz="2800">
                <a:solidFill>
                  <a:srgbClr val="002060"/>
                </a:solidFill>
                <a:latin typeface="Georgia" pitchFamily="18" charset="0"/>
              </a:rPr>
              <a:t>	d. 20 V</a:t>
            </a:r>
          </a:p>
        </p:txBody>
      </p:sp>
      <p:pic>
        <p:nvPicPr>
          <p:cNvPr id="87043" name="Picture 2"/>
          <p:cNvPicPr>
            <a:picLocks noChangeAspect="1" noChangeArrowheads="1"/>
          </p:cNvPicPr>
          <p:nvPr/>
        </p:nvPicPr>
        <p:blipFill>
          <a:blip r:embed="rId2" cstate="print"/>
          <a:srcRect/>
          <a:stretch>
            <a:fillRect/>
          </a:stretch>
        </p:blipFill>
        <p:spPr bwMode="auto">
          <a:xfrm>
            <a:off x="4533900" y="1828800"/>
            <a:ext cx="4229100" cy="3657600"/>
          </a:xfrm>
          <a:prstGeom prst="rect">
            <a:avLst/>
          </a:prstGeom>
          <a:noFill/>
          <a:ln w="9525">
            <a:noFill/>
            <a:miter lim="800000"/>
            <a:headEnd/>
            <a:tailEnd/>
          </a:ln>
        </p:spPr>
      </p:pic>
      <p:pic>
        <p:nvPicPr>
          <p:cNvPr id="4" name="Picture 2"/>
          <p:cNvPicPr>
            <a:picLocks noChangeAspect="1" noChangeArrowheads="1"/>
          </p:cNvPicPr>
          <p:nvPr/>
        </p:nvPicPr>
        <p:blipFill>
          <a:blip r:embed="rId3" cstate="print"/>
          <a:srcRect/>
          <a:stretch>
            <a:fillRect/>
          </a:stretch>
        </p:blipFill>
        <p:spPr bwMode="auto">
          <a:xfrm>
            <a:off x="479425" y="1752600"/>
            <a:ext cx="4054475" cy="609600"/>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Content Placeholder 9"/>
          <p:cNvSpPr>
            <a:spLocks noGrp="1"/>
          </p:cNvSpPr>
          <p:nvPr>
            <p:ph idx="1"/>
          </p:nvPr>
        </p:nvSpPr>
        <p:spPr>
          <a:xfrm>
            <a:off x="457200" y="836712"/>
            <a:ext cx="8686800" cy="2808312"/>
          </a:xfrm>
        </p:spPr>
        <p:txBody>
          <a:bodyPr>
            <a:normAutofit fontScale="92500"/>
          </a:bodyPr>
          <a:lstStyle/>
          <a:p>
            <a:pPr>
              <a:buFontTx/>
              <a:buNone/>
            </a:pPr>
            <a:r>
              <a:rPr lang="en-US" altLang="en-US" sz="2400" dirty="0" smtClean="0">
                <a:solidFill>
                  <a:srgbClr val="FF0000"/>
                </a:solidFill>
                <a:latin typeface="Georgia" pitchFamily="18" charset="0"/>
              </a:rPr>
              <a:t>Characteristics of a series circuit</a:t>
            </a:r>
          </a:p>
          <a:p>
            <a:r>
              <a:rPr lang="en-US" altLang="en-US" sz="2400" dirty="0" smtClean="0">
                <a:latin typeface="Georgia" pitchFamily="18" charset="0"/>
              </a:rPr>
              <a:t>The current flowing through every series component is equal.</a:t>
            </a:r>
          </a:p>
          <a:p>
            <a:r>
              <a:rPr lang="en-US" altLang="en-US" sz="2400" dirty="0" smtClean="0">
                <a:latin typeface="Georgia" pitchFamily="18" charset="0"/>
              </a:rPr>
              <a:t>The total resistance (R</a:t>
            </a:r>
            <a:r>
              <a:rPr lang="en-US" altLang="en-US" sz="2400" baseline="-25000" dirty="0" smtClean="0">
                <a:latin typeface="Georgia" pitchFamily="18" charset="0"/>
              </a:rPr>
              <a:t>T</a:t>
            </a:r>
            <a:r>
              <a:rPr lang="en-US" altLang="en-US" sz="2400" dirty="0" smtClean="0">
                <a:latin typeface="Georgia" pitchFamily="18" charset="0"/>
              </a:rPr>
              <a:t>) is equal to the sum of all of the resistances (i.e., R</a:t>
            </a:r>
            <a:r>
              <a:rPr lang="en-US" altLang="en-US" sz="2400" baseline="-25000" dirty="0" smtClean="0">
                <a:latin typeface="Georgia" pitchFamily="18" charset="0"/>
              </a:rPr>
              <a:t>1</a:t>
            </a:r>
            <a:r>
              <a:rPr lang="en-US" altLang="en-US" sz="2400" dirty="0" smtClean="0">
                <a:latin typeface="Georgia" pitchFamily="18" charset="0"/>
              </a:rPr>
              <a:t> + R</a:t>
            </a:r>
            <a:r>
              <a:rPr lang="en-US" altLang="en-US" sz="2400" baseline="-25000" dirty="0" smtClean="0">
                <a:latin typeface="Georgia" pitchFamily="18" charset="0"/>
              </a:rPr>
              <a:t>2</a:t>
            </a:r>
            <a:r>
              <a:rPr lang="en-US" altLang="en-US" sz="2400" dirty="0" smtClean="0">
                <a:latin typeface="Georgia" pitchFamily="18" charset="0"/>
              </a:rPr>
              <a:t> + R</a:t>
            </a:r>
            <a:r>
              <a:rPr lang="en-US" altLang="en-US" sz="2400" baseline="-25000" dirty="0" smtClean="0">
                <a:latin typeface="Georgia" pitchFamily="18" charset="0"/>
              </a:rPr>
              <a:t>3</a:t>
            </a:r>
            <a:r>
              <a:rPr lang="en-US" altLang="en-US" sz="2400" dirty="0" smtClean="0">
                <a:latin typeface="Georgia" pitchFamily="18" charset="0"/>
              </a:rPr>
              <a:t>).</a:t>
            </a:r>
          </a:p>
          <a:p>
            <a:r>
              <a:rPr lang="en-US" altLang="en-US" sz="2400" dirty="0" smtClean="0">
                <a:latin typeface="Georgia" pitchFamily="18" charset="0"/>
              </a:rPr>
              <a:t>The sum of all of the voltage drops (V</a:t>
            </a:r>
            <a:r>
              <a:rPr lang="en-US" altLang="en-US" sz="2400" baseline="-25000" dirty="0" smtClean="0">
                <a:latin typeface="Georgia" pitchFamily="18" charset="0"/>
              </a:rPr>
              <a:t>R1</a:t>
            </a:r>
            <a:r>
              <a:rPr lang="en-US" altLang="en-US" sz="2400" dirty="0" smtClean="0">
                <a:latin typeface="Georgia" pitchFamily="18" charset="0"/>
              </a:rPr>
              <a:t> + V</a:t>
            </a:r>
            <a:r>
              <a:rPr lang="en-US" altLang="en-US" sz="2400" baseline="-25000" dirty="0" smtClean="0">
                <a:latin typeface="Georgia" pitchFamily="18" charset="0"/>
              </a:rPr>
              <a:t>R2</a:t>
            </a:r>
            <a:r>
              <a:rPr lang="en-US" altLang="en-US" sz="2400" dirty="0" smtClean="0">
                <a:latin typeface="Georgia" pitchFamily="18" charset="0"/>
              </a:rPr>
              <a:t> + V</a:t>
            </a:r>
            <a:r>
              <a:rPr lang="en-US" altLang="en-US" sz="2400" baseline="-25000" dirty="0" smtClean="0">
                <a:latin typeface="Georgia" pitchFamily="18" charset="0"/>
              </a:rPr>
              <a:t>R3</a:t>
            </a:r>
            <a:r>
              <a:rPr lang="en-US" altLang="en-US" sz="2400" dirty="0" smtClean="0">
                <a:latin typeface="Georgia" pitchFamily="18" charset="0"/>
              </a:rPr>
              <a:t>) is equal to the total applied voltage (V</a:t>
            </a:r>
            <a:r>
              <a:rPr lang="en-US" altLang="en-US" sz="2400" baseline="-25000" dirty="0" smtClean="0">
                <a:latin typeface="Georgia" pitchFamily="18" charset="0"/>
              </a:rPr>
              <a:t>T</a:t>
            </a:r>
            <a:r>
              <a:rPr lang="en-US" altLang="en-US" sz="2400" dirty="0" smtClean="0">
                <a:latin typeface="Georgia" pitchFamily="18" charset="0"/>
              </a:rPr>
              <a:t>). This is called </a:t>
            </a:r>
            <a:r>
              <a:rPr lang="en-US" altLang="en-US" sz="2400" i="1" dirty="0" smtClean="0">
                <a:latin typeface="Georgia" pitchFamily="18" charset="0"/>
              </a:rPr>
              <a:t>Kirchhoff’s</a:t>
            </a:r>
            <a:r>
              <a:rPr lang="en-US" altLang="en-US" sz="2400" dirty="0" smtClean="0">
                <a:latin typeface="Georgia" pitchFamily="18" charset="0"/>
              </a:rPr>
              <a:t> Voltage Law.</a:t>
            </a:r>
          </a:p>
          <a:p>
            <a:pPr>
              <a:buFontTx/>
              <a:buNone/>
            </a:pPr>
            <a:endParaRPr lang="en-US" altLang="en-US" sz="2400" dirty="0" smtClean="0"/>
          </a:p>
        </p:txBody>
      </p:sp>
      <p:pic>
        <p:nvPicPr>
          <p:cNvPr id="48131"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843463" y="4160838"/>
            <a:ext cx="3995737" cy="2633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2" name="TextBox 43"/>
          <p:cNvSpPr txBox="1">
            <a:spLocks noChangeArrowheads="1"/>
          </p:cNvSpPr>
          <p:nvPr/>
        </p:nvSpPr>
        <p:spPr bwMode="auto">
          <a:xfrm>
            <a:off x="4449763" y="5157788"/>
            <a:ext cx="37941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T</a:t>
            </a:r>
          </a:p>
        </p:txBody>
      </p:sp>
      <p:sp>
        <p:nvSpPr>
          <p:cNvPr id="48133" name="TextBox 44"/>
          <p:cNvSpPr txBox="1">
            <a:spLocks noChangeArrowheads="1"/>
          </p:cNvSpPr>
          <p:nvPr/>
        </p:nvSpPr>
        <p:spPr bwMode="auto">
          <a:xfrm>
            <a:off x="4741863" y="4852988"/>
            <a:ext cx="2873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34" name="TextBox 45"/>
          <p:cNvSpPr txBox="1">
            <a:spLocks noChangeArrowheads="1"/>
          </p:cNvSpPr>
          <p:nvPr/>
        </p:nvSpPr>
        <p:spPr bwMode="auto">
          <a:xfrm>
            <a:off x="4770438" y="5462588"/>
            <a:ext cx="2428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35" name="TextBox 46"/>
          <p:cNvSpPr txBox="1">
            <a:spLocks noChangeArrowheads="1"/>
          </p:cNvSpPr>
          <p:nvPr/>
        </p:nvSpPr>
        <p:spPr bwMode="auto">
          <a:xfrm>
            <a:off x="8686800" y="5154613"/>
            <a:ext cx="4572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R2</a:t>
            </a:r>
          </a:p>
        </p:txBody>
      </p:sp>
      <p:sp>
        <p:nvSpPr>
          <p:cNvPr id="48136" name="TextBox 47"/>
          <p:cNvSpPr txBox="1">
            <a:spLocks noChangeArrowheads="1"/>
          </p:cNvSpPr>
          <p:nvPr/>
        </p:nvSpPr>
        <p:spPr bwMode="auto">
          <a:xfrm>
            <a:off x="8486775" y="4849813"/>
            <a:ext cx="288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37" name="TextBox 48"/>
          <p:cNvSpPr txBox="1">
            <a:spLocks noChangeArrowheads="1"/>
          </p:cNvSpPr>
          <p:nvPr/>
        </p:nvSpPr>
        <p:spPr bwMode="auto">
          <a:xfrm>
            <a:off x="8486775" y="5459413"/>
            <a:ext cx="2428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38" name="TextBox 49"/>
          <p:cNvSpPr txBox="1">
            <a:spLocks noChangeArrowheads="1"/>
          </p:cNvSpPr>
          <p:nvPr/>
        </p:nvSpPr>
        <p:spPr bwMode="auto">
          <a:xfrm>
            <a:off x="6677025" y="3786188"/>
            <a:ext cx="4587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R1</a:t>
            </a:r>
          </a:p>
        </p:txBody>
      </p:sp>
      <p:sp>
        <p:nvSpPr>
          <p:cNvPr id="48139" name="TextBox 50"/>
          <p:cNvSpPr txBox="1">
            <a:spLocks noChangeArrowheads="1"/>
          </p:cNvSpPr>
          <p:nvPr/>
        </p:nvSpPr>
        <p:spPr bwMode="auto">
          <a:xfrm>
            <a:off x="6424613" y="4014788"/>
            <a:ext cx="288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40" name="TextBox 51"/>
          <p:cNvSpPr txBox="1">
            <a:spLocks noChangeArrowheads="1"/>
          </p:cNvSpPr>
          <p:nvPr/>
        </p:nvSpPr>
        <p:spPr bwMode="auto">
          <a:xfrm>
            <a:off x="7061200" y="4014788"/>
            <a:ext cx="244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41" name="TextBox 52"/>
          <p:cNvSpPr txBox="1">
            <a:spLocks noChangeArrowheads="1"/>
          </p:cNvSpPr>
          <p:nvPr/>
        </p:nvSpPr>
        <p:spPr bwMode="auto">
          <a:xfrm>
            <a:off x="6623050" y="6550025"/>
            <a:ext cx="4587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R3</a:t>
            </a:r>
          </a:p>
        </p:txBody>
      </p:sp>
      <p:sp>
        <p:nvSpPr>
          <p:cNvPr id="48142" name="TextBox 53"/>
          <p:cNvSpPr txBox="1">
            <a:spLocks noChangeArrowheads="1"/>
          </p:cNvSpPr>
          <p:nvPr/>
        </p:nvSpPr>
        <p:spPr bwMode="auto">
          <a:xfrm>
            <a:off x="7038975" y="6324600"/>
            <a:ext cx="2889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43" name="TextBox 54"/>
          <p:cNvSpPr txBox="1">
            <a:spLocks noChangeArrowheads="1"/>
          </p:cNvSpPr>
          <p:nvPr/>
        </p:nvSpPr>
        <p:spPr bwMode="auto">
          <a:xfrm>
            <a:off x="6413500" y="6302375"/>
            <a:ext cx="244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8144" name="TextBox 55"/>
          <p:cNvSpPr txBox="1">
            <a:spLocks noChangeArrowheads="1"/>
          </p:cNvSpPr>
          <p:nvPr/>
        </p:nvSpPr>
        <p:spPr bwMode="auto">
          <a:xfrm>
            <a:off x="5516563" y="6397625"/>
            <a:ext cx="3857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R</a:t>
            </a:r>
            <a:r>
              <a:rPr lang="en-US" altLang="en-US" sz="1400" baseline="-25000">
                <a:solidFill>
                  <a:srgbClr val="0000FF"/>
                </a:solidFill>
              </a:rPr>
              <a:t>T</a:t>
            </a:r>
          </a:p>
        </p:txBody>
      </p:sp>
      <p:sp>
        <p:nvSpPr>
          <p:cNvPr id="48145" name="TextBox 56"/>
          <p:cNvSpPr txBox="1">
            <a:spLocks noChangeArrowheads="1"/>
          </p:cNvSpPr>
          <p:nvPr/>
        </p:nvSpPr>
        <p:spPr bwMode="auto">
          <a:xfrm>
            <a:off x="5372100" y="4010025"/>
            <a:ext cx="3079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T</a:t>
            </a:r>
          </a:p>
        </p:txBody>
      </p:sp>
      <p:cxnSp>
        <p:nvCxnSpPr>
          <p:cNvPr id="58" name="Straight Arrow Connector 57"/>
          <p:cNvCxnSpPr/>
          <p:nvPr/>
        </p:nvCxnSpPr>
        <p:spPr>
          <a:xfrm>
            <a:off x="5410200" y="4394200"/>
            <a:ext cx="304800" cy="1588"/>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sp>
        <p:nvSpPr>
          <p:cNvPr id="59" name="Freeform 58"/>
          <p:cNvSpPr/>
          <p:nvPr/>
        </p:nvSpPr>
        <p:spPr>
          <a:xfrm>
            <a:off x="5676900" y="5772150"/>
            <a:ext cx="222250" cy="549275"/>
          </a:xfrm>
          <a:custGeom>
            <a:avLst/>
            <a:gdLst>
              <a:gd name="connsiteX0" fmla="*/ 0 w 223284"/>
              <a:gd name="connsiteY0" fmla="*/ 893135 h 893135"/>
              <a:gd name="connsiteX1" fmla="*/ 0 w 223284"/>
              <a:gd name="connsiteY1" fmla="*/ 0 h 893135"/>
              <a:gd name="connsiteX2" fmla="*/ 223284 w 223284"/>
              <a:gd name="connsiteY2" fmla="*/ 0 h 893135"/>
            </a:gdLst>
            <a:ahLst/>
            <a:cxnLst>
              <a:cxn ang="0">
                <a:pos x="connsiteX0" y="connsiteY0"/>
              </a:cxn>
              <a:cxn ang="0">
                <a:pos x="connsiteX1" y="connsiteY1"/>
              </a:cxn>
              <a:cxn ang="0">
                <a:pos x="connsiteX2" y="connsiteY2"/>
              </a:cxn>
            </a:cxnLst>
            <a:rect l="l" t="t" r="r" b="b"/>
            <a:pathLst>
              <a:path w="223284" h="893135">
                <a:moveTo>
                  <a:pt x="0" y="893135"/>
                </a:moveTo>
                <a:lnTo>
                  <a:pt x="0" y="0"/>
                </a:lnTo>
                <a:lnTo>
                  <a:pt x="223284" y="0"/>
                </a:lnTo>
              </a:path>
            </a:pathLst>
          </a:cu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dirty="0"/>
          </a:p>
        </p:txBody>
      </p:sp>
      <p:sp>
        <p:nvSpPr>
          <p:cNvPr id="23" name="Rectangle 3"/>
          <p:cNvSpPr>
            <a:spLocks noGrp="1" noChangeArrowheads="1"/>
          </p:cNvSpPr>
          <p:nvPr>
            <p:ph type="title"/>
          </p:nvPr>
        </p:nvSpPr>
        <p:spPr>
          <a:xfrm>
            <a:off x="0" y="0"/>
            <a:ext cx="4788024" cy="808038"/>
          </a:xfrm>
        </p:spPr>
        <p:txBody>
          <a:bodyPr>
            <a:normAutofit/>
          </a:bodyPr>
          <a:lstStyle/>
          <a:p>
            <a:pPr eaLnBrk="1" hangingPunct="1">
              <a:defRPr/>
            </a:pPr>
            <a:r>
              <a:rPr lang="en-US" b="1" kern="1200" dirty="0">
                <a:solidFill>
                  <a:srgbClr val="FF0000"/>
                </a:solidFill>
                <a:latin typeface="Georgia" pitchFamily="18" charset="0"/>
                <a:ea typeface="+mn-ea"/>
                <a:cs typeface="+mn-cs"/>
              </a:rPr>
              <a:t>Series Circuits</a:t>
            </a:r>
          </a:p>
        </p:txBody>
      </p:sp>
    </p:spTree>
    <p:extLst>
      <p:ext uri="{BB962C8B-B14F-4D97-AF65-F5344CB8AC3E}">
        <p14:creationId xmlns:p14="http://schemas.microsoft.com/office/powerpoint/2010/main" val="4943122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a:xfrm>
            <a:off x="0" y="0"/>
            <a:ext cx="8229600" cy="715963"/>
          </a:xfrm>
        </p:spPr>
        <p:txBody>
          <a:bodyPr>
            <a:normAutofit/>
          </a:bodyPr>
          <a:lstStyle/>
          <a:p>
            <a:pPr eaLnBrk="1" hangingPunct="1"/>
            <a:r>
              <a:rPr lang="en-US" altLang="en-US" sz="2800" b="1" dirty="0" smtClean="0">
                <a:solidFill>
                  <a:srgbClr val="FF0000"/>
                </a:solidFill>
                <a:latin typeface="Georgia" pitchFamily="18" charset="0"/>
              </a:rPr>
              <a:t>Example: Series Circuit</a:t>
            </a:r>
          </a:p>
        </p:txBody>
      </p:sp>
      <p:sp>
        <p:nvSpPr>
          <p:cNvPr id="49155" name="TextBox 5"/>
          <p:cNvSpPr txBox="1">
            <a:spLocks noChangeArrowheads="1"/>
          </p:cNvSpPr>
          <p:nvPr/>
        </p:nvSpPr>
        <p:spPr bwMode="auto">
          <a:xfrm>
            <a:off x="251520" y="762000"/>
            <a:ext cx="8424936" cy="29084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charset="0"/>
              </a:defRPr>
            </a:lvl1pPr>
            <a:lvl2pPr eaLnBrk="0" hangingPunct="0">
              <a:defRPr>
                <a:solidFill>
                  <a:schemeClr val="tx1"/>
                </a:solidFill>
                <a:latin typeface="Arial" charset="0"/>
              </a:defRPr>
            </a:lvl2pPr>
            <a:lvl3pPr indent="-225425"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hangingPunct="1">
              <a:spcAft>
                <a:spcPts val="600"/>
              </a:spcAft>
            </a:pPr>
            <a:r>
              <a:rPr lang="en-US" altLang="en-US" sz="2400" dirty="0"/>
              <a:t>For the series circuit shown, use the laws of circuit theory to calculate the following:</a:t>
            </a:r>
          </a:p>
          <a:p>
            <a:pPr lvl="2" eaLnBrk="1" hangingPunct="1">
              <a:spcAft>
                <a:spcPts val="600"/>
              </a:spcAft>
              <a:buFont typeface="Arial" charset="0"/>
              <a:buChar char="•"/>
            </a:pPr>
            <a:r>
              <a:rPr lang="en-US" altLang="en-US" sz="2400" dirty="0"/>
              <a:t>The total resistance (R</a:t>
            </a:r>
            <a:r>
              <a:rPr lang="en-US" altLang="en-US" sz="2400" baseline="-25000" dirty="0"/>
              <a:t>T</a:t>
            </a:r>
            <a:r>
              <a:rPr lang="en-US" altLang="en-US" sz="2400" dirty="0"/>
              <a:t>)</a:t>
            </a:r>
          </a:p>
          <a:p>
            <a:pPr lvl="2" eaLnBrk="1" hangingPunct="1">
              <a:spcAft>
                <a:spcPts val="600"/>
              </a:spcAft>
              <a:buFont typeface="Arial" charset="0"/>
              <a:buChar char="•"/>
            </a:pPr>
            <a:r>
              <a:rPr lang="en-US" altLang="en-US" sz="2400" dirty="0"/>
              <a:t>The </a:t>
            </a:r>
            <a:r>
              <a:rPr lang="en-US" altLang="en-US" sz="2400" u="sng" dirty="0"/>
              <a:t>current</a:t>
            </a:r>
            <a:r>
              <a:rPr lang="en-US" altLang="en-US" sz="2400" dirty="0"/>
              <a:t> flowing </a:t>
            </a:r>
            <a:r>
              <a:rPr lang="en-US" altLang="en-US" sz="2400" u="sng" dirty="0"/>
              <a:t>through</a:t>
            </a:r>
            <a:r>
              <a:rPr lang="en-US" altLang="en-US" sz="2400" dirty="0"/>
              <a:t> each component (I</a:t>
            </a:r>
            <a:r>
              <a:rPr lang="en-US" altLang="en-US" sz="2400" baseline="-25000" dirty="0"/>
              <a:t>T</a:t>
            </a:r>
            <a:r>
              <a:rPr lang="en-US" altLang="en-US" sz="2400" dirty="0"/>
              <a:t>, I</a:t>
            </a:r>
            <a:r>
              <a:rPr lang="en-US" altLang="en-US" sz="2400" baseline="-25000" dirty="0"/>
              <a:t>R1</a:t>
            </a:r>
            <a:r>
              <a:rPr lang="en-US" altLang="en-US" sz="2400" dirty="0"/>
              <a:t>, I</a:t>
            </a:r>
            <a:r>
              <a:rPr lang="en-US" altLang="en-US" sz="2400" baseline="-25000" dirty="0"/>
              <a:t>R2</a:t>
            </a:r>
            <a:r>
              <a:rPr lang="en-US" altLang="en-US" sz="2400" dirty="0"/>
              <a:t>, &amp; I</a:t>
            </a:r>
            <a:r>
              <a:rPr lang="en-US" altLang="en-US" sz="2400" baseline="-25000" dirty="0"/>
              <a:t>R3</a:t>
            </a:r>
            <a:r>
              <a:rPr lang="en-US" altLang="en-US" sz="2400" dirty="0"/>
              <a:t>)</a:t>
            </a:r>
          </a:p>
          <a:p>
            <a:pPr lvl="2" eaLnBrk="1" hangingPunct="1">
              <a:spcAft>
                <a:spcPts val="600"/>
              </a:spcAft>
              <a:buFont typeface="Arial" charset="0"/>
              <a:buChar char="•"/>
            </a:pPr>
            <a:r>
              <a:rPr lang="en-US" altLang="en-US" sz="2400" dirty="0"/>
              <a:t>The </a:t>
            </a:r>
            <a:r>
              <a:rPr lang="en-US" altLang="en-US" sz="2400" u="sng" dirty="0"/>
              <a:t>voltage</a:t>
            </a:r>
            <a:r>
              <a:rPr lang="en-US" altLang="en-US" sz="2400" dirty="0"/>
              <a:t> </a:t>
            </a:r>
            <a:r>
              <a:rPr lang="en-US" altLang="en-US" sz="2400" u="sng" dirty="0"/>
              <a:t>across</a:t>
            </a:r>
            <a:r>
              <a:rPr lang="en-US" altLang="en-US" sz="2400" dirty="0"/>
              <a:t> each component (V</a:t>
            </a:r>
            <a:r>
              <a:rPr lang="en-US" altLang="en-US" sz="2400" baseline="-25000" dirty="0"/>
              <a:t>T</a:t>
            </a:r>
            <a:r>
              <a:rPr lang="en-US" altLang="en-US" sz="2400" dirty="0"/>
              <a:t>, V</a:t>
            </a:r>
            <a:r>
              <a:rPr lang="en-US" altLang="en-US" sz="2400" baseline="-25000" dirty="0"/>
              <a:t>R1</a:t>
            </a:r>
            <a:r>
              <a:rPr lang="en-US" altLang="en-US" sz="2400" dirty="0"/>
              <a:t>, V</a:t>
            </a:r>
            <a:r>
              <a:rPr lang="en-US" altLang="en-US" sz="2400" baseline="-25000" dirty="0"/>
              <a:t>R2</a:t>
            </a:r>
            <a:r>
              <a:rPr lang="en-US" altLang="en-US" sz="2400" dirty="0"/>
              <a:t>, &amp; V</a:t>
            </a:r>
            <a:r>
              <a:rPr lang="en-US" altLang="en-US" sz="2400" baseline="-25000" dirty="0"/>
              <a:t>R3</a:t>
            </a:r>
            <a:r>
              <a:rPr lang="en-US" altLang="en-US" sz="2400" dirty="0" smtClean="0"/>
              <a:t>)</a:t>
            </a:r>
            <a:endParaRPr lang="en-US" altLang="en-US" sz="2400" dirty="0"/>
          </a:p>
        </p:txBody>
      </p:sp>
      <p:grpSp>
        <p:nvGrpSpPr>
          <p:cNvPr id="49156" name="Group 99"/>
          <p:cNvGrpSpPr>
            <a:grpSpLocks/>
          </p:cNvGrpSpPr>
          <p:nvPr/>
        </p:nvGrpSpPr>
        <p:grpSpPr bwMode="auto">
          <a:xfrm>
            <a:off x="2209800" y="3883025"/>
            <a:ext cx="4694238" cy="2998788"/>
            <a:chOff x="2209800" y="3859473"/>
            <a:chExt cx="4695027" cy="2998527"/>
          </a:xfrm>
        </p:grpSpPr>
        <p:pic>
          <p:nvPicPr>
            <p:cNvPr id="4915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02926" y="4160255"/>
              <a:ext cx="3997101" cy="2634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58" name="TextBox 77"/>
            <p:cNvSpPr txBox="1">
              <a:spLocks noChangeArrowheads="1"/>
            </p:cNvSpPr>
            <p:nvPr/>
          </p:nvSpPr>
          <p:spPr bwMode="auto">
            <a:xfrm>
              <a:off x="2209800" y="5157850"/>
              <a:ext cx="3786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T</a:t>
              </a:r>
            </a:p>
          </p:txBody>
        </p:sp>
        <p:sp>
          <p:nvSpPr>
            <p:cNvPr id="49159" name="TextBox 78"/>
            <p:cNvSpPr txBox="1">
              <a:spLocks noChangeArrowheads="1"/>
            </p:cNvSpPr>
            <p:nvPr/>
          </p:nvSpPr>
          <p:spPr bwMode="auto">
            <a:xfrm>
              <a:off x="2501165" y="485305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0" name="TextBox 79"/>
            <p:cNvSpPr txBox="1">
              <a:spLocks noChangeArrowheads="1"/>
            </p:cNvSpPr>
            <p:nvPr/>
          </p:nvSpPr>
          <p:spPr bwMode="auto">
            <a:xfrm>
              <a:off x="2530019" y="5462650"/>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1" name="TextBox 80"/>
            <p:cNvSpPr txBox="1">
              <a:spLocks noChangeArrowheads="1"/>
            </p:cNvSpPr>
            <p:nvPr/>
          </p:nvSpPr>
          <p:spPr bwMode="auto">
            <a:xfrm>
              <a:off x="6446047" y="5154873"/>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R2</a:t>
              </a:r>
            </a:p>
          </p:txBody>
        </p:sp>
        <p:sp>
          <p:nvSpPr>
            <p:cNvPr id="49162" name="TextBox 81"/>
            <p:cNvSpPr txBox="1">
              <a:spLocks noChangeArrowheads="1"/>
            </p:cNvSpPr>
            <p:nvPr/>
          </p:nvSpPr>
          <p:spPr bwMode="auto">
            <a:xfrm>
              <a:off x="6246301" y="4850073"/>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3" name="TextBox 82"/>
            <p:cNvSpPr txBox="1">
              <a:spLocks noChangeArrowheads="1"/>
            </p:cNvSpPr>
            <p:nvPr/>
          </p:nvSpPr>
          <p:spPr bwMode="auto">
            <a:xfrm>
              <a:off x="6246301" y="5459673"/>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4" name="TextBox 83"/>
            <p:cNvSpPr txBox="1">
              <a:spLocks noChangeArrowheads="1"/>
            </p:cNvSpPr>
            <p:nvPr/>
          </p:nvSpPr>
          <p:spPr bwMode="auto">
            <a:xfrm>
              <a:off x="4437034" y="3859473"/>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R1</a:t>
              </a:r>
            </a:p>
          </p:txBody>
        </p:sp>
        <p:sp>
          <p:nvSpPr>
            <p:cNvPr id="49165" name="TextBox 84"/>
            <p:cNvSpPr txBox="1">
              <a:spLocks noChangeArrowheads="1"/>
            </p:cNvSpPr>
            <p:nvPr/>
          </p:nvSpPr>
          <p:spPr bwMode="auto">
            <a:xfrm>
              <a:off x="4185377" y="401485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6" name="TextBox 85"/>
            <p:cNvSpPr txBox="1">
              <a:spLocks noChangeArrowheads="1"/>
            </p:cNvSpPr>
            <p:nvPr/>
          </p:nvSpPr>
          <p:spPr bwMode="auto">
            <a:xfrm>
              <a:off x="4821178" y="4014850"/>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7" name="TextBox 86"/>
            <p:cNvSpPr txBox="1">
              <a:spLocks noChangeArrowheads="1"/>
            </p:cNvSpPr>
            <p:nvPr/>
          </p:nvSpPr>
          <p:spPr bwMode="auto">
            <a:xfrm>
              <a:off x="4383339" y="6550223"/>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R3</a:t>
              </a:r>
            </a:p>
          </p:txBody>
        </p:sp>
        <p:sp>
          <p:nvSpPr>
            <p:cNvPr id="49168" name="TextBox 87"/>
            <p:cNvSpPr txBox="1">
              <a:spLocks noChangeArrowheads="1"/>
            </p:cNvSpPr>
            <p:nvPr/>
          </p:nvSpPr>
          <p:spPr bwMode="auto">
            <a:xfrm>
              <a:off x="4799040" y="632460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69" name="TextBox 88"/>
            <p:cNvSpPr txBox="1">
              <a:spLocks noChangeArrowheads="1"/>
            </p:cNvSpPr>
            <p:nvPr/>
          </p:nvSpPr>
          <p:spPr bwMode="auto">
            <a:xfrm>
              <a:off x="4174062" y="6303127"/>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49170" name="TextBox 89"/>
            <p:cNvSpPr txBox="1">
              <a:spLocks noChangeArrowheads="1"/>
            </p:cNvSpPr>
            <p:nvPr/>
          </p:nvSpPr>
          <p:spPr bwMode="auto">
            <a:xfrm>
              <a:off x="3276600" y="6397823"/>
              <a:ext cx="3849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R</a:t>
              </a:r>
              <a:r>
                <a:rPr lang="en-US" altLang="en-US" sz="1400" baseline="-25000">
                  <a:solidFill>
                    <a:srgbClr val="0000FF"/>
                  </a:solidFill>
                </a:rPr>
                <a:t>T</a:t>
              </a:r>
            </a:p>
          </p:txBody>
        </p:sp>
        <p:sp>
          <p:nvSpPr>
            <p:cNvPr id="49171" name="TextBox 90"/>
            <p:cNvSpPr txBox="1">
              <a:spLocks noChangeArrowheads="1"/>
            </p:cNvSpPr>
            <p:nvPr/>
          </p:nvSpPr>
          <p:spPr bwMode="auto">
            <a:xfrm>
              <a:off x="3132463" y="4010285"/>
              <a:ext cx="3080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T</a:t>
              </a:r>
            </a:p>
          </p:txBody>
        </p:sp>
        <p:cxnSp>
          <p:nvCxnSpPr>
            <p:cNvPr id="92" name="Straight Arrow Connector 91"/>
            <p:cNvCxnSpPr/>
            <p:nvPr/>
          </p:nvCxnSpPr>
          <p:spPr>
            <a:xfrm>
              <a:off x="3170399" y="4394414"/>
              <a:ext cx="304851" cy="1587"/>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sp>
          <p:nvSpPr>
            <p:cNvPr id="93" name="Freeform 92"/>
            <p:cNvSpPr/>
            <p:nvPr/>
          </p:nvSpPr>
          <p:spPr>
            <a:xfrm>
              <a:off x="3435556" y="5772245"/>
              <a:ext cx="223876" cy="549227"/>
            </a:xfrm>
            <a:custGeom>
              <a:avLst/>
              <a:gdLst>
                <a:gd name="connsiteX0" fmla="*/ 0 w 223284"/>
                <a:gd name="connsiteY0" fmla="*/ 893135 h 893135"/>
                <a:gd name="connsiteX1" fmla="*/ 0 w 223284"/>
                <a:gd name="connsiteY1" fmla="*/ 0 h 893135"/>
                <a:gd name="connsiteX2" fmla="*/ 223284 w 223284"/>
                <a:gd name="connsiteY2" fmla="*/ 0 h 893135"/>
              </a:gdLst>
              <a:ahLst/>
              <a:cxnLst>
                <a:cxn ang="0">
                  <a:pos x="connsiteX0" y="connsiteY0"/>
                </a:cxn>
                <a:cxn ang="0">
                  <a:pos x="connsiteX1" y="connsiteY1"/>
                </a:cxn>
                <a:cxn ang="0">
                  <a:pos x="connsiteX2" y="connsiteY2"/>
                </a:cxn>
              </a:cxnLst>
              <a:rect l="l" t="t" r="r" b="b"/>
              <a:pathLst>
                <a:path w="223284" h="893135">
                  <a:moveTo>
                    <a:pt x="0" y="893135"/>
                  </a:moveTo>
                  <a:lnTo>
                    <a:pt x="0" y="0"/>
                  </a:lnTo>
                  <a:lnTo>
                    <a:pt x="223284" y="0"/>
                  </a:lnTo>
                </a:path>
              </a:pathLst>
            </a:cu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dirty="0"/>
            </a:p>
          </p:txBody>
        </p:sp>
        <p:cxnSp>
          <p:nvCxnSpPr>
            <p:cNvPr id="94" name="Straight Arrow Connector 93"/>
            <p:cNvCxnSpPr/>
            <p:nvPr/>
          </p:nvCxnSpPr>
          <p:spPr>
            <a:xfrm>
              <a:off x="4473955" y="4853162"/>
              <a:ext cx="304851" cy="1588"/>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sp>
          <p:nvSpPr>
            <p:cNvPr id="49175" name="TextBox 94"/>
            <p:cNvSpPr txBox="1">
              <a:spLocks noChangeArrowheads="1"/>
            </p:cNvSpPr>
            <p:nvPr/>
          </p:nvSpPr>
          <p:spPr bwMode="auto">
            <a:xfrm>
              <a:off x="4390227" y="4850073"/>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R1</a:t>
              </a:r>
            </a:p>
          </p:txBody>
        </p:sp>
        <p:sp>
          <p:nvSpPr>
            <p:cNvPr id="49176" name="TextBox 95"/>
            <p:cNvSpPr txBox="1">
              <a:spLocks noChangeArrowheads="1"/>
            </p:cNvSpPr>
            <p:nvPr/>
          </p:nvSpPr>
          <p:spPr bwMode="auto">
            <a:xfrm>
              <a:off x="4413977" y="5462650"/>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R3</a:t>
              </a:r>
            </a:p>
          </p:txBody>
        </p:sp>
        <p:sp>
          <p:nvSpPr>
            <p:cNvPr id="49177" name="TextBox 96"/>
            <p:cNvSpPr txBox="1">
              <a:spLocks noChangeArrowheads="1"/>
            </p:cNvSpPr>
            <p:nvPr/>
          </p:nvSpPr>
          <p:spPr bwMode="auto">
            <a:xfrm>
              <a:off x="5525979" y="5231073"/>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R2</a:t>
              </a:r>
            </a:p>
          </p:txBody>
        </p:sp>
        <p:cxnSp>
          <p:nvCxnSpPr>
            <p:cNvPr id="98" name="Straight Arrow Connector 97"/>
            <p:cNvCxnSpPr/>
            <p:nvPr/>
          </p:nvCxnSpPr>
          <p:spPr>
            <a:xfrm rot="5400000">
              <a:off x="5721186" y="5438104"/>
              <a:ext cx="304773" cy="1587"/>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flipH="1">
              <a:off x="4466017" y="5818278"/>
              <a:ext cx="304851" cy="1588"/>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62832043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80" name="TextBox 5"/>
          <p:cNvSpPr txBox="1">
            <a:spLocks noChangeArrowheads="1"/>
          </p:cNvSpPr>
          <p:nvPr/>
        </p:nvSpPr>
        <p:spPr bwMode="auto">
          <a:xfrm>
            <a:off x="304800" y="685800"/>
            <a:ext cx="198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a:t>Solution</a:t>
            </a:r>
            <a:r>
              <a:rPr lang="en-US" altLang="en-US" sz="2400"/>
              <a:t>:</a:t>
            </a:r>
          </a:p>
        </p:txBody>
      </p:sp>
      <p:grpSp>
        <p:nvGrpSpPr>
          <p:cNvPr id="3" name="Group 22"/>
          <p:cNvGrpSpPr>
            <a:grpSpLocks/>
          </p:cNvGrpSpPr>
          <p:nvPr/>
        </p:nvGrpSpPr>
        <p:grpSpPr bwMode="auto">
          <a:xfrm>
            <a:off x="6497638" y="3806825"/>
            <a:ext cx="1524000" cy="1435100"/>
            <a:chOff x="1676400" y="1752600"/>
            <a:chExt cx="1143000" cy="977900"/>
          </a:xfrm>
        </p:grpSpPr>
        <p:sp>
          <p:nvSpPr>
            <p:cNvPr id="3087" name="Text Box 17"/>
            <p:cNvSpPr txBox="1">
              <a:spLocks noChangeArrowheads="1"/>
            </p:cNvSpPr>
            <p:nvPr/>
          </p:nvSpPr>
          <p:spPr bwMode="auto">
            <a:xfrm>
              <a:off x="2098176" y="1935707"/>
              <a:ext cx="3008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V</a:t>
              </a:r>
            </a:p>
          </p:txBody>
        </p:sp>
        <p:sp>
          <p:nvSpPr>
            <p:cNvPr id="3088" name="Text Box 18"/>
            <p:cNvSpPr txBox="1">
              <a:spLocks noChangeArrowheads="1"/>
            </p:cNvSpPr>
            <p:nvPr/>
          </p:nvSpPr>
          <p:spPr bwMode="auto">
            <a:xfrm>
              <a:off x="1941630" y="2339960"/>
              <a:ext cx="2272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I</a:t>
              </a:r>
            </a:p>
          </p:txBody>
        </p:sp>
        <p:sp>
          <p:nvSpPr>
            <p:cNvPr id="3089" name="Text Box 19"/>
            <p:cNvSpPr txBox="1">
              <a:spLocks noChangeArrowheads="1"/>
            </p:cNvSpPr>
            <p:nvPr/>
          </p:nvSpPr>
          <p:spPr bwMode="auto">
            <a:xfrm>
              <a:off x="2314673" y="2339960"/>
              <a:ext cx="3113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R</a:t>
              </a:r>
            </a:p>
          </p:txBody>
        </p:sp>
        <p:sp>
          <p:nvSpPr>
            <p:cNvPr id="25" name="Isosceles Triangle 24"/>
            <p:cNvSpPr/>
            <p:nvPr/>
          </p:nvSpPr>
          <p:spPr bwMode="auto">
            <a:xfrm>
              <a:off x="1676400" y="1752600"/>
              <a:ext cx="1143000" cy="977900"/>
            </a:xfrm>
            <a:prstGeom prst="triangle">
              <a:avLst/>
            </a:prstGeom>
            <a:noFill/>
            <a:ln w="28575">
              <a:solidFill>
                <a:srgbClr val="FF0000"/>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700" b="1" dirty="0"/>
            </a:p>
          </p:txBody>
        </p:sp>
        <p:cxnSp>
          <p:nvCxnSpPr>
            <p:cNvPr id="26" name="Straight Connector 25"/>
            <p:cNvCxnSpPr>
              <a:stCxn id="25" idx="1"/>
              <a:endCxn id="25" idx="5"/>
            </p:cNvCxnSpPr>
            <p:nvPr/>
          </p:nvCxnSpPr>
          <p:spPr bwMode="auto">
            <a:xfrm rot="10800000" flipH="1">
              <a:off x="1962150" y="2241550"/>
              <a:ext cx="571500" cy="0"/>
            </a:xfrm>
            <a:prstGeom prst="line">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bwMode="auto">
            <a:xfrm rot="5400000" flipH="1" flipV="1">
              <a:off x="1995686" y="2479477"/>
              <a:ext cx="488950" cy="13097"/>
            </a:xfrm>
            <a:prstGeom prst="line">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pic>
        <p:nvPicPr>
          <p:cNvPr id="4104" name="Picture 11"/>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24600" y="4648200"/>
            <a:ext cx="1036638" cy="84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65574" name="Object 2"/>
          <p:cNvGraphicFramePr>
            <a:graphicFrameLocks noChangeAspect="1"/>
          </p:cNvGraphicFramePr>
          <p:nvPr/>
        </p:nvGraphicFramePr>
        <p:xfrm>
          <a:off x="762000" y="1600200"/>
          <a:ext cx="3414713" cy="533400"/>
        </p:xfrm>
        <a:graphic>
          <a:graphicData uri="http://schemas.openxmlformats.org/presentationml/2006/ole">
            <mc:AlternateContent xmlns:mc="http://schemas.openxmlformats.org/markup-compatibility/2006">
              <mc:Choice xmlns:v="urn:schemas-microsoft-com:vml" Requires="v">
                <p:oleObj spid="_x0000_s13362" name="Equation" r:id="rId5" imgW="1460500" imgH="228600" progId="">
                  <p:embed/>
                </p:oleObj>
              </mc:Choice>
              <mc:Fallback>
                <p:oleObj name="Equation" r:id="rId5" imgW="1460500" imgH="228600" progId="">
                  <p:embed/>
                  <p:pic>
                    <p:nvPicPr>
                      <p:cNvPr id="0" name="Picture 3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2000" y="1600200"/>
                        <a:ext cx="341471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83" name="TextBox 5"/>
          <p:cNvSpPr txBox="1">
            <a:spLocks noChangeArrowheads="1"/>
          </p:cNvSpPr>
          <p:nvPr/>
        </p:nvSpPr>
        <p:spPr bwMode="auto">
          <a:xfrm>
            <a:off x="533400" y="1143000"/>
            <a:ext cx="3200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t>Total Resistance:</a:t>
            </a:r>
          </a:p>
        </p:txBody>
      </p:sp>
      <p:graphicFrame>
        <p:nvGraphicFramePr>
          <p:cNvPr id="2" name="Object 3"/>
          <p:cNvGraphicFramePr>
            <a:graphicFrameLocks noChangeAspect="1"/>
          </p:cNvGraphicFramePr>
          <p:nvPr/>
        </p:nvGraphicFramePr>
        <p:xfrm>
          <a:off x="762000" y="3962400"/>
          <a:ext cx="3568700" cy="914400"/>
        </p:xfrm>
        <a:graphic>
          <a:graphicData uri="http://schemas.openxmlformats.org/presentationml/2006/ole">
            <mc:AlternateContent xmlns:mc="http://schemas.openxmlformats.org/markup-compatibility/2006">
              <mc:Choice xmlns:v="urn:schemas-microsoft-com:vml" Requires="v">
                <p:oleObj spid="_x0000_s13363" name="Equation" r:id="rId7" imgW="1688367" imgH="431613" progId="">
                  <p:embed/>
                </p:oleObj>
              </mc:Choice>
              <mc:Fallback>
                <p:oleObj name="Equation" r:id="rId7" imgW="1688367" imgH="431613" progId="">
                  <p:embed/>
                  <p:pic>
                    <p:nvPicPr>
                      <p:cNvPr id="0" name="Picture 3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000" y="3962400"/>
                        <a:ext cx="35687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6" name="TextBox 5"/>
          <p:cNvSpPr txBox="1">
            <a:spLocks noChangeArrowheads="1"/>
          </p:cNvSpPr>
          <p:nvPr/>
        </p:nvSpPr>
        <p:spPr bwMode="auto">
          <a:xfrm>
            <a:off x="533400" y="3429000"/>
            <a:ext cx="579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t>Current </a:t>
            </a:r>
            <a:r>
              <a:rPr lang="en-US" altLang="en-US" sz="2400" u="sng"/>
              <a:t>Through</a:t>
            </a:r>
            <a:r>
              <a:rPr lang="en-US" altLang="en-US" sz="2400"/>
              <a:t> Each Component</a:t>
            </a:r>
            <a:r>
              <a:rPr lang="en-US" altLang="en-US" sz="2000"/>
              <a:t>:</a:t>
            </a:r>
            <a:endParaRPr lang="en-US" altLang="en-US"/>
          </a:p>
        </p:txBody>
      </p:sp>
      <p:pic>
        <p:nvPicPr>
          <p:cNvPr id="3085"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181600" y="381000"/>
            <a:ext cx="3679825" cy="2419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86" name="Title 1"/>
          <p:cNvSpPr>
            <a:spLocks noGrp="1"/>
          </p:cNvSpPr>
          <p:nvPr>
            <p:ph type="title"/>
          </p:nvPr>
        </p:nvSpPr>
        <p:spPr>
          <a:xfrm>
            <a:off x="0" y="0"/>
            <a:ext cx="8229600" cy="715963"/>
          </a:xfrm>
        </p:spPr>
        <p:txBody>
          <a:bodyPr>
            <a:normAutofit/>
          </a:bodyPr>
          <a:lstStyle/>
          <a:p>
            <a:pPr eaLnBrk="1" hangingPunct="1"/>
            <a:r>
              <a:rPr lang="en-US" altLang="en-US" sz="2800" dirty="0" smtClean="0">
                <a:solidFill>
                  <a:srgbClr val="FF0000"/>
                </a:solidFill>
                <a:latin typeface="Georgia" pitchFamily="18" charset="0"/>
              </a:rPr>
              <a:t>Example: Series Circuit</a:t>
            </a:r>
          </a:p>
        </p:txBody>
      </p:sp>
      <p:graphicFrame>
        <p:nvGraphicFramePr>
          <p:cNvPr id="77828" name="Object 4"/>
          <p:cNvGraphicFramePr>
            <a:graphicFrameLocks noChangeAspect="1"/>
          </p:cNvGraphicFramePr>
          <p:nvPr/>
        </p:nvGraphicFramePr>
        <p:xfrm>
          <a:off x="762000" y="2133600"/>
          <a:ext cx="4686300" cy="493713"/>
        </p:xfrm>
        <a:graphic>
          <a:graphicData uri="http://schemas.openxmlformats.org/presentationml/2006/ole">
            <mc:AlternateContent xmlns:mc="http://schemas.openxmlformats.org/markup-compatibility/2006">
              <mc:Choice xmlns:v="urn:schemas-microsoft-com:vml" Requires="v">
                <p:oleObj spid="_x0000_s13364" name="Equation" r:id="rId10" imgW="2171700" imgH="228600" progId="">
                  <p:embed/>
                </p:oleObj>
              </mc:Choice>
              <mc:Fallback>
                <p:oleObj name="Equation" r:id="rId10" imgW="2171700" imgH="228600" progId="">
                  <p:embed/>
                  <p:pic>
                    <p:nvPicPr>
                      <p:cNvPr id="0" name="Picture 3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62000" y="2133600"/>
                        <a:ext cx="4686300"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7829" name="Object 5"/>
          <p:cNvGraphicFramePr>
            <a:graphicFrameLocks noChangeAspect="1"/>
          </p:cNvGraphicFramePr>
          <p:nvPr/>
        </p:nvGraphicFramePr>
        <p:xfrm>
          <a:off x="865188" y="2667000"/>
          <a:ext cx="3940175" cy="533400"/>
        </p:xfrm>
        <a:graphic>
          <a:graphicData uri="http://schemas.openxmlformats.org/presentationml/2006/ole">
            <mc:AlternateContent xmlns:mc="http://schemas.openxmlformats.org/markup-compatibility/2006">
              <mc:Choice xmlns:v="urn:schemas-microsoft-com:vml" Requires="v">
                <p:oleObj spid="_x0000_s13365" name="Equation" r:id="rId12" imgW="1689100" imgH="228600" progId="">
                  <p:embed/>
                </p:oleObj>
              </mc:Choice>
              <mc:Fallback>
                <p:oleObj name="Equation" r:id="rId12" imgW="1689100" imgH="228600" progId="">
                  <p:embed/>
                  <p:pic>
                    <p:nvPicPr>
                      <p:cNvPr id="0" name="Picture 3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65188" y="2667000"/>
                        <a:ext cx="3940175"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7830" name="Object 6"/>
          <p:cNvGraphicFramePr>
            <a:graphicFrameLocks noChangeAspect="1"/>
          </p:cNvGraphicFramePr>
          <p:nvPr/>
        </p:nvGraphicFramePr>
        <p:xfrm>
          <a:off x="903288" y="4929188"/>
          <a:ext cx="3563937" cy="811212"/>
        </p:xfrm>
        <a:graphic>
          <a:graphicData uri="http://schemas.openxmlformats.org/presentationml/2006/ole">
            <mc:AlternateContent xmlns:mc="http://schemas.openxmlformats.org/markup-compatibility/2006">
              <mc:Choice xmlns:v="urn:schemas-microsoft-com:vml" Requires="v">
                <p:oleObj spid="_x0000_s13366" name="Equation" r:id="rId14" imgW="1841500" imgH="419100" progId="">
                  <p:embed/>
                </p:oleObj>
              </mc:Choice>
              <mc:Fallback>
                <p:oleObj name="Equation" r:id="rId14" imgW="1841500" imgH="419100" progId="">
                  <p:embed/>
                  <p:pic>
                    <p:nvPicPr>
                      <p:cNvPr id="0" name="Picture 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03288" y="4929188"/>
                        <a:ext cx="3563937" cy="811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7831" name="Object 7"/>
          <p:cNvGraphicFramePr>
            <a:graphicFrameLocks noChangeAspect="1"/>
          </p:cNvGraphicFramePr>
          <p:nvPr/>
        </p:nvGraphicFramePr>
        <p:xfrm>
          <a:off x="873125" y="5943600"/>
          <a:ext cx="4616450" cy="914400"/>
        </p:xfrm>
        <a:graphic>
          <a:graphicData uri="http://schemas.openxmlformats.org/presentationml/2006/ole">
            <mc:AlternateContent xmlns:mc="http://schemas.openxmlformats.org/markup-compatibility/2006">
              <mc:Choice xmlns:v="urn:schemas-microsoft-com:vml" Requires="v">
                <p:oleObj spid="_x0000_s13367" name="Equation" r:id="rId16" imgW="2184400" imgH="431800" progId="">
                  <p:embed/>
                </p:oleObj>
              </mc:Choice>
              <mc:Fallback>
                <p:oleObj name="Equation" r:id="rId16" imgW="2184400" imgH="431800" progId="">
                  <p:embed/>
                  <p:pic>
                    <p:nvPicPr>
                      <p:cNvPr id="0" name="Picture 3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873125" y="5943600"/>
                        <a:ext cx="46164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8454082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36557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77828"/>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7782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10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10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77830"/>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778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098" name="Object 2"/>
          <p:cNvGraphicFramePr>
            <a:graphicFrameLocks noChangeAspect="1"/>
          </p:cNvGraphicFramePr>
          <p:nvPr/>
        </p:nvGraphicFramePr>
        <p:xfrm>
          <a:off x="838200" y="1676400"/>
          <a:ext cx="4554538" cy="460375"/>
        </p:xfrm>
        <a:graphic>
          <a:graphicData uri="http://schemas.openxmlformats.org/presentationml/2006/ole">
            <mc:AlternateContent xmlns:mc="http://schemas.openxmlformats.org/markup-compatibility/2006">
              <mc:Choice xmlns:v="urn:schemas-microsoft-com:vml" Requires="v">
                <p:oleObj spid="_x0000_s14386" name="Equation" r:id="rId4" imgW="2260600" imgH="228600" progId="">
                  <p:embed/>
                </p:oleObj>
              </mc:Choice>
              <mc:Fallback>
                <p:oleObj name="Equation" r:id="rId4" imgW="2260600" imgH="228600" progId="">
                  <p:embed/>
                  <p:pic>
                    <p:nvPicPr>
                      <p:cNvPr id="0" name="Picture 3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00" y="1676400"/>
                        <a:ext cx="4554538" cy="460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04" name="TextBox 5"/>
          <p:cNvSpPr txBox="1">
            <a:spLocks noChangeArrowheads="1"/>
          </p:cNvSpPr>
          <p:nvPr/>
        </p:nvSpPr>
        <p:spPr bwMode="auto">
          <a:xfrm>
            <a:off x="533400" y="1143000"/>
            <a:ext cx="4800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t>Voltage </a:t>
            </a:r>
            <a:r>
              <a:rPr lang="en-US" altLang="en-US" sz="2400" u="sng"/>
              <a:t>Across</a:t>
            </a:r>
            <a:r>
              <a:rPr lang="en-US" altLang="en-US" sz="2400"/>
              <a:t> Each Component:</a:t>
            </a:r>
          </a:p>
        </p:txBody>
      </p:sp>
      <p:grpSp>
        <p:nvGrpSpPr>
          <p:cNvPr id="4105" name="Group 35"/>
          <p:cNvGrpSpPr>
            <a:grpSpLocks/>
          </p:cNvGrpSpPr>
          <p:nvPr/>
        </p:nvGrpSpPr>
        <p:grpSpPr bwMode="auto">
          <a:xfrm>
            <a:off x="7119938" y="3124200"/>
            <a:ext cx="1600200" cy="1600200"/>
            <a:chOff x="1676400" y="1752600"/>
            <a:chExt cx="1143000" cy="977900"/>
          </a:xfrm>
        </p:grpSpPr>
        <p:sp>
          <p:nvSpPr>
            <p:cNvPr id="4110" name="Text Box 17"/>
            <p:cNvSpPr txBox="1">
              <a:spLocks noChangeArrowheads="1"/>
            </p:cNvSpPr>
            <p:nvPr/>
          </p:nvSpPr>
          <p:spPr bwMode="auto">
            <a:xfrm>
              <a:off x="2098176" y="1935707"/>
              <a:ext cx="3008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V</a:t>
              </a:r>
            </a:p>
          </p:txBody>
        </p:sp>
        <p:sp>
          <p:nvSpPr>
            <p:cNvPr id="4111" name="Text Box 18"/>
            <p:cNvSpPr txBox="1">
              <a:spLocks noChangeArrowheads="1"/>
            </p:cNvSpPr>
            <p:nvPr/>
          </p:nvSpPr>
          <p:spPr bwMode="auto">
            <a:xfrm>
              <a:off x="1941630" y="2339960"/>
              <a:ext cx="2272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I</a:t>
              </a:r>
            </a:p>
          </p:txBody>
        </p:sp>
        <p:sp>
          <p:nvSpPr>
            <p:cNvPr id="4112" name="Text Box 19"/>
            <p:cNvSpPr txBox="1">
              <a:spLocks noChangeArrowheads="1"/>
            </p:cNvSpPr>
            <p:nvPr/>
          </p:nvSpPr>
          <p:spPr bwMode="auto">
            <a:xfrm>
              <a:off x="2314673" y="2339960"/>
              <a:ext cx="3113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R</a:t>
              </a:r>
            </a:p>
          </p:txBody>
        </p:sp>
        <p:sp>
          <p:nvSpPr>
            <p:cNvPr id="29" name="Isosceles Triangle 28"/>
            <p:cNvSpPr/>
            <p:nvPr/>
          </p:nvSpPr>
          <p:spPr bwMode="auto">
            <a:xfrm>
              <a:off x="1676400" y="1752600"/>
              <a:ext cx="1143000" cy="977900"/>
            </a:xfrm>
            <a:prstGeom prst="triangle">
              <a:avLst/>
            </a:prstGeom>
            <a:noFill/>
            <a:ln w="28575">
              <a:solidFill>
                <a:srgbClr val="FF0000"/>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700" b="1" dirty="0"/>
            </a:p>
          </p:txBody>
        </p:sp>
        <p:cxnSp>
          <p:nvCxnSpPr>
            <p:cNvPr id="30" name="Straight Connector 29"/>
            <p:cNvCxnSpPr>
              <a:stCxn id="29" idx="1"/>
              <a:endCxn id="29" idx="5"/>
            </p:cNvCxnSpPr>
            <p:nvPr/>
          </p:nvCxnSpPr>
          <p:spPr bwMode="auto">
            <a:xfrm rot="10800000" flipH="1">
              <a:off x="1962150" y="2241550"/>
              <a:ext cx="571500" cy="0"/>
            </a:xfrm>
            <a:prstGeom prst="line">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bwMode="auto">
            <a:xfrm rot="5400000" flipH="1" flipV="1">
              <a:off x="1995487" y="2479221"/>
              <a:ext cx="488950" cy="13607"/>
            </a:xfrm>
            <a:prstGeom prst="line">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pic>
        <p:nvPicPr>
          <p:cNvPr id="4106" name="Picture 11"/>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1843281">
            <a:off x="6864350" y="3278188"/>
            <a:ext cx="1157288"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7"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927725" y="152400"/>
            <a:ext cx="3216275" cy="211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8" name="Title 1"/>
          <p:cNvSpPr>
            <a:spLocks noGrp="1"/>
          </p:cNvSpPr>
          <p:nvPr>
            <p:ph type="title"/>
          </p:nvPr>
        </p:nvSpPr>
        <p:spPr>
          <a:xfrm>
            <a:off x="0" y="0"/>
            <a:ext cx="8229600" cy="715963"/>
          </a:xfrm>
        </p:spPr>
        <p:txBody>
          <a:bodyPr>
            <a:normAutofit/>
          </a:bodyPr>
          <a:lstStyle/>
          <a:p>
            <a:pPr eaLnBrk="1" hangingPunct="1"/>
            <a:r>
              <a:rPr lang="en-US" altLang="en-US" sz="2800" dirty="0" smtClean="0">
                <a:solidFill>
                  <a:srgbClr val="FF0000"/>
                </a:solidFill>
                <a:latin typeface="Georgia" pitchFamily="18" charset="0"/>
              </a:rPr>
              <a:t>Example: Series Circuit</a:t>
            </a:r>
          </a:p>
        </p:txBody>
      </p:sp>
      <p:sp>
        <p:nvSpPr>
          <p:cNvPr id="4109" name="TextBox 5"/>
          <p:cNvSpPr txBox="1">
            <a:spLocks noChangeArrowheads="1"/>
          </p:cNvSpPr>
          <p:nvPr/>
        </p:nvSpPr>
        <p:spPr bwMode="auto">
          <a:xfrm>
            <a:off x="381000" y="685800"/>
            <a:ext cx="198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a:t>Solution</a:t>
            </a:r>
            <a:r>
              <a:rPr lang="en-US" altLang="en-US" sz="2400"/>
              <a:t>:</a:t>
            </a:r>
          </a:p>
        </p:txBody>
      </p:sp>
      <p:graphicFrame>
        <p:nvGraphicFramePr>
          <p:cNvPr id="78851" name="Object 3"/>
          <p:cNvGraphicFramePr>
            <a:graphicFrameLocks noChangeAspect="1"/>
          </p:cNvGraphicFramePr>
          <p:nvPr/>
        </p:nvGraphicFramePr>
        <p:xfrm>
          <a:off x="914400" y="2209800"/>
          <a:ext cx="5283200" cy="457200"/>
        </p:xfrm>
        <a:graphic>
          <a:graphicData uri="http://schemas.openxmlformats.org/presentationml/2006/ole">
            <mc:AlternateContent xmlns:mc="http://schemas.openxmlformats.org/markup-compatibility/2006">
              <mc:Choice xmlns:v="urn:schemas-microsoft-com:vml" Requires="v">
                <p:oleObj spid="_x0000_s14387" name="Equation" r:id="rId8" imgW="2641600" imgH="228600" progId="">
                  <p:embed/>
                </p:oleObj>
              </mc:Choice>
              <mc:Fallback>
                <p:oleObj name="Equation" r:id="rId8" imgW="2641600" imgH="228600" progId="">
                  <p:embed/>
                  <p:pic>
                    <p:nvPicPr>
                      <p:cNvPr id="0" name="Picture 3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4400" y="2209800"/>
                        <a:ext cx="5283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8852" name="Object 4"/>
          <p:cNvGraphicFramePr>
            <a:graphicFrameLocks noChangeAspect="1"/>
          </p:cNvGraphicFramePr>
          <p:nvPr/>
        </p:nvGraphicFramePr>
        <p:xfrm>
          <a:off x="838200" y="3276600"/>
          <a:ext cx="4724400" cy="541338"/>
        </p:xfrm>
        <a:graphic>
          <a:graphicData uri="http://schemas.openxmlformats.org/presentationml/2006/ole">
            <mc:AlternateContent xmlns:mc="http://schemas.openxmlformats.org/markup-compatibility/2006">
              <mc:Choice xmlns:v="urn:schemas-microsoft-com:vml" Requires="v">
                <p:oleObj spid="_x0000_s14388" name="Equation" r:id="rId10" imgW="1993900" imgH="228600" progId="">
                  <p:embed/>
                </p:oleObj>
              </mc:Choice>
              <mc:Fallback>
                <p:oleObj name="Equation" r:id="rId10" imgW="1993900" imgH="228600" progId="">
                  <p:embed/>
                  <p:pic>
                    <p:nvPicPr>
                      <p:cNvPr id="0" name="Picture 34"/>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38200" y="3276600"/>
                        <a:ext cx="4724400" cy="54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8853" name="Object 5"/>
          <p:cNvGraphicFramePr>
            <a:graphicFrameLocks noChangeAspect="1"/>
          </p:cNvGraphicFramePr>
          <p:nvPr/>
        </p:nvGraphicFramePr>
        <p:xfrm>
          <a:off x="914400" y="4038600"/>
          <a:ext cx="5334000" cy="457200"/>
        </p:xfrm>
        <a:graphic>
          <a:graphicData uri="http://schemas.openxmlformats.org/presentationml/2006/ole">
            <mc:AlternateContent xmlns:mc="http://schemas.openxmlformats.org/markup-compatibility/2006">
              <mc:Choice xmlns:v="urn:schemas-microsoft-com:vml" Requires="v">
                <p:oleObj spid="_x0000_s14389" name="Equation" r:id="rId12" imgW="2667000" imgH="228600" progId="">
                  <p:embed/>
                </p:oleObj>
              </mc:Choice>
              <mc:Fallback>
                <p:oleObj name="Equation" r:id="rId12" imgW="2667000" imgH="228600" progId="">
                  <p:embed/>
                  <p:pic>
                    <p:nvPicPr>
                      <p:cNvPr id="0" name="Picture 35"/>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914400" y="4038600"/>
                        <a:ext cx="533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8854" name="Object 6"/>
          <p:cNvGraphicFramePr>
            <a:graphicFrameLocks noChangeAspect="1"/>
          </p:cNvGraphicFramePr>
          <p:nvPr/>
        </p:nvGraphicFramePr>
        <p:xfrm>
          <a:off x="914400" y="5257800"/>
          <a:ext cx="4652963" cy="533400"/>
        </p:xfrm>
        <a:graphic>
          <a:graphicData uri="http://schemas.openxmlformats.org/presentationml/2006/ole">
            <mc:AlternateContent xmlns:mc="http://schemas.openxmlformats.org/markup-compatibility/2006">
              <mc:Choice xmlns:v="urn:schemas-microsoft-com:vml" Requires="v">
                <p:oleObj spid="_x0000_s14390" name="Equation" r:id="rId14" imgW="1993900" imgH="228600" progId="">
                  <p:embed/>
                </p:oleObj>
              </mc:Choice>
              <mc:Fallback>
                <p:oleObj name="Equation" r:id="rId14" imgW="1993900" imgH="228600" progId="">
                  <p:embed/>
                  <p:pic>
                    <p:nvPicPr>
                      <p:cNvPr id="0" name="Picture 36"/>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914400" y="5257800"/>
                        <a:ext cx="46529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8855" name="Object 7"/>
          <p:cNvGraphicFramePr>
            <a:graphicFrameLocks noChangeAspect="1"/>
          </p:cNvGraphicFramePr>
          <p:nvPr/>
        </p:nvGraphicFramePr>
        <p:xfrm>
          <a:off x="990600" y="6019800"/>
          <a:ext cx="5486400" cy="457200"/>
        </p:xfrm>
        <a:graphic>
          <a:graphicData uri="http://schemas.openxmlformats.org/presentationml/2006/ole">
            <mc:AlternateContent xmlns:mc="http://schemas.openxmlformats.org/markup-compatibility/2006">
              <mc:Choice xmlns:v="urn:schemas-microsoft-com:vml" Requires="v">
                <p:oleObj spid="_x0000_s14391" name="Equation" r:id="rId16" imgW="2743200" imgH="228600" progId="">
                  <p:embed/>
                </p:oleObj>
              </mc:Choice>
              <mc:Fallback>
                <p:oleObj name="Equation" r:id="rId16" imgW="2743200" imgH="228600" progId="">
                  <p:embed/>
                  <p:pic>
                    <p:nvPicPr>
                      <p:cNvPr id="0" name="Picture 37"/>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990600" y="6019800"/>
                        <a:ext cx="5486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12691037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7885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8852"/>
                                        </p:tgtEl>
                                        <p:attrNameLst>
                                          <p:attrName>style.visibility</p:attrName>
                                        </p:attrNameLst>
                                      </p:cBhvr>
                                      <p:to>
                                        <p:strVal val="visible"/>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1" presetClass="entr" presetSubtype="0" fill="hold" nodeType="clickEffect">
                                  <p:stCondLst>
                                    <p:cond delay="0"/>
                                  </p:stCondLst>
                                  <p:childTnLst>
                                    <p:set>
                                      <p:cBhvr>
                                        <p:cTn id="12" dur="1" fill="hold">
                                          <p:stCondLst>
                                            <p:cond delay="0"/>
                                          </p:stCondLst>
                                        </p:cTn>
                                        <p:tgtEl>
                                          <p:spTgt spid="7885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885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885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41300" y="337304"/>
            <a:ext cx="6149440" cy="1354217"/>
          </a:xfrm>
          <a:prstGeom prst="rect">
            <a:avLst/>
          </a:prstGeom>
          <a:noFill/>
          <a:ln w="9525">
            <a:noFill/>
            <a:miter lim="800000"/>
            <a:headEnd/>
            <a:tailEnd/>
          </a:ln>
        </p:spPr>
        <p:txBody>
          <a:bodyPr wrap="none" anchor="ctr">
            <a:spAutoFit/>
          </a:bodyPr>
          <a:lstStyle/>
          <a:p>
            <a:pPr eaLnBrk="0" hangingPunct="0"/>
            <a:r>
              <a:rPr lang="en-US" altLang="en-US" sz="2800" dirty="0" smtClean="0">
                <a:solidFill>
                  <a:srgbClr val="FF0000"/>
                </a:solidFill>
                <a:latin typeface="Georgia" pitchFamily="18" charset="0"/>
                <a:cs typeface="Times New Roman" pitchFamily="18" charset="0"/>
              </a:rPr>
              <a:t> </a:t>
            </a:r>
            <a:r>
              <a:rPr lang="en-US" altLang="en-US" sz="2800" dirty="0">
                <a:solidFill>
                  <a:srgbClr val="FF0000"/>
                </a:solidFill>
                <a:latin typeface="Georgia" pitchFamily="18" charset="0"/>
                <a:cs typeface="Times New Roman" pitchFamily="18" charset="0"/>
              </a:rPr>
              <a:t>Parallel Networks</a:t>
            </a:r>
          </a:p>
          <a:p>
            <a:pPr eaLnBrk="0" hangingPunct="0"/>
            <a:endParaRPr lang="en-GB" altLang="en-US" dirty="0">
              <a:solidFill>
                <a:srgbClr val="FF0000"/>
              </a:solidFill>
              <a:latin typeface="Georgia" pitchFamily="18" charset="0"/>
            </a:endParaRPr>
          </a:p>
          <a:p>
            <a:pPr eaLnBrk="0" hangingPunct="0"/>
            <a:r>
              <a:rPr lang="en-US" altLang="en-US" dirty="0">
                <a:solidFill>
                  <a:srgbClr val="002060"/>
                </a:solidFill>
                <a:latin typeface="Georgia" pitchFamily="18" charset="0"/>
                <a:cs typeface="Times New Roman" pitchFamily="18" charset="0"/>
              </a:rPr>
              <a:t>Two elements are in parallel if they are connected between</a:t>
            </a:r>
          </a:p>
          <a:p>
            <a:pPr eaLnBrk="0" hangingPunct="0"/>
            <a:r>
              <a:rPr lang="en-US" altLang="en-US" dirty="0">
                <a:solidFill>
                  <a:srgbClr val="002060"/>
                </a:solidFill>
                <a:latin typeface="Georgia" pitchFamily="18" charset="0"/>
                <a:cs typeface="Times New Roman" pitchFamily="18" charset="0"/>
              </a:rPr>
              <a:t> (share) the same two (distinct) end nodes.</a:t>
            </a:r>
            <a:endParaRPr lang="en-GB" altLang="en-US" dirty="0">
              <a:solidFill>
                <a:srgbClr val="002060"/>
              </a:solidFill>
              <a:latin typeface="Georgia" pitchFamily="18" charset="0"/>
            </a:endParaRPr>
          </a:p>
        </p:txBody>
      </p:sp>
      <p:pic>
        <p:nvPicPr>
          <p:cNvPr id="3" name="Picture 73"/>
          <p:cNvPicPr>
            <a:picLocks noChangeAspect="1" noChangeArrowheads="1"/>
          </p:cNvPicPr>
          <p:nvPr/>
        </p:nvPicPr>
        <p:blipFill>
          <a:blip r:embed="rId2" cstate="print"/>
          <a:srcRect b="50000"/>
          <a:stretch>
            <a:fillRect/>
          </a:stretch>
        </p:blipFill>
        <p:spPr bwMode="auto">
          <a:xfrm>
            <a:off x="590550" y="2060575"/>
            <a:ext cx="3709988" cy="1525588"/>
          </a:xfrm>
          <a:prstGeom prst="rect">
            <a:avLst/>
          </a:prstGeom>
          <a:noFill/>
          <a:ln w="9525">
            <a:noFill/>
            <a:miter lim="800000"/>
            <a:headEnd/>
            <a:tailEnd/>
          </a:ln>
        </p:spPr>
      </p:pic>
      <p:pic>
        <p:nvPicPr>
          <p:cNvPr id="4" name="Picture 73"/>
          <p:cNvPicPr>
            <a:picLocks noChangeAspect="1" noChangeArrowheads="1"/>
          </p:cNvPicPr>
          <p:nvPr/>
        </p:nvPicPr>
        <p:blipFill>
          <a:blip r:embed="rId2" cstate="print"/>
          <a:srcRect t="49643" b="-133"/>
          <a:stretch>
            <a:fillRect/>
          </a:stretch>
        </p:blipFill>
        <p:spPr bwMode="auto">
          <a:xfrm>
            <a:off x="4445000" y="2093913"/>
            <a:ext cx="3709988" cy="1539875"/>
          </a:xfrm>
          <a:prstGeom prst="rect">
            <a:avLst/>
          </a:prstGeom>
          <a:noFill/>
          <a:ln w="9525">
            <a:noFill/>
            <a:miter lim="800000"/>
            <a:headEnd/>
            <a:tailEnd/>
          </a:ln>
        </p:spPr>
      </p:pic>
      <p:pic>
        <p:nvPicPr>
          <p:cNvPr id="88069" name="Picture 2"/>
          <p:cNvPicPr>
            <a:picLocks noChangeAspect="1" noChangeArrowheads="1"/>
          </p:cNvPicPr>
          <p:nvPr/>
        </p:nvPicPr>
        <p:blipFill>
          <a:blip r:embed="rId3" cstate="print"/>
          <a:srcRect/>
          <a:stretch>
            <a:fillRect/>
          </a:stretch>
        </p:blipFill>
        <p:spPr bwMode="auto">
          <a:xfrm>
            <a:off x="1617663" y="3633788"/>
            <a:ext cx="5688012" cy="1851025"/>
          </a:xfrm>
          <a:prstGeom prst="rect">
            <a:avLst/>
          </a:prstGeom>
          <a:noFill/>
          <a:ln w="12700" cap="sq">
            <a:noFill/>
            <a:miter lim="800000"/>
            <a:headEnd type="none" w="sm" len="sm"/>
            <a:tailEnd type="none" w="sm" len="sm"/>
          </a:ln>
        </p:spPr>
      </p:pic>
      <p:sp>
        <p:nvSpPr>
          <p:cNvPr id="88070" name="Rectangle 5"/>
          <p:cNvSpPr>
            <a:spLocks noChangeArrowheads="1"/>
          </p:cNvSpPr>
          <p:nvPr/>
        </p:nvSpPr>
        <p:spPr bwMode="auto">
          <a:xfrm>
            <a:off x="239713" y="5657850"/>
            <a:ext cx="8796337" cy="1200150"/>
          </a:xfrm>
          <a:prstGeom prst="rect">
            <a:avLst/>
          </a:prstGeom>
          <a:noFill/>
          <a:ln w="9525">
            <a:noFill/>
            <a:miter lim="800000"/>
            <a:headEnd/>
            <a:tailEnd/>
          </a:ln>
        </p:spPr>
        <p:txBody>
          <a:bodyPr>
            <a:spAutoFit/>
          </a:bodyPr>
          <a:lstStyle/>
          <a:p>
            <a:pPr>
              <a:spcBef>
                <a:spcPct val="50000"/>
              </a:spcBef>
            </a:pPr>
            <a:r>
              <a:rPr lang="en-US" altLang="en-US">
                <a:solidFill>
                  <a:srgbClr val="002060"/>
                </a:solidFill>
                <a:latin typeface="Georgia" pitchFamily="18" charset="0"/>
                <a:cs typeface="Times New Roman" pitchFamily="18" charset="0"/>
              </a:rPr>
              <a:t>A </a:t>
            </a:r>
            <a:r>
              <a:rPr lang="en-US" altLang="en-US" b="1" i="1">
                <a:solidFill>
                  <a:srgbClr val="002060"/>
                </a:solidFill>
                <a:latin typeface="Georgia" pitchFamily="18" charset="0"/>
                <a:cs typeface="Times New Roman" pitchFamily="18" charset="0"/>
              </a:rPr>
              <a:t>parallel circuit </a:t>
            </a:r>
            <a:r>
              <a:rPr lang="en-US" altLang="en-US">
                <a:solidFill>
                  <a:srgbClr val="002060"/>
                </a:solidFill>
                <a:latin typeface="Georgia" pitchFamily="18" charset="0"/>
                <a:cs typeface="Times New Roman" pitchFamily="18" charset="0"/>
              </a:rPr>
              <a:t>is identified by the fact that it has </a:t>
            </a:r>
            <a:r>
              <a:rPr lang="en-US" altLang="en-US">
                <a:solidFill>
                  <a:srgbClr val="FF0000"/>
                </a:solidFill>
                <a:latin typeface="Georgia" pitchFamily="18" charset="0"/>
              </a:rPr>
              <a:t>more than one current path (branch) connected to a common voltage source.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1"/>
          <p:cNvSpPr>
            <a:spLocks noChangeArrowheads="1"/>
          </p:cNvSpPr>
          <p:nvPr/>
        </p:nvSpPr>
        <p:spPr bwMode="auto">
          <a:xfrm>
            <a:off x="395288" y="295275"/>
            <a:ext cx="8640762" cy="2678113"/>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Parallel circuits have two big advantages over series circuits:</a:t>
            </a:r>
          </a:p>
          <a:p>
            <a:endParaRPr lang="en-GB" altLang="en-US">
              <a:solidFill>
                <a:srgbClr val="002060"/>
              </a:solidFill>
              <a:latin typeface="Georgia" pitchFamily="18" charset="0"/>
            </a:endParaRPr>
          </a:p>
          <a:p>
            <a:r>
              <a:rPr lang="en-US" altLang="en-US">
                <a:solidFill>
                  <a:srgbClr val="002060"/>
                </a:solidFill>
                <a:latin typeface="Georgia" pitchFamily="18" charset="0"/>
              </a:rPr>
              <a:t>	1. Each device in the circuit sees the full battery voltage.</a:t>
            </a:r>
          </a:p>
          <a:p>
            <a:endParaRPr lang="en-GB" altLang="en-US">
              <a:solidFill>
                <a:srgbClr val="002060"/>
              </a:solidFill>
              <a:latin typeface="Georgia" pitchFamily="18" charset="0"/>
            </a:endParaRPr>
          </a:p>
          <a:p>
            <a:r>
              <a:rPr lang="en-US" altLang="en-US">
                <a:solidFill>
                  <a:srgbClr val="002060"/>
                </a:solidFill>
                <a:latin typeface="Georgia" pitchFamily="18" charset="0"/>
              </a:rPr>
              <a:t>	2. Each device in the circuit may be turned off 			     independently without  stopping the current      		     flowing to other devices in the circuit.</a:t>
            </a:r>
            <a:r>
              <a:rPr lang="en-US" altLang="en-US" b="1">
                <a:solidFill>
                  <a:srgbClr val="002060"/>
                </a:solidFill>
                <a:latin typeface="Georgia" pitchFamily="18" charset="0"/>
              </a:rPr>
              <a:t> </a:t>
            </a:r>
            <a:endParaRPr lang="en-GB" altLang="en-US">
              <a:solidFill>
                <a:srgbClr val="002060"/>
              </a:solidFill>
              <a:latin typeface="Georgia" pitchFamily="18" charset="0"/>
            </a:endParaRPr>
          </a:p>
        </p:txBody>
      </p:sp>
      <p:pic>
        <p:nvPicPr>
          <p:cNvPr id="89091" name="Picture 2"/>
          <p:cNvPicPr>
            <a:picLocks noChangeAspect="1" noChangeArrowheads="1"/>
          </p:cNvPicPr>
          <p:nvPr/>
        </p:nvPicPr>
        <p:blipFill>
          <a:blip r:embed="rId2" cstate="print"/>
          <a:srcRect/>
          <a:stretch>
            <a:fillRect/>
          </a:stretch>
        </p:blipFill>
        <p:spPr bwMode="auto">
          <a:xfrm>
            <a:off x="1547813" y="3843338"/>
            <a:ext cx="5962650" cy="1838325"/>
          </a:xfrm>
          <a:prstGeom prst="rect">
            <a:avLst/>
          </a:prstGeom>
          <a:noFill/>
          <a:ln w="12700" cap="sq">
            <a:noFill/>
            <a:miter lim="800000"/>
            <a:headEnd type="none" w="sm" len="sm"/>
            <a:tailEnd type="none" w="sm" len="sm"/>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4213" y="382588"/>
            <a:ext cx="5659437" cy="584200"/>
          </a:xfrm>
          <a:prstGeom prst="rect">
            <a:avLst/>
          </a:prstGeom>
        </p:spPr>
        <p:txBody>
          <a:bodyPr wrap="none">
            <a:spAutoFit/>
          </a:bodyPr>
          <a:lstStyle/>
          <a:p>
            <a:pPr>
              <a:spcBef>
                <a:spcPct val="50000"/>
              </a:spcBef>
              <a:defRPr/>
            </a:pPr>
            <a:r>
              <a:rPr lang="en-US" altLang="en-US" sz="3200" dirty="0">
                <a:solidFill>
                  <a:srgbClr val="FF0000"/>
                </a:solidFill>
                <a:effectLst>
                  <a:outerShdw blurRad="38100" dist="38100" dir="2700000" algn="tl">
                    <a:srgbClr val="000000">
                      <a:alpha val="43137"/>
                    </a:srgbClr>
                  </a:outerShdw>
                </a:effectLst>
                <a:latin typeface="Georgia" panose="02040502050405020303" pitchFamily="18" charset="0"/>
              </a:rPr>
              <a:t>Parallel circuit rule for voltage</a:t>
            </a:r>
          </a:p>
        </p:txBody>
      </p:sp>
      <p:sp>
        <p:nvSpPr>
          <p:cNvPr id="3" name="Rectangle 2"/>
          <p:cNvSpPr>
            <a:spLocks noChangeArrowheads="1"/>
          </p:cNvSpPr>
          <p:nvPr/>
        </p:nvSpPr>
        <p:spPr bwMode="auto">
          <a:xfrm>
            <a:off x="827088" y="1196975"/>
            <a:ext cx="7632700" cy="1384300"/>
          </a:xfrm>
          <a:prstGeom prst="rect">
            <a:avLst/>
          </a:prstGeom>
          <a:noFill/>
          <a:ln w="9525">
            <a:noFill/>
            <a:miter lim="800000"/>
            <a:headEnd/>
            <a:tailEnd/>
          </a:ln>
        </p:spPr>
        <p:txBody>
          <a:bodyPr>
            <a:spAutoFit/>
          </a:bodyPr>
          <a:lstStyle/>
          <a:p>
            <a:pPr>
              <a:spcBef>
                <a:spcPct val="50000"/>
              </a:spcBef>
            </a:pPr>
            <a:r>
              <a:rPr lang="en-US" altLang="en-US" sz="2800">
                <a:solidFill>
                  <a:srgbClr val="002060"/>
                </a:solidFill>
                <a:latin typeface="Georgia" pitchFamily="18" charset="0"/>
              </a:rPr>
              <a:t>Because all components are connected across the same voltage source, the voltage across each is the same.</a:t>
            </a:r>
          </a:p>
        </p:txBody>
      </p:sp>
      <p:graphicFrame>
        <p:nvGraphicFramePr>
          <p:cNvPr id="4" name="Object 39"/>
          <p:cNvGraphicFramePr>
            <a:graphicFrameLocks noChangeAspect="1"/>
          </p:cNvGraphicFramePr>
          <p:nvPr/>
        </p:nvGraphicFramePr>
        <p:xfrm>
          <a:off x="1692275" y="3573463"/>
          <a:ext cx="5529263" cy="1422400"/>
        </p:xfrm>
        <a:graphic>
          <a:graphicData uri="http://schemas.openxmlformats.org/presentationml/2006/ole">
            <mc:AlternateContent xmlns:mc="http://schemas.openxmlformats.org/markup-compatibility/2006">
              <mc:Choice xmlns:v="urn:schemas-microsoft-com:vml" Requires="v">
                <p:oleObj spid="_x0000_s8279" name="CorelDRAW" r:id="rId3" imgW="3441192" imgH="883920" progId="">
                  <p:embed/>
                </p:oleObj>
              </mc:Choice>
              <mc:Fallback>
                <p:oleObj name="CorelDRAW" r:id="rId3" imgW="3441192" imgH="883920" progId="">
                  <p:embed/>
                  <p:pic>
                    <p:nvPicPr>
                      <p:cNvPr id="0" name="Picture 7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92275" y="3573463"/>
                        <a:ext cx="5529263" cy="142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5" name="Object 4"/>
          <p:cNvGraphicFramePr>
            <a:graphicFrameLocks noChangeAspect="1"/>
          </p:cNvGraphicFramePr>
          <p:nvPr/>
        </p:nvGraphicFramePr>
        <p:xfrm>
          <a:off x="1325563" y="2852738"/>
          <a:ext cx="1847850" cy="1828800"/>
        </p:xfrm>
        <a:graphic>
          <a:graphicData uri="http://schemas.openxmlformats.org/presentationml/2006/ole">
            <mc:AlternateContent xmlns:mc="http://schemas.openxmlformats.org/markup-compatibility/2006">
              <mc:Choice xmlns:v="urn:schemas-microsoft-com:vml" Requires="v">
                <p:oleObj spid="_x0000_s8280" name="CorelDRAW" r:id="rId5" imgW="917986" imgH="909021" progId="">
                  <p:embed/>
                </p:oleObj>
              </mc:Choice>
              <mc:Fallback>
                <p:oleObj name="CorelDRAW" r:id="rId5" imgW="917986" imgH="909021" progId="">
                  <p:embed/>
                  <p:pic>
                    <p:nvPicPr>
                      <p:cNvPr id="0" name="Picture 7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5563" y="2852738"/>
                        <a:ext cx="184785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6" name="Object 32"/>
          <p:cNvGraphicFramePr>
            <a:graphicFrameLocks noChangeAspect="1"/>
          </p:cNvGraphicFramePr>
          <p:nvPr/>
        </p:nvGraphicFramePr>
        <p:xfrm>
          <a:off x="2411413" y="2852738"/>
          <a:ext cx="1847850" cy="1828800"/>
        </p:xfrm>
        <a:graphic>
          <a:graphicData uri="http://schemas.openxmlformats.org/presentationml/2006/ole">
            <mc:AlternateContent xmlns:mc="http://schemas.openxmlformats.org/markup-compatibility/2006">
              <mc:Choice xmlns:v="urn:schemas-microsoft-com:vml" Requires="v">
                <p:oleObj spid="_x0000_s8281" name="CorelDRAW" r:id="rId7" imgW="917986" imgH="909021" progId="">
                  <p:embed/>
                </p:oleObj>
              </mc:Choice>
              <mc:Fallback>
                <p:oleObj name="CorelDRAW" r:id="rId7" imgW="917986" imgH="909021" progId="">
                  <p:embed/>
                  <p:pic>
                    <p:nvPicPr>
                      <p:cNvPr id="0" name="Picture 7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11413" y="2852738"/>
                        <a:ext cx="184785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33"/>
          <p:cNvGraphicFramePr>
            <a:graphicFrameLocks noChangeAspect="1"/>
          </p:cNvGraphicFramePr>
          <p:nvPr/>
        </p:nvGraphicFramePr>
        <p:xfrm>
          <a:off x="3719513" y="2852738"/>
          <a:ext cx="1847850" cy="1828800"/>
        </p:xfrm>
        <a:graphic>
          <a:graphicData uri="http://schemas.openxmlformats.org/presentationml/2006/ole">
            <mc:AlternateContent xmlns:mc="http://schemas.openxmlformats.org/markup-compatibility/2006">
              <mc:Choice xmlns:v="urn:schemas-microsoft-com:vml" Requires="v">
                <p:oleObj spid="_x0000_s8282" name="CorelDRAW" r:id="rId8" imgW="917986" imgH="909021" progId="">
                  <p:embed/>
                </p:oleObj>
              </mc:Choice>
              <mc:Fallback>
                <p:oleObj name="CorelDRAW" r:id="rId8" imgW="917986" imgH="909021" progId="">
                  <p:embed/>
                  <p:pic>
                    <p:nvPicPr>
                      <p:cNvPr id="0" name="Picture 7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19513" y="2852738"/>
                        <a:ext cx="184785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34"/>
          <p:cNvGraphicFramePr>
            <a:graphicFrameLocks noChangeAspect="1"/>
          </p:cNvGraphicFramePr>
          <p:nvPr/>
        </p:nvGraphicFramePr>
        <p:xfrm>
          <a:off x="5148263" y="2924175"/>
          <a:ext cx="1847850" cy="1828800"/>
        </p:xfrm>
        <a:graphic>
          <a:graphicData uri="http://schemas.openxmlformats.org/presentationml/2006/ole">
            <mc:AlternateContent xmlns:mc="http://schemas.openxmlformats.org/markup-compatibility/2006">
              <mc:Choice xmlns:v="urn:schemas-microsoft-com:vml" Requires="v">
                <p:oleObj spid="_x0000_s8283" name="CorelDRAW" r:id="rId9" imgW="917986" imgH="909021" progId="">
                  <p:embed/>
                </p:oleObj>
              </mc:Choice>
              <mc:Fallback>
                <p:oleObj name="CorelDRAW" r:id="rId9" imgW="917986" imgH="909021" progId="">
                  <p:embed/>
                  <p:pic>
                    <p:nvPicPr>
                      <p:cNvPr id="0" name="Picture 7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48263" y="2924175"/>
                        <a:ext cx="184785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1"/>
          <p:cNvPicPr>
            <a:picLocks noChangeAspect="1" noChangeArrowheads="1"/>
          </p:cNvPicPr>
          <p:nvPr/>
        </p:nvPicPr>
        <p:blipFill>
          <a:blip r:embed="rId2" cstate="print"/>
          <a:srcRect/>
          <a:stretch>
            <a:fillRect/>
          </a:stretch>
        </p:blipFill>
        <p:spPr bwMode="auto">
          <a:xfrm>
            <a:off x="2971800" y="46038"/>
            <a:ext cx="3505200" cy="3544887"/>
          </a:xfrm>
          <a:prstGeom prst="rect">
            <a:avLst/>
          </a:prstGeom>
          <a:noFill/>
          <a:ln w="9525">
            <a:noFill/>
            <a:miter lim="800000"/>
            <a:headEnd/>
            <a:tailEnd/>
          </a:ln>
        </p:spPr>
      </p:pic>
      <p:sp>
        <p:nvSpPr>
          <p:cNvPr id="40963" name="Rectangle 2"/>
          <p:cNvSpPr>
            <a:spLocks noChangeArrowheads="1"/>
          </p:cNvSpPr>
          <p:nvPr/>
        </p:nvSpPr>
        <p:spPr bwMode="auto">
          <a:xfrm>
            <a:off x="454025" y="3733800"/>
            <a:ext cx="8305800" cy="2678113"/>
          </a:xfrm>
          <a:prstGeom prst="rect">
            <a:avLst/>
          </a:prstGeom>
          <a:noFill/>
          <a:ln w="9525">
            <a:noFill/>
            <a:miter lim="800000"/>
            <a:headEnd/>
            <a:tailEnd/>
          </a:ln>
        </p:spPr>
        <p:txBody>
          <a:bodyPr>
            <a:spAutoFit/>
          </a:bodyPr>
          <a:lstStyle/>
          <a:p>
            <a:r>
              <a:rPr lang="en-US" altLang="en-US" b="1">
                <a:solidFill>
                  <a:srgbClr val="002060"/>
                </a:solidFill>
                <a:latin typeface="Georgia" pitchFamily="18" charset="0"/>
              </a:rPr>
              <a:t>In a parallel circuit:</a:t>
            </a:r>
          </a:p>
          <a:p>
            <a:endParaRPr lang="en-GB" altLang="en-US">
              <a:solidFill>
                <a:srgbClr val="002060"/>
              </a:solidFill>
              <a:latin typeface="Georgia" pitchFamily="18" charset="0"/>
            </a:endParaRPr>
          </a:p>
          <a:p>
            <a:pPr marL="742950" lvl="1" indent="-285750"/>
            <a:r>
              <a:rPr lang="en-US" altLang="en-US">
                <a:solidFill>
                  <a:srgbClr val="002060"/>
                </a:solidFill>
                <a:latin typeface="Georgia" pitchFamily="18" charset="0"/>
              </a:rPr>
              <a:t>a)- the sum of the currents </a:t>
            </a:r>
            <a:r>
              <a:rPr lang="en-US" altLang="en-US" i="1">
                <a:solidFill>
                  <a:srgbClr val="002060"/>
                </a:solidFill>
                <a:latin typeface="Georgia" pitchFamily="18" charset="0"/>
              </a:rPr>
              <a:t>I1, I2 ,I3</a:t>
            </a:r>
            <a:r>
              <a:rPr lang="en-US" altLang="en-US">
                <a:solidFill>
                  <a:srgbClr val="002060"/>
                </a:solidFill>
                <a:latin typeface="Georgia" pitchFamily="18" charset="0"/>
              </a:rPr>
              <a:t> and </a:t>
            </a:r>
            <a:r>
              <a:rPr lang="en-US" altLang="en-US" i="1">
                <a:solidFill>
                  <a:srgbClr val="002060"/>
                </a:solidFill>
                <a:latin typeface="Georgia" pitchFamily="18" charset="0"/>
              </a:rPr>
              <a:t>I4</a:t>
            </a:r>
            <a:r>
              <a:rPr lang="en-US" altLang="en-US">
                <a:solidFill>
                  <a:srgbClr val="002060"/>
                </a:solidFill>
                <a:latin typeface="Georgia" pitchFamily="18" charset="0"/>
              </a:rPr>
              <a:t> is equal to the total circuit current, </a:t>
            </a:r>
            <a:r>
              <a:rPr lang="en-US" altLang="en-US" i="1">
                <a:solidFill>
                  <a:srgbClr val="002060"/>
                </a:solidFill>
                <a:latin typeface="Georgia" pitchFamily="18" charset="0"/>
              </a:rPr>
              <a:t>I</a:t>
            </a:r>
            <a:endParaRPr lang="en-GB" altLang="en-US">
              <a:solidFill>
                <a:srgbClr val="002060"/>
              </a:solidFill>
              <a:latin typeface="Georgia" pitchFamily="18" charset="0"/>
            </a:endParaRPr>
          </a:p>
          <a:p>
            <a:pPr marL="742950" lvl="1" indent="-285750" algn="ctr"/>
            <a:r>
              <a:rPr lang="en-US" altLang="en-US" i="1">
                <a:solidFill>
                  <a:srgbClr val="002060"/>
                </a:solidFill>
                <a:latin typeface="Georgia" pitchFamily="18" charset="0"/>
              </a:rPr>
              <a:t>		</a:t>
            </a:r>
            <a:r>
              <a:rPr lang="en-US" altLang="en-US" i="1">
                <a:solidFill>
                  <a:srgbClr val="FF0000"/>
                </a:solidFill>
                <a:latin typeface="Georgia" pitchFamily="18" charset="0"/>
              </a:rPr>
              <a:t>I=I1+I2+I3+I4</a:t>
            </a:r>
            <a:endParaRPr lang="en-GB" altLang="en-US">
              <a:solidFill>
                <a:srgbClr val="FF0000"/>
              </a:solidFill>
              <a:latin typeface="Georgia" pitchFamily="18" charset="0"/>
            </a:endParaRPr>
          </a:p>
          <a:p>
            <a:pPr marL="742950" lvl="1" indent="-285750"/>
            <a:r>
              <a:rPr lang="en-US" altLang="en-US">
                <a:solidFill>
                  <a:srgbClr val="002060"/>
                </a:solidFill>
                <a:latin typeface="Georgia" pitchFamily="18" charset="0"/>
              </a:rPr>
              <a:t>b)- The potential difference, V volts, is the same across each of the resistors.</a:t>
            </a:r>
            <a:endParaRPr lang="en-GB" altLang="en-US">
              <a:solidFill>
                <a:srgbClr val="002060"/>
              </a:solidFill>
              <a:latin typeface="Georgi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096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0963">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0963">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4096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1"/>
          <p:cNvPicPr>
            <a:picLocks noChangeAspect="1" noChangeArrowheads="1"/>
          </p:cNvPicPr>
          <p:nvPr/>
        </p:nvPicPr>
        <p:blipFill>
          <a:blip r:embed="rId2" cstate="print"/>
          <a:srcRect/>
          <a:stretch>
            <a:fillRect/>
          </a:stretch>
        </p:blipFill>
        <p:spPr bwMode="auto">
          <a:xfrm>
            <a:off x="6705600" y="58738"/>
            <a:ext cx="2286000" cy="2317750"/>
          </a:xfrm>
          <a:prstGeom prst="rect">
            <a:avLst/>
          </a:prstGeom>
          <a:noFill/>
          <a:ln w="9525">
            <a:noFill/>
            <a:miter lim="800000"/>
            <a:headEnd/>
            <a:tailEnd/>
          </a:ln>
        </p:spPr>
      </p:pic>
      <p:sp>
        <p:nvSpPr>
          <p:cNvPr id="41987" name="Rectangle 1"/>
          <p:cNvSpPr>
            <a:spLocks noChangeArrowheads="1"/>
          </p:cNvSpPr>
          <p:nvPr/>
        </p:nvSpPr>
        <p:spPr bwMode="auto">
          <a:xfrm>
            <a:off x="381000" y="228600"/>
            <a:ext cx="2287588" cy="461963"/>
          </a:xfrm>
          <a:prstGeom prst="rect">
            <a:avLst/>
          </a:prstGeom>
          <a:noFill/>
          <a:ln w="9525">
            <a:noFill/>
            <a:miter lim="800000"/>
            <a:headEnd/>
            <a:tailEnd/>
          </a:ln>
        </p:spPr>
        <p:txBody>
          <a:bodyPr wrap="none">
            <a:spAutoFit/>
          </a:bodyPr>
          <a:lstStyle/>
          <a:p>
            <a:r>
              <a:rPr lang="en-US" altLang="en-US"/>
              <a:t>From ohm’s law:</a:t>
            </a:r>
            <a:endParaRPr lang="en-GB" altLang="en-US"/>
          </a:p>
        </p:txBody>
      </p:sp>
      <p:sp>
        <p:nvSpPr>
          <p:cNvPr id="5" name="Rectangle 4"/>
          <p:cNvSpPr>
            <a:spLocks noRot="1" noChangeAspect="1" noMove="1" noResize="1" noEditPoints="1" noAdjustHandles="1" noChangeArrowheads="1" noChangeShapeType="1" noTextEdit="1"/>
          </p:cNvSpPr>
          <p:nvPr/>
        </p:nvSpPr>
        <p:spPr>
          <a:xfrm>
            <a:off x="152400" y="690265"/>
            <a:ext cx="6400800" cy="1472775"/>
          </a:xfrm>
          <a:prstGeom prst="rect">
            <a:avLst/>
          </a:prstGeom>
          <a:blipFill rotWithShape="1">
            <a:blip r:embed="rId3" cstate="print"/>
            <a:stretch>
              <a:fillRect/>
            </a:stretch>
          </a:blipFill>
        </p:spPr>
        <p:txBody>
          <a:bodyPr/>
          <a:lstStyle/>
          <a:p>
            <a:pPr>
              <a:defRPr/>
            </a:pPr>
            <a:r>
              <a:rPr lang="en-GB">
                <a:noFill/>
              </a:rPr>
              <a:t> </a:t>
            </a:r>
          </a:p>
        </p:txBody>
      </p:sp>
      <p:sp>
        <p:nvSpPr>
          <p:cNvPr id="41989" name="Rectangle 5"/>
          <p:cNvSpPr>
            <a:spLocks noChangeArrowheads="1"/>
          </p:cNvSpPr>
          <p:nvPr/>
        </p:nvSpPr>
        <p:spPr bwMode="auto">
          <a:xfrm>
            <a:off x="381000" y="2386013"/>
            <a:ext cx="7086600" cy="461962"/>
          </a:xfrm>
          <a:prstGeom prst="rect">
            <a:avLst/>
          </a:prstGeom>
          <a:noFill/>
          <a:ln w="9525">
            <a:noFill/>
            <a:miter lim="800000"/>
            <a:headEnd/>
            <a:tailEnd/>
          </a:ln>
        </p:spPr>
        <p:txBody>
          <a:bodyPr>
            <a:spAutoFit/>
          </a:bodyPr>
          <a:lstStyle/>
          <a:p>
            <a:r>
              <a:rPr lang="en-US" altLang="en-US"/>
              <a:t>Where </a:t>
            </a:r>
            <a:r>
              <a:rPr lang="en-US" altLang="en-US" i="1"/>
              <a:t>R</a:t>
            </a:r>
            <a:r>
              <a:rPr lang="en-US" altLang="en-US"/>
              <a:t> is the total circuit resistance.</a:t>
            </a:r>
            <a:endParaRPr lang="en-GB" altLang="en-US"/>
          </a:p>
        </p:txBody>
      </p:sp>
      <p:sp>
        <p:nvSpPr>
          <p:cNvPr id="7" name="Rectangle 6"/>
          <p:cNvSpPr>
            <a:spLocks noRot="1" noChangeAspect="1" noMove="1" noResize="1" noEditPoints="1" noAdjustHandles="1" noChangeArrowheads="1" noChangeShapeType="1" noTextEdit="1"/>
          </p:cNvSpPr>
          <p:nvPr/>
        </p:nvSpPr>
        <p:spPr>
          <a:xfrm>
            <a:off x="2514600" y="3011746"/>
            <a:ext cx="3571362" cy="783741"/>
          </a:xfrm>
          <a:prstGeom prst="rect">
            <a:avLst/>
          </a:prstGeom>
          <a:blipFill rotWithShape="1">
            <a:blip r:embed="rId4" cstate="print"/>
            <a:stretch>
              <a:fillRect/>
            </a:stretch>
          </a:blipFill>
        </p:spPr>
        <p:txBody>
          <a:bodyPr/>
          <a:lstStyle/>
          <a:p>
            <a:pPr>
              <a:defRPr/>
            </a:pPr>
            <a:r>
              <a:rPr lang="en-GB">
                <a:noFill/>
              </a:rPr>
              <a:t> </a:t>
            </a:r>
          </a:p>
        </p:txBody>
      </p:sp>
      <p:sp>
        <p:nvSpPr>
          <p:cNvPr id="8" name="Rectangle 7"/>
          <p:cNvSpPr>
            <a:spLocks noRot="1" noChangeAspect="1" noMove="1" noResize="1" noEditPoints="1" noAdjustHandles="1" noChangeArrowheads="1" noChangeShapeType="1" noTextEdit="1"/>
          </p:cNvSpPr>
          <p:nvPr/>
        </p:nvSpPr>
        <p:spPr>
          <a:xfrm>
            <a:off x="2625206" y="3962400"/>
            <a:ext cx="3460756" cy="649088"/>
          </a:xfrm>
          <a:prstGeom prst="rect">
            <a:avLst/>
          </a:prstGeom>
          <a:blipFill rotWithShape="1">
            <a:blip r:embed="rId5" cstate="print"/>
            <a:stretch>
              <a:fillRect r="-1764" b="-4717"/>
            </a:stretch>
          </a:blipFill>
        </p:spPr>
        <p:txBody>
          <a:bodyPr/>
          <a:lstStyle/>
          <a:p>
            <a:pPr>
              <a:defRPr/>
            </a:pPr>
            <a:r>
              <a:rPr lang="en-GB">
                <a:noFill/>
              </a:rPr>
              <a:t> </a:t>
            </a:r>
          </a:p>
        </p:txBody>
      </p:sp>
      <p:sp>
        <p:nvSpPr>
          <p:cNvPr id="91144" name="Rectangle 8"/>
          <p:cNvSpPr>
            <a:spLocks noChangeArrowheads="1"/>
          </p:cNvSpPr>
          <p:nvPr/>
        </p:nvSpPr>
        <p:spPr bwMode="auto">
          <a:xfrm>
            <a:off x="503238" y="4876800"/>
            <a:ext cx="3421062" cy="461963"/>
          </a:xfrm>
          <a:prstGeom prst="rect">
            <a:avLst/>
          </a:prstGeom>
          <a:noFill/>
          <a:ln w="9525">
            <a:noFill/>
            <a:miter lim="800000"/>
            <a:headEnd/>
            <a:tailEnd/>
          </a:ln>
        </p:spPr>
        <p:txBody>
          <a:bodyPr wrap="none">
            <a:spAutoFit/>
          </a:bodyPr>
          <a:lstStyle/>
          <a:p>
            <a:r>
              <a:rPr lang="en-US" altLang="en-US"/>
              <a:t>Dividing throughout by V,</a:t>
            </a:r>
            <a:endParaRPr lang="en-GB" altLang="en-US"/>
          </a:p>
        </p:txBody>
      </p:sp>
      <p:sp>
        <p:nvSpPr>
          <p:cNvPr id="10" name="Rectangle 9"/>
          <p:cNvSpPr>
            <a:spLocks noRot="1" noChangeAspect="1" noMove="1" noResize="1" noEditPoints="1" noAdjustHandles="1" noChangeArrowheads="1" noChangeShapeType="1" noTextEdit="1"/>
          </p:cNvSpPr>
          <p:nvPr/>
        </p:nvSpPr>
        <p:spPr>
          <a:xfrm>
            <a:off x="2667844" y="5562600"/>
            <a:ext cx="3571362" cy="786177"/>
          </a:xfrm>
          <a:prstGeom prst="rect">
            <a:avLst/>
          </a:prstGeom>
          <a:blipFill rotWithShape="1">
            <a:blip r:embed="rId6" cstate="print"/>
            <a:stretch>
              <a:fillRect/>
            </a:stretch>
          </a:blipFill>
        </p:spPr>
        <p:txBody>
          <a:bodyPr/>
          <a:lstStyle/>
          <a:p>
            <a:pPr>
              <a:defRPr/>
            </a:pPr>
            <a:r>
              <a:rPr lang="en-GB">
                <a:noFill/>
              </a:rPr>
              <a:t> </a:t>
            </a:r>
          </a:p>
        </p:txBody>
      </p:sp>
      <p:pic>
        <p:nvPicPr>
          <p:cNvPr id="41994" name="Picture 5"/>
          <p:cNvPicPr>
            <a:picLocks noChangeAspect="1" noChangeArrowheads="1"/>
          </p:cNvPicPr>
          <p:nvPr/>
        </p:nvPicPr>
        <p:blipFill>
          <a:blip r:embed="rId7" cstate="print"/>
          <a:srcRect/>
          <a:stretch>
            <a:fillRect/>
          </a:stretch>
        </p:blipFill>
        <p:spPr bwMode="auto">
          <a:xfrm>
            <a:off x="6372225" y="4618038"/>
            <a:ext cx="2281238" cy="1439862"/>
          </a:xfrm>
          <a:prstGeom prst="rect">
            <a:avLst/>
          </a:prstGeom>
          <a:noFill/>
          <a:ln w="9525">
            <a:noFill/>
            <a:miter lim="800000"/>
            <a:headEnd/>
            <a:tailEnd/>
          </a:ln>
        </p:spPr>
      </p:pic>
      <p:sp>
        <p:nvSpPr>
          <p:cNvPr id="91147" name="TextBox 10"/>
          <p:cNvSpPr txBox="1">
            <a:spLocks noChangeArrowheads="1"/>
          </p:cNvSpPr>
          <p:nvPr/>
        </p:nvSpPr>
        <p:spPr bwMode="auto">
          <a:xfrm>
            <a:off x="7077075" y="5100638"/>
            <a:ext cx="390525" cy="461962"/>
          </a:xfrm>
          <a:prstGeom prst="rect">
            <a:avLst/>
          </a:prstGeom>
          <a:noFill/>
          <a:ln w="9525">
            <a:noFill/>
            <a:miter lim="800000"/>
            <a:headEnd/>
            <a:tailEnd/>
          </a:ln>
        </p:spPr>
        <p:txBody>
          <a:bodyPr wrap="none">
            <a:spAutoFit/>
          </a:bodyPr>
          <a:lstStyle/>
          <a:p>
            <a:r>
              <a:rPr lang="en-GB" altLang="en-US"/>
              <a:t>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198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4199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5"/>
          <p:cNvSpPr txBox="1">
            <a:spLocks noChangeArrowheads="1"/>
          </p:cNvSpPr>
          <p:nvPr/>
        </p:nvSpPr>
        <p:spPr bwMode="auto">
          <a:xfrm>
            <a:off x="611188" y="476250"/>
            <a:ext cx="5184775" cy="954088"/>
          </a:xfrm>
          <a:prstGeom prst="rect">
            <a:avLst/>
          </a:prstGeom>
          <a:noFill/>
          <a:ln w="9525">
            <a:noFill/>
            <a:miter lim="800000"/>
            <a:headEnd/>
            <a:tailEnd/>
          </a:ln>
        </p:spPr>
        <p:txBody>
          <a:bodyPr>
            <a:spAutoFit/>
          </a:bodyPr>
          <a:lstStyle/>
          <a:p>
            <a:pPr>
              <a:spcBef>
                <a:spcPct val="50000"/>
              </a:spcBef>
            </a:pPr>
            <a:r>
              <a:rPr lang="en-US" altLang="en-US" sz="2800">
                <a:solidFill>
                  <a:srgbClr val="FF0000"/>
                </a:solidFill>
                <a:latin typeface="Georgia" pitchFamily="18" charset="0"/>
              </a:rPr>
              <a:t>Special case for resistance of two parallel resistors</a:t>
            </a:r>
          </a:p>
        </p:txBody>
      </p:sp>
      <p:graphicFrame>
        <p:nvGraphicFramePr>
          <p:cNvPr id="3" name="Object 7"/>
          <p:cNvGraphicFramePr>
            <a:graphicFrameLocks noChangeAspect="1"/>
          </p:cNvGraphicFramePr>
          <p:nvPr/>
        </p:nvGraphicFramePr>
        <p:xfrm>
          <a:off x="6372225" y="476250"/>
          <a:ext cx="1963738" cy="1582738"/>
        </p:xfrm>
        <a:graphic>
          <a:graphicData uri="http://schemas.openxmlformats.org/presentationml/2006/ole">
            <mc:AlternateContent xmlns:mc="http://schemas.openxmlformats.org/markup-compatibility/2006">
              <mc:Choice xmlns:v="urn:schemas-microsoft-com:vml" Requires="v">
                <p:oleObj spid="_x0000_s9235" name="CorelDRAW" r:id="rId3" imgW="858240" imgH="691920" progId="">
                  <p:embed/>
                </p:oleObj>
              </mc:Choice>
              <mc:Fallback>
                <p:oleObj name="CorelDRAW" r:id="rId3" imgW="858240" imgH="691920" progId="">
                  <p:embed/>
                  <p:pic>
                    <p:nvPicPr>
                      <p:cNvPr id="0"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72225" y="476250"/>
                        <a:ext cx="1963738" cy="1582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4340" name="Rectangle 3"/>
          <p:cNvSpPr>
            <a:spLocks noChangeArrowheads="1"/>
          </p:cNvSpPr>
          <p:nvPr/>
        </p:nvSpPr>
        <p:spPr bwMode="auto">
          <a:xfrm>
            <a:off x="755650" y="2060575"/>
            <a:ext cx="7561263" cy="461963"/>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The resistance of two parallel resistors can be found by </a:t>
            </a:r>
          </a:p>
        </p:txBody>
      </p:sp>
      <p:pic>
        <p:nvPicPr>
          <p:cNvPr id="4099" name="Picture 3"/>
          <p:cNvPicPr>
            <a:picLocks noChangeAspect="1" noChangeArrowheads="1"/>
          </p:cNvPicPr>
          <p:nvPr/>
        </p:nvPicPr>
        <p:blipFill>
          <a:blip r:embed="rId5" cstate="print"/>
          <a:srcRect t="18214"/>
          <a:stretch>
            <a:fillRect/>
          </a:stretch>
        </p:blipFill>
        <p:spPr bwMode="auto">
          <a:xfrm>
            <a:off x="955675" y="2708275"/>
            <a:ext cx="7162800" cy="1820863"/>
          </a:xfrm>
          <a:prstGeom prst="rect">
            <a:avLst/>
          </a:prstGeom>
          <a:noFill/>
          <a:ln w="9525">
            <a:noFill/>
            <a:miter lim="800000"/>
            <a:headEnd/>
            <a:tailEnd/>
          </a:ln>
        </p:spPr>
      </p:pic>
      <p:sp>
        <p:nvSpPr>
          <p:cNvPr id="6" name="Rectangle 5"/>
          <p:cNvSpPr>
            <a:spLocks noChangeArrowheads="1"/>
          </p:cNvSpPr>
          <p:nvPr/>
        </p:nvSpPr>
        <p:spPr bwMode="auto">
          <a:xfrm>
            <a:off x="755650" y="4941888"/>
            <a:ext cx="7362825" cy="1076325"/>
          </a:xfrm>
          <a:prstGeom prst="rect">
            <a:avLst/>
          </a:prstGeom>
          <a:noFill/>
          <a:ln w="9525">
            <a:noFill/>
            <a:miter lim="800000"/>
            <a:headEnd/>
            <a:tailEnd/>
          </a:ln>
        </p:spPr>
        <p:txBody>
          <a:bodyPr>
            <a:spAutoFit/>
          </a:bodyPr>
          <a:lstStyle/>
          <a:p>
            <a:pPr>
              <a:spcBef>
                <a:spcPct val="50000"/>
              </a:spcBef>
            </a:pPr>
            <a:r>
              <a:rPr lang="en-US" altLang="en-US" sz="3200"/>
              <a:t>What is the total resistance if </a:t>
            </a:r>
            <a:r>
              <a:rPr lang="en-US" altLang="en-US" sz="3200" i="1"/>
              <a:t>R</a:t>
            </a:r>
            <a:r>
              <a:rPr lang="en-US" altLang="en-US" sz="3200" baseline="-25000"/>
              <a:t>1</a:t>
            </a:r>
            <a:r>
              <a:rPr lang="en-US" altLang="en-US" sz="3200"/>
              <a:t> = 27 k</a:t>
            </a:r>
            <a:r>
              <a:rPr lang="en-US" altLang="en-US" sz="3200">
                <a:latin typeface="Symbol" pitchFamily="18" charset="2"/>
              </a:rPr>
              <a:t>W</a:t>
            </a:r>
            <a:r>
              <a:rPr lang="en-US" altLang="en-US" sz="3200"/>
              <a:t> and </a:t>
            </a:r>
            <a:r>
              <a:rPr lang="en-US" altLang="en-US" sz="3200" i="1"/>
              <a:t>R</a:t>
            </a:r>
            <a:r>
              <a:rPr lang="en-US" altLang="en-US" sz="3200" baseline="-25000"/>
              <a:t>2</a:t>
            </a:r>
            <a:r>
              <a:rPr lang="en-US" altLang="en-US" sz="3200"/>
              <a:t> = 56 k</a:t>
            </a:r>
            <a:r>
              <a:rPr lang="en-US" altLang="en-US" sz="3200">
                <a:latin typeface="Symbol" pitchFamily="18" charset="2"/>
              </a:rPr>
              <a:t>W</a:t>
            </a:r>
            <a:r>
              <a:rPr lang="en-US" altLang="en-US" sz="3200"/>
              <a:t>? </a:t>
            </a:r>
          </a:p>
        </p:txBody>
      </p:sp>
      <p:sp>
        <p:nvSpPr>
          <p:cNvPr id="8" name="Text Box 11"/>
          <p:cNvSpPr txBox="1">
            <a:spLocks noChangeArrowheads="1"/>
          </p:cNvSpPr>
          <p:nvPr/>
        </p:nvSpPr>
        <p:spPr bwMode="auto">
          <a:xfrm>
            <a:off x="3795713" y="5494338"/>
            <a:ext cx="2012950" cy="585787"/>
          </a:xfrm>
          <a:prstGeom prst="rect">
            <a:avLst/>
          </a:prstGeom>
          <a:noFill/>
          <a:ln w="9525">
            <a:noFill/>
            <a:miter lim="800000"/>
            <a:headEnd/>
            <a:tailEnd/>
          </a:ln>
        </p:spPr>
        <p:txBody>
          <a:bodyPr>
            <a:spAutoFit/>
          </a:bodyPr>
          <a:lstStyle/>
          <a:p>
            <a:r>
              <a:rPr lang="en-US" altLang="en-US" sz="3200">
                <a:solidFill>
                  <a:srgbClr val="FF0000"/>
                </a:solidFill>
              </a:rPr>
              <a:t>18.2 k</a:t>
            </a:r>
            <a:r>
              <a:rPr lang="en-US" altLang="en-US" sz="3200">
                <a:solidFill>
                  <a:srgbClr val="FF0000"/>
                </a:solidFill>
                <a:latin typeface="Symbol" pitchFamily="18" charset="2"/>
              </a:rPr>
              <a:t>W</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099"/>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1"/>
          <p:cNvPicPr>
            <a:picLocks noChangeAspect="1" noChangeArrowheads="1"/>
          </p:cNvPicPr>
          <p:nvPr/>
        </p:nvPicPr>
        <p:blipFill>
          <a:blip r:embed="rId2" cstate="print"/>
          <a:srcRect/>
          <a:stretch>
            <a:fillRect/>
          </a:stretch>
        </p:blipFill>
        <p:spPr bwMode="auto">
          <a:xfrm>
            <a:off x="6324600" y="49213"/>
            <a:ext cx="2720975" cy="2497137"/>
          </a:xfrm>
          <a:prstGeom prst="rect">
            <a:avLst/>
          </a:prstGeom>
          <a:noFill/>
          <a:ln w="9525">
            <a:noFill/>
            <a:miter lim="800000"/>
            <a:headEnd/>
            <a:tailEnd/>
          </a:ln>
        </p:spPr>
      </p:pic>
      <p:sp>
        <p:nvSpPr>
          <p:cNvPr id="46083" name="Rectangle 2"/>
          <p:cNvSpPr>
            <a:spLocks noChangeArrowheads="1"/>
          </p:cNvSpPr>
          <p:nvPr/>
        </p:nvSpPr>
        <p:spPr bwMode="auto">
          <a:xfrm>
            <a:off x="152400" y="49213"/>
            <a:ext cx="6477000" cy="2308225"/>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Exercise 1:For the circuit above, R1=10 Ω and R3=5 Ω, if the reading on ammeter A is 12 A, ammeter 1 is 2 A, and ammeter 2 is 4 A determine,</a:t>
            </a:r>
          </a:p>
          <a:p>
            <a:r>
              <a:rPr lang="en-US" altLang="en-US">
                <a:solidFill>
                  <a:srgbClr val="002060"/>
                </a:solidFill>
                <a:latin typeface="Georgia" pitchFamily="18" charset="0"/>
              </a:rPr>
              <a:t> a) the reading of ammeter 4, and </a:t>
            </a:r>
          </a:p>
          <a:p>
            <a:r>
              <a:rPr lang="en-US" altLang="en-US">
                <a:solidFill>
                  <a:srgbClr val="002060"/>
                </a:solidFill>
                <a:latin typeface="Georgia" pitchFamily="18" charset="0"/>
              </a:rPr>
              <a:t>b) the value of the resistors R2 and R4.</a:t>
            </a:r>
            <a:endParaRPr lang="en-GB" altLang="en-US">
              <a:solidFill>
                <a:srgbClr val="002060"/>
              </a:solidFill>
              <a:latin typeface="Georgia" pitchFamily="18" charset="0"/>
            </a:endParaRPr>
          </a:p>
        </p:txBody>
      </p:sp>
      <p:sp>
        <p:nvSpPr>
          <p:cNvPr id="46084" name="Rectangle 3"/>
          <p:cNvSpPr>
            <a:spLocks noChangeArrowheads="1"/>
          </p:cNvSpPr>
          <p:nvPr/>
        </p:nvSpPr>
        <p:spPr bwMode="auto">
          <a:xfrm>
            <a:off x="457200" y="2546350"/>
            <a:ext cx="8305800" cy="4154488"/>
          </a:xfrm>
          <a:prstGeom prst="rect">
            <a:avLst/>
          </a:prstGeom>
          <a:noFill/>
          <a:ln w="9525">
            <a:noFill/>
            <a:miter lim="800000"/>
            <a:headEnd/>
            <a:tailEnd/>
          </a:ln>
        </p:spPr>
        <p:txBody>
          <a:bodyPr>
            <a:spAutoFit/>
          </a:bodyPr>
          <a:lstStyle/>
          <a:p>
            <a:r>
              <a:rPr lang="en-US" altLang="en-US">
                <a:solidFill>
                  <a:srgbClr val="002060"/>
                </a:solidFill>
                <a:latin typeface="Georgia" pitchFamily="18" charset="0"/>
              </a:rPr>
              <a:t>The potential difference across R1 is the same as the supply voltage V </a:t>
            </a:r>
            <a:endParaRPr lang="en-GB" altLang="en-US">
              <a:solidFill>
                <a:srgbClr val="002060"/>
              </a:solidFill>
              <a:latin typeface="Georgia" pitchFamily="18" charset="0"/>
            </a:endParaRPr>
          </a:p>
          <a:p>
            <a:r>
              <a:rPr lang="en-US" altLang="en-US" i="1">
                <a:solidFill>
                  <a:srgbClr val="002060"/>
                </a:solidFill>
                <a:latin typeface="Georgia" pitchFamily="18" charset="0"/>
              </a:rPr>
              <a:t> 			V=</a:t>
            </a:r>
            <a:r>
              <a:rPr lang="en-US" altLang="en-US">
                <a:solidFill>
                  <a:srgbClr val="002060"/>
                </a:solidFill>
                <a:latin typeface="Georgia" pitchFamily="18" charset="0"/>
              </a:rPr>
              <a:t>I1xR1</a:t>
            </a:r>
            <a:r>
              <a:rPr lang="en-GB" altLang="en-US">
                <a:solidFill>
                  <a:srgbClr val="002060"/>
                </a:solidFill>
                <a:latin typeface="Georgia" pitchFamily="18" charset="0"/>
              </a:rPr>
              <a:t> </a:t>
            </a:r>
            <a:r>
              <a:rPr lang="en-US" altLang="en-US" i="1">
                <a:solidFill>
                  <a:srgbClr val="002060"/>
                </a:solidFill>
                <a:latin typeface="Georgia" pitchFamily="18" charset="0"/>
              </a:rPr>
              <a:t>=2</a:t>
            </a:r>
            <a:r>
              <a:rPr lang="en-US" altLang="en-US">
                <a:solidFill>
                  <a:srgbClr val="002060"/>
                </a:solidFill>
                <a:latin typeface="Georgia" pitchFamily="18" charset="0"/>
              </a:rPr>
              <a:t>x</a:t>
            </a:r>
            <a:r>
              <a:rPr lang="en-US" altLang="en-US" i="1">
                <a:solidFill>
                  <a:srgbClr val="002060"/>
                </a:solidFill>
                <a:latin typeface="Georgia" pitchFamily="18" charset="0"/>
              </a:rPr>
              <a:t>10=20 Volt</a:t>
            </a:r>
            <a:endParaRPr lang="en-GB" altLang="en-US">
              <a:solidFill>
                <a:srgbClr val="002060"/>
              </a:solidFill>
              <a:latin typeface="Georgia" pitchFamily="18" charset="0"/>
            </a:endParaRPr>
          </a:p>
          <a:p>
            <a:r>
              <a:rPr lang="en-US" altLang="en-US">
                <a:solidFill>
                  <a:srgbClr val="002060"/>
                </a:solidFill>
                <a:latin typeface="Georgia" pitchFamily="18" charset="0"/>
              </a:rPr>
              <a:t>The reading of ammeter 3 is equal to the current flowing through R3</a:t>
            </a:r>
            <a:endParaRPr lang="en-GB" altLang="en-US">
              <a:solidFill>
                <a:srgbClr val="002060"/>
              </a:solidFill>
              <a:latin typeface="Georgia" pitchFamily="18" charset="0"/>
            </a:endParaRPr>
          </a:p>
          <a:p>
            <a:r>
              <a:rPr lang="en-US" altLang="en-US" i="1">
                <a:solidFill>
                  <a:srgbClr val="002060"/>
                </a:solidFill>
                <a:latin typeface="Georgia" pitchFamily="18" charset="0"/>
              </a:rPr>
              <a:t>			I3=V/R3=20/5=4A </a:t>
            </a:r>
            <a:endParaRPr lang="en-GB" altLang="en-US">
              <a:solidFill>
                <a:srgbClr val="002060"/>
              </a:solidFill>
              <a:latin typeface="Georgia" pitchFamily="18" charset="0"/>
            </a:endParaRPr>
          </a:p>
          <a:p>
            <a:r>
              <a:rPr lang="en-US" altLang="en-US" i="1">
                <a:solidFill>
                  <a:srgbClr val="002060"/>
                </a:solidFill>
                <a:latin typeface="Georgia" pitchFamily="18" charset="0"/>
              </a:rPr>
              <a:t>			R2=V/I2=20/4=5</a:t>
            </a:r>
            <a:r>
              <a:rPr lang="en-US" altLang="en-US">
                <a:solidFill>
                  <a:srgbClr val="002060"/>
                </a:solidFill>
                <a:latin typeface="Georgia" pitchFamily="18" charset="0"/>
              </a:rPr>
              <a:t> Ω</a:t>
            </a:r>
            <a:endParaRPr lang="en-GB" altLang="en-US">
              <a:solidFill>
                <a:srgbClr val="002060"/>
              </a:solidFill>
              <a:latin typeface="Georgia" pitchFamily="18" charset="0"/>
            </a:endParaRPr>
          </a:p>
          <a:p>
            <a:r>
              <a:rPr lang="en-US" altLang="en-US">
                <a:solidFill>
                  <a:srgbClr val="002060"/>
                </a:solidFill>
                <a:latin typeface="Georgia" pitchFamily="18" charset="0"/>
              </a:rPr>
              <a:t>The reading of ammeter 4 is</a:t>
            </a:r>
            <a:endParaRPr lang="en-GB" altLang="en-US">
              <a:solidFill>
                <a:srgbClr val="002060"/>
              </a:solidFill>
              <a:latin typeface="Georgia" pitchFamily="18" charset="0"/>
            </a:endParaRPr>
          </a:p>
          <a:p>
            <a:r>
              <a:rPr lang="en-US" altLang="en-US" i="1">
                <a:solidFill>
                  <a:srgbClr val="002060"/>
                </a:solidFill>
                <a:latin typeface="Georgia" pitchFamily="18" charset="0"/>
              </a:rPr>
              <a:t> 			I4=I-(I1+I2+I3)</a:t>
            </a:r>
            <a:endParaRPr lang="en-GB" altLang="en-US">
              <a:solidFill>
                <a:srgbClr val="002060"/>
              </a:solidFill>
              <a:latin typeface="Georgia" pitchFamily="18" charset="0"/>
            </a:endParaRPr>
          </a:p>
          <a:p>
            <a:r>
              <a:rPr lang="en-US" altLang="en-US" i="1">
                <a:solidFill>
                  <a:srgbClr val="002060"/>
                </a:solidFill>
                <a:latin typeface="Georgia" pitchFamily="18" charset="0"/>
              </a:rPr>
              <a:t>			I4=12-(2+4+4)=2 A</a:t>
            </a:r>
            <a:endParaRPr lang="en-GB" altLang="en-US">
              <a:solidFill>
                <a:srgbClr val="002060"/>
              </a:solidFill>
              <a:latin typeface="Georgia" pitchFamily="18" charset="0"/>
            </a:endParaRPr>
          </a:p>
          <a:p>
            <a:r>
              <a:rPr lang="en-US" altLang="en-US" i="1">
                <a:solidFill>
                  <a:srgbClr val="002060"/>
                </a:solidFill>
                <a:latin typeface="Georgia" pitchFamily="18" charset="0"/>
              </a:rPr>
              <a:t>			R4=V/I4=20/2=10 </a:t>
            </a:r>
            <a:r>
              <a:rPr lang="en-US" altLang="en-US">
                <a:solidFill>
                  <a:srgbClr val="002060"/>
                </a:solidFill>
                <a:latin typeface="Georgia" pitchFamily="18" charset="0"/>
              </a:rPr>
              <a:t>Ω</a:t>
            </a:r>
            <a:endParaRPr lang="en-GB" altLang="en-US">
              <a:solidFill>
                <a:srgbClr val="002060"/>
              </a:solidFill>
              <a:latin typeface="Georgia"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608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46084">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46084">
                                            <p:txEl>
                                              <p:pRg st="1" end="1"/>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46084">
                                            <p:txEl>
                                              <p:pRg st="2" end="2"/>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6084">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46084">
                                            <p:txEl>
                                              <p:pRg st="4" end="4"/>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6084">
                                            <p:txEl>
                                              <p:pRg st="5" end="5"/>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6084">
                                            <p:txEl>
                                              <p:pRg st="6" end="6"/>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6084">
                                            <p:txEl>
                                              <p:pRg st="7" end="7"/>
                                            </p:txEl>
                                          </p:spTgt>
                                        </p:tgtEl>
                                        <p:attrNameLst>
                                          <p:attrName>style.visibility</p:attrName>
                                        </p:attrNameLst>
                                      </p:cBhvr>
                                      <p:to>
                                        <p:strVal val="visible"/>
                                      </p:to>
                                    </p:set>
                                  </p:childTnLst>
                                </p:cTn>
                              </p:par>
                            </p:childTnLst>
                          </p:cTn>
                        </p:par>
                      </p:childTnLst>
                    </p:cTn>
                  </p:par>
                  <p:par>
                    <p:cTn id="33" fill="hold" nodeType="clickPar">
                      <p:stCondLst>
                        <p:cond delay="indefinite"/>
                      </p:stCondLst>
                      <p:childTnLst>
                        <p:par>
                          <p:cTn id="34" fill="hold" nodeType="withGroup">
                            <p:stCondLst>
                              <p:cond delay="0"/>
                            </p:stCondLst>
                            <p:childTnLst>
                              <p:par>
                                <p:cTn id="35" presetID="1" presetClass="entr" presetSubtype="0" fill="hold" nodeType="clickEffect">
                                  <p:stCondLst>
                                    <p:cond delay="0"/>
                                  </p:stCondLst>
                                  <p:childTnLst>
                                    <p:set>
                                      <p:cBhvr>
                                        <p:cTn id="36" dur="1" fill="hold">
                                          <p:stCondLst>
                                            <p:cond delay="0"/>
                                          </p:stCondLst>
                                        </p:cTn>
                                        <p:tgtEl>
                                          <p:spTgt spid="46084">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ChangeArrowheads="1"/>
          </p:cNvSpPr>
          <p:nvPr/>
        </p:nvSpPr>
        <p:spPr bwMode="auto">
          <a:xfrm>
            <a:off x="304800" y="228600"/>
            <a:ext cx="8382000" cy="1200150"/>
          </a:xfrm>
          <a:prstGeom prst="rect">
            <a:avLst/>
          </a:prstGeom>
          <a:noFill/>
          <a:ln w="9525">
            <a:noFill/>
            <a:miter lim="800000"/>
            <a:headEnd/>
            <a:tailEnd/>
          </a:ln>
        </p:spPr>
        <p:txBody>
          <a:bodyPr>
            <a:spAutoFit/>
          </a:bodyPr>
          <a:lstStyle/>
          <a:p>
            <a:r>
              <a:rPr lang="en-US" altLang="en-US"/>
              <a:t>In the circuit shown, the voltage across the 2 Ω resistor is 12 volts .</a:t>
            </a:r>
          </a:p>
          <a:p>
            <a:endParaRPr lang="en-US" altLang="en-US"/>
          </a:p>
          <a:p>
            <a:r>
              <a:rPr lang="en-US" altLang="en-US"/>
              <a:t>1) What is the voltage E of the battery?</a:t>
            </a:r>
            <a:endParaRPr lang="en-GB" altLang="en-US"/>
          </a:p>
        </p:txBody>
      </p:sp>
      <p:sp>
        <p:nvSpPr>
          <p:cNvPr id="3" name="Rectangle 2"/>
          <p:cNvSpPr>
            <a:spLocks noChangeArrowheads="1"/>
          </p:cNvSpPr>
          <p:nvPr/>
        </p:nvSpPr>
        <p:spPr bwMode="auto">
          <a:xfrm>
            <a:off x="609600" y="1524000"/>
            <a:ext cx="2286000" cy="1938338"/>
          </a:xfrm>
          <a:prstGeom prst="rect">
            <a:avLst/>
          </a:prstGeom>
          <a:noFill/>
          <a:ln w="9525">
            <a:noFill/>
            <a:miter lim="800000"/>
            <a:headEnd/>
            <a:tailEnd/>
          </a:ln>
        </p:spPr>
        <p:txBody>
          <a:bodyPr>
            <a:spAutoFit/>
          </a:bodyPr>
          <a:lstStyle/>
          <a:p>
            <a:r>
              <a:rPr lang="en-GB" altLang="en-US"/>
              <a:t>A) 6V</a:t>
            </a:r>
          </a:p>
          <a:p>
            <a:r>
              <a:rPr lang="en-GB" altLang="en-US"/>
              <a:t>B) 12V</a:t>
            </a:r>
          </a:p>
          <a:p>
            <a:r>
              <a:rPr lang="en-GB" altLang="en-US"/>
              <a:t>C) 18V</a:t>
            </a:r>
          </a:p>
          <a:p>
            <a:r>
              <a:rPr lang="en-GB" altLang="en-US"/>
              <a:t>D) 24V</a:t>
            </a:r>
          </a:p>
          <a:p>
            <a:r>
              <a:rPr lang="en-GB" altLang="en-US"/>
              <a:t>E) 120V</a:t>
            </a:r>
          </a:p>
        </p:txBody>
      </p:sp>
      <p:grpSp>
        <p:nvGrpSpPr>
          <p:cNvPr id="4" name="Group 7"/>
          <p:cNvGrpSpPr>
            <a:grpSpLocks/>
          </p:cNvGrpSpPr>
          <p:nvPr/>
        </p:nvGrpSpPr>
        <p:grpSpPr bwMode="auto">
          <a:xfrm>
            <a:off x="5387975" y="1293813"/>
            <a:ext cx="3048000" cy="2241550"/>
            <a:chOff x="5388429" y="1293167"/>
            <a:chExt cx="3048000" cy="2242876"/>
          </a:xfrm>
        </p:grpSpPr>
        <p:pic>
          <p:nvPicPr>
            <p:cNvPr id="99337" name="Picture 2"/>
            <p:cNvPicPr>
              <a:picLocks noChangeAspect="1" noChangeArrowheads="1"/>
            </p:cNvPicPr>
            <p:nvPr/>
          </p:nvPicPr>
          <p:blipFill>
            <a:blip r:embed="rId2" cstate="print"/>
            <a:srcRect/>
            <a:stretch>
              <a:fillRect/>
            </a:stretch>
          </p:blipFill>
          <p:spPr bwMode="auto">
            <a:xfrm>
              <a:off x="5388429" y="1516743"/>
              <a:ext cx="3048000" cy="2019300"/>
            </a:xfrm>
            <a:prstGeom prst="rect">
              <a:avLst/>
            </a:prstGeom>
            <a:noFill/>
            <a:ln w="9525">
              <a:noFill/>
              <a:miter lim="800000"/>
              <a:headEnd/>
              <a:tailEnd/>
            </a:ln>
          </p:spPr>
        </p:pic>
        <p:sp>
          <p:nvSpPr>
            <p:cNvPr id="99338" name="TextBox 3"/>
            <p:cNvSpPr txBox="1">
              <a:spLocks noChangeArrowheads="1"/>
            </p:cNvSpPr>
            <p:nvPr/>
          </p:nvSpPr>
          <p:spPr bwMode="auto">
            <a:xfrm>
              <a:off x="6781800" y="1293167"/>
              <a:ext cx="348344" cy="461665"/>
            </a:xfrm>
            <a:prstGeom prst="rect">
              <a:avLst/>
            </a:prstGeom>
            <a:solidFill>
              <a:schemeClr val="bg1"/>
            </a:solidFill>
            <a:ln w="9525">
              <a:noFill/>
              <a:miter lim="800000"/>
              <a:headEnd/>
              <a:tailEnd/>
            </a:ln>
          </p:spPr>
          <p:txBody>
            <a:bodyPr>
              <a:spAutoFit/>
            </a:bodyPr>
            <a:lstStyle/>
            <a:p>
              <a:r>
                <a:rPr lang="en-GB" altLang="en-US"/>
                <a:t>E</a:t>
              </a:r>
            </a:p>
          </p:txBody>
        </p:sp>
      </p:grpSp>
      <p:sp>
        <p:nvSpPr>
          <p:cNvPr id="5" name="Rectangle 4"/>
          <p:cNvSpPr>
            <a:spLocks noChangeArrowheads="1"/>
          </p:cNvSpPr>
          <p:nvPr/>
        </p:nvSpPr>
        <p:spPr bwMode="auto">
          <a:xfrm>
            <a:off x="327025" y="3581400"/>
            <a:ext cx="8359775" cy="461963"/>
          </a:xfrm>
          <a:prstGeom prst="rect">
            <a:avLst/>
          </a:prstGeom>
          <a:noFill/>
          <a:ln w="9525">
            <a:noFill/>
            <a:miter lim="800000"/>
            <a:headEnd/>
            <a:tailEnd/>
          </a:ln>
        </p:spPr>
        <p:txBody>
          <a:bodyPr>
            <a:spAutoFit/>
          </a:bodyPr>
          <a:lstStyle/>
          <a:p>
            <a:r>
              <a:rPr lang="en-US" altLang="en-US"/>
              <a:t>2) What is the current through the 6.00 ohm </a:t>
            </a:r>
            <a:r>
              <a:rPr lang="en-GB" altLang="en-US"/>
              <a:t>resistor?</a:t>
            </a:r>
          </a:p>
        </p:txBody>
      </p:sp>
      <p:sp>
        <p:nvSpPr>
          <p:cNvPr id="6" name="Rectangle 5"/>
          <p:cNvSpPr>
            <a:spLocks noChangeArrowheads="1"/>
          </p:cNvSpPr>
          <p:nvPr/>
        </p:nvSpPr>
        <p:spPr bwMode="auto">
          <a:xfrm>
            <a:off x="631825" y="4267200"/>
            <a:ext cx="4572000" cy="1938338"/>
          </a:xfrm>
          <a:prstGeom prst="rect">
            <a:avLst/>
          </a:prstGeom>
          <a:noFill/>
          <a:ln w="9525">
            <a:noFill/>
            <a:miter lim="800000"/>
            <a:headEnd/>
            <a:tailEnd/>
          </a:ln>
        </p:spPr>
        <p:txBody>
          <a:bodyPr>
            <a:spAutoFit/>
          </a:bodyPr>
          <a:lstStyle/>
          <a:p>
            <a:r>
              <a:rPr lang="en-GB" altLang="en-US"/>
              <a:t>A) 2A</a:t>
            </a:r>
          </a:p>
          <a:p>
            <a:r>
              <a:rPr lang="en-GB" altLang="en-US"/>
              <a:t>B) 3A</a:t>
            </a:r>
          </a:p>
          <a:p>
            <a:r>
              <a:rPr lang="en-GB" altLang="en-US"/>
              <a:t>C) 4A</a:t>
            </a:r>
          </a:p>
          <a:p>
            <a:r>
              <a:rPr lang="en-GB" altLang="en-US"/>
              <a:t>D) 8A</a:t>
            </a:r>
          </a:p>
          <a:p>
            <a:r>
              <a:rPr lang="en-GB" altLang="en-US"/>
              <a:t>E) 12A</a:t>
            </a:r>
          </a:p>
        </p:txBody>
      </p:sp>
      <p:sp>
        <p:nvSpPr>
          <p:cNvPr id="7" name="Rectangle 6"/>
          <p:cNvSpPr/>
          <p:nvPr/>
        </p:nvSpPr>
        <p:spPr>
          <a:xfrm>
            <a:off x="539552" y="4581128"/>
            <a:ext cx="3886200" cy="313184"/>
          </a:xfrm>
          <a:prstGeom prst="rect">
            <a:avLst/>
          </a:prstGeom>
          <a:solidFill>
            <a:srgbClr val="FF0000">
              <a:alpha val="21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9" name="Rectangle 8"/>
          <p:cNvSpPr/>
          <p:nvPr/>
        </p:nvSpPr>
        <p:spPr>
          <a:xfrm>
            <a:off x="395536" y="2132856"/>
            <a:ext cx="3886200" cy="288032"/>
          </a:xfrm>
          <a:prstGeom prst="rect">
            <a:avLst/>
          </a:prstGeom>
          <a:solidFill>
            <a:srgbClr val="FF0000">
              <a:alpha val="21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P spid="6" grpId="0"/>
      <p:bldP spid="7" grpId="0" animBg="1"/>
      <p:bldP spid="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1"/>
          <p:cNvSpPr>
            <a:spLocks noChangeArrowheads="1"/>
          </p:cNvSpPr>
          <p:nvPr/>
        </p:nvSpPr>
        <p:spPr bwMode="auto">
          <a:xfrm>
            <a:off x="228600" y="152400"/>
            <a:ext cx="8610600" cy="646331"/>
          </a:xfrm>
          <a:prstGeom prst="rect">
            <a:avLst/>
          </a:prstGeom>
          <a:noFill/>
          <a:ln w="9525">
            <a:noFill/>
            <a:miter lim="800000"/>
            <a:headEnd/>
            <a:tailEnd/>
          </a:ln>
        </p:spPr>
        <p:txBody>
          <a:bodyPr>
            <a:spAutoFit/>
          </a:bodyPr>
          <a:lstStyle/>
          <a:p>
            <a:r>
              <a:rPr lang="en-US" altLang="en-US" dirty="0"/>
              <a:t>EX: For the circuit shown below, if R1=15 Ω, R2=10 Ω, and R3=38 Ω. Calculate a) the value of resistor R4 such that the total power dissipated in the circuit is </a:t>
            </a:r>
            <a:r>
              <a:rPr lang="en-US" altLang="en-US" dirty="0" smtClean="0"/>
              <a:t>2.5kW.</a:t>
            </a:r>
            <a:endParaRPr lang="en-GB" altLang="en-US" dirty="0"/>
          </a:p>
        </p:txBody>
      </p:sp>
      <p:pic>
        <p:nvPicPr>
          <p:cNvPr id="48131" name="Picture 2"/>
          <p:cNvPicPr>
            <a:picLocks noChangeAspect="1" noChangeArrowheads="1"/>
          </p:cNvPicPr>
          <p:nvPr/>
        </p:nvPicPr>
        <p:blipFill>
          <a:blip r:embed="rId2" cstate="print"/>
          <a:srcRect/>
          <a:stretch>
            <a:fillRect/>
          </a:stretch>
        </p:blipFill>
        <p:spPr bwMode="auto">
          <a:xfrm>
            <a:off x="1676400" y="1722438"/>
            <a:ext cx="5715000" cy="2725737"/>
          </a:xfrm>
          <a:prstGeom prst="rect">
            <a:avLst/>
          </a:prstGeom>
          <a:noFill/>
          <a:ln w="9525">
            <a:noFill/>
            <a:miter lim="800000"/>
            <a:headEnd/>
            <a:tailEnd/>
          </a:ln>
        </p:spPr>
      </p:pic>
      <p:sp>
        <p:nvSpPr>
          <p:cNvPr id="3" name="Rectangle 2"/>
          <p:cNvSpPr>
            <a:spLocks noChangeArrowheads="1"/>
          </p:cNvSpPr>
          <p:nvPr/>
        </p:nvSpPr>
        <p:spPr bwMode="auto">
          <a:xfrm>
            <a:off x="609600" y="4724400"/>
            <a:ext cx="5451475" cy="1570038"/>
          </a:xfrm>
          <a:prstGeom prst="rect">
            <a:avLst/>
          </a:prstGeom>
          <a:noFill/>
          <a:ln w="9525">
            <a:noFill/>
            <a:miter lim="800000"/>
            <a:headEnd/>
            <a:tailEnd/>
          </a:ln>
        </p:spPr>
        <p:txBody>
          <a:bodyPr wrap="none">
            <a:spAutoFit/>
          </a:bodyPr>
          <a:lstStyle/>
          <a:p>
            <a:r>
              <a:rPr lang="en-US" altLang="en-US"/>
              <a:t>Power dissipated </a:t>
            </a:r>
            <a:r>
              <a:rPr lang="en-US" altLang="en-US" i="1"/>
              <a:t>P=VI</a:t>
            </a:r>
          </a:p>
          <a:p>
            <a:r>
              <a:rPr lang="en-US" altLang="en-US" i="1"/>
              <a:t>2500=250 I</a:t>
            </a:r>
          </a:p>
          <a:p>
            <a:r>
              <a:rPr lang="en-US" altLang="en-US" i="1"/>
              <a:t>I=10A</a:t>
            </a:r>
          </a:p>
          <a:p>
            <a:r>
              <a:rPr lang="en-US" altLang="en-US" i="1"/>
              <a:t>From Ohm’s law Rtotal=V/I=250/10=25</a:t>
            </a:r>
            <a:r>
              <a:rPr lang="el-GR" altLang="en-US" i="1"/>
              <a:t>Ω</a:t>
            </a:r>
            <a:endParaRPr lang="en-GB" altLang="en-US" i="1"/>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8131"/>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812800" y="300038"/>
            <a:ext cx="6935788" cy="461962"/>
          </a:xfrm>
          <a:prstGeom prst="rect">
            <a:avLst/>
          </a:prstGeom>
          <a:noFill/>
          <a:ln w="9525">
            <a:noFill/>
            <a:miter lim="800000"/>
            <a:headEnd/>
            <a:tailEnd/>
          </a:ln>
        </p:spPr>
        <p:txBody>
          <a:bodyPr wrap="none">
            <a:spAutoFit/>
          </a:bodyPr>
          <a:lstStyle/>
          <a:p>
            <a:r>
              <a:rPr lang="en-GB" altLang="en-US"/>
              <a:t>The equivalent resistance R’ of R1 &amp; R2 in parallel is </a:t>
            </a:r>
          </a:p>
        </p:txBody>
      </p:sp>
      <p:pic>
        <p:nvPicPr>
          <p:cNvPr id="54273" name="Picture 1"/>
          <p:cNvPicPr>
            <a:picLocks noChangeAspect="1" noChangeArrowheads="1"/>
          </p:cNvPicPr>
          <p:nvPr/>
        </p:nvPicPr>
        <p:blipFill>
          <a:blip r:embed="rId2" cstate="print"/>
          <a:srcRect/>
          <a:stretch>
            <a:fillRect/>
          </a:stretch>
        </p:blipFill>
        <p:spPr bwMode="auto">
          <a:xfrm>
            <a:off x="1016000" y="898525"/>
            <a:ext cx="2120900" cy="785813"/>
          </a:xfrm>
          <a:prstGeom prst="rect">
            <a:avLst/>
          </a:prstGeom>
          <a:noFill/>
          <a:ln w="9525">
            <a:noFill/>
            <a:miter lim="800000"/>
            <a:headEnd/>
            <a:tailEnd/>
          </a:ln>
        </p:spPr>
      </p:pic>
      <p:sp>
        <p:nvSpPr>
          <p:cNvPr id="4" name="TextBox 3"/>
          <p:cNvSpPr txBox="1">
            <a:spLocks noChangeArrowheads="1"/>
          </p:cNvSpPr>
          <p:nvPr/>
        </p:nvSpPr>
        <p:spPr bwMode="auto">
          <a:xfrm>
            <a:off x="3886200" y="1222375"/>
            <a:ext cx="3352800" cy="461963"/>
          </a:xfrm>
          <a:prstGeom prst="rect">
            <a:avLst/>
          </a:prstGeom>
          <a:noFill/>
          <a:ln w="9525">
            <a:noFill/>
            <a:miter lim="800000"/>
            <a:headEnd/>
            <a:tailEnd/>
          </a:ln>
        </p:spPr>
        <p:txBody>
          <a:bodyPr wrap="none">
            <a:spAutoFit/>
          </a:bodyPr>
          <a:lstStyle/>
          <a:p>
            <a:r>
              <a:rPr lang="en-GB" altLang="en-US"/>
              <a:t>R’=(10x15)/(10+15)=6 </a:t>
            </a:r>
            <a:r>
              <a:rPr lang="el-GR" altLang="en-US"/>
              <a:t>Ω</a:t>
            </a:r>
            <a:endParaRPr lang="en-GB" altLang="en-US"/>
          </a:p>
        </p:txBody>
      </p:sp>
      <p:sp>
        <p:nvSpPr>
          <p:cNvPr id="5" name="Rectangle 4"/>
          <p:cNvSpPr>
            <a:spLocks noChangeArrowheads="1"/>
          </p:cNvSpPr>
          <p:nvPr/>
        </p:nvSpPr>
        <p:spPr bwMode="auto">
          <a:xfrm>
            <a:off x="381000" y="1828800"/>
            <a:ext cx="7543800" cy="2308225"/>
          </a:xfrm>
          <a:prstGeom prst="rect">
            <a:avLst/>
          </a:prstGeom>
          <a:noFill/>
          <a:ln w="9525">
            <a:noFill/>
            <a:miter lim="800000"/>
            <a:headEnd/>
            <a:tailEnd/>
          </a:ln>
        </p:spPr>
        <p:txBody>
          <a:bodyPr>
            <a:spAutoFit/>
          </a:bodyPr>
          <a:lstStyle/>
          <a:p>
            <a:r>
              <a:rPr lang="en-GB" altLang="en-US"/>
              <a:t>The equivalent resistance R’’ of R3 &amp; R4 in parallel is</a:t>
            </a:r>
          </a:p>
          <a:p>
            <a:r>
              <a:rPr lang="en-GB" altLang="en-US"/>
              <a:t>R’’=25-6=19 </a:t>
            </a:r>
            <a:r>
              <a:rPr lang="el-GR" altLang="en-US"/>
              <a:t>Ω</a:t>
            </a:r>
            <a:endParaRPr lang="en-GB" altLang="en-US"/>
          </a:p>
          <a:p>
            <a:endParaRPr lang="en-GB" altLang="en-US"/>
          </a:p>
          <a:p>
            <a:r>
              <a:rPr lang="en-GB" altLang="en-US"/>
              <a:t>R’’=(R3xR4)/(R3+R4)                   19=(38R4)/(38+R4)</a:t>
            </a:r>
          </a:p>
          <a:p>
            <a:endParaRPr lang="en-GB" altLang="en-US"/>
          </a:p>
          <a:p>
            <a:r>
              <a:rPr lang="en-GB" altLang="en-US"/>
              <a:t>19(38+R4)=38R4                            R4=722/19=38 </a:t>
            </a:r>
            <a:r>
              <a:rPr lang="el-GR" altLang="en-US"/>
              <a:t>Ω</a:t>
            </a:r>
            <a:r>
              <a:rPr lang="en-GB" altLang="en-US"/>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54273"/>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 presetClass="entr" presetSubtype="0"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Box 5"/>
          <p:cNvSpPr txBox="1">
            <a:spLocks noChangeArrowheads="1"/>
          </p:cNvSpPr>
          <p:nvPr/>
        </p:nvSpPr>
        <p:spPr bwMode="auto">
          <a:xfrm>
            <a:off x="0" y="836712"/>
            <a:ext cx="9144000" cy="27699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eaLnBrk="0" hangingPunct="0">
              <a:defRPr>
                <a:solidFill>
                  <a:schemeClr val="tx1"/>
                </a:solidFill>
                <a:latin typeface="Arial" charset="0"/>
              </a:defRPr>
            </a:lvl1pPr>
            <a:lvl2pPr eaLnBrk="0" hangingPunct="0">
              <a:defRPr>
                <a:solidFill>
                  <a:schemeClr val="tx1"/>
                </a:solidFill>
                <a:latin typeface="Arial" charset="0"/>
              </a:defRPr>
            </a:lvl2pPr>
            <a:lvl3pPr indent="-225425"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lvl="1" eaLnBrk="1" hangingPunct="1">
              <a:spcAft>
                <a:spcPts val="1200"/>
              </a:spcAft>
            </a:pPr>
            <a:r>
              <a:rPr lang="en-US" altLang="en-US" sz="2400" dirty="0">
                <a:latin typeface="Georgia" pitchFamily="18" charset="0"/>
              </a:rPr>
              <a:t>For the parallel circuit shown, use the laws of circuit theory to calculate the following:</a:t>
            </a:r>
          </a:p>
          <a:p>
            <a:pPr lvl="2" eaLnBrk="1" hangingPunct="1">
              <a:spcAft>
                <a:spcPts val="1200"/>
              </a:spcAft>
              <a:buFont typeface="Arial" charset="0"/>
              <a:buChar char="•"/>
            </a:pPr>
            <a:r>
              <a:rPr lang="en-US" altLang="en-US" sz="2400" dirty="0">
                <a:latin typeface="Georgia" pitchFamily="18" charset="0"/>
              </a:rPr>
              <a:t>The total resistance (R</a:t>
            </a:r>
            <a:r>
              <a:rPr lang="en-US" altLang="en-US" sz="2400" baseline="-25000" dirty="0">
                <a:latin typeface="Georgia" pitchFamily="18" charset="0"/>
              </a:rPr>
              <a:t>T</a:t>
            </a:r>
            <a:r>
              <a:rPr lang="en-US" altLang="en-US" sz="2400" dirty="0">
                <a:latin typeface="Georgia" pitchFamily="18" charset="0"/>
              </a:rPr>
              <a:t>)</a:t>
            </a:r>
          </a:p>
          <a:p>
            <a:pPr lvl="2" eaLnBrk="1" hangingPunct="1">
              <a:spcAft>
                <a:spcPts val="1200"/>
              </a:spcAft>
              <a:buFont typeface="Arial" charset="0"/>
              <a:buChar char="•"/>
            </a:pPr>
            <a:r>
              <a:rPr lang="en-US" altLang="en-US" sz="2400" dirty="0">
                <a:latin typeface="Georgia" pitchFamily="18" charset="0"/>
              </a:rPr>
              <a:t>The </a:t>
            </a:r>
            <a:r>
              <a:rPr lang="en-US" altLang="en-US" sz="2400" u="sng" dirty="0">
                <a:latin typeface="Georgia" pitchFamily="18" charset="0"/>
              </a:rPr>
              <a:t>voltage</a:t>
            </a:r>
            <a:r>
              <a:rPr lang="en-US" altLang="en-US" sz="2400" dirty="0">
                <a:latin typeface="Georgia" pitchFamily="18" charset="0"/>
              </a:rPr>
              <a:t> </a:t>
            </a:r>
            <a:r>
              <a:rPr lang="en-US" altLang="en-US" sz="2400" u="sng" dirty="0">
                <a:latin typeface="Georgia" pitchFamily="18" charset="0"/>
              </a:rPr>
              <a:t>across</a:t>
            </a:r>
            <a:r>
              <a:rPr lang="en-US" altLang="en-US" sz="2400" dirty="0">
                <a:latin typeface="Georgia" pitchFamily="18" charset="0"/>
              </a:rPr>
              <a:t> each component (V</a:t>
            </a:r>
            <a:r>
              <a:rPr lang="en-US" altLang="en-US" sz="2400" baseline="-25000" dirty="0">
                <a:latin typeface="Georgia" pitchFamily="18" charset="0"/>
              </a:rPr>
              <a:t>T</a:t>
            </a:r>
            <a:r>
              <a:rPr lang="en-US" altLang="en-US" sz="2400" dirty="0">
                <a:latin typeface="Georgia" pitchFamily="18" charset="0"/>
              </a:rPr>
              <a:t>, V</a:t>
            </a:r>
            <a:r>
              <a:rPr lang="en-US" altLang="en-US" sz="2400" baseline="-25000" dirty="0">
                <a:latin typeface="Georgia" pitchFamily="18" charset="0"/>
              </a:rPr>
              <a:t>R1</a:t>
            </a:r>
            <a:r>
              <a:rPr lang="en-US" altLang="en-US" sz="2400" dirty="0">
                <a:latin typeface="Georgia" pitchFamily="18" charset="0"/>
              </a:rPr>
              <a:t>, V</a:t>
            </a:r>
            <a:r>
              <a:rPr lang="en-US" altLang="en-US" sz="2400" baseline="-25000" dirty="0">
                <a:latin typeface="Georgia" pitchFamily="18" charset="0"/>
              </a:rPr>
              <a:t>R2</a:t>
            </a:r>
            <a:r>
              <a:rPr lang="en-US" altLang="en-US" sz="2400" dirty="0">
                <a:latin typeface="Georgia" pitchFamily="18" charset="0"/>
              </a:rPr>
              <a:t>, &amp; V</a:t>
            </a:r>
            <a:r>
              <a:rPr lang="en-US" altLang="en-US" sz="2400" baseline="-25000" dirty="0">
                <a:latin typeface="Georgia" pitchFamily="18" charset="0"/>
              </a:rPr>
              <a:t>R3</a:t>
            </a:r>
            <a:r>
              <a:rPr lang="en-US" altLang="en-US" sz="2400" dirty="0">
                <a:latin typeface="Georgia" pitchFamily="18" charset="0"/>
              </a:rPr>
              <a:t>)</a:t>
            </a:r>
          </a:p>
          <a:p>
            <a:pPr lvl="2" eaLnBrk="1" hangingPunct="1">
              <a:spcAft>
                <a:spcPts val="1200"/>
              </a:spcAft>
              <a:buFont typeface="Arial" charset="0"/>
              <a:buChar char="•"/>
            </a:pPr>
            <a:r>
              <a:rPr lang="en-US" altLang="en-US" sz="2400" dirty="0">
                <a:latin typeface="Georgia" pitchFamily="18" charset="0"/>
              </a:rPr>
              <a:t>The </a:t>
            </a:r>
            <a:r>
              <a:rPr lang="en-US" altLang="en-US" sz="2400" u="sng" dirty="0">
                <a:latin typeface="Georgia" pitchFamily="18" charset="0"/>
              </a:rPr>
              <a:t>current</a:t>
            </a:r>
            <a:r>
              <a:rPr lang="en-US" altLang="en-US" sz="2400" dirty="0">
                <a:latin typeface="Georgia" pitchFamily="18" charset="0"/>
              </a:rPr>
              <a:t> flowing </a:t>
            </a:r>
            <a:r>
              <a:rPr lang="en-US" altLang="en-US" sz="2400" u="sng" dirty="0">
                <a:latin typeface="Georgia" pitchFamily="18" charset="0"/>
              </a:rPr>
              <a:t>through</a:t>
            </a:r>
            <a:r>
              <a:rPr lang="en-US" altLang="en-US" sz="2400" dirty="0">
                <a:latin typeface="Georgia" pitchFamily="18" charset="0"/>
              </a:rPr>
              <a:t> each component (I</a:t>
            </a:r>
            <a:r>
              <a:rPr lang="en-US" altLang="en-US" sz="2400" baseline="-25000" dirty="0">
                <a:latin typeface="Georgia" pitchFamily="18" charset="0"/>
              </a:rPr>
              <a:t>T</a:t>
            </a:r>
            <a:r>
              <a:rPr lang="en-US" altLang="en-US" sz="2400" dirty="0">
                <a:latin typeface="Georgia" pitchFamily="18" charset="0"/>
              </a:rPr>
              <a:t>, I</a:t>
            </a:r>
            <a:r>
              <a:rPr lang="en-US" altLang="en-US" sz="2400" baseline="-25000" dirty="0">
                <a:latin typeface="Georgia" pitchFamily="18" charset="0"/>
              </a:rPr>
              <a:t>R1</a:t>
            </a:r>
            <a:r>
              <a:rPr lang="en-US" altLang="en-US" sz="2400" dirty="0">
                <a:latin typeface="Georgia" pitchFamily="18" charset="0"/>
              </a:rPr>
              <a:t>, I</a:t>
            </a:r>
            <a:r>
              <a:rPr lang="en-US" altLang="en-US" sz="2400" baseline="-25000" dirty="0">
                <a:latin typeface="Georgia" pitchFamily="18" charset="0"/>
              </a:rPr>
              <a:t>R2</a:t>
            </a:r>
            <a:r>
              <a:rPr lang="en-US" altLang="en-US" sz="2400" dirty="0">
                <a:latin typeface="Georgia" pitchFamily="18" charset="0"/>
              </a:rPr>
              <a:t>, &amp; I</a:t>
            </a:r>
            <a:r>
              <a:rPr lang="en-US" altLang="en-US" sz="2400" baseline="-25000" dirty="0">
                <a:latin typeface="Georgia" pitchFamily="18" charset="0"/>
              </a:rPr>
              <a:t>R3</a:t>
            </a:r>
            <a:r>
              <a:rPr lang="en-US" altLang="en-US" sz="2400" dirty="0" smtClean="0">
                <a:latin typeface="Georgia" pitchFamily="18" charset="0"/>
              </a:rPr>
              <a:t>).</a:t>
            </a:r>
            <a:endParaRPr lang="en-US" altLang="en-US" sz="2400" dirty="0">
              <a:latin typeface="Georgia" pitchFamily="18" charset="0"/>
            </a:endParaRPr>
          </a:p>
        </p:txBody>
      </p:sp>
      <p:grpSp>
        <p:nvGrpSpPr>
          <p:cNvPr id="51203" name="Group 33"/>
          <p:cNvGrpSpPr>
            <a:grpSpLocks/>
          </p:cNvGrpSpPr>
          <p:nvPr/>
        </p:nvGrpSpPr>
        <p:grpSpPr bwMode="auto">
          <a:xfrm>
            <a:off x="2057400" y="4038600"/>
            <a:ext cx="5029200" cy="2568575"/>
            <a:chOff x="2209800" y="4230925"/>
            <a:chExt cx="5029200" cy="2569092"/>
          </a:xfrm>
        </p:grpSpPr>
        <p:sp>
          <p:nvSpPr>
            <p:cNvPr id="51205" name="Slide Number Placeholder 6"/>
            <p:cNvSpPr txBox="1">
              <a:spLocks/>
            </p:cNvSpPr>
            <p:nvPr/>
          </p:nvSpPr>
          <p:spPr bwMode="auto">
            <a:xfrm>
              <a:off x="5103813" y="6245867"/>
              <a:ext cx="2133600" cy="476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fld id="{C75A47CC-8733-4B43-8EEF-D48B5644EBE4}" type="slidenum">
                <a:rPr lang="en-US" altLang="en-US" sz="1400"/>
                <a:pPr algn="r" eaLnBrk="1" hangingPunct="1"/>
                <a:t>45</a:t>
              </a:fld>
              <a:endParaRPr lang="en-US" altLang="en-US" sz="1400"/>
            </a:p>
          </p:txBody>
        </p:sp>
        <p:pic>
          <p:nvPicPr>
            <p:cNvPr id="51206"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605315" y="4572000"/>
              <a:ext cx="4578927"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207" name="Group 6"/>
            <p:cNvGrpSpPr>
              <a:grpSpLocks/>
            </p:cNvGrpSpPr>
            <p:nvPr/>
          </p:nvGrpSpPr>
          <p:grpSpPr bwMode="auto">
            <a:xfrm>
              <a:off x="5103030" y="4914900"/>
              <a:ext cx="288862" cy="917377"/>
              <a:chOff x="6873938" y="4876800"/>
              <a:chExt cx="288862" cy="917377"/>
            </a:xfrm>
          </p:grpSpPr>
          <p:sp>
            <p:nvSpPr>
              <p:cNvPr id="51231" name="TextBox 7"/>
              <p:cNvSpPr txBox="1">
                <a:spLocks noChangeArrowheads="1"/>
              </p:cNvSpPr>
              <p:nvPr/>
            </p:nvSpPr>
            <p:spPr bwMode="auto">
              <a:xfrm>
                <a:off x="6873938" y="487680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51232" name="TextBox 9"/>
              <p:cNvSpPr txBox="1">
                <a:spLocks noChangeArrowheads="1"/>
              </p:cNvSpPr>
              <p:nvPr/>
            </p:nvSpPr>
            <p:spPr bwMode="auto">
              <a:xfrm>
                <a:off x="6902792" y="5486400"/>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grpSp>
        <p:grpSp>
          <p:nvGrpSpPr>
            <p:cNvPr id="51208" name="Group 10"/>
            <p:cNvGrpSpPr>
              <a:grpSpLocks/>
            </p:cNvGrpSpPr>
            <p:nvPr/>
          </p:nvGrpSpPr>
          <p:grpSpPr bwMode="auto">
            <a:xfrm>
              <a:off x="6398430" y="4914900"/>
              <a:ext cx="288862" cy="917377"/>
              <a:chOff x="7848600" y="4876800"/>
              <a:chExt cx="288862" cy="917377"/>
            </a:xfrm>
          </p:grpSpPr>
          <p:sp>
            <p:nvSpPr>
              <p:cNvPr id="51229" name="TextBox 11"/>
              <p:cNvSpPr txBox="1">
                <a:spLocks noChangeArrowheads="1"/>
              </p:cNvSpPr>
              <p:nvPr/>
            </p:nvSpPr>
            <p:spPr bwMode="auto">
              <a:xfrm>
                <a:off x="7848600" y="487680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51230" name="TextBox 12"/>
              <p:cNvSpPr txBox="1">
                <a:spLocks noChangeArrowheads="1"/>
              </p:cNvSpPr>
              <p:nvPr/>
            </p:nvSpPr>
            <p:spPr bwMode="auto">
              <a:xfrm>
                <a:off x="7877454" y="5486400"/>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grpSp>
        <p:sp>
          <p:nvSpPr>
            <p:cNvPr id="51209" name="TextBox 13"/>
            <p:cNvSpPr txBox="1">
              <a:spLocks noChangeArrowheads="1"/>
            </p:cNvSpPr>
            <p:nvPr/>
          </p:nvSpPr>
          <p:spPr bwMode="auto">
            <a:xfrm>
              <a:off x="3501250" y="5219700"/>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R1</a:t>
              </a:r>
            </a:p>
          </p:txBody>
        </p:sp>
        <p:grpSp>
          <p:nvGrpSpPr>
            <p:cNvPr id="51210" name="Group 14"/>
            <p:cNvGrpSpPr>
              <a:grpSpLocks/>
            </p:cNvGrpSpPr>
            <p:nvPr/>
          </p:nvGrpSpPr>
          <p:grpSpPr bwMode="auto">
            <a:xfrm>
              <a:off x="3807630" y="4914900"/>
              <a:ext cx="288862" cy="917377"/>
              <a:chOff x="5197538" y="4953000"/>
              <a:chExt cx="288862" cy="917377"/>
            </a:xfrm>
          </p:grpSpPr>
          <p:sp>
            <p:nvSpPr>
              <p:cNvPr id="51227" name="TextBox 15"/>
              <p:cNvSpPr txBox="1">
                <a:spLocks noChangeArrowheads="1"/>
              </p:cNvSpPr>
              <p:nvPr/>
            </p:nvSpPr>
            <p:spPr bwMode="auto">
              <a:xfrm>
                <a:off x="5197538" y="4953000"/>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51228" name="TextBox 16"/>
              <p:cNvSpPr txBox="1">
                <a:spLocks noChangeArrowheads="1"/>
              </p:cNvSpPr>
              <p:nvPr/>
            </p:nvSpPr>
            <p:spPr bwMode="auto">
              <a:xfrm>
                <a:off x="5226392" y="5562600"/>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grpSp>
        <p:sp>
          <p:nvSpPr>
            <p:cNvPr id="51211" name="TextBox 17"/>
            <p:cNvSpPr txBox="1">
              <a:spLocks noChangeArrowheads="1"/>
            </p:cNvSpPr>
            <p:nvPr/>
          </p:nvSpPr>
          <p:spPr bwMode="auto">
            <a:xfrm>
              <a:off x="4798230" y="5219700"/>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R2</a:t>
              </a:r>
            </a:p>
          </p:txBody>
        </p:sp>
        <p:sp>
          <p:nvSpPr>
            <p:cNvPr id="51212" name="TextBox 18"/>
            <p:cNvSpPr txBox="1">
              <a:spLocks noChangeArrowheads="1"/>
            </p:cNvSpPr>
            <p:nvPr/>
          </p:nvSpPr>
          <p:spPr bwMode="auto">
            <a:xfrm>
              <a:off x="6093630" y="5219700"/>
              <a:ext cx="45878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R3</a:t>
              </a:r>
            </a:p>
          </p:txBody>
        </p:sp>
        <p:sp>
          <p:nvSpPr>
            <p:cNvPr id="51213" name="TextBox 19"/>
            <p:cNvSpPr txBox="1">
              <a:spLocks noChangeArrowheads="1"/>
            </p:cNvSpPr>
            <p:nvPr/>
          </p:nvSpPr>
          <p:spPr bwMode="auto">
            <a:xfrm>
              <a:off x="3117853" y="6492240"/>
              <a:ext cx="38497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R</a:t>
              </a:r>
              <a:r>
                <a:rPr lang="en-US" altLang="en-US" sz="1400" baseline="-25000">
                  <a:solidFill>
                    <a:srgbClr val="0000FF"/>
                  </a:solidFill>
                </a:rPr>
                <a:t>T</a:t>
              </a:r>
            </a:p>
          </p:txBody>
        </p:sp>
        <p:sp>
          <p:nvSpPr>
            <p:cNvPr id="21" name="Freeform 20"/>
            <p:cNvSpPr/>
            <p:nvPr/>
          </p:nvSpPr>
          <p:spPr>
            <a:xfrm>
              <a:off x="3278188" y="5867967"/>
              <a:ext cx="222250" cy="547797"/>
            </a:xfrm>
            <a:custGeom>
              <a:avLst/>
              <a:gdLst>
                <a:gd name="connsiteX0" fmla="*/ 0 w 223284"/>
                <a:gd name="connsiteY0" fmla="*/ 893135 h 893135"/>
                <a:gd name="connsiteX1" fmla="*/ 0 w 223284"/>
                <a:gd name="connsiteY1" fmla="*/ 0 h 893135"/>
                <a:gd name="connsiteX2" fmla="*/ 223284 w 223284"/>
                <a:gd name="connsiteY2" fmla="*/ 0 h 893135"/>
              </a:gdLst>
              <a:ahLst/>
              <a:cxnLst>
                <a:cxn ang="0">
                  <a:pos x="connsiteX0" y="connsiteY0"/>
                </a:cxn>
                <a:cxn ang="0">
                  <a:pos x="connsiteX1" y="connsiteY1"/>
                </a:cxn>
                <a:cxn ang="0">
                  <a:pos x="connsiteX2" y="connsiteY2"/>
                </a:cxn>
              </a:cxnLst>
              <a:rect l="l" t="t" r="r" b="b"/>
              <a:pathLst>
                <a:path w="223284" h="893135">
                  <a:moveTo>
                    <a:pt x="0" y="893135"/>
                  </a:moveTo>
                  <a:lnTo>
                    <a:pt x="0" y="0"/>
                  </a:lnTo>
                  <a:lnTo>
                    <a:pt x="223284" y="0"/>
                  </a:lnTo>
                </a:path>
              </a:pathLst>
            </a:cu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400" dirty="0"/>
            </a:p>
          </p:txBody>
        </p:sp>
        <p:sp>
          <p:nvSpPr>
            <p:cNvPr id="51215" name="TextBox 21"/>
            <p:cNvSpPr txBox="1">
              <a:spLocks noChangeArrowheads="1"/>
            </p:cNvSpPr>
            <p:nvPr/>
          </p:nvSpPr>
          <p:spPr bwMode="auto">
            <a:xfrm>
              <a:off x="2209800" y="5254823"/>
              <a:ext cx="37863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V</a:t>
              </a:r>
              <a:r>
                <a:rPr lang="en-US" altLang="en-US" sz="1400" baseline="-25000">
                  <a:solidFill>
                    <a:srgbClr val="0000FF"/>
                  </a:solidFill>
                </a:rPr>
                <a:t>T</a:t>
              </a:r>
            </a:p>
          </p:txBody>
        </p:sp>
        <p:sp>
          <p:nvSpPr>
            <p:cNvPr id="51216" name="TextBox 22"/>
            <p:cNvSpPr txBox="1">
              <a:spLocks noChangeArrowheads="1"/>
            </p:cNvSpPr>
            <p:nvPr/>
          </p:nvSpPr>
          <p:spPr bwMode="auto">
            <a:xfrm>
              <a:off x="3159466" y="4230925"/>
              <a:ext cx="30809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T</a:t>
              </a:r>
            </a:p>
          </p:txBody>
        </p:sp>
        <p:cxnSp>
          <p:nvCxnSpPr>
            <p:cNvPr id="24" name="Straight Arrow Connector 23"/>
            <p:cNvCxnSpPr/>
            <p:nvPr/>
          </p:nvCxnSpPr>
          <p:spPr>
            <a:xfrm>
              <a:off x="3198813" y="4546902"/>
              <a:ext cx="304800" cy="1587"/>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grpSp>
          <p:nvGrpSpPr>
            <p:cNvPr id="51218" name="Group 24"/>
            <p:cNvGrpSpPr>
              <a:grpSpLocks/>
            </p:cNvGrpSpPr>
            <p:nvPr/>
          </p:nvGrpSpPr>
          <p:grpSpPr bwMode="auto">
            <a:xfrm>
              <a:off x="2588430" y="4922727"/>
              <a:ext cx="288862" cy="917377"/>
              <a:chOff x="4073856" y="4950023"/>
              <a:chExt cx="288862" cy="917377"/>
            </a:xfrm>
          </p:grpSpPr>
          <p:sp>
            <p:nvSpPr>
              <p:cNvPr id="51225" name="TextBox 25"/>
              <p:cNvSpPr txBox="1">
                <a:spLocks noChangeArrowheads="1"/>
              </p:cNvSpPr>
              <p:nvPr/>
            </p:nvSpPr>
            <p:spPr bwMode="auto">
              <a:xfrm>
                <a:off x="4073856" y="4950023"/>
                <a:ext cx="2888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sp>
            <p:nvSpPr>
              <p:cNvPr id="51226" name="TextBox 26"/>
              <p:cNvSpPr txBox="1">
                <a:spLocks noChangeArrowheads="1"/>
              </p:cNvSpPr>
              <p:nvPr/>
            </p:nvSpPr>
            <p:spPr bwMode="auto">
              <a:xfrm>
                <a:off x="4102710" y="5559623"/>
                <a:ext cx="24397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a:t>
                </a:r>
                <a:endParaRPr lang="en-US" altLang="en-US" sz="1400" baseline="-25000">
                  <a:solidFill>
                    <a:srgbClr val="0000FF"/>
                  </a:solidFill>
                </a:endParaRPr>
              </a:p>
            </p:txBody>
          </p:sp>
        </p:grpSp>
        <p:cxnSp>
          <p:nvCxnSpPr>
            <p:cNvPr id="28" name="Straight Arrow Connector 27"/>
            <p:cNvCxnSpPr/>
            <p:nvPr/>
          </p:nvCxnSpPr>
          <p:spPr>
            <a:xfrm rot="5400000">
              <a:off x="4037776" y="4876374"/>
              <a:ext cx="304861" cy="1587"/>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rot="5400000">
              <a:off x="5334763" y="4876374"/>
              <a:ext cx="304861" cy="1588"/>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a:off x="6630163" y="4876374"/>
              <a:ext cx="304861" cy="1588"/>
            </a:xfrm>
            <a:prstGeom prst="straightConnector1">
              <a:avLst/>
            </a:prstGeom>
            <a:ln w="12700">
              <a:solidFill>
                <a:srgbClr val="0000FF"/>
              </a:solidFill>
              <a:headEnd type="none"/>
              <a:tailEnd type="stealth" w="lg" len="lg"/>
            </a:ln>
          </p:spPr>
          <p:style>
            <a:lnRef idx="1">
              <a:schemeClr val="accent1"/>
            </a:lnRef>
            <a:fillRef idx="0">
              <a:schemeClr val="accent1"/>
            </a:fillRef>
            <a:effectRef idx="0">
              <a:schemeClr val="accent1"/>
            </a:effectRef>
            <a:fontRef idx="minor">
              <a:schemeClr val="tx1"/>
            </a:fontRef>
          </p:style>
        </p:cxnSp>
        <p:sp>
          <p:nvSpPr>
            <p:cNvPr id="51222" name="TextBox 30"/>
            <p:cNvSpPr txBox="1">
              <a:spLocks noChangeArrowheads="1"/>
            </p:cNvSpPr>
            <p:nvPr/>
          </p:nvSpPr>
          <p:spPr bwMode="auto">
            <a:xfrm>
              <a:off x="4263902" y="4645223"/>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R1</a:t>
              </a:r>
            </a:p>
          </p:txBody>
        </p:sp>
        <p:sp>
          <p:nvSpPr>
            <p:cNvPr id="51223" name="TextBox 31"/>
            <p:cNvSpPr txBox="1">
              <a:spLocks noChangeArrowheads="1"/>
            </p:cNvSpPr>
            <p:nvPr/>
          </p:nvSpPr>
          <p:spPr bwMode="auto">
            <a:xfrm>
              <a:off x="5555352" y="4648200"/>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solidFill>
                    <a:srgbClr val="0000FF"/>
                  </a:solidFill>
                </a:rPr>
                <a:t>I</a:t>
              </a:r>
              <a:r>
                <a:rPr lang="en-US" altLang="en-US" sz="1400" baseline="-25000">
                  <a:solidFill>
                    <a:srgbClr val="0000FF"/>
                  </a:solidFill>
                </a:rPr>
                <a:t>R2</a:t>
              </a:r>
            </a:p>
          </p:txBody>
        </p:sp>
        <p:sp>
          <p:nvSpPr>
            <p:cNvPr id="51224" name="TextBox 32"/>
            <p:cNvSpPr txBox="1">
              <a:spLocks noChangeArrowheads="1"/>
            </p:cNvSpPr>
            <p:nvPr/>
          </p:nvSpPr>
          <p:spPr bwMode="auto">
            <a:xfrm>
              <a:off x="6850752" y="4648200"/>
              <a:ext cx="38824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dirty="0">
                  <a:solidFill>
                    <a:srgbClr val="0000FF"/>
                  </a:solidFill>
                </a:rPr>
                <a:t>I</a:t>
              </a:r>
              <a:r>
                <a:rPr lang="en-US" altLang="en-US" sz="1400" baseline="-25000" dirty="0">
                  <a:solidFill>
                    <a:srgbClr val="0000FF"/>
                  </a:solidFill>
                </a:rPr>
                <a:t>R3</a:t>
              </a:r>
            </a:p>
          </p:txBody>
        </p:sp>
      </p:grpSp>
      <p:sp>
        <p:nvSpPr>
          <p:cNvPr id="34" name="Rectangle 5"/>
          <p:cNvSpPr txBox="1">
            <a:spLocks noChangeArrowheads="1"/>
          </p:cNvSpPr>
          <p:nvPr/>
        </p:nvSpPr>
        <p:spPr bwMode="auto">
          <a:xfrm>
            <a:off x="0" y="0"/>
            <a:ext cx="7543800" cy="868363"/>
          </a:xfrm>
          <a:prstGeom prst="rect">
            <a:avLst/>
          </a:prstGeom>
          <a:noFill/>
          <a:ln w="9525">
            <a:noFill/>
            <a:miter lim="800000"/>
            <a:headEnd/>
            <a:tailEnd/>
          </a:ln>
        </p:spPr>
        <p:txBody>
          <a:bodyPr anchor="ctr"/>
          <a:lstStyle/>
          <a:p>
            <a:pPr>
              <a:defRPr/>
            </a:pPr>
            <a:r>
              <a:rPr lang="en-US" sz="2800" b="1" dirty="0">
                <a:solidFill>
                  <a:srgbClr val="FF0000"/>
                </a:solidFill>
                <a:latin typeface="Georgia" pitchFamily="18" charset="0"/>
              </a:rPr>
              <a:t>Example Parallel Circuits</a:t>
            </a:r>
          </a:p>
        </p:txBody>
      </p:sp>
    </p:spTree>
    <p:extLst>
      <p:ext uri="{BB962C8B-B14F-4D97-AF65-F5344CB8AC3E}">
        <p14:creationId xmlns:p14="http://schemas.microsoft.com/office/powerpoint/2010/main" val="1388614032"/>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4" name="TextBox 5"/>
          <p:cNvSpPr txBox="1">
            <a:spLocks noChangeArrowheads="1"/>
          </p:cNvSpPr>
          <p:nvPr/>
        </p:nvSpPr>
        <p:spPr bwMode="auto">
          <a:xfrm>
            <a:off x="762000" y="1295400"/>
            <a:ext cx="3429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a:t>Total Resistance:</a:t>
            </a:r>
          </a:p>
        </p:txBody>
      </p:sp>
      <p:graphicFrame>
        <p:nvGraphicFramePr>
          <p:cNvPr id="365574" name="Object 2"/>
          <p:cNvGraphicFramePr>
            <a:graphicFrameLocks noChangeAspect="1"/>
          </p:cNvGraphicFramePr>
          <p:nvPr/>
        </p:nvGraphicFramePr>
        <p:xfrm>
          <a:off x="971600" y="5757862"/>
          <a:ext cx="5105400" cy="1100138"/>
        </p:xfrm>
        <a:graphic>
          <a:graphicData uri="http://schemas.openxmlformats.org/presentationml/2006/ole">
            <mc:AlternateContent xmlns:mc="http://schemas.openxmlformats.org/markup-compatibility/2006">
              <mc:Choice xmlns:v="urn:schemas-microsoft-com:vml" Requires="v">
                <p:oleObj spid="_x0000_s16418" name="Equation" r:id="rId4" imgW="2006600" imgH="431800" progId="">
                  <p:embed/>
                </p:oleObj>
              </mc:Choice>
              <mc:Fallback>
                <p:oleObj name="Equation" r:id="rId4" imgW="2006600" imgH="431800" progId="">
                  <p:embed/>
                  <p:pic>
                    <p:nvPicPr>
                      <p:cNvPr id="0" name="Picture 2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71600" y="5757862"/>
                        <a:ext cx="5105400" cy="1100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pic>
        <p:nvPicPr>
          <p:cNvPr id="7175"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495800" y="609600"/>
            <a:ext cx="4648200" cy="243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 name="Object 3"/>
          <p:cNvGraphicFramePr>
            <a:graphicFrameLocks noChangeAspect="1"/>
          </p:cNvGraphicFramePr>
          <p:nvPr/>
        </p:nvGraphicFramePr>
        <p:xfrm>
          <a:off x="914400" y="1752600"/>
          <a:ext cx="3008313" cy="1219200"/>
        </p:xfrm>
        <a:graphic>
          <a:graphicData uri="http://schemas.openxmlformats.org/presentationml/2006/ole">
            <mc:AlternateContent xmlns:mc="http://schemas.openxmlformats.org/markup-compatibility/2006">
              <mc:Choice xmlns:v="urn:schemas-microsoft-com:vml" Requires="v">
                <p:oleObj spid="_x0000_s16419" name="Equation" r:id="rId7" imgW="1536700" imgH="622300" progId="">
                  <p:embed/>
                </p:oleObj>
              </mc:Choice>
              <mc:Fallback>
                <p:oleObj name="Equation" r:id="rId7" imgW="1536700" imgH="622300" progId="">
                  <p:embed/>
                  <p:pic>
                    <p:nvPicPr>
                      <p:cNvPr id="0" name="Picture 2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1752600"/>
                        <a:ext cx="3008313" cy="121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8201" name="TextBox 5"/>
          <p:cNvSpPr txBox="1">
            <a:spLocks noChangeArrowheads="1"/>
          </p:cNvSpPr>
          <p:nvPr/>
        </p:nvSpPr>
        <p:spPr bwMode="auto">
          <a:xfrm>
            <a:off x="762000" y="5181600"/>
            <a:ext cx="48768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dirty="0">
                <a:latin typeface="Georgia" pitchFamily="18" charset="0"/>
              </a:rPr>
              <a:t>Voltage </a:t>
            </a:r>
            <a:r>
              <a:rPr lang="en-US" altLang="en-US" sz="2400" u="sng" dirty="0">
                <a:latin typeface="Georgia" pitchFamily="18" charset="0"/>
              </a:rPr>
              <a:t>Across</a:t>
            </a:r>
            <a:r>
              <a:rPr lang="en-US" altLang="en-US" sz="2400" dirty="0">
                <a:latin typeface="Georgia" pitchFamily="18" charset="0"/>
              </a:rPr>
              <a:t> Each Component</a:t>
            </a:r>
            <a:r>
              <a:rPr lang="en-US" altLang="en-US" sz="2400" dirty="0"/>
              <a:t>:</a:t>
            </a:r>
          </a:p>
        </p:txBody>
      </p:sp>
      <p:sp>
        <p:nvSpPr>
          <p:cNvPr id="7177" name="TextBox 5"/>
          <p:cNvSpPr txBox="1">
            <a:spLocks noChangeArrowheads="1"/>
          </p:cNvSpPr>
          <p:nvPr/>
        </p:nvSpPr>
        <p:spPr bwMode="auto">
          <a:xfrm>
            <a:off x="457200" y="762000"/>
            <a:ext cx="198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a:t>Solution</a:t>
            </a:r>
            <a:r>
              <a:rPr lang="en-US" altLang="en-US" sz="2400"/>
              <a:t>:</a:t>
            </a:r>
          </a:p>
        </p:txBody>
      </p:sp>
      <p:sp>
        <p:nvSpPr>
          <p:cNvPr id="13" name="Rectangle 5"/>
          <p:cNvSpPr txBox="1">
            <a:spLocks noChangeArrowheads="1"/>
          </p:cNvSpPr>
          <p:nvPr/>
        </p:nvSpPr>
        <p:spPr bwMode="auto">
          <a:xfrm>
            <a:off x="0" y="0"/>
            <a:ext cx="7543800" cy="868363"/>
          </a:xfrm>
          <a:prstGeom prst="rect">
            <a:avLst/>
          </a:prstGeom>
          <a:noFill/>
          <a:ln w="9525">
            <a:noFill/>
            <a:miter lim="800000"/>
            <a:headEnd/>
            <a:tailEnd/>
          </a:ln>
        </p:spPr>
        <p:txBody>
          <a:bodyPr anchor="ctr"/>
          <a:lstStyle/>
          <a:p>
            <a:pPr>
              <a:defRPr/>
            </a:pPr>
            <a:r>
              <a:rPr lang="en-US" sz="2800" b="1" dirty="0">
                <a:solidFill>
                  <a:srgbClr val="FF0000"/>
                </a:solidFill>
                <a:latin typeface="Georgia" pitchFamily="18" charset="0"/>
              </a:rPr>
              <a:t>Example Parallel Circuits</a:t>
            </a:r>
          </a:p>
        </p:txBody>
      </p:sp>
      <p:graphicFrame>
        <p:nvGraphicFramePr>
          <p:cNvPr id="81924" name="Object 4"/>
          <p:cNvGraphicFramePr>
            <a:graphicFrameLocks noChangeAspect="1"/>
          </p:cNvGraphicFramePr>
          <p:nvPr/>
        </p:nvGraphicFramePr>
        <p:xfrm>
          <a:off x="838200" y="3048000"/>
          <a:ext cx="4621213" cy="1143000"/>
        </p:xfrm>
        <a:graphic>
          <a:graphicData uri="http://schemas.openxmlformats.org/presentationml/2006/ole">
            <mc:AlternateContent xmlns:mc="http://schemas.openxmlformats.org/markup-compatibility/2006">
              <mc:Choice xmlns:v="urn:schemas-microsoft-com:vml" Requires="v">
                <p:oleObj spid="_x0000_s16420" name="Equation" r:id="rId9" imgW="2362200" imgH="584200" progId="">
                  <p:embed/>
                </p:oleObj>
              </mc:Choice>
              <mc:Fallback>
                <p:oleObj name="Equation" r:id="rId9" imgW="2362200" imgH="584200" progId="">
                  <p:embed/>
                  <p:pic>
                    <p:nvPicPr>
                      <p:cNvPr id="0" name="Picture 2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38200" y="3048000"/>
                        <a:ext cx="4621213"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1925" name="Object 5"/>
          <p:cNvGraphicFramePr>
            <a:graphicFrameLocks noChangeAspect="1"/>
          </p:cNvGraphicFramePr>
          <p:nvPr/>
        </p:nvGraphicFramePr>
        <p:xfrm>
          <a:off x="838200" y="4343400"/>
          <a:ext cx="4425950" cy="647700"/>
        </p:xfrm>
        <a:graphic>
          <a:graphicData uri="http://schemas.openxmlformats.org/presentationml/2006/ole">
            <mc:AlternateContent xmlns:mc="http://schemas.openxmlformats.org/markup-compatibility/2006">
              <mc:Choice xmlns:v="urn:schemas-microsoft-com:vml" Requires="v">
                <p:oleObj spid="_x0000_s16421" name="Equation" r:id="rId11" imgW="1562100" imgH="228600" progId="">
                  <p:embed/>
                </p:oleObj>
              </mc:Choice>
              <mc:Fallback>
                <p:oleObj name="Equation" r:id="rId11" imgW="1562100" imgH="228600" progId="">
                  <p:embed/>
                  <p:pic>
                    <p:nvPicPr>
                      <p:cNvPr id="0" name="Picture 25"/>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38200" y="4343400"/>
                        <a:ext cx="4425950" cy="64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353907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8192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1925"/>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201"/>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3655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5574" name="Object 2"/>
          <p:cNvGraphicFramePr>
            <a:graphicFrameLocks noChangeAspect="1"/>
          </p:cNvGraphicFramePr>
          <p:nvPr/>
        </p:nvGraphicFramePr>
        <p:xfrm>
          <a:off x="685800" y="1752600"/>
          <a:ext cx="3006725" cy="685800"/>
        </p:xfrm>
        <a:graphic>
          <a:graphicData uri="http://schemas.openxmlformats.org/presentationml/2006/ole">
            <mc:AlternateContent xmlns:mc="http://schemas.openxmlformats.org/markup-compatibility/2006">
              <mc:Choice xmlns:v="urn:schemas-microsoft-com:vml" Requires="v">
                <p:oleObj spid="_x0000_s17450" name="Equation" r:id="rId4" imgW="1726451" imgH="393529" progId="">
                  <p:embed/>
                </p:oleObj>
              </mc:Choice>
              <mc:Fallback>
                <p:oleObj name="Equation" r:id="rId4" imgW="1726451" imgH="393529" progId="">
                  <p:embed/>
                  <p:pic>
                    <p:nvPicPr>
                      <p:cNvPr id="0" name="Picture 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5800" y="1752600"/>
                        <a:ext cx="30067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nvGrpSpPr>
          <p:cNvPr id="2" name="Group 35"/>
          <p:cNvGrpSpPr>
            <a:grpSpLocks/>
          </p:cNvGrpSpPr>
          <p:nvPr/>
        </p:nvGrpSpPr>
        <p:grpSpPr bwMode="auto">
          <a:xfrm>
            <a:off x="6781800" y="4267200"/>
            <a:ext cx="1676400" cy="1511300"/>
            <a:chOff x="1676400" y="1752600"/>
            <a:chExt cx="1143000" cy="977900"/>
          </a:xfrm>
        </p:grpSpPr>
        <p:sp>
          <p:nvSpPr>
            <p:cNvPr id="8205" name="Text Box 17"/>
            <p:cNvSpPr txBox="1">
              <a:spLocks noChangeArrowheads="1"/>
            </p:cNvSpPr>
            <p:nvPr/>
          </p:nvSpPr>
          <p:spPr bwMode="auto">
            <a:xfrm>
              <a:off x="2098176" y="1935707"/>
              <a:ext cx="3008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V</a:t>
              </a:r>
            </a:p>
          </p:txBody>
        </p:sp>
        <p:sp>
          <p:nvSpPr>
            <p:cNvPr id="8206" name="Text Box 18"/>
            <p:cNvSpPr txBox="1">
              <a:spLocks noChangeArrowheads="1"/>
            </p:cNvSpPr>
            <p:nvPr/>
          </p:nvSpPr>
          <p:spPr bwMode="auto">
            <a:xfrm>
              <a:off x="1941630" y="2339960"/>
              <a:ext cx="22722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I</a:t>
              </a:r>
            </a:p>
          </p:txBody>
        </p:sp>
        <p:sp>
          <p:nvSpPr>
            <p:cNvPr id="8207" name="Text Box 19"/>
            <p:cNvSpPr txBox="1">
              <a:spLocks noChangeArrowheads="1"/>
            </p:cNvSpPr>
            <p:nvPr/>
          </p:nvSpPr>
          <p:spPr bwMode="auto">
            <a:xfrm>
              <a:off x="2314673" y="2339960"/>
              <a:ext cx="31138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600" b="1"/>
                <a:t>R</a:t>
              </a:r>
            </a:p>
          </p:txBody>
        </p:sp>
        <p:sp>
          <p:nvSpPr>
            <p:cNvPr id="29" name="Isosceles Triangle 28"/>
            <p:cNvSpPr/>
            <p:nvPr/>
          </p:nvSpPr>
          <p:spPr bwMode="auto">
            <a:xfrm>
              <a:off x="1676400" y="1752600"/>
              <a:ext cx="1143000" cy="977900"/>
            </a:xfrm>
            <a:prstGeom prst="triangle">
              <a:avLst/>
            </a:prstGeom>
            <a:noFill/>
            <a:ln w="28575">
              <a:solidFill>
                <a:srgbClr val="FF0000"/>
              </a:solidFill>
              <a:headEnd type="oval" w="sm" len="sm"/>
              <a:tailEnd type="oval" w="sm" len="sm"/>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700" b="1" dirty="0"/>
            </a:p>
          </p:txBody>
        </p:sp>
        <p:cxnSp>
          <p:nvCxnSpPr>
            <p:cNvPr id="30" name="Straight Connector 29"/>
            <p:cNvCxnSpPr>
              <a:stCxn id="29" idx="1"/>
              <a:endCxn id="29" idx="5"/>
            </p:cNvCxnSpPr>
            <p:nvPr/>
          </p:nvCxnSpPr>
          <p:spPr bwMode="auto">
            <a:xfrm rot="10800000" flipH="1">
              <a:off x="1962150" y="2241550"/>
              <a:ext cx="571500" cy="0"/>
            </a:xfrm>
            <a:prstGeom prst="line">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bwMode="auto">
            <a:xfrm rot="5400000" flipH="1" flipV="1">
              <a:off x="1995849" y="2479531"/>
              <a:ext cx="488950" cy="12989"/>
            </a:xfrm>
            <a:prstGeom prst="line">
              <a:avLst/>
            </a:prstGeom>
            <a:ln w="28575">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8200" name="TextBox 5"/>
          <p:cNvSpPr txBox="1">
            <a:spLocks noChangeArrowheads="1"/>
          </p:cNvSpPr>
          <p:nvPr/>
        </p:nvSpPr>
        <p:spPr bwMode="auto">
          <a:xfrm>
            <a:off x="609600" y="1219200"/>
            <a:ext cx="5181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dirty="0">
                <a:solidFill>
                  <a:srgbClr val="FF0000"/>
                </a:solidFill>
                <a:latin typeface="Georgia" pitchFamily="18" charset="0"/>
              </a:rPr>
              <a:t>Current </a:t>
            </a:r>
            <a:r>
              <a:rPr lang="en-US" altLang="en-US" sz="2400" u="sng" dirty="0">
                <a:solidFill>
                  <a:srgbClr val="FF0000"/>
                </a:solidFill>
                <a:latin typeface="Georgia" pitchFamily="18" charset="0"/>
              </a:rPr>
              <a:t>Through</a:t>
            </a:r>
            <a:r>
              <a:rPr lang="en-US" altLang="en-US" sz="2400" dirty="0">
                <a:solidFill>
                  <a:srgbClr val="FF0000"/>
                </a:solidFill>
                <a:latin typeface="Georgia" pitchFamily="18" charset="0"/>
              </a:rPr>
              <a:t> Each Component:</a:t>
            </a:r>
          </a:p>
        </p:txBody>
      </p:sp>
      <p:pic>
        <p:nvPicPr>
          <p:cNvPr id="8201"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367338" y="1219200"/>
            <a:ext cx="3776662"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5" name="Picture 11"/>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32563" y="5173663"/>
            <a:ext cx="1092200"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03" name="TextBox 5"/>
          <p:cNvSpPr txBox="1">
            <a:spLocks noChangeArrowheads="1"/>
          </p:cNvSpPr>
          <p:nvPr/>
        </p:nvSpPr>
        <p:spPr bwMode="auto">
          <a:xfrm>
            <a:off x="457200" y="762000"/>
            <a:ext cx="1981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400" i="1"/>
              <a:t>Solution</a:t>
            </a:r>
            <a:r>
              <a:rPr lang="en-US" altLang="en-US" sz="2400"/>
              <a:t>:</a:t>
            </a:r>
          </a:p>
        </p:txBody>
      </p:sp>
      <p:sp>
        <p:nvSpPr>
          <p:cNvPr id="19" name="Rectangle 5"/>
          <p:cNvSpPr txBox="1">
            <a:spLocks noChangeArrowheads="1"/>
          </p:cNvSpPr>
          <p:nvPr/>
        </p:nvSpPr>
        <p:spPr bwMode="auto">
          <a:xfrm>
            <a:off x="0" y="0"/>
            <a:ext cx="7543800" cy="868363"/>
          </a:xfrm>
          <a:prstGeom prst="rect">
            <a:avLst/>
          </a:prstGeom>
          <a:noFill/>
          <a:ln w="9525">
            <a:noFill/>
            <a:miter lim="800000"/>
            <a:headEnd/>
            <a:tailEnd/>
          </a:ln>
        </p:spPr>
        <p:txBody>
          <a:bodyPr anchor="ctr"/>
          <a:lstStyle/>
          <a:p>
            <a:pPr>
              <a:defRPr/>
            </a:pPr>
            <a:r>
              <a:rPr lang="en-US" sz="2800" b="1" dirty="0">
                <a:solidFill>
                  <a:srgbClr val="FF0000"/>
                </a:solidFill>
                <a:latin typeface="Georgia" pitchFamily="18" charset="0"/>
              </a:rPr>
              <a:t>Example Parallel Circuits</a:t>
            </a:r>
          </a:p>
        </p:txBody>
      </p:sp>
      <p:graphicFrame>
        <p:nvGraphicFramePr>
          <p:cNvPr id="82947" name="Object 3"/>
          <p:cNvGraphicFramePr>
            <a:graphicFrameLocks noChangeAspect="1"/>
          </p:cNvGraphicFramePr>
          <p:nvPr/>
        </p:nvGraphicFramePr>
        <p:xfrm>
          <a:off x="552450" y="2667000"/>
          <a:ext cx="5000625" cy="685800"/>
        </p:xfrm>
        <a:graphic>
          <a:graphicData uri="http://schemas.openxmlformats.org/presentationml/2006/ole">
            <mc:AlternateContent xmlns:mc="http://schemas.openxmlformats.org/markup-compatibility/2006">
              <mc:Choice xmlns:v="urn:schemas-microsoft-com:vml" Requires="v">
                <p:oleObj spid="_x0000_s17451" name="Equation" r:id="rId8" imgW="2870200" imgH="393700" progId="">
                  <p:embed/>
                </p:oleObj>
              </mc:Choice>
              <mc:Fallback>
                <p:oleObj name="Equation" r:id="rId8" imgW="2870200" imgH="393700" progId="">
                  <p:embed/>
                  <p:pic>
                    <p:nvPicPr>
                      <p:cNvPr id="0" name="Picture 2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52450" y="2667000"/>
                        <a:ext cx="5000625"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48" name="Object 4"/>
          <p:cNvGraphicFramePr>
            <a:graphicFrameLocks noChangeAspect="1"/>
          </p:cNvGraphicFramePr>
          <p:nvPr/>
        </p:nvGraphicFramePr>
        <p:xfrm>
          <a:off x="349250" y="3657600"/>
          <a:ext cx="5240338" cy="685800"/>
        </p:xfrm>
        <a:graphic>
          <a:graphicData uri="http://schemas.openxmlformats.org/presentationml/2006/ole">
            <mc:AlternateContent xmlns:mc="http://schemas.openxmlformats.org/markup-compatibility/2006">
              <mc:Choice xmlns:v="urn:schemas-microsoft-com:vml" Requires="v">
                <p:oleObj spid="_x0000_s17452" name="Equation" r:id="rId10" imgW="3009900" imgH="393700" progId="">
                  <p:embed/>
                </p:oleObj>
              </mc:Choice>
              <mc:Fallback>
                <p:oleObj name="Equation" r:id="rId10" imgW="3009900" imgH="393700" progId="">
                  <p:embed/>
                  <p:pic>
                    <p:nvPicPr>
                      <p:cNvPr id="0" name="Picture 2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49250" y="3657600"/>
                        <a:ext cx="5240338"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49" name="Object 5"/>
          <p:cNvGraphicFramePr>
            <a:graphicFrameLocks noChangeAspect="1"/>
          </p:cNvGraphicFramePr>
          <p:nvPr/>
        </p:nvGraphicFramePr>
        <p:xfrm>
          <a:off x="285750" y="4641850"/>
          <a:ext cx="5157788" cy="692150"/>
        </p:xfrm>
        <a:graphic>
          <a:graphicData uri="http://schemas.openxmlformats.org/presentationml/2006/ole">
            <mc:AlternateContent xmlns:mc="http://schemas.openxmlformats.org/markup-compatibility/2006">
              <mc:Choice xmlns:v="urn:schemas-microsoft-com:vml" Requires="v">
                <p:oleObj spid="_x0000_s17453" name="Equation" r:id="rId12" imgW="2933700" imgH="393700" progId="">
                  <p:embed/>
                </p:oleObj>
              </mc:Choice>
              <mc:Fallback>
                <p:oleObj name="Equation" r:id="rId12" imgW="2933700" imgH="393700" progId="">
                  <p:embed/>
                  <p:pic>
                    <p:nvPicPr>
                      <p:cNvPr id="0" name="Picture 30"/>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85750" y="4641850"/>
                        <a:ext cx="5157788" cy="692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2950" name="Object 6"/>
          <p:cNvGraphicFramePr>
            <a:graphicFrameLocks noChangeAspect="1"/>
          </p:cNvGraphicFramePr>
          <p:nvPr/>
        </p:nvGraphicFramePr>
        <p:xfrm>
          <a:off x="327025" y="5638800"/>
          <a:ext cx="5535613" cy="762000"/>
        </p:xfrm>
        <a:graphic>
          <a:graphicData uri="http://schemas.openxmlformats.org/presentationml/2006/ole">
            <mc:AlternateContent xmlns:mc="http://schemas.openxmlformats.org/markup-compatibility/2006">
              <mc:Choice xmlns:v="urn:schemas-microsoft-com:vml" Requires="v">
                <p:oleObj spid="_x0000_s17454" name="Equation" r:id="rId14" imgW="3136900" imgH="431800" progId="">
                  <p:embed/>
                </p:oleObj>
              </mc:Choice>
              <mc:Fallback>
                <p:oleObj name="Equation" r:id="rId14" imgW="3136900" imgH="431800" progId="">
                  <p:embed/>
                  <p:pic>
                    <p:nvPicPr>
                      <p:cNvPr id="0" name="Picture 31"/>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27025" y="5638800"/>
                        <a:ext cx="5535613"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92503964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9225"/>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6557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82947"/>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82948"/>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82949"/>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829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pic>
        <p:nvPicPr>
          <p:cNvPr id="21507" name="Picture 9"/>
          <p:cNvPicPr>
            <a:picLocks noChangeAspect="1" noChangeArrowheads="1"/>
          </p:cNvPicPr>
          <p:nvPr/>
        </p:nvPicPr>
        <p:blipFill>
          <a:blip r:embed="rId2" cstate="print"/>
          <a:srcRect/>
          <a:stretch>
            <a:fillRect/>
          </a:stretch>
        </p:blipFill>
        <p:spPr bwMode="auto">
          <a:xfrm>
            <a:off x="1920875" y="1874838"/>
            <a:ext cx="4662488" cy="436721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sp>
        <p:nvSpPr>
          <p:cNvPr id="1028" name="Rectangle 3"/>
          <p:cNvSpPr>
            <a:spLocks noGrp="1" noChangeArrowheads="1"/>
          </p:cNvSpPr>
          <p:nvPr>
            <p:ph type="body" sz="half" idx="1"/>
          </p:nvPr>
        </p:nvSpPr>
        <p:spPr>
          <a:xfrm>
            <a:off x="228600" y="1531938"/>
            <a:ext cx="8077200" cy="3652837"/>
          </a:xfrm>
        </p:spPr>
        <p:txBody>
          <a:bodyPr>
            <a:normAutofit/>
          </a:bodyPr>
          <a:lstStyle/>
          <a:p>
            <a:pPr marL="533400" indent="-533400" eaLnBrk="1" hangingPunct="1">
              <a:buFont typeface="Wingdings" pitchFamily="2" charset="2"/>
              <a:buNone/>
            </a:pPr>
            <a:r>
              <a:rPr lang="en-US" altLang="en-US" sz="2800" dirty="0" smtClean="0">
                <a:solidFill>
                  <a:srgbClr val="FF0000"/>
                </a:solidFill>
                <a:latin typeface="Georgia" pitchFamily="18" charset="0"/>
              </a:rPr>
              <a:t>FIRST: Identify elements in series and elements in parallel</a:t>
            </a:r>
          </a:p>
          <a:p>
            <a:pPr marL="1295400" lvl="2" indent="-381000" eaLnBrk="1" hangingPunct="1"/>
            <a:r>
              <a:rPr lang="en-US" altLang="en-US" sz="2800" i="1" dirty="0" smtClean="0">
                <a:solidFill>
                  <a:srgbClr val="FF0000"/>
                </a:solidFill>
                <a:latin typeface="Georgia" pitchFamily="18" charset="0"/>
              </a:rPr>
              <a:t>20</a:t>
            </a:r>
            <a:r>
              <a:rPr lang="el-GR" altLang="en-US" sz="2800" i="1" dirty="0" smtClean="0">
                <a:solidFill>
                  <a:srgbClr val="FF0000"/>
                </a:solidFill>
                <a:latin typeface="Georgia" pitchFamily="18" charset="0"/>
                <a:cs typeface="Arial" charset="0"/>
              </a:rPr>
              <a:t>Ω</a:t>
            </a:r>
            <a:r>
              <a:rPr lang="en-US" altLang="en-US" sz="2800" dirty="0" smtClean="0">
                <a:solidFill>
                  <a:srgbClr val="FF0000"/>
                </a:solidFill>
                <a:latin typeface="Georgia" pitchFamily="18" charset="0"/>
              </a:rPr>
              <a:t>, </a:t>
            </a:r>
            <a:r>
              <a:rPr lang="en-US" altLang="en-US" sz="2800" i="1" dirty="0" smtClean="0">
                <a:solidFill>
                  <a:srgbClr val="FF0000"/>
                </a:solidFill>
                <a:latin typeface="Georgia" pitchFamily="18" charset="0"/>
              </a:rPr>
              <a:t>30</a:t>
            </a:r>
            <a:r>
              <a:rPr lang="el-GR" altLang="en-US" sz="2800" i="1" dirty="0" smtClean="0">
                <a:solidFill>
                  <a:srgbClr val="FF0000"/>
                </a:solidFill>
                <a:latin typeface="Georgia" pitchFamily="18" charset="0"/>
                <a:cs typeface="Arial" charset="0"/>
              </a:rPr>
              <a:t>Ω</a:t>
            </a:r>
            <a:r>
              <a:rPr lang="en-US" altLang="en-US" sz="2800" dirty="0" smtClean="0">
                <a:solidFill>
                  <a:srgbClr val="FF0000"/>
                </a:solidFill>
                <a:latin typeface="Georgia" pitchFamily="18" charset="0"/>
              </a:rPr>
              <a:t>, and </a:t>
            </a:r>
            <a:r>
              <a:rPr lang="en-US" altLang="en-US" sz="2800" i="1" dirty="0" smtClean="0">
                <a:solidFill>
                  <a:srgbClr val="FF0000"/>
                </a:solidFill>
                <a:latin typeface="Georgia" pitchFamily="18" charset="0"/>
              </a:rPr>
              <a:t>8</a:t>
            </a:r>
            <a:r>
              <a:rPr lang="el-GR" altLang="en-US" sz="2800" i="1" dirty="0" smtClean="0">
                <a:solidFill>
                  <a:srgbClr val="FF0000"/>
                </a:solidFill>
                <a:latin typeface="Georgia" pitchFamily="18" charset="0"/>
                <a:cs typeface="Arial" charset="0"/>
              </a:rPr>
              <a:t>Ω</a:t>
            </a:r>
            <a:r>
              <a:rPr lang="en-US" altLang="en-US" sz="2800" dirty="0" smtClean="0">
                <a:solidFill>
                  <a:srgbClr val="FF0000"/>
                </a:solidFill>
                <a:latin typeface="Georgia" pitchFamily="18" charset="0"/>
              </a:rPr>
              <a:t> are in parallel</a:t>
            </a:r>
          </a:p>
          <a:p>
            <a:pPr marL="1295400" lvl="2" indent="-381000" eaLnBrk="1" hangingPunct="1"/>
            <a:r>
              <a:rPr lang="en-US" altLang="en-US" sz="2800" dirty="0" smtClean="0">
                <a:solidFill>
                  <a:srgbClr val="FF0000"/>
                </a:solidFill>
                <a:latin typeface="Georgia" pitchFamily="18" charset="0"/>
              </a:rPr>
              <a:t>This parallel combination is in series with </a:t>
            </a:r>
            <a:r>
              <a:rPr lang="en-US" altLang="en-US" sz="2800" i="1" dirty="0" smtClean="0">
                <a:solidFill>
                  <a:srgbClr val="FF0000"/>
                </a:solidFill>
                <a:latin typeface="Georgia" pitchFamily="18" charset="0"/>
              </a:rPr>
              <a:t>2</a:t>
            </a:r>
            <a:r>
              <a:rPr lang="el-GR" altLang="en-US" sz="2800" i="1" dirty="0" smtClean="0">
                <a:solidFill>
                  <a:srgbClr val="FF0000"/>
                </a:solidFill>
                <a:latin typeface="Georgia" pitchFamily="18" charset="0"/>
                <a:cs typeface="Arial" charset="0"/>
              </a:rPr>
              <a:t>Ω</a:t>
            </a:r>
            <a:r>
              <a:rPr lang="en-US" altLang="en-US" sz="2800" dirty="0" smtClean="0">
                <a:solidFill>
                  <a:srgbClr val="FF0000"/>
                </a:solidFill>
                <a:latin typeface="Georgia" pitchFamily="18" charset="0"/>
              </a:rPr>
              <a:t>  and </a:t>
            </a:r>
            <a:r>
              <a:rPr lang="en-US" altLang="en-US" sz="2800" i="1" dirty="0" smtClean="0">
                <a:solidFill>
                  <a:srgbClr val="FF0000"/>
                </a:solidFill>
                <a:latin typeface="Georgia" pitchFamily="18" charset="0"/>
              </a:rPr>
              <a:t>6</a:t>
            </a:r>
            <a:r>
              <a:rPr lang="el-GR" altLang="en-US" sz="2800" i="1" dirty="0" smtClean="0">
                <a:solidFill>
                  <a:srgbClr val="FF0000"/>
                </a:solidFill>
                <a:latin typeface="Georgia" pitchFamily="18" charset="0"/>
                <a:cs typeface="Arial" charset="0"/>
              </a:rPr>
              <a:t>Ω</a:t>
            </a:r>
            <a:r>
              <a:rPr lang="en-US" altLang="en-US" sz="2800" dirty="0" smtClean="0">
                <a:solidFill>
                  <a:srgbClr val="FF0000"/>
                </a:solidFill>
                <a:latin typeface="Georgia" pitchFamily="18" charset="0"/>
              </a:rPr>
              <a:t> </a:t>
            </a:r>
          </a:p>
        </p:txBody>
      </p:sp>
      <p:pic>
        <p:nvPicPr>
          <p:cNvPr id="1029" name="Picture 6"/>
          <p:cNvPicPr>
            <a:picLocks noChangeAspect="1" noChangeArrowheads="1"/>
          </p:cNvPicPr>
          <p:nvPr/>
        </p:nvPicPr>
        <p:blipFill>
          <a:blip r:embed="rId3" cstate="print"/>
          <a:srcRect/>
          <a:stretch>
            <a:fillRect/>
          </a:stretch>
        </p:blipFill>
        <p:spPr bwMode="auto">
          <a:xfrm>
            <a:off x="365125" y="3429000"/>
            <a:ext cx="3295650" cy="3086100"/>
          </a:xfrm>
          <a:prstGeom prst="rect">
            <a:avLst/>
          </a:prstGeom>
          <a:noFill/>
          <a:ln w="9525">
            <a:noFill/>
            <a:miter lim="800000"/>
            <a:headEnd/>
            <a:tailEnd/>
          </a:ln>
        </p:spPr>
      </p:pic>
      <p:graphicFrame>
        <p:nvGraphicFramePr>
          <p:cNvPr id="857096" name="Object 8"/>
          <p:cNvGraphicFramePr>
            <a:graphicFrameLocks noChangeAspect="1"/>
          </p:cNvGraphicFramePr>
          <p:nvPr/>
        </p:nvGraphicFramePr>
        <p:xfrm>
          <a:off x="3840163" y="4251325"/>
          <a:ext cx="5064125" cy="1566863"/>
        </p:xfrm>
        <a:graphic>
          <a:graphicData uri="http://schemas.openxmlformats.org/presentationml/2006/ole">
            <mc:AlternateContent xmlns:mc="http://schemas.openxmlformats.org/markup-compatibility/2006">
              <mc:Choice xmlns:v="urn:schemas-microsoft-com:vml" Requires="v">
                <p:oleObj spid="_x0000_s81928" name="Equation" r:id="rId4" imgW="2870200" imgH="889000" progId="">
                  <p:embed/>
                </p:oleObj>
              </mc:Choice>
              <mc:Fallback>
                <p:oleObj name="Equation" r:id="rId4" imgW="2870200" imgH="889000" progId="">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40163" y="4251325"/>
                        <a:ext cx="5064125" cy="15668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030" name="Rectangle 9"/>
          <p:cNvSpPr>
            <a:spLocks noChangeArrowheads="1"/>
          </p:cNvSpPr>
          <p:nvPr/>
        </p:nvSpPr>
        <p:spPr bwMode="auto">
          <a:xfrm>
            <a:off x="1463675" y="4708525"/>
            <a:ext cx="2193925" cy="731838"/>
          </a:xfrm>
          <a:prstGeom prst="rect">
            <a:avLst/>
          </a:prstGeom>
          <a:solidFill>
            <a:srgbClr val="FF9900">
              <a:alpha val="23137"/>
            </a:srgbClr>
          </a:solidFill>
          <a:ln w="9525">
            <a:noFill/>
            <a:miter lim="800000"/>
            <a:headEnd/>
            <a:tailEnd/>
          </a:ln>
        </p:spPr>
        <p:txBody>
          <a:bodyPr wrap="none" anchor="ctr"/>
          <a:lstStyle/>
          <a:p>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5709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2"/>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sp>
        <p:nvSpPr>
          <p:cNvPr id="2052" name="Rectangle 3"/>
          <p:cNvSpPr>
            <a:spLocks noGrp="1" noChangeArrowheads="1"/>
          </p:cNvSpPr>
          <p:nvPr>
            <p:ph type="body" sz="half" idx="1"/>
          </p:nvPr>
        </p:nvSpPr>
        <p:spPr>
          <a:xfrm>
            <a:off x="239713" y="1906588"/>
            <a:ext cx="7885112" cy="3886200"/>
          </a:xfrm>
        </p:spPr>
        <p:txBody>
          <a:bodyPr/>
          <a:lstStyle/>
          <a:p>
            <a:pPr marL="533400" indent="-533400" eaLnBrk="1" hangingPunct="1">
              <a:buFont typeface="Wingdings" pitchFamily="2" charset="2"/>
              <a:buNone/>
            </a:pPr>
            <a:r>
              <a:rPr lang="en-US" altLang="en-US" sz="2800" dirty="0" smtClean="0">
                <a:solidFill>
                  <a:srgbClr val="FF0000"/>
                </a:solidFill>
                <a:latin typeface="Georgia" pitchFamily="18" charset="0"/>
              </a:rPr>
              <a:t>SECOND: Simplify and redraw the circuit</a:t>
            </a:r>
          </a:p>
        </p:txBody>
      </p:sp>
      <p:graphicFrame>
        <p:nvGraphicFramePr>
          <p:cNvPr id="837642" name="Object 10"/>
          <p:cNvGraphicFramePr>
            <a:graphicFrameLocks noChangeAspect="1"/>
          </p:cNvGraphicFramePr>
          <p:nvPr/>
        </p:nvGraphicFramePr>
        <p:xfrm>
          <a:off x="4846638" y="4435475"/>
          <a:ext cx="3657600" cy="528638"/>
        </p:xfrm>
        <a:graphic>
          <a:graphicData uri="http://schemas.openxmlformats.org/presentationml/2006/ole">
            <mc:AlternateContent xmlns:mc="http://schemas.openxmlformats.org/markup-compatibility/2006">
              <mc:Choice xmlns:v="urn:schemas-microsoft-com:vml" Requires="v">
                <p:oleObj spid="_x0000_s82952" name="Equation" r:id="rId3" imgW="1574800" imgH="228600" progId="">
                  <p:embed/>
                </p:oleObj>
              </mc:Choice>
              <mc:Fallback>
                <p:oleObj name="Equation" r:id="rId3" imgW="1574800" imgH="228600" progId="">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46638" y="4435475"/>
                        <a:ext cx="3657600" cy="5286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2053" name="Picture 12"/>
          <p:cNvPicPr>
            <a:picLocks noChangeAspect="1" noChangeArrowheads="1"/>
          </p:cNvPicPr>
          <p:nvPr/>
        </p:nvPicPr>
        <p:blipFill>
          <a:blip r:embed="rId5" cstate="print"/>
          <a:srcRect/>
          <a:stretch>
            <a:fillRect/>
          </a:stretch>
        </p:blipFill>
        <p:spPr bwMode="auto">
          <a:xfrm>
            <a:off x="365125" y="2697163"/>
            <a:ext cx="3567113" cy="3544887"/>
          </a:xfrm>
          <a:prstGeom prst="rect">
            <a:avLst/>
          </a:prstGeom>
          <a:noFill/>
          <a:ln w="9525">
            <a:noFill/>
            <a:miter lim="800000"/>
            <a:headEnd/>
            <a:tailEnd/>
          </a:ln>
        </p:spPr>
      </p:pic>
      <p:sp>
        <p:nvSpPr>
          <p:cNvPr id="2054" name="Rectangle 13"/>
          <p:cNvSpPr>
            <a:spLocks noChangeArrowheads="1"/>
          </p:cNvSpPr>
          <p:nvPr/>
        </p:nvSpPr>
        <p:spPr bwMode="auto">
          <a:xfrm flipV="1">
            <a:off x="1463675" y="2514600"/>
            <a:ext cx="2559050" cy="3932238"/>
          </a:xfrm>
          <a:prstGeom prst="rect">
            <a:avLst/>
          </a:prstGeom>
          <a:solidFill>
            <a:srgbClr val="FF9900">
              <a:alpha val="23137"/>
            </a:srgbClr>
          </a:solidFill>
          <a:ln w="9525">
            <a:noFill/>
            <a:miter lim="800000"/>
            <a:headEnd/>
            <a:tailEnd/>
          </a:ln>
        </p:spPr>
        <p:txBody>
          <a:bodyPr wrap="none" anchor="ctr"/>
          <a:lstStyle/>
          <a:p>
            <a:endParaRPr lang="en-US" altLang="en-US"/>
          </a:p>
        </p:txBody>
      </p:sp>
      <p:sp>
        <p:nvSpPr>
          <p:cNvPr id="2055" name="Rectangle 14"/>
          <p:cNvSpPr>
            <a:spLocks noChangeArrowheads="1"/>
          </p:cNvSpPr>
          <p:nvPr/>
        </p:nvSpPr>
        <p:spPr bwMode="auto">
          <a:xfrm flipV="1">
            <a:off x="1371600" y="3794125"/>
            <a:ext cx="1187450" cy="1463675"/>
          </a:xfrm>
          <a:prstGeom prst="rect">
            <a:avLst/>
          </a:prstGeom>
          <a:solidFill>
            <a:schemeClr val="bg1"/>
          </a:solidFill>
          <a:ln w="9525">
            <a:noFill/>
            <a:miter lim="800000"/>
            <a:headEnd/>
            <a:tailEnd/>
          </a:ln>
        </p:spPr>
        <p:txBody>
          <a:bodyPr wrap="none" anchor="ctr"/>
          <a:lstStyle/>
          <a:p>
            <a:endParaRPr lang="en-US" alt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376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pic>
        <p:nvPicPr>
          <p:cNvPr id="22531" name="Picture 9"/>
          <p:cNvPicPr>
            <a:picLocks noChangeAspect="1" noChangeArrowheads="1"/>
          </p:cNvPicPr>
          <p:nvPr/>
        </p:nvPicPr>
        <p:blipFill>
          <a:blip r:embed="rId2" cstate="print"/>
          <a:srcRect/>
          <a:stretch>
            <a:fillRect/>
          </a:stretch>
        </p:blipFill>
        <p:spPr bwMode="auto">
          <a:xfrm>
            <a:off x="1096963" y="1965325"/>
            <a:ext cx="6308725" cy="44751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7"/>
          <p:cNvPicPr>
            <a:picLocks noChangeAspect="1" noChangeArrowheads="1"/>
          </p:cNvPicPr>
          <p:nvPr/>
        </p:nvPicPr>
        <p:blipFill>
          <a:blip r:embed="rId3" cstate="print"/>
          <a:srcRect/>
          <a:stretch>
            <a:fillRect/>
          </a:stretch>
        </p:blipFill>
        <p:spPr bwMode="auto">
          <a:xfrm>
            <a:off x="0" y="2492896"/>
            <a:ext cx="4883150" cy="3463925"/>
          </a:xfrm>
          <a:prstGeom prst="rect">
            <a:avLst/>
          </a:prstGeom>
          <a:noFill/>
          <a:ln w="9525">
            <a:noFill/>
            <a:miter lim="800000"/>
            <a:headEnd/>
            <a:tailEnd/>
          </a:ln>
        </p:spPr>
      </p:pic>
      <p:sp>
        <p:nvSpPr>
          <p:cNvPr id="3076" name="Rectangle 3"/>
          <p:cNvSpPr>
            <a:spLocks noChangeArrowheads="1"/>
          </p:cNvSpPr>
          <p:nvPr/>
        </p:nvSpPr>
        <p:spPr bwMode="auto">
          <a:xfrm>
            <a:off x="2651125" y="4343400"/>
            <a:ext cx="2193925" cy="1096963"/>
          </a:xfrm>
          <a:prstGeom prst="rect">
            <a:avLst/>
          </a:prstGeom>
          <a:solidFill>
            <a:srgbClr val="FF9900">
              <a:alpha val="23137"/>
            </a:srgbClr>
          </a:solidFill>
          <a:ln w="9525">
            <a:noFill/>
            <a:miter lim="800000"/>
            <a:headEnd/>
            <a:tailEnd/>
          </a:ln>
        </p:spPr>
        <p:txBody>
          <a:bodyPr wrap="none" anchor="ctr"/>
          <a:lstStyle/>
          <a:p>
            <a:endParaRPr lang="en-US" altLang="en-US"/>
          </a:p>
        </p:txBody>
      </p:sp>
      <p:sp>
        <p:nvSpPr>
          <p:cNvPr id="3077" name="Rectangle 4"/>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sp>
        <p:nvSpPr>
          <p:cNvPr id="3078" name="Rectangle 5"/>
          <p:cNvSpPr>
            <a:spLocks noGrp="1" noChangeArrowheads="1"/>
          </p:cNvSpPr>
          <p:nvPr>
            <p:ph type="body" sz="half" idx="1"/>
          </p:nvPr>
        </p:nvSpPr>
        <p:spPr>
          <a:xfrm>
            <a:off x="4937125" y="1600200"/>
            <a:ext cx="4206875" cy="3730625"/>
          </a:xfrm>
        </p:spPr>
        <p:txBody>
          <a:bodyPr>
            <a:normAutofit/>
          </a:bodyPr>
          <a:lstStyle/>
          <a:p>
            <a:pPr eaLnBrk="1" hangingPunct="1"/>
            <a:r>
              <a:rPr lang="en-US" altLang="en-US" sz="2400" dirty="0" smtClean="0">
                <a:solidFill>
                  <a:srgbClr val="FF0000"/>
                </a:solidFill>
                <a:latin typeface="Georgia" pitchFamily="18" charset="0"/>
              </a:rPr>
              <a:t>In this circuit </a:t>
            </a:r>
          </a:p>
          <a:p>
            <a:pPr lvl="1" eaLnBrk="1" hangingPunct="1"/>
            <a:r>
              <a:rPr lang="en-US" altLang="en-US" sz="2400" i="1" dirty="0" smtClean="0">
                <a:solidFill>
                  <a:srgbClr val="FF0000"/>
                </a:solidFill>
                <a:latin typeface="Georgia" pitchFamily="18" charset="0"/>
              </a:rPr>
              <a:t>R</a:t>
            </a:r>
            <a:r>
              <a:rPr lang="en-US" altLang="en-US" sz="2400" baseline="-25000" dirty="0" smtClean="0">
                <a:solidFill>
                  <a:srgbClr val="FF0000"/>
                </a:solidFill>
                <a:latin typeface="Georgia" pitchFamily="18" charset="0"/>
              </a:rPr>
              <a:t>3</a:t>
            </a:r>
            <a:r>
              <a:rPr lang="en-US" altLang="en-US" sz="2400" dirty="0" smtClean="0">
                <a:solidFill>
                  <a:srgbClr val="FF0000"/>
                </a:solidFill>
                <a:latin typeface="Georgia" pitchFamily="18" charset="0"/>
              </a:rPr>
              <a:t> and </a:t>
            </a:r>
            <a:r>
              <a:rPr lang="en-US" altLang="en-US" sz="2400" i="1" dirty="0" smtClean="0">
                <a:solidFill>
                  <a:srgbClr val="FF0000"/>
                </a:solidFill>
                <a:latin typeface="Georgia" pitchFamily="18" charset="0"/>
              </a:rPr>
              <a:t>R</a:t>
            </a:r>
            <a:r>
              <a:rPr lang="en-US" altLang="en-US" sz="2400" baseline="-25000" dirty="0" smtClean="0">
                <a:solidFill>
                  <a:srgbClr val="FF0000"/>
                </a:solidFill>
                <a:latin typeface="Georgia" pitchFamily="18" charset="0"/>
              </a:rPr>
              <a:t>4</a:t>
            </a:r>
            <a:r>
              <a:rPr lang="en-US" altLang="en-US" sz="2400" dirty="0" smtClean="0">
                <a:solidFill>
                  <a:srgbClr val="FF0000"/>
                </a:solidFill>
                <a:latin typeface="Georgia" pitchFamily="18" charset="0"/>
              </a:rPr>
              <a:t> are in parallel</a:t>
            </a:r>
          </a:p>
          <a:p>
            <a:pPr lvl="1" eaLnBrk="1" hangingPunct="1"/>
            <a:r>
              <a:rPr lang="en-US" altLang="en-US" sz="2400" dirty="0" smtClean="0">
                <a:solidFill>
                  <a:srgbClr val="FF0000"/>
                </a:solidFill>
                <a:latin typeface="Georgia" pitchFamily="18" charset="0"/>
              </a:rPr>
              <a:t>Combination is in series with </a:t>
            </a:r>
            <a:r>
              <a:rPr lang="en-US" altLang="en-US" sz="2400" i="1" dirty="0" smtClean="0">
                <a:solidFill>
                  <a:srgbClr val="FF0000"/>
                </a:solidFill>
                <a:latin typeface="Georgia" pitchFamily="18" charset="0"/>
              </a:rPr>
              <a:t>R</a:t>
            </a:r>
            <a:r>
              <a:rPr lang="en-US" altLang="en-US" sz="2400" baseline="-25000" dirty="0" smtClean="0">
                <a:solidFill>
                  <a:srgbClr val="FF0000"/>
                </a:solidFill>
                <a:latin typeface="Georgia" pitchFamily="18" charset="0"/>
              </a:rPr>
              <a:t>2</a:t>
            </a:r>
            <a:endParaRPr lang="en-US" altLang="en-US" sz="2400" dirty="0" smtClean="0">
              <a:solidFill>
                <a:srgbClr val="FF0000"/>
              </a:solidFill>
              <a:latin typeface="Georgia" pitchFamily="18" charset="0"/>
            </a:endParaRPr>
          </a:p>
          <a:p>
            <a:pPr eaLnBrk="1" hangingPunct="1"/>
            <a:r>
              <a:rPr lang="en-US" altLang="en-US" sz="2400" dirty="0" smtClean="0">
                <a:solidFill>
                  <a:srgbClr val="FF0000"/>
                </a:solidFill>
                <a:latin typeface="Georgia" pitchFamily="18" charset="0"/>
              </a:rPr>
              <a:t>Entire combination is in parallel with </a:t>
            </a:r>
            <a:r>
              <a:rPr lang="en-US" altLang="en-US" sz="2400" i="1" dirty="0" smtClean="0">
                <a:solidFill>
                  <a:srgbClr val="FF0000"/>
                </a:solidFill>
                <a:latin typeface="Georgia" pitchFamily="18" charset="0"/>
              </a:rPr>
              <a:t>R</a:t>
            </a:r>
            <a:r>
              <a:rPr lang="en-US" altLang="en-US" sz="2400" baseline="-25000" dirty="0" smtClean="0">
                <a:solidFill>
                  <a:srgbClr val="FF0000"/>
                </a:solidFill>
                <a:latin typeface="Georgia" pitchFamily="18" charset="0"/>
              </a:rPr>
              <a:t>1</a:t>
            </a:r>
            <a:endParaRPr lang="en-US" altLang="en-US" sz="2400" dirty="0" smtClean="0">
              <a:solidFill>
                <a:srgbClr val="FF0000"/>
              </a:solidFill>
              <a:latin typeface="Georgia" pitchFamily="18" charset="0"/>
            </a:endParaRPr>
          </a:p>
        </p:txBody>
      </p:sp>
      <p:graphicFrame>
        <p:nvGraphicFramePr>
          <p:cNvPr id="858120" name="Object 8"/>
          <p:cNvGraphicFramePr>
            <a:graphicFrameLocks noChangeAspect="1"/>
          </p:cNvGraphicFramePr>
          <p:nvPr/>
        </p:nvGraphicFramePr>
        <p:xfrm>
          <a:off x="5211763" y="4983163"/>
          <a:ext cx="3382962" cy="912812"/>
        </p:xfrm>
        <a:graphic>
          <a:graphicData uri="http://schemas.openxmlformats.org/presentationml/2006/ole">
            <mc:AlternateContent xmlns:mc="http://schemas.openxmlformats.org/markup-compatibility/2006">
              <mc:Choice xmlns:v="urn:schemas-microsoft-com:vml" Requires="v">
                <p:oleObj spid="_x0000_s83976" name="Equation" r:id="rId4" imgW="1600200" imgH="431800" progId="">
                  <p:embed/>
                </p:oleObj>
              </mc:Choice>
              <mc:Fallback>
                <p:oleObj name="Equation" r:id="rId4" imgW="1600200" imgH="431800" progId="">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11763" y="4983163"/>
                        <a:ext cx="3382962" cy="9128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581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16"/>
          <p:cNvPicPr>
            <a:picLocks noChangeAspect="1" noChangeArrowheads="1"/>
          </p:cNvPicPr>
          <p:nvPr/>
        </p:nvPicPr>
        <p:blipFill>
          <a:blip r:embed="rId3" cstate="print"/>
          <a:srcRect/>
          <a:stretch>
            <a:fillRect/>
          </a:stretch>
        </p:blipFill>
        <p:spPr bwMode="auto">
          <a:xfrm>
            <a:off x="0" y="1874838"/>
            <a:ext cx="4810125" cy="4076700"/>
          </a:xfrm>
          <a:prstGeom prst="rect">
            <a:avLst/>
          </a:prstGeom>
          <a:noFill/>
          <a:ln w="9525">
            <a:noFill/>
            <a:miter lim="800000"/>
            <a:headEnd/>
            <a:tailEnd/>
          </a:ln>
        </p:spPr>
      </p:pic>
      <p:sp>
        <p:nvSpPr>
          <p:cNvPr id="4100" name="Rectangle 2"/>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sp>
        <p:nvSpPr>
          <p:cNvPr id="4101" name="Rectangle 12"/>
          <p:cNvSpPr>
            <a:spLocks noChangeArrowheads="1"/>
          </p:cNvSpPr>
          <p:nvPr/>
        </p:nvSpPr>
        <p:spPr bwMode="auto">
          <a:xfrm>
            <a:off x="3200400" y="2422525"/>
            <a:ext cx="1738313" cy="3017838"/>
          </a:xfrm>
          <a:prstGeom prst="rect">
            <a:avLst/>
          </a:prstGeom>
          <a:solidFill>
            <a:srgbClr val="FF9900">
              <a:alpha val="23137"/>
            </a:srgbClr>
          </a:solidFill>
          <a:ln w="9525">
            <a:noFill/>
            <a:miter lim="800000"/>
            <a:headEnd/>
            <a:tailEnd/>
          </a:ln>
        </p:spPr>
        <p:txBody>
          <a:bodyPr wrap="none" anchor="ctr"/>
          <a:lstStyle/>
          <a:p>
            <a:endParaRPr lang="en-US" altLang="en-US"/>
          </a:p>
        </p:txBody>
      </p:sp>
      <p:graphicFrame>
        <p:nvGraphicFramePr>
          <p:cNvPr id="839695" name="Object 15"/>
          <p:cNvGraphicFramePr>
            <a:graphicFrameLocks noChangeAspect="1"/>
          </p:cNvGraphicFramePr>
          <p:nvPr/>
        </p:nvGraphicFramePr>
        <p:xfrm>
          <a:off x="5303838" y="3611563"/>
          <a:ext cx="3475037" cy="1071562"/>
        </p:xfrm>
        <a:graphic>
          <a:graphicData uri="http://schemas.openxmlformats.org/presentationml/2006/ole">
            <mc:AlternateContent xmlns:mc="http://schemas.openxmlformats.org/markup-compatibility/2006">
              <mc:Choice xmlns:v="urn:schemas-microsoft-com:vml" Requires="v">
                <p:oleObj spid="_x0000_s85000" name="Equation" r:id="rId4" imgW="1320227" imgH="406224" progId="">
                  <p:embed/>
                </p:oleObj>
              </mc:Choice>
              <mc:Fallback>
                <p:oleObj name="Equation" r:id="rId4" imgW="1320227" imgH="406224" progId="">
                  <p:embed/>
                  <p:pic>
                    <p:nvPicPr>
                      <p:cNvPr id="0"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03838" y="3611563"/>
                        <a:ext cx="3475037" cy="10715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83969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p:txBody>
          <a:bodyPr>
            <a:normAutofit/>
          </a:bodyPr>
          <a:lstStyle/>
          <a:p>
            <a:pPr eaLnBrk="1" hangingPunct="1"/>
            <a:r>
              <a:rPr lang="en-US" altLang="en-US" sz="2800" b="1" dirty="0" smtClean="0">
                <a:solidFill>
                  <a:srgbClr val="FF0000"/>
                </a:solidFill>
                <a:latin typeface="Georgia" pitchFamily="18" charset="0"/>
              </a:rPr>
              <a:t>The Series-Parallel Network</a:t>
            </a:r>
          </a:p>
        </p:txBody>
      </p:sp>
      <p:graphicFrame>
        <p:nvGraphicFramePr>
          <p:cNvPr id="5122" name="Object 16"/>
          <p:cNvGraphicFramePr>
            <a:graphicFrameLocks noGrp="1" noChangeAspect="1"/>
          </p:cNvGraphicFramePr>
          <p:nvPr>
            <p:ph sz="quarter" idx="2"/>
          </p:nvPr>
        </p:nvGraphicFramePr>
        <p:xfrm>
          <a:off x="5668963" y="4618038"/>
          <a:ext cx="2743200" cy="1611312"/>
        </p:xfrm>
        <a:graphic>
          <a:graphicData uri="http://schemas.openxmlformats.org/presentationml/2006/ole">
            <mc:AlternateContent xmlns:mc="http://schemas.openxmlformats.org/markup-compatibility/2006">
              <mc:Choice xmlns:v="urn:schemas-microsoft-com:vml" Requires="v">
                <p:oleObj spid="_x0000_s86024" name="Equation" r:id="rId3" imgW="1384300" imgH="812800" progId="">
                  <p:embed/>
                </p:oleObj>
              </mc:Choice>
              <mc:Fallback>
                <p:oleObj name="Equation" r:id="rId3" imgW="1384300" imgH="812800" progId="">
                  <p:embed/>
                  <p:pic>
                    <p:nvPicPr>
                      <p:cNvPr id="0" name="Picture 5"/>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68963" y="4618038"/>
                        <a:ext cx="2743200" cy="161131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pic>
        <p:nvPicPr>
          <p:cNvPr id="5124" name="Picture 23"/>
          <p:cNvPicPr>
            <a:picLocks noChangeAspect="1" noChangeArrowheads="1"/>
          </p:cNvPicPr>
          <p:nvPr/>
        </p:nvPicPr>
        <p:blipFill>
          <a:blip r:embed="rId5" cstate="print"/>
          <a:srcRect/>
          <a:stretch>
            <a:fillRect/>
          </a:stretch>
        </p:blipFill>
        <p:spPr bwMode="auto">
          <a:xfrm>
            <a:off x="549275" y="1965325"/>
            <a:ext cx="4838700" cy="3924300"/>
          </a:xfrm>
          <a:prstGeom prst="rect">
            <a:avLst/>
          </a:prstGeom>
          <a:noFill/>
          <a:ln w="9525">
            <a:noFill/>
            <a:miter lim="800000"/>
            <a:headEnd/>
            <a:tailEnd/>
          </a:ln>
        </p:spPr>
      </p:pic>
      <p:sp>
        <p:nvSpPr>
          <p:cNvPr id="5125" name="Rectangle 24"/>
          <p:cNvSpPr>
            <a:spLocks noChangeArrowheads="1"/>
          </p:cNvSpPr>
          <p:nvPr/>
        </p:nvSpPr>
        <p:spPr bwMode="auto">
          <a:xfrm>
            <a:off x="1920875" y="3429000"/>
            <a:ext cx="3748088" cy="1281113"/>
          </a:xfrm>
          <a:prstGeom prst="rect">
            <a:avLst/>
          </a:prstGeom>
          <a:solidFill>
            <a:srgbClr val="FF9900">
              <a:alpha val="23137"/>
            </a:srgbClr>
          </a:solidFill>
          <a:ln w="9525">
            <a:noFill/>
            <a:miter lim="800000"/>
            <a:headEnd/>
            <a:tailEnd/>
          </a:ln>
        </p:spPr>
        <p:txBody>
          <a:bodyPr wrap="none" anchor="ctr"/>
          <a:lstStyle/>
          <a:p>
            <a:endParaRPr lang="en-US" altLang="en-U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1"/>
          <p:cNvSpPr>
            <a:spLocks noChangeArrowheads="1"/>
          </p:cNvSpPr>
          <p:nvPr/>
        </p:nvSpPr>
        <p:spPr bwMode="auto">
          <a:xfrm>
            <a:off x="228600" y="152400"/>
            <a:ext cx="8763000" cy="461963"/>
          </a:xfrm>
          <a:prstGeom prst="rect">
            <a:avLst/>
          </a:prstGeom>
          <a:noFill/>
          <a:ln w="9525">
            <a:noFill/>
            <a:miter lim="800000"/>
            <a:headEnd/>
            <a:tailEnd/>
          </a:ln>
        </p:spPr>
        <p:txBody>
          <a:bodyPr>
            <a:spAutoFit/>
          </a:bodyPr>
          <a:lstStyle/>
          <a:p>
            <a:r>
              <a:rPr lang="en-US" altLang="en-US"/>
              <a:t>Determine the currents and voltages indicated in the circuit below.</a:t>
            </a:r>
            <a:endParaRPr lang="en-GB" altLang="en-US"/>
          </a:p>
        </p:txBody>
      </p:sp>
      <p:pic>
        <p:nvPicPr>
          <p:cNvPr id="109571" name="Picture 2"/>
          <p:cNvPicPr>
            <a:picLocks noChangeAspect="1" noChangeArrowheads="1"/>
          </p:cNvPicPr>
          <p:nvPr/>
        </p:nvPicPr>
        <p:blipFill>
          <a:blip r:embed="rId2" cstate="print"/>
          <a:srcRect/>
          <a:stretch>
            <a:fillRect/>
          </a:stretch>
        </p:blipFill>
        <p:spPr bwMode="auto">
          <a:xfrm>
            <a:off x="1066800" y="762000"/>
            <a:ext cx="7315200" cy="3352800"/>
          </a:xfrm>
          <a:prstGeom prst="rect">
            <a:avLst/>
          </a:prstGeom>
          <a:noFill/>
          <a:ln w="9525">
            <a:noFill/>
            <a:miter lim="800000"/>
            <a:headEnd/>
            <a:tailEnd/>
          </a:ln>
        </p:spPr>
      </p:pic>
      <p:pic>
        <p:nvPicPr>
          <p:cNvPr id="109572" name="Picture 1"/>
          <p:cNvPicPr>
            <a:picLocks noChangeAspect="1" noChangeArrowheads="1"/>
          </p:cNvPicPr>
          <p:nvPr/>
        </p:nvPicPr>
        <p:blipFill>
          <a:blip r:embed="rId3" cstate="print"/>
          <a:srcRect/>
          <a:stretch>
            <a:fillRect/>
          </a:stretch>
        </p:blipFill>
        <p:spPr bwMode="auto">
          <a:xfrm>
            <a:off x="1439863" y="5257800"/>
            <a:ext cx="6299200" cy="6477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2.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3.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4.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5.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6.xml><?xml version="1.0" encoding="utf-8"?>
<p:tagLst xmlns:a="http://schemas.openxmlformats.org/drawingml/2006/main" xmlns:r="http://schemas.openxmlformats.org/officeDocument/2006/relationships" xmlns:p="http://schemas.openxmlformats.org/presentationml/2006/main">
  <p:tag name="POWER3D OPTIONS" val="Medium "/>
</p:tagLst>
</file>

<file path=ppt/tags/tag7.xml><?xml version="1.0" encoding="utf-8"?>
<p:tagLst xmlns:a="http://schemas.openxmlformats.org/drawingml/2006/main" xmlns:r="http://schemas.openxmlformats.org/officeDocument/2006/relationships" xmlns:p="http://schemas.openxmlformats.org/presentationml/2006/main">
  <p:tag name="POWER3D OPTIONS" val="Medium "/>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138</TotalTime>
  <Words>2649</Words>
  <Application>Microsoft Office PowerPoint</Application>
  <PresentationFormat>On-screen Show (4:3)</PresentationFormat>
  <Paragraphs>472</Paragraphs>
  <Slides>55</Slides>
  <Notes>19</Notes>
  <HiddenSlides>0</HiddenSlides>
  <MMClips>0</MMClips>
  <ScaleCrop>false</ScaleCrop>
  <HeadingPairs>
    <vt:vector size="6" baseType="variant">
      <vt:variant>
        <vt:lpstr>Theme</vt:lpstr>
      </vt:variant>
      <vt:variant>
        <vt:i4>2</vt:i4>
      </vt:variant>
      <vt:variant>
        <vt:lpstr>Embedded OLE Servers</vt:lpstr>
      </vt:variant>
      <vt:variant>
        <vt:i4>2</vt:i4>
      </vt:variant>
      <vt:variant>
        <vt:lpstr>Slide Titles</vt:lpstr>
      </vt:variant>
      <vt:variant>
        <vt:i4>55</vt:i4>
      </vt:variant>
    </vt:vector>
  </HeadingPairs>
  <TitlesOfParts>
    <vt:vector size="59" baseType="lpstr">
      <vt:lpstr>Office Theme</vt:lpstr>
      <vt:lpstr>Default Design</vt:lpstr>
      <vt:lpstr>Equation</vt:lpstr>
      <vt:lpstr>CorelDRAW</vt:lpstr>
      <vt:lpstr>PowerPoint Presentation</vt:lpstr>
      <vt:lpstr>PowerPoint Presentation</vt:lpstr>
      <vt:lpstr>PowerPoint Presentation</vt:lpstr>
      <vt:lpstr>Electricity – The Basics</vt:lpstr>
      <vt:lpstr>Voltage, Current, &amp; Resistance</vt:lpstr>
      <vt:lpstr>Voltage</vt:lpstr>
      <vt:lpstr>Resistance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Series Circuits</vt:lpstr>
      <vt:lpstr>Example: Series Circuit</vt:lpstr>
      <vt:lpstr>Example: Series Circuit</vt:lpstr>
      <vt:lpstr>Example: Series Circuit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Series-Parallel Network</vt:lpstr>
      <vt:lpstr>The Series-Parallel Network</vt:lpstr>
      <vt:lpstr>The Series-Parallel Network</vt:lpstr>
      <vt:lpstr>The Series-Parallel Network</vt:lpstr>
      <vt:lpstr>The Series-Parallel Network</vt:lpstr>
      <vt:lpstr>The Series-Parallel Network</vt:lpstr>
      <vt:lpstr>The Series-Parallel Network</vt:lpstr>
      <vt:lpstr>PowerPoint Presentation</vt:lpstr>
    </vt:vector>
  </TitlesOfParts>
  <Company>SIHE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fad-aa</dc:creator>
  <cp:lastModifiedBy>Ala</cp:lastModifiedBy>
  <cp:revision>15</cp:revision>
  <dcterms:created xsi:type="dcterms:W3CDTF">2016-10-11T00:58:20Z</dcterms:created>
  <dcterms:modified xsi:type="dcterms:W3CDTF">2020-03-27T10:45:56Z</dcterms:modified>
</cp:coreProperties>
</file>