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64" r:id="rId4"/>
    <p:sldId id="265" r:id="rId5"/>
    <p:sldId id="266" r:id="rId6"/>
    <p:sldId id="267" r:id="rId7"/>
    <p:sldId id="268" r:id="rId8"/>
    <p:sldId id="269" r:id="rId9"/>
    <p:sldId id="270" r:id="rId10"/>
    <p:sldId id="271" r:id="rId11"/>
    <p:sldId id="272" r:id="rId12"/>
    <p:sldId id="273" r:id="rId13"/>
    <p:sldId id="274" r:id="rId14"/>
    <p:sldId id="275" r:id="rId15"/>
    <p:sldId id="276"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902F8A-53C9-4A25-8F52-0345D019860D}" type="datetimeFigureOut">
              <a:rPr lang="en-IN" smtClean="0"/>
              <a:t>10-10-2026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6CD045-2AE1-48C4-A4E3-0620B08E9376}" type="slidenum">
              <a:rPr lang="en-IN" smtClean="0"/>
              <a:t>‹#›</a:t>
            </a:fld>
            <a:endParaRPr lang="en-IN"/>
          </a:p>
        </p:txBody>
      </p:sp>
    </p:spTree>
    <p:extLst>
      <p:ext uri="{BB962C8B-B14F-4D97-AF65-F5344CB8AC3E}">
        <p14:creationId xmlns:p14="http://schemas.microsoft.com/office/powerpoint/2010/main" val="1220557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3</a:t>
            </a:fld>
            <a:endParaRPr lang="en-IN"/>
          </a:p>
        </p:txBody>
      </p:sp>
    </p:spTree>
    <p:extLst>
      <p:ext uri="{BB962C8B-B14F-4D97-AF65-F5344CB8AC3E}">
        <p14:creationId xmlns:p14="http://schemas.microsoft.com/office/powerpoint/2010/main" val="9365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smtClean="0"/>
              <a:t>Another challenge it faces is low engagement, because disconnected remote work arrangements significantly reduce the organisational culture and lower employee commitment. </a:t>
            </a:r>
          </a:p>
          <a:p>
            <a:pPr algn="just">
              <a:lnSpc>
                <a:spcPct val="150000"/>
              </a:lnSpc>
            </a:pPr>
            <a:r>
              <a:rPr lang="en-IN" sz="1200" dirty="0" smtClean="0"/>
              <a:t>To achieve sustainable business performance, HRM must serve as a strategic business partner.</a:t>
            </a:r>
          </a:p>
          <a:p>
            <a:pPr algn="just">
              <a:lnSpc>
                <a:spcPct val="150000"/>
              </a:lnSpc>
            </a:pPr>
            <a:r>
              <a:rPr lang="en-IN" sz="1200" dirty="0" smtClean="0"/>
              <a:t> Strategic HRM actively aligns workforce capabilities directly with the </a:t>
            </a:r>
            <a:r>
              <a:rPr lang="en-IN" sz="1200" dirty="0" err="1" smtClean="0"/>
              <a:t>HealthConnect</a:t>
            </a:r>
            <a:r>
              <a:rPr lang="en-IN" sz="1200" dirty="0" smtClean="0"/>
              <a:t> UK’s commercial growth target. </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4</a:t>
            </a:fld>
            <a:endParaRPr lang="en-IN"/>
          </a:p>
        </p:txBody>
      </p:sp>
    </p:spTree>
    <p:extLst>
      <p:ext uri="{BB962C8B-B14F-4D97-AF65-F5344CB8AC3E}">
        <p14:creationId xmlns:p14="http://schemas.microsoft.com/office/powerpoint/2010/main" val="244723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This ensures that when the platform schedules a growth phase in remote patient monitoring, the consistent intake of clinical safety officers and system engineers is already </a:t>
            </a:r>
            <a:r>
              <a:rPr lang="en-IN" sz="1200" kern="1200" dirty="0" err="1" smtClean="0">
                <a:solidFill>
                  <a:schemeClr val="tx1"/>
                </a:solidFill>
                <a:effectLst/>
                <a:latin typeface="+mn-lt"/>
                <a:ea typeface="+mn-ea"/>
                <a:cs typeface="+mn-cs"/>
              </a:rPr>
              <a:t>onboarded</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fullly</a:t>
            </a:r>
            <a:r>
              <a:rPr lang="en-IN" sz="1200" kern="1200" dirty="0" smtClean="0">
                <a:solidFill>
                  <a:schemeClr val="tx1"/>
                </a:solidFill>
                <a:effectLst/>
                <a:latin typeface="+mn-lt"/>
                <a:ea typeface="+mn-ea"/>
                <a:cs typeface="+mn-cs"/>
              </a:rPr>
              <a:t> trained.</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5</a:t>
            </a:fld>
            <a:endParaRPr lang="en-IN"/>
          </a:p>
        </p:txBody>
      </p:sp>
    </p:spTree>
    <p:extLst>
      <p:ext uri="{BB962C8B-B14F-4D97-AF65-F5344CB8AC3E}">
        <p14:creationId xmlns:p14="http://schemas.microsoft.com/office/powerpoint/2010/main" val="362758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macro-environment significantly presents the distinct structural hurdles for </a:t>
            </a:r>
            <a:r>
              <a:rPr lang="en-IN" sz="1200" kern="1200" dirty="0" err="1" smtClean="0">
                <a:solidFill>
                  <a:schemeClr val="tx1"/>
                </a:solidFill>
                <a:effectLst/>
                <a:latin typeface="+mn-lt"/>
                <a:ea typeface="+mn-ea"/>
                <a:cs typeface="+mn-cs"/>
              </a:rPr>
              <a:t>HealthConnect</a:t>
            </a:r>
            <a:r>
              <a:rPr lang="en-IN" sz="1200" kern="1200" dirty="0" smtClean="0">
                <a:solidFill>
                  <a:schemeClr val="tx1"/>
                </a:solidFill>
                <a:effectLst/>
                <a:latin typeface="+mn-lt"/>
                <a:ea typeface="+mn-ea"/>
                <a:cs typeface="+mn-cs"/>
              </a:rPr>
              <a:t> UK which involve sector competition, clinical strain, and reward disparities that severely impact recruitment policies of the firm. </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6</a:t>
            </a:fld>
            <a:endParaRPr lang="en-IN"/>
          </a:p>
        </p:txBody>
      </p:sp>
    </p:spTree>
    <p:extLst>
      <p:ext uri="{BB962C8B-B14F-4D97-AF65-F5344CB8AC3E}">
        <p14:creationId xmlns:p14="http://schemas.microsoft.com/office/powerpoint/2010/main" val="1967885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Justification for Blended Recruitment Strategy:</a:t>
            </a:r>
            <a:endParaRPr lang="en-IN" sz="1200" kern="1200" dirty="0" smtClean="0">
              <a:solidFill>
                <a:schemeClr val="tx1"/>
              </a:solidFill>
              <a:effectLst/>
              <a:latin typeface="+mn-lt"/>
              <a:ea typeface="+mn-ea"/>
              <a:cs typeface="+mn-cs"/>
            </a:endParaRPr>
          </a:p>
          <a:p>
            <a:r>
              <a:rPr lang="en-IN" sz="1200" kern="1200" dirty="0" err="1" smtClean="0">
                <a:solidFill>
                  <a:schemeClr val="tx1"/>
                </a:solidFill>
                <a:effectLst/>
                <a:latin typeface="+mn-lt"/>
                <a:ea typeface="+mn-ea"/>
                <a:cs typeface="+mn-cs"/>
              </a:rPr>
              <a:t>HealthConnect</a:t>
            </a:r>
            <a:r>
              <a:rPr lang="en-IN" sz="1200" kern="1200" dirty="0" smtClean="0">
                <a:solidFill>
                  <a:schemeClr val="tx1"/>
                </a:solidFill>
                <a:effectLst/>
                <a:latin typeface="+mn-lt"/>
                <a:ea typeface="+mn-ea"/>
                <a:cs typeface="+mn-cs"/>
              </a:rPr>
              <a:t> UK can implement a blended recruitment strategy because its workforce spans fundamentally different labour markets. </a:t>
            </a:r>
          </a:p>
          <a:p>
            <a:r>
              <a:rPr lang="en-IN" sz="1200" kern="1200" dirty="0" smtClean="0">
                <a:solidFill>
                  <a:schemeClr val="tx1"/>
                </a:solidFill>
                <a:effectLst/>
                <a:latin typeface="+mn-lt"/>
                <a:ea typeface="+mn-ea"/>
                <a:cs typeface="+mn-cs"/>
              </a:rPr>
              <a:t>A singular sourcing strategy cannot efficiently acquire both the technological and clinical talent.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66CD045-2AE1-48C4-A4E3-0620B08E9376}" type="slidenum">
              <a:rPr lang="en-IN" smtClean="0"/>
              <a:t>7</a:t>
            </a:fld>
            <a:endParaRPr lang="en-IN"/>
          </a:p>
        </p:txBody>
      </p:sp>
    </p:spTree>
    <p:extLst>
      <p:ext uri="{BB962C8B-B14F-4D97-AF65-F5344CB8AC3E}">
        <p14:creationId xmlns:p14="http://schemas.microsoft.com/office/powerpoint/2010/main" val="3173997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selected system explicitly dictates the job description, recruitment shifts to the objective criteria: verified healthcare informatics credentials and agile experience. Implementing blind technical evaluates with structured situational tests help to removes bias  and selecting candidates with verified competencies. </a:t>
            </a:r>
          </a:p>
          <a:p>
            <a:r>
              <a:rPr lang="en-IN" sz="1200" kern="1200" dirty="0" smtClean="0">
                <a:solidFill>
                  <a:schemeClr val="tx1"/>
                </a:solidFill>
                <a:effectLst/>
                <a:latin typeface="+mn-lt"/>
                <a:ea typeface="+mn-ea"/>
                <a:cs typeface="+mn-cs"/>
              </a:rPr>
              <a:t> helps reduce bias</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8</a:t>
            </a:fld>
            <a:endParaRPr lang="en-IN"/>
          </a:p>
        </p:txBody>
      </p:sp>
    </p:spTree>
    <p:extLst>
      <p:ext uri="{BB962C8B-B14F-4D97-AF65-F5344CB8AC3E}">
        <p14:creationId xmlns:p14="http://schemas.microsoft.com/office/powerpoint/2010/main" val="1509790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Managing a hybrid digital healthcare workforce requires recognising a profound cultural split in the employee motivations. Digital Telehealth specialists and Clinical professionals respond differently to reward structures. The proposed solution is an adaptable Total Reward Framework. Digital Telehealth specialists receive financial incentives, while clinical staff leverage to protect developmental funding, driving engagement through equitable pay structures  (</a:t>
            </a:r>
            <a:r>
              <a:rPr lang="en-IN" sz="1200" kern="1200" dirty="0" err="1" smtClean="0">
                <a:solidFill>
                  <a:schemeClr val="tx1"/>
                </a:solidFill>
                <a:effectLst/>
                <a:latin typeface="+mn-lt"/>
                <a:ea typeface="+mn-ea"/>
                <a:cs typeface="+mn-cs"/>
              </a:rPr>
              <a:t>Guskey</a:t>
            </a:r>
            <a:r>
              <a:rPr lang="en-IN" sz="1200" kern="1200" dirty="0" smtClean="0">
                <a:solidFill>
                  <a:schemeClr val="tx1"/>
                </a:solidFill>
                <a:effectLst/>
                <a:latin typeface="+mn-lt"/>
                <a:ea typeface="+mn-ea"/>
                <a:cs typeface="+mn-cs"/>
              </a:rPr>
              <a:t>, Frey, and Fisher, 2024). </a:t>
            </a:r>
          </a:p>
          <a:p>
            <a:r>
              <a:rPr lang="en-IN" sz="1200" kern="1200" dirty="0" smtClean="0">
                <a:solidFill>
                  <a:schemeClr val="tx1"/>
                </a:solidFill>
                <a:effectLst/>
                <a:latin typeface="+mn-lt"/>
                <a:ea typeface="+mn-ea"/>
                <a:cs typeface="+mn-cs"/>
              </a:rPr>
              <a:t> equitable pay structures</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9</a:t>
            </a:fld>
            <a:endParaRPr lang="en-IN"/>
          </a:p>
        </p:txBody>
      </p:sp>
    </p:spTree>
    <p:extLst>
      <p:ext uri="{BB962C8B-B14F-4D97-AF65-F5344CB8AC3E}">
        <p14:creationId xmlns:p14="http://schemas.microsoft.com/office/powerpoint/2010/main" val="1552590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Relying solely on the external recruitment process cannot fix any digital technology deficits, capability must built within. Launching a targeted Training Needs Analysis is significant, considering the individual application: Senior Digital Telehealth nurses possesses elite clinical diagnostic skills but they struggle with remote software (</a:t>
            </a:r>
            <a:r>
              <a:rPr lang="en-IN" sz="1200" kern="1200" dirty="0" err="1" smtClean="0">
                <a:solidFill>
                  <a:schemeClr val="tx1"/>
                </a:solidFill>
                <a:effectLst/>
                <a:latin typeface="+mn-lt"/>
                <a:ea typeface="+mn-ea"/>
                <a:cs typeface="+mn-cs"/>
              </a:rPr>
              <a:t>Garavan</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2026). </a:t>
            </a:r>
          </a:p>
          <a:p>
            <a:endParaRPr lang="en-IN" b="1" dirty="0"/>
          </a:p>
        </p:txBody>
      </p:sp>
      <p:sp>
        <p:nvSpPr>
          <p:cNvPr id="4" name="Slide Number Placeholder 3"/>
          <p:cNvSpPr>
            <a:spLocks noGrp="1"/>
          </p:cNvSpPr>
          <p:nvPr>
            <p:ph type="sldNum" sz="quarter" idx="10"/>
          </p:nvPr>
        </p:nvSpPr>
        <p:spPr/>
        <p:txBody>
          <a:bodyPr/>
          <a:lstStyle/>
          <a:p>
            <a:fld id="{366CD045-2AE1-48C4-A4E3-0620B08E9376}" type="slidenum">
              <a:rPr lang="en-IN" smtClean="0"/>
              <a:t>10</a:t>
            </a:fld>
            <a:endParaRPr lang="en-IN"/>
          </a:p>
        </p:txBody>
      </p:sp>
    </p:spTree>
    <p:extLst>
      <p:ext uri="{BB962C8B-B14F-4D97-AF65-F5344CB8AC3E}">
        <p14:creationId xmlns:p14="http://schemas.microsoft.com/office/powerpoint/2010/main" val="1751822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To manage the failing employee engagement rates and high burnout, the performance framework must be reconstructed using the Herzberg’s motivation-hygiene Framework. The burnouts stems directly from failing hygiene factors. Resolution are achieved through enforcing the manageable workloads and clear boundaries around the communication (</a:t>
            </a:r>
            <a:r>
              <a:rPr lang="en-IN" sz="1200" kern="1200" dirty="0" err="1" smtClean="0">
                <a:solidFill>
                  <a:schemeClr val="tx1"/>
                </a:solidFill>
                <a:effectLst/>
                <a:latin typeface="+mn-lt"/>
                <a:ea typeface="+mn-ea"/>
                <a:cs typeface="+mn-cs"/>
              </a:rPr>
              <a:t>Maslach</a:t>
            </a:r>
            <a:r>
              <a:rPr lang="en-IN" sz="1200" kern="1200" dirty="0" smtClean="0">
                <a:solidFill>
                  <a:schemeClr val="tx1"/>
                </a:solidFill>
                <a:effectLst/>
                <a:latin typeface="+mn-lt"/>
                <a:ea typeface="+mn-ea"/>
                <a:cs typeface="+mn-cs"/>
              </a:rPr>
              <a:t>, and Leiter, 2022). The internal and external motivation are driven through clinical autonomy and continuous feedback loops. Strategic training of team leads in transformational styles inspires the diverse staff. </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11</a:t>
            </a:fld>
            <a:endParaRPr lang="en-IN"/>
          </a:p>
        </p:txBody>
      </p:sp>
    </p:spTree>
    <p:extLst>
      <p:ext uri="{BB962C8B-B14F-4D97-AF65-F5344CB8AC3E}">
        <p14:creationId xmlns:p14="http://schemas.microsoft.com/office/powerpoint/2010/main" val="20603190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A thorough assessment requires a balanced evaluation, although the strategic HRM framework is highly effective, the operational trade-offs that exist for the Executive Broad must be anticipate . The transitioning from rigid to flexible total reward structures can stabilise retention but also increases the administrative complexities. Having continuous learning and development programmes, successfully close skill gaps but require protected working hours. Finally, agile performance touchpoints must be introduced carefully ensuring that the employees do not misinterpret them as intrusive micromanagement (Chaudhary, 2025). </a:t>
            </a:r>
          </a:p>
          <a:p>
            <a:r>
              <a:rPr lang="en-IN" sz="1200" kern="1200" dirty="0" smtClean="0">
                <a:solidFill>
                  <a:schemeClr val="tx1"/>
                </a:solidFill>
                <a:effectLst/>
                <a:latin typeface="+mn-lt"/>
                <a:ea typeface="+mn-ea"/>
                <a:cs typeface="+mn-cs"/>
              </a:rPr>
              <a:t> anticipated</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12</a:t>
            </a:fld>
            <a:endParaRPr lang="en-IN"/>
          </a:p>
        </p:txBody>
      </p:sp>
    </p:spTree>
    <p:extLst>
      <p:ext uri="{BB962C8B-B14F-4D97-AF65-F5344CB8AC3E}">
        <p14:creationId xmlns:p14="http://schemas.microsoft.com/office/powerpoint/2010/main" val="1697357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By deploying this integrated HR strategy, the Executive Broad creates a highly resilient and defensible corporate asset. The organisational benefits are clear and measurable, stabilisation retention follows, alongside an internal training pipeline that closes digital deficits and significantly cultivates collaborative teams. These modern interventions protect the clinical safety compliance and improve patient outcomes to secure competitive market advantages, meaning an immediate investment is highly recommended. </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13</a:t>
            </a:fld>
            <a:endParaRPr lang="en-IN"/>
          </a:p>
        </p:txBody>
      </p:sp>
    </p:spTree>
    <p:extLst>
      <p:ext uri="{BB962C8B-B14F-4D97-AF65-F5344CB8AC3E}">
        <p14:creationId xmlns:p14="http://schemas.microsoft.com/office/powerpoint/2010/main" val="425875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In conclusion, the presentation reveals that </a:t>
            </a:r>
            <a:r>
              <a:rPr lang="en-IN" sz="1200" kern="1200" dirty="0" err="1" smtClean="0">
                <a:solidFill>
                  <a:schemeClr val="tx1"/>
                </a:solidFill>
                <a:effectLst/>
                <a:latin typeface="+mn-lt"/>
                <a:ea typeface="+mn-ea"/>
                <a:cs typeface="+mn-cs"/>
              </a:rPr>
              <a:t>HealthConnect</a:t>
            </a:r>
            <a:r>
              <a:rPr lang="en-IN" sz="1200" kern="1200" dirty="0" smtClean="0">
                <a:solidFill>
                  <a:schemeClr val="tx1"/>
                </a:solidFill>
                <a:effectLst/>
                <a:latin typeface="+mn-lt"/>
                <a:ea typeface="+mn-ea"/>
                <a:cs typeface="+mn-cs"/>
              </a:rPr>
              <a:t> UK’s current talent vulnerabilities are structural rather than the isolated issues. The employees face high turnover, burnout and digital technology skill gaps that are direct results of a fast-growing business and a reactive approach to the human resources. The presentation demonstrate the need  to systematically shift form transactional administration to a strategic HRM framework. These comprehensive strategies provide an operational blueprint required to lead the UK digital healthcare market. </a:t>
            </a:r>
          </a:p>
          <a:p>
            <a:r>
              <a:rPr lang="en-IN" sz="1200" kern="1200" dirty="0" smtClean="0">
                <a:solidFill>
                  <a:schemeClr val="tx1"/>
                </a:solidFill>
                <a:effectLst/>
                <a:latin typeface="+mn-lt"/>
                <a:ea typeface="+mn-ea"/>
                <a:cs typeface="+mn-cs"/>
              </a:rPr>
              <a:t> demonstrates the need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66CD045-2AE1-48C4-A4E3-0620B08E9376}" type="slidenum">
              <a:rPr lang="en-IN" smtClean="0"/>
              <a:t>14</a:t>
            </a:fld>
            <a:endParaRPr lang="en-IN"/>
          </a:p>
        </p:txBody>
      </p:sp>
    </p:spTree>
    <p:extLst>
      <p:ext uri="{BB962C8B-B14F-4D97-AF65-F5344CB8AC3E}">
        <p14:creationId xmlns:p14="http://schemas.microsoft.com/office/powerpoint/2010/main" val="29201888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References </a:t>
            </a:r>
            <a:r>
              <a:rPr lang="en-IN" sz="1200" b="0" kern="1200" dirty="0" smtClean="0">
                <a:solidFill>
                  <a:schemeClr val="tx1"/>
                </a:solidFill>
                <a:effectLst/>
                <a:latin typeface="+mn-lt"/>
                <a:ea typeface="+mn-ea"/>
                <a:cs typeface="+mn-cs"/>
              </a:rPr>
              <a:t> </a:t>
            </a:r>
            <a:endParaRPr lang="en-IN" sz="1200" b="1"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Books and Journals</a:t>
            </a:r>
            <a:endParaRPr lang="en-IN" sz="1200" kern="1200" dirty="0" smtClean="0">
              <a:solidFill>
                <a:schemeClr val="tx1"/>
              </a:solidFill>
              <a:effectLst/>
              <a:latin typeface="+mn-lt"/>
              <a:ea typeface="+mn-ea"/>
              <a:cs typeface="+mn-cs"/>
            </a:endParaRPr>
          </a:p>
          <a:p>
            <a:r>
              <a:rPr lang="en-IN" sz="1200" kern="1200" dirty="0" err="1" smtClean="0">
                <a:solidFill>
                  <a:schemeClr val="tx1"/>
                </a:solidFill>
                <a:effectLst/>
                <a:latin typeface="+mn-lt"/>
                <a:ea typeface="+mn-ea"/>
                <a:cs typeface="+mn-cs"/>
              </a:rPr>
              <a:t>Kaereho</a:t>
            </a:r>
            <a:r>
              <a:rPr lang="en-IN" sz="1200" kern="1200" dirty="0" smtClean="0">
                <a:solidFill>
                  <a:schemeClr val="tx1"/>
                </a:solidFill>
                <a:effectLst/>
                <a:latin typeface="+mn-lt"/>
                <a:ea typeface="+mn-ea"/>
                <a:cs typeface="+mn-cs"/>
              </a:rPr>
              <a:t>, C. (2025). Learning and development needs analysis.</a:t>
            </a:r>
          </a:p>
          <a:p>
            <a:r>
              <a:rPr lang="en-IN" sz="1200" kern="1200" dirty="0" smtClean="0">
                <a:solidFill>
                  <a:schemeClr val="tx1"/>
                </a:solidFill>
                <a:effectLst/>
                <a:latin typeface="+mn-lt"/>
                <a:ea typeface="+mn-ea"/>
                <a:cs typeface="+mn-cs"/>
              </a:rPr>
              <a:t>Krause, G. A., and Hong, J. H. (2026). Organizational adaptation, task complexity, and effective administration of unemployment programs in the American states. </a:t>
            </a:r>
            <a:r>
              <a:rPr lang="en-IN" sz="1200" i="1" kern="1200" dirty="0" smtClean="0">
                <a:solidFill>
                  <a:schemeClr val="tx1"/>
                </a:solidFill>
                <a:effectLst/>
                <a:latin typeface="+mn-lt"/>
                <a:ea typeface="+mn-ea"/>
                <a:cs typeface="+mn-cs"/>
              </a:rPr>
              <a:t>Journal of Policy Analysis and Management</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45</a:t>
            </a:r>
            <a:r>
              <a:rPr lang="en-IN" sz="1200" kern="1200" dirty="0" smtClean="0">
                <a:solidFill>
                  <a:schemeClr val="tx1"/>
                </a:solidFill>
                <a:effectLst/>
                <a:latin typeface="+mn-lt"/>
                <a:ea typeface="+mn-ea"/>
                <a:cs typeface="+mn-cs"/>
              </a:rPr>
              <a:t>(2), e70024.</a:t>
            </a:r>
          </a:p>
          <a:p>
            <a:r>
              <a:rPr lang="en-IN" sz="1200" kern="1200" dirty="0" err="1" smtClean="0">
                <a:solidFill>
                  <a:schemeClr val="tx1"/>
                </a:solidFill>
                <a:effectLst/>
                <a:latin typeface="+mn-lt"/>
                <a:ea typeface="+mn-ea"/>
                <a:cs typeface="+mn-cs"/>
              </a:rPr>
              <a:t>Lettink</a:t>
            </a:r>
            <a:r>
              <a:rPr lang="en-IN" sz="1200" kern="1200" dirty="0" smtClean="0">
                <a:solidFill>
                  <a:schemeClr val="tx1"/>
                </a:solidFill>
                <a:effectLst/>
                <a:latin typeface="+mn-lt"/>
                <a:ea typeface="+mn-ea"/>
                <a:cs typeface="+mn-cs"/>
              </a:rPr>
              <a:t>, A. (2023). </a:t>
            </a:r>
            <a:r>
              <a:rPr lang="en-IN" sz="1200" i="1" kern="1200" dirty="0" smtClean="0">
                <a:solidFill>
                  <a:schemeClr val="tx1"/>
                </a:solidFill>
                <a:effectLst/>
                <a:latin typeface="+mn-lt"/>
                <a:ea typeface="+mn-ea"/>
                <a:cs typeface="+mn-cs"/>
              </a:rPr>
              <a:t>Equal Pay for Equal Work: A practical guide to implementing a successful pay transparency program</a:t>
            </a:r>
            <a:r>
              <a:rPr lang="en-IN" sz="1200" kern="1200" dirty="0" smtClean="0">
                <a:solidFill>
                  <a:schemeClr val="tx1"/>
                </a:solidFill>
                <a:effectLst/>
                <a:latin typeface="+mn-lt"/>
                <a:ea typeface="+mn-ea"/>
                <a:cs typeface="+mn-cs"/>
              </a:rPr>
              <a:t>. Anita </a:t>
            </a:r>
            <a:r>
              <a:rPr lang="en-IN" sz="1200" kern="1200" dirty="0" err="1" smtClean="0">
                <a:solidFill>
                  <a:schemeClr val="tx1"/>
                </a:solidFill>
                <a:effectLst/>
                <a:latin typeface="+mn-lt"/>
                <a:ea typeface="+mn-ea"/>
                <a:cs typeface="+mn-cs"/>
              </a:rPr>
              <a:t>Lettink</a:t>
            </a:r>
            <a:r>
              <a:rPr lang="en-IN" sz="1200" kern="1200" dirty="0" smtClean="0">
                <a:solidFill>
                  <a:schemeClr val="tx1"/>
                </a:solidFill>
                <a:effectLst/>
                <a:latin typeface="+mn-lt"/>
                <a:ea typeface="+mn-ea"/>
                <a:cs typeface="+mn-cs"/>
              </a:rPr>
              <a:t>.</a:t>
            </a:r>
          </a:p>
          <a:p>
            <a:r>
              <a:rPr lang="en-IN" sz="1200" kern="1200" dirty="0" err="1" smtClean="0">
                <a:solidFill>
                  <a:schemeClr val="tx1"/>
                </a:solidFill>
                <a:effectLst/>
                <a:latin typeface="+mn-lt"/>
                <a:ea typeface="+mn-ea"/>
                <a:cs typeface="+mn-cs"/>
              </a:rPr>
              <a:t>Maslach</a:t>
            </a:r>
            <a:r>
              <a:rPr lang="en-IN" sz="1200" kern="1200" dirty="0" smtClean="0">
                <a:solidFill>
                  <a:schemeClr val="tx1"/>
                </a:solidFill>
                <a:effectLst/>
                <a:latin typeface="+mn-lt"/>
                <a:ea typeface="+mn-ea"/>
                <a:cs typeface="+mn-cs"/>
              </a:rPr>
              <a:t>, C., and Leiter, M. P. (2022). </a:t>
            </a:r>
            <a:r>
              <a:rPr lang="en-IN" sz="1200" i="1" kern="1200" dirty="0" smtClean="0">
                <a:solidFill>
                  <a:schemeClr val="tx1"/>
                </a:solidFill>
                <a:effectLst/>
                <a:latin typeface="+mn-lt"/>
                <a:ea typeface="+mn-ea"/>
                <a:cs typeface="+mn-cs"/>
              </a:rPr>
              <a:t>The burnout challenge: Managing people’s relationships with their jobs</a:t>
            </a:r>
            <a:r>
              <a:rPr lang="en-IN" sz="1200" kern="1200" dirty="0" smtClean="0">
                <a:solidFill>
                  <a:schemeClr val="tx1"/>
                </a:solidFill>
                <a:effectLst/>
                <a:latin typeface="+mn-lt"/>
                <a:ea typeface="+mn-ea"/>
                <a:cs typeface="+mn-cs"/>
              </a:rPr>
              <a:t>. Harvard University Press.</a:t>
            </a:r>
          </a:p>
          <a:p>
            <a:r>
              <a:rPr lang="en-IN" sz="1200" kern="1200" dirty="0" err="1" smtClean="0">
                <a:solidFill>
                  <a:schemeClr val="tx1"/>
                </a:solidFill>
                <a:effectLst/>
                <a:latin typeface="+mn-lt"/>
                <a:ea typeface="+mn-ea"/>
                <a:cs typeface="+mn-cs"/>
              </a:rPr>
              <a:t>Ndrecaj</a:t>
            </a:r>
            <a:r>
              <a:rPr lang="en-IN" sz="1200" kern="1200" dirty="0" smtClean="0">
                <a:solidFill>
                  <a:schemeClr val="tx1"/>
                </a:solidFill>
                <a:effectLst/>
                <a:latin typeface="+mn-lt"/>
                <a:ea typeface="+mn-ea"/>
                <a:cs typeface="+mn-cs"/>
              </a:rPr>
              <a:t>, V.,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(2023). Exploring lean six sigma as dynamic capability to enable sustainable performance optimisation in times of uncertainty. </a:t>
            </a:r>
            <a:r>
              <a:rPr lang="en-IN" sz="1200" i="1" kern="1200" dirty="0" smtClean="0">
                <a:solidFill>
                  <a:schemeClr val="tx1"/>
                </a:solidFill>
                <a:effectLst/>
                <a:latin typeface="+mn-lt"/>
                <a:ea typeface="+mn-ea"/>
                <a:cs typeface="+mn-cs"/>
              </a:rPr>
              <a:t>Sustainability</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15</a:t>
            </a:r>
            <a:r>
              <a:rPr lang="en-IN" sz="1200" kern="1200" dirty="0" smtClean="0">
                <a:solidFill>
                  <a:schemeClr val="tx1"/>
                </a:solidFill>
                <a:effectLst/>
                <a:latin typeface="+mn-lt"/>
                <a:ea typeface="+mn-ea"/>
                <a:cs typeface="+mn-cs"/>
              </a:rPr>
              <a:t>(23), 16542.</a:t>
            </a:r>
          </a:p>
          <a:p>
            <a:r>
              <a:rPr lang="en-IN" sz="1200" kern="1200" dirty="0" smtClean="0">
                <a:solidFill>
                  <a:schemeClr val="tx1"/>
                </a:solidFill>
                <a:effectLst/>
                <a:latin typeface="+mn-lt"/>
                <a:ea typeface="+mn-ea"/>
                <a:cs typeface="+mn-cs"/>
              </a:rPr>
              <a:t>Shen, H.,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(2024). Towards bidirectional human-</a:t>
            </a:r>
            <a:r>
              <a:rPr lang="en-IN" sz="1200" kern="1200" dirty="0" err="1" smtClean="0">
                <a:solidFill>
                  <a:schemeClr val="tx1"/>
                </a:solidFill>
                <a:effectLst/>
                <a:latin typeface="+mn-lt"/>
                <a:ea typeface="+mn-ea"/>
                <a:cs typeface="+mn-cs"/>
              </a:rPr>
              <a:t>ai</a:t>
            </a:r>
            <a:r>
              <a:rPr lang="en-IN" sz="1200" kern="1200" dirty="0" smtClean="0">
                <a:solidFill>
                  <a:schemeClr val="tx1"/>
                </a:solidFill>
                <a:effectLst/>
                <a:latin typeface="+mn-lt"/>
                <a:ea typeface="+mn-ea"/>
                <a:cs typeface="+mn-cs"/>
              </a:rPr>
              <a:t> alignment: A systematic review for clarifications, framework, and future directions. </a:t>
            </a:r>
            <a:r>
              <a:rPr lang="en-IN" sz="1200" i="1" kern="1200" dirty="0" err="1" smtClean="0">
                <a:solidFill>
                  <a:schemeClr val="tx1"/>
                </a:solidFill>
                <a:effectLst/>
                <a:latin typeface="+mn-lt"/>
                <a:ea typeface="+mn-ea"/>
                <a:cs typeface="+mn-cs"/>
              </a:rPr>
              <a:t>arXiv</a:t>
            </a:r>
            <a:r>
              <a:rPr lang="en-IN" sz="1200" i="1" kern="1200" dirty="0" smtClean="0">
                <a:solidFill>
                  <a:schemeClr val="tx1"/>
                </a:solidFill>
                <a:effectLst/>
                <a:latin typeface="+mn-lt"/>
                <a:ea typeface="+mn-ea"/>
                <a:cs typeface="+mn-cs"/>
              </a:rPr>
              <a:t> preprint arXiv:2406.09264</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2406</a:t>
            </a:r>
            <a:r>
              <a:rPr lang="en-IN" sz="1200" kern="1200" dirty="0" smtClean="0">
                <a:solidFill>
                  <a:schemeClr val="tx1"/>
                </a:solidFill>
                <a:effectLst/>
                <a:latin typeface="+mn-lt"/>
                <a:ea typeface="+mn-ea"/>
                <a:cs typeface="+mn-cs"/>
              </a:rPr>
              <a:t>, pp.1-56.</a:t>
            </a:r>
          </a:p>
          <a:p>
            <a:r>
              <a:rPr lang="en-IN" sz="1200" kern="1200" dirty="0" err="1" smtClean="0">
                <a:solidFill>
                  <a:schemeClr val="tx1"/>
                </a:solidFill>
                <a:effectLst/>
                <a:latin typeface="+mn-lt"/>
                <a:ea typeface="+mn-ea"/>
                <a:cs typeface="+mn-cs"/>
              </a:rPr>
              <a:t>Sundari</a:t>
            </a:r>
            <a:r>
              <a:rPr lang="en-IN" sz="1200" kern="1200" dirty="0" smtClean="0">
                <a:solidFill>
                  <a:schemeClr val="tx1"/>
                </a:solidFill>
                <a:effectLst/>
                <a:latin typeface="+mn-lt"/>
                <a:ea typeface="+mn-ea"/>
                <a:cs typeface="+mn-cs"/>
              </a:rPr>
              <a:t>, M. S., and </a:t>
            </a:r>
            <a:r>
              <a:rPr lang="en-IN" sz="1200" kern="1200" dirty="0" err="1" smtClean="0">
                <a:solidFill>
                  <a:schemeClr val="tx1"/>
                </a:solidFill>
                <a:effectLst/>
                <a:latin typeface="+mn-lt"/>
                <a:ea typeface="+mn-ea"/>
                <a:cs typeface="+mn-cs"/>
              </a:rPr>
              <a:t>Gangalapudi</a:t>
            </a:r>
            <a:r>
              <a:rPr lang="en-IN" sz="1200" kern="1200" dirty="0" smtClean="0">
                <a:solidFill>
                  <a:schemeClr val="tx1"/>
                </a:solidFill>
                <a:effectLst/>
                <a:latin typeface="+mn-lt"/>
                <a:ea typeface="+mn-ea"/>
                <a:cs typeface="+mn-cs"/>
              </a:rPr>
              <a:t>, K. P. (2025). Balancing digital efficiency with human connection in the workplace. In </a:t>
            </a:r>
            <a:r>
              <a:rPr lang="en-IN" sz="1200" i="1" kern="1200" dirty="0" smtClean="0">
                <a:solidFill>
                  <a:schemeClr val="tx1"/>
                </a:solidFill>
                <a:effectLst/>
                <a:latin typeface="+mn-lt"/>
                <a:ea typeface="+mn-ea"/>
                <a:cs typeface="+mn-cs"/>
              </a:rPr>
              <a:t>Humanizing the </a:t>
            </a:r>
            <a:r>
              <a:rPr lang="en-IN" sz="1200" i="1" kern="1200" dirty="0" err="1" smtClean="0">
                <a:solidFill>
                  <a:schemeClr val="tx1"/>
                </a:solidFill>
                <a:effectLst/>
                <a:latin typeface="+mn-lt"/>
                <a:ea typeface="+mn-ea"/>
                <a:cs typeface="+mn-cs"/>
              </a:rPr>
              <a:t>hyperconnected</a:t>
            </a:r>
            <a:r>
              <a:rPr lang="en-IN" sz="1200" i="1" kern="1200" dirty="0" smtClean="0">
                <a:solidFill>
                  <a:schemeClr val="tx1"/>
                </a:solidFill>
                <a:effectLst/>
                <a:latin typeface="+mn-lt"/>
                <a:ea typeface="+mn-ea"/>
                <a:cs typeface="+mn-cs"/>
              </a:rPr>
              <a:t> workplace</a:t>
            </a:r>
            <a:r>
              <a:rPr lang="en-IN" sz="1200" kern="1200" dirty="0" smtClean="0">
                <a:solidFill>
                  <a:schemeClr val="tx1"/>
                </a:solidFill>
                <a:effectLst/>
                <a:latin typeface="+mn-lt"/>
                <a:ea typeface="+mn-ea"/>
                <a:cs typeface="+mn-cs"/>
              </a:rPr>
              <a:t> (pp. 31-68). IGI Global Scientific Publishing.</a:t>
            </a:r>
          </a:p>
          <a:p>
            <a:r>
              <a:rPr lang="en-IN" sz="1200" kern="1200" dirty="0" smtClean="0">
                <a:solidFill>
                  <a:schemeClr val="tx1"/>
                </a:solidFill>
                <a:effectLst/>
                <a:latin typeface="+mn-lt"/>
                <a:ea typeface="+mn-ea"/>
                <a:cs typeface="+mn-cs"/>
              </a:rPr>
              <a:t>Wightman, G.B. and Christensen, R.K., (2025). A systematic review of person‐environment fit in the public sector: theorizing a multidimensional model. </a:t>
            </a:r>
            <a:r>
              <a:rPr lang="en-IN" sz="1200" i="1" kern="1200" dirty="0" smtClean="0">
                <a:solidFill>
                  <a:schemeClr val="tx1"/>
                </a:solidFill>
                <a:effectLst/>
                <a:latin typeface="+mn-lt"/>
                <a:ea typeface="+mn-ea"/>
                <a:cs typeface="+mn-cs"/>
              </a:rPr>
              <a:t>Public Administration Review</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85</a:t>
            </a:r>
            <a:r>
              <a:rPr lang="en-IN" sz="1200" kern="1200" dirty="0" smtClean="0">
                <a:solidFill>
                  <a:schemeClr val="tx1"/>
                </a:solidFill>
                <a:effectLst/>
                <a:latin typeface="+mn-lt"/>
                <a:ea typeface="+mn-ea"/>
                <a:cs typeface="+mn-cs"/>
              </a:rPr>
              <a:t>(2), pp.386-401.</a:t>
            </a:r>
          </a:p>
          <a:p>
            <a:r>
              <a:rPr lang="en-IN" sz="1200" kern="1200" dirty="0" smtClean="0">
                <a:solidFill>
                  <a:schemeClr val="tx1"/>
                </a:solidFill>
                <a:effectLst/>
                <a:latin typeface="+mn-lt"/>
                <a:ea typeface="+mn-ea"/>
                <a:cs typeface="+mn-cs"/>
              </a:rPr>
              <a:t>Zhang, A., and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(2022). Shifting machine learning for healthcare from development to deployment and from models to data. </a:t>
            </a:r>
            <a:r>
              <a:rPr lang="en-IN" sz="1200" i="1" kern="1200" dirty="0" smtClean="0">
                <a:solidFill>
                  <a:schemeClr val="tx1"/>
                </a:solidFill>
                <a:effectLst/>
                <a:latin typeface="+mn-lt"/>
                <a:ea typeface="+mn-ea"/>
                <a:cs typeface="+mn-cs"/>
              </a:rPr>
              <a:t>Nature biomedical engineering</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6</a:t>
            </a:r>
            <a:r>
              <a:rPr lang="en-IN" sz="1200" kern="1200" dirty="0" smtClean="0">
                <a:solidFill>
                  <a:schemeClr val="tx1"/>
                </a:solidFill>
                <a:effectLst/>
                <a:latin typeface="+mn-lt"/>
                <a:ea typeface="+mn-ea"/>
                <a:cs typeface="+mn-cs"/>
              </a:rPr>
              <a:t>(12), pp.1330-1345.</a:t>
            </a:r>
          </a:p>
          <a:p>
            <a:r>
              <a:rPr lang="en-IN" sz="1200" kern="1200" dirty="0" smtClean="0">
                <a:solidFill>
                  <a:schemeClr val="tx1"/>
                </a:solidFill>
                <a:effectLst/>
                <a:latin typeface="+mn-lt"/>
                <a:ea typeface="+mn-ea"/>
                <a:cs typeface="+mn-cs"/>
              </a:rPr>
              <a:t> Include CIPD report as well </a:t>
            </a:r>
          </a:p>
          <a:p>
            <a:endParaRPr lang="en-IN" dirty="0"/>
          </a:p>
        </p:txBody>
      </p:sp>
      <p:sp>
        <p:nvSpPr>
          <p:cNvPr id="4" name="Slide Number Placeholder 3"/>
          <p:cNvSpPr>
            <a:spLocks noGrp="1"/>
          </p:cNvSpPr>
          <p:nvPr>
            <p:ph type="sldNum" sz="quarter" idx="10"/>
          </p:nvPr>
        </p:nvSpPr>
        <p:spPr/>
        <p:txBody>
          <a:bodyPr/>
          <a:lstStyle/>
          <a:p>
            <a:fld id="{366CD045-2AE1-48C4-A4E3-0620B08E9376}" type="slidenum">
              <a:rPr lang="en-IN" smtClean="0"/>
              <a:t>15</a:t>
            </a:fld>
            <a:endParaRPr lang="en-IN"/>
          </a:p>
        </p:txBody>
      </p:sp>
    </p:spTree>
    <p:extLst>
      <p:ext uri="{BB962C8B-B14F-4D97-AF65-F5344CB8AC3E}">
        <p14:creationId xmlns:p14="http://schemas.microsoft.com/office/powerpoint/2010/main" val="2931801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9D7DBB1-5B96-4494-AE23-6E660106651A}"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2D403-83A3-432A-A5CA-E09F687E9D9C}"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9425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D7DBB1-5B96-4494-AE23-6E660106651A}"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2D403-83A3-432A-A5CA-E09F687E9D9C}" type="slidenum">
              <a:rPr lang="en-IN" smtClean="0"/>
              <a:t>‹#›</a:t>
            </a:fld>
            <a:endParaRPr lang="en-IN"/>
          </a:p>
        </p:txBody>
      </p:sp>
    </p:spTree>
    <p:extLst>
      <p:ext uri="{BB962C8B-B14F-4D97-AF65-F5344CB8AC3E}">
        <p14:creationId xmlns:p14="http://schemas.microsoft.com/office/powerpoint/2010/main" val="3970552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9D7DBB1-5B96-4494-AE23-6E660106651A}"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2D403-83A3-432A-A5CA-E09F687E9D9C}"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275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9D7DBB1-5B96-4494-AE23-6E660106651A}"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B2D403-83A3-432A-A5CA-E09F687E9D9C}" type="slidenum">
              <a:rPr lang="en-IN" smtClean="0"/>
              <a:t>‹#›</a:t>
            </a:fld>
            <a:endParaRPr lang="en-IN"/>
          </a:p>
        </p:txBody>
      </p:sp>
    </p:spTree>
    <p:extLst>
      <p:ext uri="{BB962C8B-B14F-4D97-AF65-F5344CB8AC3E}">
        <p14:creationId xmlns:p14="http://schemas.microsoft.com/office/powerpoint/2010/main" val="1208560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9D7DBB1-5B96-4494-AE23-6E660106651A}" type="datetimeFigureOut">
              <a:rPr lang="en-IN" smtClean="0"/>
              <a:t>10-10-2026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7B2D403-83A3-432A-A5CA-E09F687E9D9C}" type="slidenum">
              <a:rPr lang="en-IN" smtClean="0"/>
              <a:t>‹#›</a:t>
            </a:fld>
            <a:endParaRPr lang="en-IN"/>
          </a:p>
        </p:txBody>
      </p:sp>
    </p:spTree>
    <p:extLst>
      <p:ext uri="{BB962C8B-B14F-4D97-AF65-F5344CB8AC3E}">
        <p14:creationId xmlns:p14="http://schemas.microsoft.com/office/powerpoint/2010/main" val="3672303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9D7DBB1-5B96-4494-AE23-6E660106651A}" type="datetimeFigureOut">
              <a:rPr lang="en-IN" smtClean="0"/>
              <a:t>10-10-2026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7B2D403-83A3-432A-A5CA-E09F687E9D9C}" type="slidenum">
              <a:rPr lang="en-IN" smtClean="0"/>
              <a:t>‹#›</a:t>
            </a:fld>
            <a:endParaRPr lang="en-IN"/>
          </a:p>
        </p:txBody>
      </p:sp>
    </p:spTree>
    <p:extLst>
      <p:ext uri="{BB962C8B-B14F-4D97-AF65-F5344CB8AC3E}">
        <p14:creationId xmlns:p14="http://schemas.microsoft.com/office/powerpoint/2010/main" val="3100859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D7DBB1-5B96-4494-AE23-6E660106651A}" type="datetimeFigureOut">
              <a:rPr lang="en-IN" smtClean="0"/>
              <a:t>10-10-2026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7B2D403-83A3-432A-A5CA-E09F687E9D9C}" type="slidenum">
              <a:rPr lang="en-IN" smtClean="0"/>
              <a:t>‹#›</a:t>
            </a:fld>
            <a:endParaRPr lang="en-IN"/>
          </a:p>
        </p:txBody>
      </p:sp>
    </p:spTree>
    <p:extLst>
      <p:ext uri="{BB962C8B-B14F-4D97-AF65-F5344CB8AC3E}">
        <p14:creationId xmlns:p14="http://schemas.microsoft.com/office/powerpoint/2010/main" val="1627929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D7DBB1-5B96-4494-AE23-6E660106651A}"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B2D403-83A3-432A-A5CA-E09F687E9D9C}" type="slidenum">
              <a:rPr lang="en-IN" smtClean="0"/>
              <a:t>‹#›</a:t>
            </a:fld>
            <a:endParaRPr lang="en-IN"/>
          </a:p>
        </p:txBody>
      </p:sp>
    </p:spTree>
    <p:extLst>
      <p:ext uri="{BB962C8B-B14F-4D97-AF65-F5344CB8AC3E}">
        <p14:creationId xmlns:p14="http://schemas.microsoft.com/office/powerpoint/2010/main" val="3457907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D7DBB1-5B96-4494-AE23-6E660106651A}"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B2D403-83A3-432A-A5CA-E09F687E9D9C}"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546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D7DBB1-5B96-4494-AE23-6E660106651A}"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2D403-83A3-432A-A5CA-E09F687E9D9C}" type="slidenum">
              <a:rPr lang="en-IN" smtClean="0"/>
              <a:t>‹#›</a:t>
            </a:fld>
            <a:endParaRPr lang="en-IN"/>
          </a:p>
        </p:txBody>
      </p:sp>
    </p:spTree>
    <p:extLst>
      <p:ext uri="{BB962C8B-B14F-4D97-AF65-F5344CB8AC3E}">
        <p14:creationId xmlns:p14="http://schemas.microsoft.com/office/powerpoint/2010/main" val="501201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D7DBB1-5B96-4494-AE23-6E660106651A}"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2D403-83A3-432A-A5CA-E09F687E9D9C}"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975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9D7DBB1-5B96-4494-AE23-6E660106651A}" type="datetimeFigureOut">
              <a:rPr lang="en-IN" smtClean="0"/>
              <a:t>10-10-2026</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7B2D403-83A3-432A-A5CA-E09F687E9D9C}"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3503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connect.com/blogs/the-future-of-care-in-the-uk"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cipd.org/globalassets/media/comms/about-us/annual-report/2022-23-report/2023-cipd-annual-report-accounts-8400-desktop.p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b="1" dirty="0"/>
              <a:t>Developing and Managing Individuals and Teams </a:t>
            </a:r>
            <a:endParaRPr lang="en-IN" dirty="0"/>
          </a:p>
        </p:txBody>
      </p:sp>
    </p:spTree>
    <p:extLst>
      <p:ext uri="{BB962C8B-B14F-4D97-AF65-F5344CB8AC3E}">
        <p14:creationId xmlns:p14="http://schemas.microsoft.com/office/powerpoint/2010/main" val="4852271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Table of </a:t>
            </a:r>
            <a:r>
              <a:rPr lang="en-GB" b="1" dirty="0" smtClean="0"/>
              <a:t>Contents</a:t>
            </a:r>
            <a:endParaRPr lang="en-IN" dirty="0"/>
          </a:p>
        </p:txBody>
      </p:sp>
      <p:sp>
        <p:nvSpPr>
          <p:cNvPr id="4" name="Rectangle 1"/>
          <p:cNvSpPr>
            <a:spLocks noGrp="1" noChangeArrowheads="1"/>
          </p:cNvSpPr>
          <p:nvPr>
            <p:ph idx="1"/>
          </p:nvPr>
        </p:nvSpPr>
        <p:spPr bwMode="auto">
          <a:xfrm>
            <a:off x="1220946" y="2084832"/>
            <a:ext cx="3779881" cy="2854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err="1" smtClean="0">
                <a:ln>
                  <a:noFill/>
                </a:ln>
                <a:effectLst/>
                <a:ea typeface="Calibri" panose="020F0502020204030204" pitchFamily="34" charset="0"/>
                <a:cs typeface="Arial" panose="020B0604020202020204" pitchFamily="34" charset="0"/>
              </a:rPr>
              <a:t>Organisational</a:t>
            </a: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 Overview &amp; Workforce Challenges</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Workforce Planning &amp; Skills Gap Identification </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Strategic Recruitment Recommendations</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Recruitment Process &amp; Practical Application</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Reward Systems &amp; Cross-Sector Sourcing Strategy</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Learning &amp; Development (L&amp;D) Needs Analysis</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Performance Management &amp; Employee Motivation</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Critical Evaluation of Strategic HRM Outcomes</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err="1" smtClean="0">
                <a:ln>
                  <a:noFill/>
                </a:ln>
                <a:effectLst/>
                <a:ea typeface="Calibri" panose="020F0502020204030204" pitchFamily="34" charset="0"/>
                <a:cs typeface="Arial" panose="020B0604020202020204" pitchFamily="34" charset="0"/>
              </a:rPr>
              <a:t>Organisational</a:t>
            </a: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 Benefits</a:t>
            </a:r>
            <a:endParaRPr kumimoji="0" lang="en-US" altLang="en-US" sz="1100" b="0" i="0" strike="noStrike" cap="none" normalizeH="0" baseline="0" dirty="0" smtClean="0">
              <a:ln>
                <a:noFill/>
              </a:ln>
              <a:effectLst/>
            </a:endParaRPr>
          </a:p>
          <a:p>
            <a:pPr marL="352425" indent="-255588" algn="just">
              <a:lnSpc>
                <a:spcPct val="150000"/>
              </a:lnSpc>
              <a:buClrTx/>
              <a:buSzTx/>
              <a:buFont typeface="Wingdings" panose="05000000000000000000" pitchFamily="2" charset="2"/>
              <a:buChar char="Ø"/>
            </a:pPr>
            <a:r>
              <a:rPr kumimoji="0" lang="en-US" altLang="en-US" sz="1100" b="0" i="0" strike="noStrike" cap="none" normalizeH="0" baseline="0" dirty="0" smtClean="0">
                <a:ln>
                  <a:noFill/>
                </a:ln>
                <a:effectLst/>
                <a:ea typeface="Calibri" panose="020F0502020204030204" pitchFamily="34" charset="0"/>
                <a:cs typeface="Arial" panose="020B0604020202020204" pitchFamily="34" charset="0"/>
              </a:rPr>
              <a:t>Conclusion</a:t>
            </a:r>
            <a:endParaRPr kumimoji="0" lang="en-GB" altLang="en-US" sz="1100" b="0" i="0" strike="noStrike" cap="none" normalizeH="0" baseline="0" dirty="0" smtClean="0">
              <a:ln>
                <a:noFill/>
              </a:ln>
              <a:effectLst/>
              <a:ea typeface="Calibri" panose="020F0502020204030204" pitchFamily="34" charset="0"/>
              <a:cs typeface="Arial" panose="020B0604020202020204" pitchFamily="34" charset="0"/>
            </a:endParaRPr>
          </a:p>
          <a:p>
            <a:pPr marL="352425" indent="-255588" algn="just">
              <a:lnSpc>
                <a:spcPct val="150000"/>
              </a:lnSpc>
              <a:buClrTx/>
              <a:buSzTx/>
              <a:buFont typeface="Wingdings" panose="05000000000000000000" pitchFamily="2" charset="2"/>
              <a:buChar char="Ø"/>
            </a:pPr>
            <a:r>
              <a:rPr kumimoji="0" lang="en-GB" altLang="en-US" sz="1100" b="0" i="0" strike="noStrike" cap="none" normalizeH="0" baseline="0" dirty="0" smtClean="0">
                <a:ln>
                  <a:noFill/>
                </a:ln>
                <a:effectLst/>
                <a:ea typeface="Calibri" panose="020F0502020204030204" pitchFamily="34" charset="0"/>
                <a:cs typeface="Arial" panose="020B0604020202020204" pitchFamily="34" charset="0"/>
              </a:rPr>
              <a:t>References</a:t>
            </a:r>
            <a:endParaRPr kumimoji="0" lang="en-GB" altLang="en-US" sz="1100" b="0" i="0" strike="noStrike" cap="none" normalizeH="0" baseline="0" dirty="0" smtClean="0">
              <a:ln>
                <a:noFill/>
              </a:ln>
              <a:effectLst/>
            </a:endParaRPr>
          </a:p>
        </p:txBody>
      </p:sp>
    </p:spTree>
    <p:extLst>
      <p:ext uri="{BB962C8B-B14F-4D97-AF65-F5344CB8AC3E}">
        <p14:creationId xmlns:p14="http://schemas.microsoft.com/office/powerpoint/2010/main" val="28527564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Organisational Overview &amp; Workforce </a:t>
            </a:r>
            <a:r>
              <a:rPr lang="en-IN" b="1" dirty="0" smtClean="0"/>
              <a:t>Challenges</a:t>
            </a:r>
            <a:endParaRPr lang="en-IN" dirty="0"/>
          </a:p>
        </p:txBody>
      </p:sp>
      <p:sp>
        <p:nvSpPr>
          <p:cNvPr id="3" name="Content Placeholder 2"/>
          <p:cNvSpPr>
            <a:spLocks noGrp="1"/>
          </p:cNvSpPr>
          <p:nvPr>
            <p:ph idx="1"/>
          </p:nvPr>
        </p:nvSpPr>
        <p:spPr>
          <a:xfrm>
            <a:off x="1024129" y="2286000"/>
            <a:ext cx="5007704" cy="4023360"/>
          </a:xfrm>
        </p:spPr>
        <p:txBody>
          <a:bodyPr>
            <a:normAutofit/>
          </a:bodyPr>
          <a:lstStyle/>
          <a:p>
            <a:pPr marL="0" indent="0" algn="just">
              <a:lnSpc>
                <a:spcPct val="160000"/>
              </a:lnSpc>
              <a:buNone/>
            </a:pPr>
            <a:r>
              <a:rPr lang="en-IN" sz="1100" dirty="0" err="1"/>
              <a:t>HealthConnect</a:t>
            </a:r>
            <a:r>
              <a:rPr lang="en-IN" sz="1100" dirty="0"/>
              <a:t> UK significantly operates as a rapidly growing digital healthcare provider within the United Kingdom (Health Connect, 2026</a:t>
            </a:r>
            <a:r>
              <a:rPr lang="en-IN" sz="1100" dirty="0" smtClean="0"/>
              <a:t>).</a:t>
            </a:r>
            <a:endParaRPr lang="en-IN" sz="1100" dirty="0"/>
          </a:p>
          <a:p>
            <a:pPr marL="0" indent="0" algn="just">
              <a:lnSpc>
                <a:spcPct val="160000"/>
              </a:lnSpc>
              <a:buNone/>
            </a:pPr>
            <a:r>
              <a:rPr lang="en-IN" sz="1100" dirty="0"/>
              <a:t> The organisation actively specialises in delivering the virtual clinical consultations by executing the remote patient monitoring and managing the end-to-end digital healthcare services</a:t>
            </a:r>
            <a:r>
              <a:rPr lang="en-IN" sz="1100" dirty="0" smtClean="0"/>
              <a:t>.</a:t>
            </a:r>
            <a:endParaRPr lang="en-IN" sz="1100" dirty="0"/>
          </a:p>
          <a:p>
            <a:pPr marL="0" indent="0" algn="just">
              <a:lnSpc>
                <a:spcPct val="160000"/>
              </a:lnSpc>
              <a:buNone/>
            </a:pPr>
            <a:r>
              <a:rPr lang="en-IN" sz="1100" dirty="0"/>
              <a:t> By actively leveraging the synchronised data streams and telehealth systems, the company bridges the gap between the traditional clinical delivery and modern technological accessibility. </a:t>
            </a:r>
          </a:p>
          <a:p>
            <a:pPr marL="0" indent="0" algn="just">
              <a:lnSpc>
                <a:spcPct val="160000"/>
              </a:lnSpc>
              <a:buNone/>
            </a:pPr>
            <a:endParaRPr lang="en-IN" sz="1100" dirty="0"/>
          </a:p>
        </p:txBody>
      </p:sp>
      <p:pic>
        <p:nvPicPr>
          <p:cNvPr id="4" name="Picture 3"/>
          <p:cNvPicPr>
            <a:picLocks noChangeAspect="1"/>
          </p:cNvPicPr>
          <p:nvPr/>
        </p:nvPicPr>
        <p:blipFill>
          <a:blip r:embed="rId3"/>
          <a:stretch>
            <a:fillRect/>
          </a:stretch>
        </p:blipFill>
        <p:spPr>
          <a:xfrm>
            <a:off x="6999119" y="2286000"/>
            <a:ext cx="4257675" cy="4257675"/>
          </a:xfrm>
          <a:prstGeom prst="rect">
            <a:avLst/>
          </a:prstGeom>
        </p:spPr>
      </p:pic>
    </p:spTree>
    <p:extLst>
      <p:ext uri="{BB962C8B-B14F-4D97-AF65-F5344CB8AC3E}">
        <p14:creationId xmlns:p14="http://schemas.microsoft.com/office/powerpoint/2010/main" val="25432986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Continue…</a:t>
            </a:r>
            <a:endParaRPr lang="en-IN" b="1" dirty="0"/>
          </a:p>
        </p:txBody>
      </p:sp>
      <p:sp>
        <p:nvSpPr>
          <p:cNvPr id="3" name="Content Placeholder 2"/>
          <p:cNvSpPr>
            <a:spLocks noGrp="1"/>
          </p:cNvSpPr>
          <p:nvPr>
            <p:ph idx="1"/>
          </p:nvPr>
        </p:nvSpPr>
        <p:spPr>
          <a:xfrm>
            <a:off x="1024129" y="2286000"/>
            <a:ext cx="5007704" cy="4023360"/>
          </a:xfrm>
        </p:spPr>
        <p:txBody>
          <a:bodyPr>
            <a:normAutofit/>
          </a:bodyPr>
          <a:lstStyle/>
          <a:p>
            <a:pPr algn="just">
              <a:lnSpc>
                <a:spcPct val="150000"/>
              </a:lnSpc>
            </a:pPr>
            <a:r>
              <a:rPr lang="en-IN" sz="1100" dirty="0"/>
              <a:t>However, the convergence of the clinical demands and the fast-paced software significantly has manifested several workforce challenges:</a:t>
            </a:r>
          </a:p>
          <a:p>
            <a:pPr algn="just">
              <a:lnSpc>
                <a:spcPct val="150000"/>
              </a:lnSpc>
            </a:pPr>
            <a:r>
              <a:rPr lang="en-IN" sz="1100" dirty="0"/>
              <a:t>The primary challenge is recruitment bottleneck for niche roles, as extended vacancies exist for dual-competency professionals (</a:t>
            </a:r>
            <a:r>
              <a:rPr lang="en-IN" sz="1100" dirty="0" err="1"/>
              <a:t>Huemmer</a:t>
            </a:r>
            <a:r>
              <a:rPr lang="en-IN" sz="1100" dirty="0"/>
              <a:t> </a:t>
            </a:r>
            <a:r>
              <a:rPr lang="en-IN" sz="1100" i="1" dirty="0"/>
              <a:t>et al., </a:t>
            </a:r>
            <a:r>
              <a:rPr lang="en-IN" sz="1100" dirty="0"/>
              <a:t>2026). </a:t>
            </a:r>
          </a:p>
          <a:p>
            <a:pPr algn="just">
              <a:lnSpc>
                <a:spcPct val="150000"/>
              </a:lnSpc>
            </a:pPr>
            <a:r>
              <a:rPr lang="en-IN" sz="1100" dirty="0"/>
              <a:t>Next challenge is high employee turnover, because competitors in pure tech and private healthcare frequently disrupts the talent due to misaligned reward structure. </a:t>
            </a:r>
          </a:p>
          <a:p>
            <a:pPr algn="just">
              <a:lnSpc>
                <a:spcPct val="150000"/>
              </a:lnSpc>
            </a:pPr>
            <a:r>
              <a:rPr lang="en-IN" sz="1100" dirty="0"/>
              <a:t>Another challenge include, employee burnout, as the </a:t>
            </a:r>
            <a:r>
              <a:rPr lang="en-IN" sz="1100" dirty="0" err="1"/>
              <a:t>boundaryless</a:t>
            </a:r>
            <a:r>
              <a:rPr lang="en-IN" sz="1100" dirty="0"/>
              <a:t> nature of the 24/7 digital care significantly cause the continuing physical and cognitive exhaustion among the clinical workers. </a:t>
            </a:r>
          </a:p>
          <a:p>
            <a:pPr algn="just">
              <a:lnSpc>
                <a:spcPct val="150000"/>
              </a:lnSpc>
            </a:pPr>
            <a:endParaRPr lang="en-IN" sz="1100" dirty="0"/>
          </a:p>
        </p:txBody>
      </p:sp>
      <p:pic>
        <p:nvPicPr>
          <p:cNvPr id="4" name="Picture 3"/>
          <p:cNvPicPr>
            <a:picLocks noChangeAspect="1"/>
          </p:cNvPicPr>
          <p:nvPr/>
        </p:nvPicPr>
        <p:blipFill>
          <a:blip r:embed="rId3"/>
          <a:stretch>
            <a:fillRect/>
          </a:stretch>
        </p:blipFill>
        <p:spPr>
          <a:xfrm>
            <a:off x="6368716" y="2286000"/>
            <a:ext cx="5604460" cy="3793958"/>
          </a:xfrm>
          <a:prstGeom prst="rect">
            <a:avLst/>
          </a:prstGeom>
        </p:spPr>
      </p:pic>
    </p:spTree>
    <p:extLst>
      <p:ext uri="{BB962C8B-B14F-4D97-AF65-F5344CB8AC3E}">
        <p14:creationId xmlns:p14="http://schemas.microsoft.com/office/powerpoint/2010/main" val="18954164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Workforce Planning &amp; Skills Gap Identification</a:t>
            </a:r>
            <a:endParaRPr lang="en-IN" b="1" dirty="0"/>
          </a:p>
        </p:txBody>
      </p:sp>
      <p:sp>
        <p:nvSpPr>
          <p:cNvPr id="3" name="Content Placeholder 2"/>
          <p:cNvSpPr>
            <a:spLocks noGrp="1"/>
          </p:cNvSpPr>
          <p:nvPr>
            <p:ph idx="1"/>
          </p:nvPr>
        </p:nvSpPr>
        <p:spPr>
          <a:xfrm>
            <a:off x="1024129" y="2286000"/>
            <a:ext cx="5007704" cy="4023360"/>
          </a:xfrm>
        </p:spPr>
        <p:txBody>
          <a:bodyPr>
            <a:normAutofit/>
          </a:bodyPr>
          <a:lstStyle/>
          <a:p>
            <a:pPr algn="just">
              <a:lnSpc>
                <a:spcPct val="150000"/>
              </a:lnSpc>
            </a:pPr>
            <a:r>
              <a:rPr lang="en-IN" sz="1100" dirty="0"/>
              <a:t>Workforce planning in digital healthcare significantly requires a highly dynamic agile planning approach. </a:t>
            </a:r>
          </a:p>
          <a:p>
            <a:pPr algn="just">
              <a:lnSpc>
                <a:spcPct val="150000"/>
              </a:lnSpc>
            </a:pPr>
            <a:r>
              <a:rPr lang="en-IN" sz="1100" dirty="0"/>
              <a:t>Traditional static models significantly fail due to rapid shifts in healthcare technologies and software framework (Zhang </a:t>
            </a:r>
            <a:r>
              <a:rPr lang="en-IN" sz="1100" i="1" dirty="0"/>
              <a:t>et al., </a:t>
            </a:r>
            <a:r>
              <a:rPr lang="en-IN" sz="1100" dirty="0"/>
              <a:t>2022). </a:t>
            </a:r>
          </a:p>
          <a:p>
            <a:pPr algn="just">
              <a:lnSpc>
                <a:spcPct val="150000"/>
              </a:lnSpc>
            </a:pPr>
            <a:r>
              <a:rPr lang="en-IN" sz="1100" dirty="0"/>
              <a:t>HRM must deploy the data-driven forecasting to effectively map out the clinical capacity along with the engineering sprints.</a:t>
            </a:r>
          </a:p>
          <a:p>
            <a:pPr algn="just">
              <a:lnSpc>
                <a:spcPct val="150000"/>
              </a:lnSpc>
            </a:pPr>
            <a:endParaRPr lang="en-IN" sz="1100" dirty="0"/>
          </a:p>
        </p:txBody>
      </p:sp>
      <p:pic>
        <p:nvPicPr>
          <p:cNvPr id="4" name="Picture 3"/>
          <p:cNvPicPr>
            <a:picLocks noChangeAspect="1"/>
          </p:cNvPicPr>
          <p:nvPr/>
        </p:nvPicPr>
        <p:blipFill>
          <a:blip r:embed="rId3"/>
          <a:stretch>
            <a:fillRect/>
          </a:stretch>
        </p:blipFill>
        <p:spPr>
          <a:xfrm>
            <a:off x="6945981" y="2299335"/>
            <a:ext cx="4524375" cy="4010025"/>
          </a:xfrm>
          <a:prstGeom prst="rect">
            <a:avLst/>
          </a:prstGeom>
        </p:spPr>
      </p:pic>
    </p:spTree>
    <p:extLst>
      <p:ext uri="{BB962C8B-B14F-4D97-AF65-F5344CB8AC3E}">
        <p14:creationId xmlns:p14="http://schemas.microsoft.com/office/powerpoint/2010/main" val="8534098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Continue..</a:t>
            </a:r>
            <a:endParaRPr lang="en-IN" b="1" dirty="0"/>
          </a:p>
        </p:txBody>
      </p:sp>
      <p:sp>
        <p:nvSpPr>
          <p:cNvPr id="3" name="Content Placeholder 2"/>
          <p:cNvSpPr>
            <a:spLocks noGrp="1"/>
          </p:cNvSpPr>
          <p:nvPr>
            <p:ph idx="1"/>
          </p:nvPr>
        </p:nvSpPr>
        <p:spPr>
          <a:xfrm>
            <a:off x="1024129" y="2286000"/>
            <a:ext cx="5007704" cy="4023360"/>
          </a:xfrm>
        </p:spPr>
        <p:txBody>
          <a:bodyPr>
            <a:normAutofit/>
          </a:bodyPr>
          <a:lstStyle/>
          <a:p>
            <a:pPr algn="just">
              <a:lnSpc>
                <a:spcPct val="150000"/>
              </a:lnSpc>
            </a:pPr>
            <a:r>
              <a:rPr lang="en-IN" sz="1100" b="1" dirty="0"/>
              <a:t>Skill Gaps Identification</a:t>
            </a:r>
            <a:endParaRPr lang="en-IN" sz="1100" dirty="0"/>
          </a:p>
          <a:p>
            <a:pPr algn="just">
              <a:lnSpc>
                <a:spcPct val="150000"/>
              </a:lnSpc>
            </a:pPr>
            <a:r>
              <a:rPr lang="en-IN" sz="1100" dirty="0" err="1"/>
              <a:t>HealthConnect</a:t>
            </a:r>
            <a:r>
              <a:rPr lang="en-IN" sz="1100" dirty="0"/>
              <a:t> UK requires a data-driven approach to actively map out its technological and clinical deficits, the organisation can implement two primary methods:</a:t>
            </a:r>
          </a:p>
          <a:p>
            <a:pPr algn="just">
              <a:lnSpc>
                <a:spcPct val="150000"/>
              </a:lnSpc>
            </a:pPr>
            <a:r>
              <a:rPr lang="en-IN" sz="1100" b="1" dirty="0"/>
              <a:t>Digital Competency Matrix Audits: </a:t>
            </a:r>
            <a:r>
              <a:rPr lang="en-IN" sz="1100" dirty="0"/>
              <a:t>Mapping the current clinical staff against the European e-competency framework. This isolates the specific technical training requirements across remote monitoring interfaces. </a:t>
            </a:r>
          </a:p>
          <a:p>
            <a:pPr algn="just">
              <a:lnSpc>
                <a:spcPct val="150000"/>
              </a:lnSpc>
            </a:pPr>
            <a:r>
              <a:rPr lang="en-IN" sz="1100" b="1" dirty="0"/>
              <a:t>Predictive Capability Mapping:</a:t>
            </a:r>
            <a:r>
              <a:rPr lang="en-IN" sz="1100" dirty="0"/>
              <a:t> Comparing current technological talent capabilities against the future growth requirements, like machine learning implementation for patient diagnostics. </a:t>
            </a:r>
          </a:p>
          <a:p>
            <a:pPr algn="just">
              <a:lnSpc>
                <a:spcPct val="150000"/>
              </a:lnSpc>
            </a:pPr>
            <a:endParaRPr lang="en-IN" sz="1100" dirty="0"/>
          </a:p>
        </p:txBody>
      </p:sp>
      <p:pic>
        <p:nvPicPr>
          <p:cNvPr id="4" name="Picture 3"/>
          <p:cNvPicPr>
            <a:picLocks noChangeAspect="1"/>
          </p:cNvPicPr>
          <p:nvPr/>
        </p:nvPicPr>
        <p:blipFill>
          <a:blip r:embed="rId3"/>
          <a:stretch>
            <a:fillRect/>
          </a:stretch>
        </p:blipFill>
        <p:spPr>
          <a:xfrm>
            <a:off x="6898105" y="2414738"/>
            <a:ext cx="4551448" cy="4018257"/>
          </a:xfrm>
          <a:prstGeom prst="rect">
            <a:avLst/>
          </a:prstGeom>
        </p:spPr>
      </p:pic>
    </p:spTree>
    <p:extLst>
      <p:ext uri="{BB962C8B-B14F-4D97-AF65-F5344CB8AC3E}">
        <p14:creationId xmlns:p14="http://schemas.microsoft.com/office/powerpoint/2010/main" val="19251412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Strategic Recruitment </a:t>
            </a:r>
            <a:r>
              <a:rPr lang="en-IN" b="1" dirty="0" smtClean="0"/>
              <a:t>Recommendations</a:t>
            </a: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3230547581"/>
              </p:ext>
            </p:extLst>
          </p:nvPr>
        </p:nvGraphicFramePr>
        <p:xfrm>
          <a:off x="1024128" y="2194244"/>
          <a:ext cx="10606397" cy="4254682"/>
        </p:xfrm>
        <a:graphic>
          <a:graphicData uri="http://schemas.openxmlformats.org/drawingml/2006/table">
            <a:tbl>
              <a:tblPr firstRow="1" firstCol="1" bandRow="1">
                <a:tableStyleId>{5C22544A-7EE6-4342-B048-85BDC9FD1C3A}</a:tableStyleId>
              </a:tblPr>
              <a:tblGrid>
                <a:gridCol w="2217509"/>
                <a:gridCol w="3085690"/>
                <a:gridCol w="2651599"/>
                <a:gridCol w="2651599"/>
              </a:tblGrid>
              <a:tr h="379366">
                <a:tc>
                  <a:txBody>
                    <a:bodyPr/>
                    <a:lstStyle/>
                    <a:p>
                      <a:pPr algn="just">
                        <a:lnSpc>
                          <a:spcPct val="150000"/>
                        </a:lnSpc>
                        <a:spcAft>
                          <a:spcPts val="0"/>
                        </a:spcAft>
                      </a:pPr>
                      <a:r>
                        <a:rPr lang="en-IN" sz="1050">
                          <a:solidFill>
                            <a:schemeClr val="tx1"/>
                          </a:solidFill>
                          <a:effectLst/>
                        </a:rPr>
                        <a:t>Sourcing Channel</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algn="just">
                        <a:lnSpc>
                          <a:spcPct val="150000"/>
                        </a:lnSpc>
                        <a:spcAft>
                          <a:spcPts val="0"/>
                        </a:spcAft>
                      </a:pPr>
                      <a:r>
                        <a:rPr lang="en-IN" sz="1050">
                          <a:solidFill>
                            <a:schemeClr val="tx1"/>
                          </a:solidFill>
                          <a:effectLst/>
                        </a:rPr>
                        <a:t>Key Advantages</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algn="just">
                        <a:lnSpc>
                          <a:spcPct val="150000"/>
                        </a:lnSpc>
                        <a:spcAft>
                          <a:spcPts val="0"/>
                        </a:spcAft>
                      </a:pPr>
                      <a:r>
                        <a:rPr lang="en-IN" sz="1050">
                          <a:solidFill>
                            <a:schemeClr val="tx1"/>
                          </a:solidFill>
                          <a:effectLst/>
                        </a:rPr>
                        <a:t>Major Limitations </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algn="just">
                        <a:lnSpc>
                          <a:spcPct val="150000"/>
                        </a:lnSpc>
                        <a:spcAft>
                          <a:spcPts val="0"/>
                        </a:spcAft>
                      </a:pPr>
                      <a:r>
                        <a:rPr lang="en-IN" sz="1050">
                          <a:solidFill>
                            <a:schemeClr val="tx1"/>
                          </a:solidFill>
                          <a:effectLst/>
                        </a:rPr>
                        <a:t>Strategic Fit for HealthConnect UK</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r>
              <a:tr h="1090967">
                <a:tc>
                  <a:txBody>
                    <a:bodyPr/>
                    <a:lstStyle/>
                    <a:p>
                      <a:pPr algn="just">
                        <a:lnSpc>
                          <a:spcPct val="150000"/>
                        </a:lnSpc>
                        <a:spcAft>
                          <a:spcPts val="0"/>
                        </a:spcAft>
                      </a:pPr>
                      <a:r>
                        <a:rPr lang="en-IN" sz="1050">
                          <a:solidFill>
                            <a:schemeClr val="tx1"/>
                          </a:solidFill>
                          <a:effectLst/>
                        </a:rPr>
                        <a:t>Internal Recruitment</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Boosts morale</a:t>
                      </a:r>
                    </a:p>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Lower sourcing costs</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Risk of internal politics</a:t>
                      </a:r>
                    </a:p>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Fails to bring in fresh tech skills</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algn="just">
                        <a:lnSpc>
                          <a:spcPct val="150000"/>
                        </a:lnSpc>
                        <a:spcAft>
                          <a:spcPts val="0"/>
                        </a:spcAft>
                      </a:pPr>
                      <a:r>
                        <a:rPr lang="en-IN" sz="1050">
                          <a:solidFill>
                            <a:schemeClr val="tx1"/>
                          </a:solidFill>
                          <a:effectLst/>
                        </a:rPr>
                        <a:t>Best for Senior Clinical Leads and cross-functional managers.</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r>
              <a:tr h="1113740">
                <a:tc>
                  <a:txBody>
                    <a:bodyPr/>
                    <a:lstStyle/>
                    <a:p>
                      <a:pPr algn="just">
                        <a:lnSpc>
                          <a:spcPct val="150000"/>
                        </a:lnSpc>
                        <a:spcAft>
                          <a:spcPts val="0"/>
                        </a:spcAft>
                      </a:pPr>
                      <a:r>
                        <a:rPr lang="en-IN" sz="1050">
                          <a:solidFill>
                            <a:schemeClr val="tx1"/>
                          </a:solidFill>
                          <a:effectLst/>
                        </a:rPr>
                        <a:t>External Recruitment</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Injects new technology capabilities (Jain, 2024)</a:t>
                      </a:r>
                    </a:p>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Prevents narrow thinking</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High agency fees</a:t>
                      </a:r>
                    </a:p>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Longer adjustments to company culture</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algn="just">
                        <a:lnSpc>
                          <a:spcPct val="150000"/>
                        </a:lnSpc>
                        <a:spcAft>
                          <a:spcPts val="0"/>
                        </a:spcAft>
                      </a:pPr>
                      <a:r>
                        <a:rPr lang="en-IN" sz="1050">
                          <a:solidFill>
                            <a:schemeClr val="tx1"/>
                          </a:solidFill>
                          <a:effectLst/>
                        </a:rPr>
                        <a:t>Ideal for Software Engineers and digital transformation leads. </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r>
              <a:tr h="742493">
                <a:tc>
                  <a:txBody>
                    <a:bodyPr/>
                    <a:lstStyle/>
                    <a:p>
                      <a:pPr algn="just">
                        <a:lnSpc>
                          <a:spcPct val="150000"/>
                        </a:lnSpc>
                        <a:spcAft>
                          <a:spcPts val="0"/>
                        </a:spcAft>
                      </a:pPr>
                      <a:r>
                        <a:rPr lang="en-IN" sz="1050">
                          <a:solidFill>
                            <a:schemeClr val="tx1"/>
                          </a:solidFill>
                          <a:effectLst/>
                        </a:rPr>
                        <a:t>LinkedIn &amp; Social Media</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Large passive candidate pool</a:t>
                      </a:r>
                    </a:p>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Builds a robust  employer brand</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High noise-to-signal ratio</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algn="just">
                        <a:lnSpc>
                          <a:spcPct val="150000"/>
                        </a:lnSpc>
                        <a:spcAft>
                          <a:spcPts val="0"/>
                        </a:spcAft>
                      </a:pPr>
                      <a:r>
                        <a:rPr lang="en-IN" sz="1050">
                          <a:solidFill>
                            <a:schemeClr val="tx1"/>
                          </a:solidFill>
                          <a:effectLst/>
                        </a:rPr>
                        <a:t>Excellent for General Tech Roles and corporate support staff.</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r>
              <a:tr h="928116">
                <a:tc>
                  <a:txBody>
                    <a:bodyPr/>
                    <a:lstStyle/>
                    <a:p>
                      <a:pPr algn="just">
                        <a:lnSpc>
                          <a:spcPct val="150000"/>
                        </a:lnSpc>
                        <a:spcAft>
                          <a:spcPts val="0"/>
                        </a:spcAft>
                      </a:pPr>
                      <a:r>
                        <a:rPr lang="en-IN" sz="1050">
                          <a:solidFill>
                            <a:schemeClr val="tx1"/>
                          </a:solidFill>
                          <a:effectLst/>
                        </a:rPr>
                        <a:t>Specialise Job Boards</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Highly targeted applicants</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marL="342900" lvl="0" indent="-342900" algn="just">
                        <a:lnSpc>
                          <a:spcPct val="150000"/>
                        </a:lnSpc>
                        <a:spcAft>
                          <a:spcPts val="0"/>
                        </a:spcAft>
                        <a:buFont typeface="Symbol" panose="05050102010706020507" pitchFamily="18" charset="2"/>
                        <a:buChar char=""/>
                      </a:pPr>
                      <a:r>
                        <a:rPr lang="en-IN" sz="1050">
                          <a:solidFill>
                            <a:schemeClr val="tx1"/>
                          </a:solidFill>
                          <a:effectLst/>
                        </a:rPr>
                        <a:t>Higher posting fees</a:t>
                      </a:r>
                      <a:endParaRPr lang="en-IN" sz="105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c>
                  <a:txBody>
                    <a:bodyPr/>
                    <a:lstStyle/>
                    <a:p>
                      <a:pPr algn="just">
                        <a:lnSpc>
                          <a:spcPct val="150000"/>
                        </a:lnSpc>
                        <a:spcAft>
                          <a:spcPts val="0"/>
                        </a:spcAft>
                      </a:pPr>
                      <a:r>
                        <a:rPr lang="en-IN" sz="1050" dirty="0">
                          <a:solidFill>
                            <a:schemeClr val="tx1"/>
                          </a:solidFill>
                          <a:effectLst/>
                        </a:rPr>
                        <a:t>Vital for Niche Roles like remote monitoring Nurses and Telehealth Leads. </a:t>
                      </a:r>
                      <a:endParaRPr lang="en-IN" sz="105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49868" marR="49868" marT="0" marB="0"/>
                </a:tc>
              </a:tr>
            </a:tbl>
          </a:graphicData>
        </a:graphic>
      </p:graphicFrame>
    </p:spTree>
    <p:extLst>
      <p:ext uri="{BB962C8B-B14F-4D97-AF65-F5344CB8AC3E}">
        <p14:creationId xmlns:p14="http://schemas.microsoft.com/office/powerpoint/2010/main" val="5711919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Recruitment Process &amp; Practical </a:t>
            </a:r>
            <a:r>
              <a:rPr lang="en-IN" b="1" dirty="0" smtClean="0"/>
              <a:t>Application</a:t>
            </a:r>
            <a:endParaRPr lang="en-IN" dirty="0"/>
          </a:p>
        </p:txBody>
      </p:sp>
      <p:sp>
        <p:nvSpPr>
          <p:cNvPr id="3" name="Content Placeholder 2"/>
          <p:cNvSpPr>
            <a:spLocks noGrp="1"/>
          </p:cNvSpPr>
          <p:nvPr>
            <p:ph idx="1"/>
          </p:nvPr>
        </p:nvSpPr>
        <p:spPr>
          <a:xfrm>
            <a:off x="1024129" y="2286000"/>
            <a:ext cx="5007704" cy="4023360"/>
          </a:xfrm>
        </p:spPr>
        <p:txBody>
          <a:bodyPr>
            <a:normAutofit/>
          </a:bodyPr>
          <a:lstStyle/>
          <a:p>
            <a:pPr algn="just">
              <a:lnSpc>
                <a:spcPct val="150000"/>
              </a:lnSpc>
            </a:pPr>
            <a:r>
              <a:rPr lang="en-IN" sz="1100" b="1" dirty="0"/>
              <a:t>Role application: </a:t>
            </a:r>
            <a:r>
              <a:rPr lang="en-IN" sz="1100" dirty="0"/>
              <a:t>The operationalisation of a recruitment procedure intended for a  cross-functional Digital Telehealth specialist. </a:t>
            </a:r>
          </a:p>
          <a:p>
            <a:pPr algn="just">
              <a:lnSpc>
                <a:spcPct val="150000"/>
              </a:lnSpc>
            </a:pPr>
            <a:r>
              <a:rPr lang="en-IN" sz="1100" b="1" dirty="0"/>
              <a:t>Job architecture</a:t>
            </a:r>
            <a:r>
              <a:rPr lang="en-IN" sz="1100" dirty="0"/>
              <a:t>: Systemic alignment can directly determine the position level and job description with core person specifications (Wightman, and Christensen, 2025).</a:t>
            </a:r>
          </a:p>
          <a:p>
            <a:pPr algn="just">
              <a:lnSpc>
                <a:spcPct val="150000"/>
              </a:lnSpc>
            </a:pPr>
            <a:r>
              <a:rPr lang="en-IN" sz="1100" b="1" dirty="0"/>
              <a:t>Person specification: </a:t>
            </a:r>
            <a:r>
              <a:rPr lang="en-IN" sz="1100" dirty="0"/>
              <a:t>This requires the health informatics qualifications, clinical registrations, and documented agile platform experience. </a:t>
            </a:r>
          </a:p>
          <a:p>
            <a:pPr algn="just">
              <a:lnSpc>
                <a:spcPct val="150000"/>
              </a:lnSpc>
            </a:pPr>
            <a:r>
              <a:rPr lang="en-IN" sz="1100" b="1" dirty="0"/>
              <a:t>Selection mechanism: </a:t>
            </a:r>
            <a:r>
              <a:rPr lang="en-IN" sz="1100" dirty="0"/>
              <a:t>Replacing the traditional interview with anonymised technical code examinations and criteria-led clinical judgement tests. </a:t>
            </a:r>
          </a:p>
          <a:p>
            <a:pPr algn="just">
              <a:lnSpc>
                <a:spcPct val="150000"/>
              </a:lnSpc>
            </a:pPr>
            <a:r>
              <a:rPr lang="en-IN" sz="1100" dirty="0" smtClean="0"/>
              <a:t>The </a:t>
            </a:r>
            <a:r>
              <a:rPr lang="en-IN" sz="1100" dirty="0"/>
              <a:t>HRM architecture operates within the recruitment pipeline for a Digital Telehealth specialist, this hybrid position significantly bridges the technology, and ensuring clinical safety (Shen, </a:t>
            </a:r>
            <a:r>
              <a:rPr lang="en-IN" sz="1100" i="1" dirty="0"/>
              <a:t>et al.,</a:t>
            </a:r>
            <a:r>
              <a:rPr lang="en-IN" sz="1100" dirty="0"/>
              <a:t> 2024).</a:t>
            </a:r>
          </a:p>
          <a:p>
            <a:pPr algn="just">
              <a:lnSpc>
                <a:spcPct val="150000"/>
              </a:lnSpc>
            </a:pPr>
            <a:endParaRPr lang="en-IN" sz="1100" dirty="0"/>
          </a:p>
        </p:txBody>
      </p:sp>
      <p:pic>
        <p:nvPicPr>
          <p:cNvPr id="4" name="Picture 3"/>
          <p:cNvPicPr>
            <a:picLocks noChangeAspect="1"/>
          </p:cNvPicPr>
          <p:nvPr/>
        </p:nvPicPr>
        <p:blipFill>
          <a:blip r:embed="rId3"/>
          <a:stretch>
            <a:fillRect/>
          </a:stretch>
        </p:blipFill>
        <p:spPr>
          <a:xfrm>
            <a:off x="6458701" y="2412582"/>
            <a:ext cx="5210175" cy="3476625"/>
          </a:xfrm>
          <a:prstGeom prst="rect">
            <a:avLst/>
          </a:prstGeom>
        </p:spPr>
      </p:pic>
    </p:spTree>
    <p:extLst>
      <p:ext uri="{BB962C8B-B14F-4D97-AF65-F5344CB8AC3E}">
        <p14:creationId xmlns:p14="http://schemas.microsoft.com/office/powerpoint/2010/main" val="2085561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Reward Systems &amp; Cross-Sector Sourcing </a:t>
            </a:r>
            <a:r>
              <a:rPr lang="en-IN" b="1" dirty="0" smtClean="0"/>
              <a:t>Strategy</a:t>
            </a:r>
            <a:endParaRPr lang="en-IN" dirty="0"/>
          </a:p>
        </p:txBody>
      </p:sp>
      <p:sp>
        <p:nvSpPr>
          <p:cNvPr id="3" name="Content Placeholder 2"/>
          <p:cNvSpPr>
            <a:spLocks noGrp="1"/>
          </p:cNvSpPr>
          <p:nvPr>
            <p:ph idx="1"/>
          </p:nvPr>
        </p:nvSpPr>
        <p:spPr>
          <a:xfrm>
            <a:off x="1024129" y="2286000"/>
            <a:ext cx="5007704" cy="4023360"/>
          </a:xfrm>
        </p:spPr>
        <p:txBody>
          <a:bodyPr>
            <a:normAutofit/>
          </a:bodyPr>
          <a:lstStyle/>
          <a:p>
            <a:pPr algn="just">
              <a:lnSpc>
                <a:spcPct val="150000"/>
              </a:lnSpc>
            </a:pPr>
            <a:r>
              <a:rPr lang="en-IN" sz="1100" dirty="0"/>
              <a:t>Motivational divide: The tech talent prioritises premium market salaries; whereas the healthcare professionals focus on the clinical autonomy and individual well-being. </a:t>
            </a:r>
          </a:p>
          <a:p>
            <a:pPr algn="just">
              <a:lnSpc>
                <a:spcPct val="150000"/>
              </a:lnSpc>
            </a:pPr>
            <a:r>
              <a:rPr lang="en-IN" sz="1100" dirty="0"/>
              <a:t>Total reward architecture: Synthesising the competing sector expectations into an adaptable multi-faceted compensation menu. </a:t>
            </a:r>
          </a:p>
          <a:p>
            <a:pPr algn="just">
              <a:lnSpc>
                <a:spcPct val="150000"/>
              </a:lnSpc>
            </a:pPr>
            <a:r>
              <a:rPr lang="en-IN" sz="1100" dirty="0"/>
              <a:t>Flexible incentives: Offering embattled technical project bonuses alongside certain clinical professional development funding allocations.</a:t>
            </a:r>
          </a:p>
          <a:p>
            <a:pPr algn="just">
              <a:lnSpc>
                <a:spcPct val="150000"/>
              </a:lnSpc>
            </a:pPr>
            <a:r>
              <a:rPr lang="en-IN" sz="1100" dirty="0"/>
              <a:t>Workplace equity: Establishing a highly transparent and objective grading framework to ensure fair equal opportunity and pay standards (</a:t>
            </a:r>
            <a:r>
              <a:rPr lang="en-IN" sz="1100" dirty="0" err="1"/>
              <a:t>Lettink</a:t>
            </a:r>
            <a:r>
              <a:rPr lang="en-IN" sz="1100" dirty="0"/>
              <a:t>, 2023). </a:t>
            </a:r>
          </a:p>
          <a:p>
            <a:pPr algn="just">
              <a:lnSpc>
                <a:spcPct val="150000"/>
              </a:lnSpc>
            </a:pPr>
            <a:r>
              <a:rPr lang="en-IN" sz="1100" dirty="0"/>
              <a:t>Strategic impact: Neutralising cross-sector internal friction and optimising long-term workforce retention rates.  </a:t>
            </a:r>
          </a:p>
        </p:txBody>
      </p:sp>
      <p:pic>
        <p:nvPicPr>
          <p:cNvPr id="4" name="Picture 3"/>
          <p:cNvPicPr>
            <a:picLocks noChangeAspect="1"/>
          </p:cNvPicPr>
          <p:nvPr/>
        </p:nvPicPr>
        <p:blipFill>
          <a:blip r:embed="rId3"/>
          <a:stretch>
            <a:fillRect/>
          </a:stretch>
        </p:blipFill>
        <p:spPr>
          <a:xfrm>
            <a:off x="6737683" y="2286000"/>
            <a:ext cx="4798093" cy="3943350"/>
          </a:xfrm>
          <a:prstGeom prst="rect">
            <a:avLst/>
          </a:prstGeom>
        </p:spPr>
      </p:pic>
    </p:spTree>
    <p:extLst>
      <p:ext uri="{BB962C8B-B14F-4D97-AF65-F5344CB8AC3E}">
        <p14:creationId xmlns:p14="http://schemas.microsoft.com/office/powerpoint/2010/main" val="20679253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Learning &amp; Development (L&amp;D) Needs </a:t>
            </a:r>
            <a:r>
              <a:rPr lang="en-IN" b="1" dirty="0" smtClean="0"/>
              <a:t>Analysis</a:t>
            </a:r>
            <a:endParaRPr lang="en-IN" dirty="0"/>
          </a:p>
        </p:txBody>
      </p:sp>
      <p:sp>
        <p:nvSpPr>
          <p:cNvPr id="3" name="Content Placeholder 2"/>
          <p:cNvSpPr>
            <a:spLocks noGrp="1"/>
          </p:cNvSpPr>
          <p:nvPr>
            <p:ph idx="1"/>
          </p:nvPr>
        </p:nvSpPr>
        <p:spPr>
          <a:xfrm>
            <a:off x="1024129" y="2286000"/>
            <a:ext cx="5007704" cy="4023360"/>
          </a:xfrm>
        </p:spPr>
        <p:txBody>
          <a:bodyPr>
            <a:normAutofit/>
          </a:bodyPr>
          <a:lstStyle/>
          <a:p>
            <a:pPr algn="just">
              <a:lnSpc>
                <a:spcPct val="150000"/>
              </a:lnSpc>
            </a:pPr>
            <a:r>
              <a:rPr lang="en-IN" sz="1100" b="1" dirty="0"/>
              <a:t>Capability strategy</a:t>
            </a:r>
            <a:r>
              <a:rPr lang="en-IN" sz="1100" dirty="0"/>
              <a:t>: A systemic training structure is deployed to the close critical digital healthcare technology skill gaps. </a:t>
            </a:r>
          </a:p>
          <a:p>
            <a:pPr algn="just">
              <a:lnSpc>
                <a:spcPct val="150000"/>
              </a:lnSpc>
            </a:pPr>
            <a:r>
              <a:rPr lang="en-IN" sz="1100" b="1" dirty="0"/>
              <a:t>Individual application</a:t>
            </a:r>
            <a:r>
              <a:rPr lang="en-IN" sz="1100" dirty="0"/>
              <a:t>: Targets experienced senior nurses facing the operational friction with advanced patient monitoring dashboards. </a:t>
            </a:r>
          </a:p>
          <a:p>
            <a:pPr algn="just">
              <a:lnSpc>
                <a:spcPct val="150000"/>
              </a:lnSpc>
            </a:pPr>
            <a:r>
              <a:rPr lang="en-IN" sz="1100" b="1" dirty="0"/>
              <a:t>Targeted interventions</a:t>
            </a:r>
            <a:r>
              <a:rPr lang="en-IN" sz="1100" dirty="0"/>
              <a:t>: Deploying online learning modules that   combine the cross functional and peer-to-peer technical mentoring (</a:t>
            </a:r>
            <a:r>
              <a:rPr lang="en-IN" sz="1100" dirty="0" err="1"/>
              <a:t>Kaereho</a:t>
            </a:r>
            <a:r>
              <a:rPr lang="en-IN" sz="1100" dirty="0"/>
              <a:t>, 2025)</a:t>
            </a:r>
          </a:p>
          <a:p>
            <a:pPr algn="just">
              <a:lnSpc>
                <a:spcPct val="150000"/>
              </a:lnSpc>
            </a:pPr>
            <a:r>
              <a:rPr lang="en-IN" sz="1100" b="1" dirty="0"/>
              <a:t>Personnel developm</a:t>
            </a:r>
            <a:r>
              <a:rPr lang="en-IN" sz="1100" dirty="0"/>
              <a:t>ent: Moves the past temporary training events toward a more permanent and sustainable business performance.</a:t>
            </a:r>
          </a:p>
          <a:p>
            <a:pPr algn="just">
              <a:lnSpc>
                <a:spcPct val="150000"/>
              </a:lnSpc>
            </a:pPr>
            <a:r>
              <a:rPr lang="en-IN" sz="1100" b="1" dirty="0"/>
              <a:t>Collaboration benefits</a:t>
            </a:r>
            <a:r>
              <a:rPr lang="en-IN" sz="1100" dirty="0"/>
              <a:t>: Enhancing workforce confidence and reducing administrative errors. </a:t>
            </a:r>
          </a:p>
          <a:p>
            <a:pPr algn="just">
              <a:lnSpc>
                <a:spcPct val="150000"/>
              </a:lnSpc>
            </a:pPr>
            <a:r>
              <a:rPr lang="en-IN" sz="1100" dirty="0"/>
              <a:t> </a:t>
            </a:r>
            <a:endParaRPr lang="en-IN" sz="1100" b="1" dirty="0"/>
          </a:p>
        </p:txBody>
      </p:sp>
      <p:pic>
        <p:nvPicPr>
          <p:cNvPr id="4" name="Picture 3"/>
          <p:cNvPicPr>
            <a:picLocks noChangeAspect="1"/>
          </p:cNvPicPr>
          <p:nvPr/>
        </p:nvPicPr>
        <p:blipFill>
          <a:blip r:embed="rId3"/>
          <a:stretch>
            <a:fillRect/>
          </a:stretch>
        </p:blipFill>
        <p:spPr>
          <a:xfrm>
            <a:off x="6930189" y="2286000"/>
            <a:ext cx="4138864" cy="4179082"/>
          </a:xfrm>
          <a:prstGeom prst="rect">
            <a:avLst/>
          </a:prstGeom>
        </p:spPr>
      </p:pic>
    </p:spTree>
    <p:extLst>
      <p:ext uri="{BB962C8B-B14F-4D97-AF65-F5344CB8AC3E}">
        <p14:creationId xmlns:p14="http://schemas.microsoft.com/office/powerpoint/2010/main" val="35657818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Performance Management &amp; Employee </a:t>
            </a:r>
            <a:r>
              <a:rPr lang="en-IN" b="1" dirty="0" smtClean="0"/>
              <a:t>Motivation</a:t>
            </a:r>
            <a:endParaRPr lang="en-IN" dirty="0"/>
          </a:p>
        </p:txBody>
      </p:sp>
      <p:sp>
        <p:nvSpPr>
          <p:cNvPr id="3" name="Content Placeholder 2"/>
          <p:cNvSpPr>
            <a:spLocks noGrp="1"/>
          </p:cNvSpPr>
          <p:nvPr>
            <p:ph idx="1"/>
          </p:nvPr>
        </p:nvSpPr>
        <p:spPr>
          <a:xfrm>
            <a:off x="1024129" y="2286000"/>
            <a:ext cx="5007704" cy="4023360"/>
          </a:xfrm>
        </p:spPr>
        <p:txBody>
          <a:bodyPr>
            <a:normAutofit/>
          </a:bodyPr>
          <a:lstStyle/>
          <a:p>
            <a:pPr algn="just">
              <a:lnSpc>
                <a:spcPct val="150000"/>
              </a:lnSpc>
            </a:pPr>
            <a:r>
              <a:rPr lang="en-IN" sz="1100" b="1" dirty="0"/>
              <a:t>Modern governance</a:t>
            </a:r>
            <a:r>
              <a:rPr lang="en-IN" sz="1100" dirty="0"/>
              <a:t>: Advancing beyond outdated annual appraisals establish a continuous and agile feedback loop for hybrid work environments. </a:t>
            </a:r>
          </a:p>
          <a:p>
            <a:pPr algn="just">
              <a:lnSpc>
                <a:spcPct val="150000"/>
              </a:lnSpc>
            </a:pPr>
            <a:r>
              <a:rPr lang="en-IN" sz="1100" b="1" dirty="0"/>
              <a:t>Herzberg’s Framework: </a:t>
            </a:r>
            <a:r>
              <a:rPr lang="en-IN" sz="1100" dirty="0"/>
              <a:t>The theory applies motivation and hygiene concepts to directly eradicate widespread employee burnout and reduce stress level. </a:t>
            </a:r>
          </a:p>
          <a:p>
            <a:pPr algn="just">
              <a:lnSpc>
                <a:spcPct val="150000"/>
              </a:lnSpc>
            </a:pPr>
            <a:r>
              <a:rPr lang="en-IN" sz="1100" b="1" dirty="0"/>
              <a:t>Hygiene optimisation: </a:t>
            </a:r>
            <a:r>
              <a:rPr lang="en-IN" sz="1100" dirty="0"/>
              <a:t>Secures the manageable workloads with transparent salary metrics and clear digital disconnection policies. </a:t>
            </a:r>
          </a:p>
          <a:p>
            <a:pPr algn="just">
              <a:lnSpc>
                <a:spcPct val="150000"/>
              </a:lnSpc>
            </a:pPr>
            <a:r>
              <a:rPr lang="en-IN" sz="1100" b="1" dirty="0"/>
              <a:t>True motivators: </a:t>
            </a:r>
            <a:r>
              <a:rPr lang="en-IN" sz="1100" dirty="0"/>
              <a:t>Cultivating professional autonomy and career progression pathways (</a:t>
            </a:r>
            <a:r>
              <a:rPr lang="en-IN" sz="1100" dirty="0" err="1"/>
              <a:t>Sundari</a:t>
            </a:r>
            <a:r>
              <a:rPr lang="en-IN" sz="1100" dirty="0"/>
              <a:t>, and </a:t>
            </a:r>
            <a:r>
              <a:rPr lang="en-IN" sz="1100" dirty="0" err="1"/>
              <a:t>Gangalapudi</a:t>
            </a:r>
            <a:r>
              <a:rPr lang="en-IN" sz="1100" dirty="0"/>
              <a:t>, 2025).</a:t>
            </a:r>
          </a:p>
          <a:p>
            <a:pPr algn="just">
              <a:lnSpc>
                <a:spcPct val="150000"/>
              </a:lnSpc>
            </a:pPr>
            <a:r>
              <a:rPr lang="en-IN" sz="1100" b="1" dirty="0"/>
              <a:t>Transformational leadership: </a:t>
            </a:r>
            <a:r>
              <a:rPr lang="en-IN" sz="1100" dirty="0"/>
              <a:t>The theory empowers organisational managers with collaborative leaderships styles to unite diverse individuals and multi-disciplinary digital health teams.  </a:t>
            </a:r>
          </a:p>
          <a:p>
            <a:pPr algn="just">
              <a:lnSpc>
                <a:spcPct val="150000"/>
              </a:lnSpc>
            </a:pPr>
            <a:endParaRPr lang="en-IN" sz="1100" dirty="0"/>
          </a:p>
        </p:txBody>
      </p:sp>
      <p:pic>
        <p:nvPicPr>
          <p:cNvPr id="4" name="Picture 3"/>
          <p:cNvPicPr>
            <a:picLocks noChangeAspect="1"/>
          </p:cNvPicPr>
          <p:nvPr/>
        </p:nvPicPr>
        <p:blipFill>
          <a:blip r:embed="rId3"/>
          <a:stretch>
            <a:fillRect/>
          </a:stretch>
        </p:blipFill>
        <p:spPr>
          <a:xfrm>
            <a:off x="6761998" y="2475397"/>
            <a:ext cx="4397287" cy="3251634"/>
          </a:xfrm>
          <a:prstGeom prst="rect">
            <a:avLst/>
          </a:prstGeom>
        </p:spPr>
      </p:pic>
    </p:spTree>
    <p:extLst>
      <p:ext uri="{BB962C8B-B14F-4D97-AF65-F5344CB8AC3E}">
        <p14:creationId xmlns:p14="http://schemas.microsoft.com/office/powerpoint/2010/main" val="15170394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Critical Evaluation of Strategic HRM </a:t>
            </a:r>
            <a:r>
              <a:rPr lang="en-IN" b="1" dirty="0" smtClean="0"/>
              <a:t>Outcomes</a:t>
            </a:r>
            <a:endParaRPr lang="en-IN" dirty="0"/>
          </a:p>
        </p:txBody>
      </p:sp>
      <p:sp>
        <p:nvSpPr>
          <p:cNvPr id="3" name="Content Placeholder 2"/>
          <p:cNvSpPr>
            <a:spLocks noGrp="1"/>
          </p:cNvSpPr>
          <p:nvPr>
            <p:ph idx="1"/>
          </p:nvPr>
        </p:nvSpPr>
        <p:spPr>
          <a:xfrm>
            <a:off x="1024129" y="2286000"/>
            <a:ext cx="5007704" cy="4023360"/>
          </a:xfrm>
        </p:spPr>
        <p:txBody>
          <a:bodyPr>
            <a:normAutofit/>
          </a:bodyPr>
          <a:lstStyle/>
          <a:p>
            <a:pPr algn="just">
              <a:lnSpc>
                <a:spcPct val="150000"/>
              </a:lnSpc>
            </a:pPr>
            <a:r>
              <a:rPr lang="en-IN" sz="1100" b="1" dirty="0"/>
              <a:t>Strategic alignment</a:t>
            </a:r>
            <a:r>
              <a:rPr lang="en-IN" sz="1100" dirty="0"/>
              <a:t>: Examining how a unified HR system actively maximises the organisational performance.</a:t>
            </a:r>
          </a:p>
          <a:p>
            <a:pPr algn="just">
              <a:lnSpc>
                <a:spcPct val="150000"/>
              </a:lnSpc>
            </a:pPr>
            <a:r>
              <a:rPr lang="en-IN" sz="1100" b="1" dirty="0"/>
              <a:t>Alternative solutions</a:t>
            </a:r>
            <a:r>
              <a:rPr lang="en-IN" sz="1100" dirty="0"/>
              <a:t>: Exploring the systemic benefits and having practical limitations of the proposed workforce retention models. </a:t>
            </a:r>
          </a:p>
          <a:p>
            <a:pPr algn="just">
              <a:lnSpc>
                <a:spcPct val="150000"/>
              </a:lnSpc>
            </a:pPr>
            <a:r>
              <a:rPr lang="en-IN" sz="1100" b="1" dirty="0"/>
              <a:t>Framework strengths: </a:t>
            </a:r>
            <a:r>
              <a:rPr lang="en-IN" sz="1100" dirty="0"/>
              <a:t>The total reward model dramatically lowers turnover, while continuous development effectively bridges digital tech competency gasp. </a:t>
            </a:r>
          </a:p>
          <a:p>
            <a:pPr algn="just">
              <a:lnSpc>
                <a:spcPct val="150000"/>
              </a:lnSpc>
            </a:pPr>
            <a:r>
              <a:rPr lang="en-IN" sz="1100" b="1" dirty="0"/>
              <a:t>Operational trade-offs</a:t>
            </a:r>
            <a:r>
              <a:rPr lang="en-IN" sz="1100" dirty="0"/>
              <a:t>: The adaptive benefits model thereby increases the administrative payroll complexity and requires upfront financial investment (Krause, and Hong, 2026). </a:t>
            </a:r>
          </a:p>
          <a:p>
            <a:pPr algn="just">
              <a:lnSpc>
                <a:spcPct val="150000"/>
              </a:lnSpc>
            </a:pPr>
            <a:r>
              <a:rPr lang="en-IN" sz="1100" b="1" dirty="0"/>
              <a:t>Model limitations: </a:t>
            </a:r>
            <a:r>
              <a:rPr lang="en-IN" sz="1100" dirty="0"/>
              <a:t>Continuous check-ins risks causing the cultural pushback if any employees misinterpret them as an intrusive digital micromanagement. </a:t>
            </a:r>
          </a:p>
          <a:p>
            <a:pPr algn="just">
              <a:lnSpc>
                <a:spcPct val="150000"/>
              </a:lnSpc>
            </a:pPr>
            <a:endParaRPr lang="en-IN" sz="1100" dirty="0"/>
          </a:p>
        </p:txBody>
      </p:sp>
      <p:pic>
        <p:nvPicPr>
          <p:cNvPr id="4" name="Picture 3"/>
          <p:cNvPicPr>
            <a:picLocks noChangeAspect="1"/>
          </p:cNvPicPr>
          <p:nvPr/>
        </p:nvPicPr>
        <p:blipFill>
          <a:blip r:embed="rId3"/>
          <a:stretch>
            <a:fillRect/>
          </a:stretch>
        </p:blipFill>
        <p:spPr>
          <a:xfrm>
            <a:off x="6547330" y="2383054"/>
            <a:ext cx="5089713" cy="3829251"/>
          </a:xfrm>
          <a:prstGeom prst="rect">
            <a:avLst/>
          </a:prstGeom>
        </p:spPr>
      </p:pic>
    </p:spTree>
    <p:extLst>
      <p:ext uri="{BB962C8B-B14F-4D97-AF65-F5344CB8AC3E}">
        <p14:creationId xmlns:p14="http://schemas.microsoft.com/office/powerpoint/2010/main" val="3398871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Organisational </a:t>
            </a:r>
            <a:r>
              <a:rPr lang="en-IN" b="1" dirty="0" smtClean="0"/>
              <a:t>Benefits</a:t>
            </a:r>
            <a:endParaRPr lang="en-IN" dirty="0"/>
          </a:p>
        </p:txBody>
      </p:sp>
      <p:sp>
        <p:nvSpPr>
          <p:cNvPr id="3" name="Content Placeholder 2"/>
          <p:cNvSpPr>
            <a:spLocks noGrp="1"/>
          </p:cNvSpPr>
          <p:nvPr>
            <p:ph idx="1"/>
          </p:nvPr>
        </p:nvSpPr>
        <p:spPr>
          <a:xfrm>
            <a:off x="1024129" y="2285999"/>
            <a:ext cx="5007704" cy="4291263"/>
          </a:xfrm>
        </p:spPr>
        <p:txBody>
          <a:bodyPr>
            <a:noAutofit/>
          </a:bodyPr>
          <a:lstStyle/>
          <a:p>
            <a:pPr algn="just">
              <a:lnSpc>
                <a:spcPct val="150000"/>
              </a:lnSpc>
            </a:pPr>
            <a:r>
              <a:rPr lang="en-IN" sz="1100" b="1" dirty="0"/>
              <a:t>Workforce stabilisation</a:t>
            </a:r>
            <a:r>
              <a:rPr lang="en-IN" sz="1100" dirty="0"/>
              <a:t>: This significantly reduces the costly clinical and technical employee turnover rates while expanding internal progression pathways. </a:t>
            </a:r>
          </a:p>
          <a:p>
            <a:pPr algn="just">
              <a:lnSpc>
                <a:spcPct val="150000"/>
              </a:lnSpc>
            </a:pPr>
            <a:r>
              <a:rPr lang="en-IN" sz="1100" b="1" dirty="0"/>
              <a:t>Capability optimisation: </a:t>
            </a:r>
            <a:r>
              <a:rPr lang="en-IN" sz="1100" dirty="0"/>
              <a:t>Systematically closes critical digital healthcare technology shortages through the targeted and continuous individual development (</a:t>
            </a:r>
            <a:r>
              <a:rPr lang="en-IN" sz="1100" dirty="0" err="1"/>
              <a:t>Ndrecaj</a:t>
            </a:r>
            <a:r>
              <a:rPr lang="en-IN" sz="1100" dirty="0"/>
              <a:t>, </a:t>
            </a:r>
            <a:r>
              <a:rPr lang="en-IN" sz="1100" i="1" dirty="0"/>
              <a:t>et al.,</a:t>
            </a:r>
            <a:r>
              <a:rPr lang="en-IN" sz="1100" dirty="0"/>
              <a:t> 2023). </a:t>
            </a:r>
          </a:p>
          <a:p>
            <a:pPr algn="just">
              <a:lnSpc>
                <a:spcPct val="150000"/>
              </a:lnSpc>
            </a:pPr>
            <a:r>
              <a:rPr lang="en-IN" sz="1100" b="1" dirty="0"/>
              <a:t>Operational excellence: </a:t>
            </a:r>
            <a:r>
              <a:rPr lang="en-IN" sz="1100" dirty="0"/>
              <a:t>Mitigates the widespread employee burnout, which elevates the cross functional team engagement and breaks departmental silos. </a:t>
            </a:r>
          </a:p>
          <a:p>
            <a:pPr algn="just">
              <a:lnSpc>
                <a:spcPct val="150000"/>
              </a:lnSpc>
            </a:pPr>
            <a:r>
              <a:rPr lang="en-IN" sz="1100" b="1" dirty="0"/>
              <a:t>Commercial advantage: </a:t>
            </a:r>
            <a:r>
              <a:rPr lang="en-IN" sz="1100" dirty="0"/>
              <a:t>Protects patient safety compliance parameters and improves virtual consultations delivery quality while managing the sustainable business growth. </a:t>
            </a:r>
          </a:p>
          <a:p>
            <a:pPr algn="just">
              <a:lnSpc>
                <a:spcPct val="150000"/>
              </a:lnSpc>
            </a:pPr>
            <a:r>
              <a:rPr lang="en-IN" sz="1100" b="1" dirty="0"/>
              <a:t>Value delivery: </a:t>
            </a:r>
            <a:r>
              <a:rPr lang="en-IN" sz="1100" dirty="0"/>
              <a:t>Transforms strategic human capital into a distinct, defensible market asset. </a:t>
            </a:r>
          </a:p>
        </p:txBody>
      </p:sp>
      <p:pic>
        <p:nvPicPr>
          <p:cNvPr id="4" name="Picture 3"/>
          <p:cNvPicPr>
            <a:picLocks noChangeAspect="1"/>
          </p:cNvPicPr>
          <p:nvPr/>
        </p:nvPicPr>
        <p:blipFill>
          <a:blip r:embed="rId3"/>
          <a:stretch>
            <a:fillRect/>
          </a:stretch>
        </p:blipFill>
        <p:spPr>
          <a:xfrm>
            <a:off x="7234989" y="2442410"/>
            <a:ext cx="4134852" cy="4134852"/>
          </a:xfrm>
          <a:prstGeom prst="rect">
            <a:avLst/>
          </a:prstGeom>
        </p:spPr>
      </p:pic>
    </p:spTree>
    <p:extLst>
      <p:ext uri="{BB962C8B-B14F-4D97-AF65-F5344CB8AC3E}">
        <p14:creationId xmlns:p14="http://schemas.microsoft.com/office/powerpoint/2010/main" val="36160595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Conclusion </a:t>
            </a:r>
            <a:endParaRPr lang="en-IN" dirty="0"/>
          </a:p>
        </p:txBody>
      </p:sp>
      <p:sp>
        <p:nvSpPr>
          <p:cNvPr id="3" name="Content Placeholder 2"/>
          <p:cNvSpPr>
            <a:spLocks noGrp="1"/>
          </p:cNvSpPr>
          <p:nvPr>
            <p:ph idx="1"/>
          </p:nvPr>
        </p:nvSpPr>
        <p:spPr>
          <a:xfrm>
            <a:off x="1024129" y="2285999"/>
            <a:ext cx="5007704" cy="4291263"/>
          </a:xfrm>
        </p:spPr>
        <p:txBody>
          <a:bodyPr>
            <a:noAutofit/>
          </a:bodyPr>
          <a:lstStyle/>
          <a:p>
            <a:pPr algn="just">
              <a:lnSpc>
                <a:spcPct val="150000"/>
              </a:lnSpc>
            </a:pPr>
            <a:r>
              <a:rPr lang="en-IN" sz="1100" dirty="0"/>
              <a:t>The report concludes that workforce friction stems from competing the professional subcultures, reactive hiring approaches and compromised workplace hygiene.</a:t>
            </a:r>
          </a:p>
          <a:p>
            <a:pPr algn="just">
              <a:lnSpc>
                <a:spcPct val="150000"/>
              </a:lnSpc>
            </a:pPr>
            <a:r>
              <a:rPr lang="en-IN" sz="1100" dirty="0"/>
              <a:t>Overcomes this operational vulnerability requires significantly shifting from the transactional human resource management to proactive strategic management. </a:t>
            </a:r>
          </a:p>
          <a:p>
            <a:pPr algn="just">
              <a:lnSpc>
                <a:spcPct val="150000"/>
              </a:lnSpc>
            </a:pPr>
            <a:r>
              <a:rPr lang="en-IN" sz="1100" dirty="0"/>
              <a:t>The organisation demands immediate executive commitment to the structural workforce forecasting and individualised learning pathways. </a:t>
            </a:r>
          </a:p>
        </p:txBody>
      </p:sp>
      <p:pic>
        <p:nvPicPr>
          <p:cNvPr id="4" name="Picture 3"/>
          <p:cNvPicPr>
            <a:picLocks noChangeAspect="1"/>
          </p:cNvPicPr>
          <p:nvPr/>
        </p:nvPicPr>
        <p:blipFill>
          <a:blip r:embed="rId3"/>
          <a:stretch>
            <a:fillRect/>
          </a:stretch>
        </p:blipFill>
        <p:spPr>
          <a:xfrm>
            <a:off x="6237372" y="2448426"/>
            <a:ext cx="5524500" cy="3276600"/>
          </a:xfrm>
          <a:prstGeom prst="rect">
            <a:avLst/>
          </a:prstGeom>
        </p:spPr>
      </p:pic>
    </p:spTree>
    <p:extLst>
      <p:ext uri="{BB962C8B-B14F-4D97-AF65-F5344CB8AC3E}">
        <p14:creationId xmlns:p14="http://schemas.microsoft.com/office/powerpoint/2010/main" val="26338686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t>References </a:t>
            </a:r>
            <a:r>
              <a:rPr lang="en-IN" dirty="0"/>
              <a:t> </a:t>
            </a:r>
            <a:endParaRPr lang="en-IN" dirty="0"/>
          </a:p>
        </p:txBody>
      </p:sp>
      <p:sp>
        <p:nvSpPr>
          <p:cNvPr id="5" name="Content Placeholder 4"/>
          <p:cNvSpPr>
            <a:spLocks noGrp="1"/>
          </p:cNvSpPr>
          <p:nvPr>
            <p:ph idx="1"/>
          </p:nvPr>
        </p:nvSpPr>
        <p:spPr/>
        <p:txBody>
          <a:bodyPr>
            <a:normAutofit/>
          </a:bodyPr>
          <a:lstStyle/>
          <a:p>
            <a:r>
              <a:rPr lang="en-GB" sz="1100" u="sng" dirty="0"/>
              <a:t>Books and Journals</a:t>
            </a:r>
            <a:endParaRPr lang="en-IN" sz="1100" dirty="0"/>
          </a:p>
          <a:p>
            <a:r>
              <a:rPr lang="en-IN" sz="1100" dirty="0"/>
              <a:t>Chaudhary, D., and </a:t>
            </a:r>
            <a:r>
              <a:rPr lang="en-IN" sz="1100" dirty="0" err="1"/>
              <a:t>Lakra</a:t>
            </a:r>
            <a:r>
              <a:rPr lang="en-IN" sz="1100" dirty="0"/>
              <a:t>, N. (2025). Dynamic Compensation Models for a Changing Workforce: Theoretical Perspectives and Emerging Trends. </a:t>
            </a:r>
            <a:r>
              <a:rPr lang="en-IN" sz="1100" i="1" dirty="0"/>
              <a:t>People, Profits, and Policy: Redefining Workforce Economics and Financial Strategy in a Disruptive Era</a:t>
            </a:r>
            <a:r>
              <a:rPr lang="en-IN" sz="1100" dirty="0"/>
              <a:t>, 42-57.</a:t>
            </a:r>
          </a:p>
          <a:p>
            <a:r>
              <a:rPr lang="en-IN" sz="1100" dirty="0" err="1"/>
              <a:t>Garavan</a:t>
            </a:r>
            <a:r>
              <a:rPr lang="en-IN" sz="1100" dirty="0"/>
              <a:t>, T., </a:t>
            </a:r>
            <a:r>
              <a:rPr lang="en-IN" sz="1100" i="1" dirty="0"/>
              <a:t>et al.,</a:t>
            </a:r>
            <a:r>
              <a:rPr lang="en-IN" sz="1100" dirty="0"/>
              <a:t> (2026). </a:t>
            </a:r>
            <a:r>
              <a:rPr lang="en-IN" sz="1100" i="1" dirty="0"/>
              <a:t>Learning &amp; development in organisations: Strategy, evidence and practice</a:t>
            </a:r>
            <a:r>
              <a:rPr lang="en-IN" sz="1100" dirty="0"/>
              <a:t>. Axel NEEFS.</a:t>
            </a:r>
          </a:p>
          <a:p>
            <a:r>
              <a:rPr lang="en-IN" sz="1100" dirty="0" err="1"/>
              <a:t>Guskey</a:t>
            </a:r>
            <a:r>
              <a:rPr lang="en-IN" sz="1100" dirty="0"/>
              <a:t>, T.R., Frey, N. and Fisher, D., (2024). </a:t>
            </a:r>
            <a:r>
              <a:rPr lang="en-IN" sz="1100" i="1" dirty="0"/>
              <a:t>Grading with integrity: A research-based approach grounded in honesty, transparency, accuracy, and equity</a:t>
            </a:r>
            <a:r>
              <a:rPr lang="en-IN" sz="1100" dirty="0"/>
              <a:t>. Corwin Press.</a:t>
            </a:r>
          </a:p>
          <a:p>
            <a:r>
              <a:rPr lang="en-IN" sz="1100" dirty="0" err="1"/>
              <a:t>Huemmer</a:t>
            </a:r>
            <a:r>
              <a:rPr lang="en-IN" sz="1100" dirty="0"/>
              <a:t>, M., and </a:t>
            </a:r>
            <a:r>
              <a:rPr lang="en-IN" sz="1100" i="1" dirty="0"/>
              <a:t>et al., </a:t>
            </a:r>
            <a:r>
              <a:rPr lang="en-IN" sz="1100" dirty="0"/>
              <a:t>(2026). AI, Metacognition, and the Verification Bottleneck: A Three-Wave Longitudinal Study of Human Problem-Solving. </a:t>
            </a:r>
            <a:r>
              <a:rPr lang="en-IN" sz="1100" i="1" dirty="0" err="1"/>
              <a:t>arXiv</a:t>
            </a:r>
            <a:r>
              <a:rPr lang="en-IN" sz="1100" i="1" dirty="0"/>
              <a:t> preprint arXiv:2601.17055</a:t>
            </a:r>
            <a:r>
              <a:rPr lang="en-IN" sz="1100" dirty="0"/>
              <a:t>.</a:t>
            </a:r>
          </a:p>
          <a:p>
            <a:r>
              <a:rPr lang="en-IN" sz="1100" dirty="0"/>
              <a:t>Jain, A., (2024). The diffusion of recruit knowledge and core technological change in organizations. </a:t>
            </a:r>
            <a:r>
              <a:rPr lang="en-IN" sz="1100" i="1" dirty="0"/>
              <a:t>Journal of Knowledge Management</a:t>
            </a:r>
            <a:r>
              <a:rPr lang="en-IN" sz="1100" dirty="0"/>
              <a:t>, </a:t>
            </a:r>
            <a:r>
              <a:rPr lang="en-IN" sz="1100" i="1" dirty="0"/>
              <a:t>28</a:t>
            </a:r>
            <a:r>
              <a:rPr lang="en-IN" sz="1100" dirty="0"/>
              <a:t>(3), pp.874-894.</a:t>
            </a:r>
          </a:p>
          <a:p>
            <a:r>
              <a:rPr lang="en-GB" sz="1100" u="sng" dirty="0"/>
              <a:t>Online </a:t>
            </a:r>
            <a:endParaRPr lang="en-IN" sz="1100" dirty="0"/>
          </a:p>
          <a:p>
            <a:r>
              <a:rPr lang="en-IN" sz="1100" dirty="0"/>
              <a:t>Health Connect</a:t>
            </a:r>
            <a:r>
              <a:rPr lang="en-GB" sz="1100" dirty="0"/>
              <a:t>, (2026). </a:t>
            </a:r>
            <a:r>
              <a:rPr lang="en-IN" sz="1100" i="1" dirty="0"/>
              <a:t>The Future of Care in the UK</a:t>
            </a:r>
            <a:r>
              <a:rPr lang="en-GB" sz="1100" dirty="0"/>
              <a:t>. (Online). Accessed From: &lt; </a:t>
            </a:r>
            <a:r>
              <a:rPr lang="en-GB" sz="1100" u="sng" dirty="0">
                <a:hlinkClick r:id="rId3"/>
              </a:rPr>
              <a:t>https://www.health-connect.com/blogs/the-future-of-care-in-the-uk</a:t>
            </a:r>
            <a:r>
              <a:rPr lang="en-GB" sz="1100" dirty="0"/>
              <a:t>&gt;. Accessed On: 10</a:t>
            </a:r>
            <a:r>
              <a:rPr lang="en-GB" sz="1100" baseline="30000" dirty="0"/>
              <a:t>th</a:t>
            </a:r>
            <a:r>
              <a:rPr lang="en-GB" sz="1100" dirty="0"/>
              <a:t> October, 2026. </a:t>
            </a:r>
            <a:endParaRPr lang="en-IN" sz="1100" dirty="0"/>
          </a:p>
          <a:p>
            <a:r>
              <a:rPr lang="en-IN" sz="1100" dirty="0"/>
              <a:t>CIPD, (2026)</a:t>
            </a:r>
            <a:r>
              <a:rPr lang="en-GB" sz="1100" dirty="0"/>
              <a:t>. </a:t>
            </a:r>
            <a:r>
              <a:rPr lang="en-IN" sz="1100" i="1" dirty="0"/>
              <a:t>Growing our reach, growing our impact</a:t>
            </a:r>
            <a:r>
              <a:rPr lang="en-GB" sz="1100" dirty="0"/>
              <a:t>. (Online). Accessed From: &lt; </a:t>
            </a:r>
            <a:r>
              <a:rPr lang="en-GB" sz="1100" u="sng" dirty="0">
                <a:hlinkClick r:id="rId4"/>
              </a:rPr>
              <a:t>https://</a:t>
            </a:r>
            <a:r>
              <a:rPr lang="en-GB" sz="1100" u="sng" dirty="0" smtClean="0">
                <a:hlinkClick r:id="rId4"/>
              </a:rPr>
              <a:t>www.cipd.org/globalassets/media/comms/about-us/annual-report/2022-23-report/2023-cipd-annual-report-accounts-8400-desktop.pd</a:t>
            </a:r>
            <a:r>
              <a:rPr lang="en-GB" sz="1100" u="sng" dirty="0" smtClean="0"/>
              <a:t>f</a:t>
            </a:r>
            <a:r>
              <a:rPr lang="en-GB" sz="1100" dirty="0"/>
              <a:t>&gt;. Accessed On: 10</a:t>
            </a:r>
            <a:r>
              <a:rPr lang="en-GB" sz="1100" baseline="30000" dirty="0"/>
              <a:t>th</a:t>
            </a:r>
            <a:r>
              <a:rPr lang="en-GB" sz="1100" dirty="0"/>
              <a:t> October, 2026. </a:t>
            </a:r>
            <a:endParaRPr lang="en-IN" sz="1100" dirty="0"/>
          </a:p>
          <a:p>
            <a:endParaRPr lang="en-IN" sz="1100" dirty="0"/>
          </a:p>
        </p:txBody>
      </p:sp>
    </p:spTree>
    <p:extLst>
      <p:ext uri="{BB962C8B-B14F-4D97-AF65-F5344CB8AC3E}">
        <p14:creationId xmlns:p14="http://schemas.microsoft.com/office/powerpoint/2010/main" val="32582934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2,000+ Thank You Team Illustrations - i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416" y="824246"/>
            <a:ext cx="8074025" cy="5646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645161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20</TotalTime>
  <Words>1830</Words>
  <Application>Microsoft Office PowerPoint</Application>
  <PresentationFormat>Widescreen</PresentationFormat>
  <Paragraphs>152</Paragraphs>
  <Slides>16</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Symbol</vt:lpstr>
      <vt:lpstr>Times New Roman</vt:lpstr>
      <vt:lpstr>Tw Cen MT</vt:lpstr>
      <vt:lpstr>Wingdings</vt:lpstr>
      <vt:lpstr>Wingdings 3</vt:lpstr>
      <vt:lpstr>Integral</vt:lpstr>
      <vt:lpstr>Developing and Managing Individuals and Teams </vt:lpstr>
      <vt:lpstr>Table of Contents</vt:lpstr>
      <vt:lpstr>Organisational Overview &amp; Workforce Challenges</vt:lpstr>
      <vt:lpstr>Continue…</vt:lpstr>
      <vt:lpstr>Workforce Planning &amp; Skills Gap Identification</vt:lpstr>
      <vt:lpstr>Continue..</vt:lpstr>
      <vt:lpstr>Strategic Recruitment Recommendations</vt:lpstr>
      <vt:lpstr>Recruitment Process &amp; Practical Application</vt:lpstr>
      <vt:lpstr>Reward Systems &amp; Cross-Sector Sourcing Strategy</vt:lpstr>
      <vt:lpstr>Learning &amp; Development (L&amp;D) Needs Analysis</vt:lpstr>
      <vt:lpstr>Performance Management &amp; Employee Motivation</vt:lpstr>
      <vt:lpstr>Critical Evaluation of Strategic HRM Outcomes</vt:lpstr>
      <vt:lpstr>Organisational Benefits</vt:lpstr>
      <vt:lpstr>Conclusion </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dc:creator>
  <cp:lastModifiedBy>BST</cp:lastModifiedBy>
  <cp:revision>6</cp:revision>
  <dcterms:created xsi:type="dcterms:W3CDTF">2026-10-10T11:00:14Z</dcterms:created>
  <dcterms:modified xsi:type="dcterms:W3CDTF">2026-10-10T11:20:55Z</dcterms:modified>
</cp:coreProperties>
</file>