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9"/>
  </p:notesMasterIdLst>
  <p:handoutMasterIdLst>
    <p:handoutMasterId r:id="rId30"/>
  </p:handoutMasterIdLst>
  <p:sldIdLst>
    <p:sldId id="277" r:id="rId5"/>
    <p:sldId id="471" r:id="rId6"/>
    <p:sldId id="472" r:id="rId7"/>
    <p:sldId id="481" r:id="rId8"/>
    <p:sldId id="473" r:id="rId9"/>
    <p:sldId id="474" r:id="rId10"/>
    <p:sldId id="475" r:id="rId11"/>
    <p:sldId id="476" r:id="rId12"/>
    <p:sldId id="465" r:id="rId13"/>
    <p:sldId id="442" r:id="rId14"/>
    <p:sldId id="458" r:id="rId15"/>
    <p:sldId id="457" r:id="rId16"/>
    <p:sldId id="460" r:id="rId17"/>
    <p:sldId id="466" r:id="rId18"/>
    <p:sldId id="467" r:id="rId19"/>
    <p:sldId id="480" r:id="rId20"/>
    <p:sldId id="468" r:id="rId21"/>
    <p:sldId id="469" r:id="rId22"/>
    <p:sldId id="482" r:id="rId23"/>
    <p:sldId id="479" r:id="rId24"/>
    <p:sldId id="478" r:id="rId25"/>
    <p:sldId id="470" r:id="rId26"/>
    <p:sldId id="477" r:id="rId27"/>
    <p:sldId id="483"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27D8A3-D5C2-4764-ADA1-ED00CE306EC2}" v="1365" dt="2025-12-18T15:43:26.5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601" autoAdjust="0"/>
    <p:restoredTop sz="86376" autoAdjust="0"/>
  </p:normalViewPr>
  <p:slideViewPr>
    <p:cSldViewPr>
      <p:cViewPr>
        <p:scale>
          <a:sx n="80" d="100"/>
          <a:sy n="80" d="100"/>
        </p:scale>
        <p:origin x="941" y="48"/>
      </p:cViewPr>
      <p:guideLst>
        <p:guide orient="horz" pos="2160"/>
        <p:guide pos="2880"/>
      </p:guideLst>
    </p:cSldViewPr>
  </p:slideViewPr>
  <p:outlineViewPr>
    <p:cViewPr>
      <p:scale>
        <a:sx n="33" d="100"/>
        <a:sy n="33" d="100"/>
      </p:scale>
      <p:origin x="0" y="-43373"/>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5/10/relationships/revisionInfo" Target="revisionInfo.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15543081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29700608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583310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3951364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42907542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729890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14838224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sz="1400"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a:p>
        </p:txBody>
      </p:sp>
    </p:spTree>
    <p:extLst>
      <p:ext uri="{BB962C8B-B14F-4D97-AF65-F5344CB8AC3E}">
        <p14:creationId xmlns:p14="http://schemas.microsoft.com/office/powerpoint/2010/main" val="14075230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35592498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35195935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21</a:t>
            </a:fld>
            <a:endParaRPr lang="en-GB" altLang="en-US"/>
          </a:p>
        </p:txBody>
      </p:sp>
    </p:spTree>
    <p:extLst>
      <p:ext uri="{BB962C8B-B14F-4D97-AF65-F5344CB8AC3E}">
        <p14:creationId xmlns:p14="http://schemas.microsoft.com/office/powerpoint/2010/main" val="2994184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23</a:t>
            </a:fld>
            <a:endParaRPr lang="en-GB" altLang="en-US"/>
          </a:p>
        </p:txBody>
      </p:sp>
    </p:spTree>
    <p:extLst>
      <p:ext uri="{BB962C8B-B14F-4D97-AF65-F5344CB8AC3E}">
        <p14:creationId xmlns:p14="http://schemas.microsoft.com/office/powerpoint/2010/main" val="26755051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200.1007/s1267"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doi.org/10.7150/jca.96413"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pubmed.ncbi.nlm.nih.gov/9338478/" TargetMode="External"/><Relationship Id="rId2" Type="http://schemas.openxmlformats.org/officeDocument/2006/relationships/hyperlink" Target="https://ct.prod.getft.io/d29sdGVyc2tsdXdlcix3aWxleSxNVEF1TVRBd01pOG9jMmxqYVNreE1EazNMVEF4TkRJb01UazVOekV3TVRVcE9EQTZPRHd4TlRFNE9qcGhhV1F0WTI1amNqSXhQak11TUM1amJ6c3lMVGMsTUdVMk16SmlabU10WkRZME1pMDBOVE14TFRrM1lUVXRNamN4WTJZelltSmhZek5sLGh0dHA6Ly9keC5kb2kub3JnLzEwLjEwMDIvKHNpY2kpMTA5Ny0wMTQyKDE5OTcxMDE1KTgwOjglM0MxNTE4OjphaWQtY25jcjIxJTNFMy4wLmNvOzItNw.iQpYKmkZ_u35kk5kh4g6FotNcTNmxsjjEYzajq88qZ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177/23993693211001374" TargetMode="External"/><Relationship Id="rId2" Type="http://schemas.openxmlformats.org/officeDocument/2006/relationships/hyperlink" Target="https://doi.org/10.1038/s12276-024-01261-8"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177/0969733020916771"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doi.org/10.1007/s00277-023-05095-8"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sz="2800" b="1" noProof="0" dirty="0">
                <a:solidFill>
                  <a:schemeClr val="bg1"/>
                </a:solidFill>
              </a:rPr>
              <a:t>BMHP5032 Introduction to Physiology</a:t>
            </a:r>
          </a:p>
          <a:p>
            <a:pPr algn="l" eaLnBrk="1" hangingPunct="1"/>
            <a:r>
              <a:rPr lang="en-GB" sz="2800" b="1" noProof="0" dirty="0">
                <a:solidFill>
                  <a:schemeClr val="bg1"/>
                </a:solidFill>
              </a:rPr>
              <a:t>Component 2 – Presentation </a:t>
            </a:r>
          </a:p>
          <a:p>
            <a:pPr algn="l" eaLnBrk="1" hangingPunct="1"/>
            <a:r>
              <a:rPr lang="en-GB" sz="2800" b="1" noProof="0" dirty="0">
                <a:solidFill>
                  <a:schemeClr val="bg1"/>
                </a:solidFill>
              </a:rPr>
              <a:t>Care Plan</a:t>
            </a:r>
          </a:p>
          <a:p>
            <a:pPr algn="l" eaLnBrk="1" hangingPunct="1"/>
            <a:endParaRPr lang="en-GB" sz="2800" b="1" noProof="0" dirty="0">
              <a:solidFill>
                <a:schemeClr val="bg1"/>
              </a:solidFill>
            </a:endParaRPr>
          </a:p>
          <a:p>
            <a:pPr algn="l" eaLnBrk="1" hangingPunct="1"/>
            <a:r>
              <a:rPr lang="en-GB" sz="2800" b="1" noProof="0" dirty="0">
                <a:solidFill>
                  <a:schemeClr val="bg1"/>
                </a:solidFill>
              </a:rPr>
              <a:t>Student ID: 2416088</a:t>
            </a:r>
          </a:p>
          <a:p>
            <a:pPr algn="l" eaLnBrk="1" hangingPunct="1"/>
            <a:r>
              <a:rPr lang="en-GB" sz="2800" b="1" noProof="0" dirty="0">
                <a:solidFill>
                  <a:schemeClr val="bg1"/>
                </a:solidFill>
              </a:rPr>
              <a:t>Student name: Eileen  Margia  Cooper</a:t>
            </a:r>
          </a:p>
          <a:p>
            <a:pPr algn="l" eaLnBrk="1" hangingPunct="1"/>
            <a:r>
              <a:rPr lang="en-GB" sz="2800" b="1" noProof="0"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sz="1200" noProof="0" smtClean="0">
                <a:solidFill>
                  <a:srgbClr val="898989"/>
                </a:solidFill>
              </a:rPr>
              <a:pPr>
                <a:spcBef>
                  <a:spcPct val="0"/>
                </a:spcBef>
                <a:buFontTx/>
                <a:buNone/>
              </a:pPr>
              <a:t>1</a:t>
            </a:fld>
            <a:endParaRPr lang="en-GB" sz="1200" noProof="0" dirty="0">
              <a:solidFill>
                <a:srgbClr val="898989"/>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Tm="9973"/>
    </mc:Choice>
    <mc:Fallback xmlns="">
      <p:transition spd="slow" advTm="997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53E95-1A38-4314-90B6-BEFB806602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A927CF-28E4-0790-A52A-E5EC57F7D570}"/>
              </a:ext>
            </a:extLst>
          </p:cNvPr>
          <p:cNvSpPr>
            <a:spLocks noGrp="1"/>
          </p:cNvSpPr>
          <p:nvPr>
            <p:ph type="title"/>
          </p:nvPr>
        </p:nvSpPr>
        <p:spPr>
          <a:xfrm>
            <a:off x="457200" y="274637"/>
            <a:ext cx="8229600" cy="77326"/>
          </a:xfrm>
        </p:spPr>
        <p:txBody>
          <a:bodyPr wrap="square" anchor="ctr">
            <a:noAutofit/>
          </a:bodyPr>
          <a:lstStyle/>
          <a:p>
            <a:r>
              <a:rPr lang="en-GB" sz="1800" b="1" dirty="0">
                <a:latin typeface="Arial" panose="020B0604020202020204" pitchFamily="34" charset="0"/>
                <a:cs typeface="Arial" panose="020B0604020202020204" pitchFamily="34" charset="0"/>
              </a:rPr>
              <a:t>Introduction</a:t>
            </a:r>
          </a:p>
        </p:txBody>
      </p:sp>
      <p:sp>
        <p:nvSpPr>
          <p:cNvPr id="7" name="Content Placeholder 2">
            <a:extLst>
              <a:ext uri="{FF2B5EF4-FFF2-40B4-BE49-F238E27FC236}">
                <a16:creationId xmlns:a16="http://schemas.microsoft.com/office/drawing/2014/main" id="{A67AB372-8D18-8773-6ABC-C40802906825}"/>
              </a:ext>
            </a:extLst>
          </p:cNvPr>
          <p:cNvSpPr>
            <a:spLocks noGrp="1"/>
          </p:cNvSpPr>
          <p:nvPr>
            <p:ph sz="half" idx="1"/>
          </p:nvPr>
        </p:nvSpPr>
        <p:spPr>
          <a:xfrm>
            <a:off x="183704" y="620688"/>
            <a:ext cx="4172272" cy="4968553"/>
          </a:xfrm>
        </p:spPr>
        <p:txBody>
          <a:bodyPr wrap="square" anchor="t">
            <a:normAutofit fontScale="92500" lnSpcReduction="10000"/>
          </a:bodyPr>
          <a:lstStyle/>
          <a:p>
            <a:pPr marL="0" indent="0">
              <a:lnSpc>
                <a:spcPct val="90000"/>
              </a:lnSpc>
              <a:buNone/>
            </a:pPr>
            <a:r>
              <a:rPr lang="en-US" sz="1600" dirty="0">
                <a:latin typeface="Arial" panose="020B0604020202020204" pitchFamily="34" charset="0"/>
                <a:cs typeface="Arial" panose="020B0604020202020204" pitchFamily="34" charset="0"/>
              </a:rPr>
              <a:t>This presentation will center on a fictional patient who has been diagnoses with non- Hodgkin Lymphoma (NHL) cancer. Lymphoma cancer is a disease of the immune system that begins in the white blood cells Lymphocytes, defend the immune against infection and diseases.</a:t>
            </a:r>
          </a:p>
          <a:p>
            <a:pPr marL="0" indent="0">
              <a:lnSpc>
                <a:spcPct val="90000"/>
              </a:lnSpc>
              <a:buNone/>
            </a:pPr>
            <a:r>
              <a:rPr lang="en-US" sz="1600" dirty="0">
                <a:latin typeface="Arial" panose="020B0604020202020204" pitchFamily="34" charset="0"/>
                <a:cs typeface="Arial" panose="020B0604020202020204" pitchFamily="34" charset="0"/>
              </a:rPr>
              <a:t>Lymphocytes fall into two main categories: </a:t>
            </a:r>
            <a:r>
              <a:rPr lang="en-US"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B- cells and T- cells  : B- cells produce antibodies proteins that identify and neutralize viruses, bacteria and other pathogens. </a:t>
            </a:r>
          </a:p>
          <a:p>
            <a:pPr marL="0" indent="0">
              <a:lnSpc>
                <a:spcPct val="90000"/>
              </a:lnSpc>
              <a:buNone/>
            </a:pPr>
            <a:r>
              <a:rPr lang="en-US" sz="1600" dirty="0">
                <a:latin typeface="Arial" panose="020B0604020202020204" pitchFamily="34" charset="0"/>
                <a:cs typeface="Arial" panose="020B0604020202020204" pitchFamily="34" charset="0"/>
              </a:rPr>
              <a:t>T cells:  comes in several varieties that destroy infected or abnormal cells ,while others regulate the activity of other immune cells to  maintain the response as needed. </a:t>
            </a:r>
          </a:p>
          <a:p>
            <a:pPr marL="0" indent="0">
              <a:lnSpc>
                <a:spcPct val="90000"/>
              </a:lnSpc>
              <a:buNone/>
            </a:pPr>
            <a:r>
              <a:rPr lang="en-US" sz="1600" dirty="0">
                <a:latin typeface="Arial" panose="020B0604020202020204" pitchFamily="34" charset="0"/>
                <a:cs typeface="Arial" panose="020B0604020202020204" pitchFamily="34" charset="0"/>
              </a:rPr>
              <a:t>B-cells Non-Hodgkin (NHL) Lymphoma accounts for about 13,600 new cases in the UK each year, mainly  affecting adults and adolescence.(American Cancer Society,2015).</a:t>
            </a:r>
          </a:p>
          <a:p>
            <a:pPr marL="0" indent="0">
              <a:lnSpc>
                <a:spcPct val="90000"/>
              </a:lnSpc>
              <a:buNone/>
            </a:pPr>
            <a:r>
              <a:rPr lang="en-US" sz="1600" dirty="0">
                <a:latin typeface="Arial" panose="020B0604020202020204" pitchFamily="34" charset="0"/>
                <a:cs typeface="Arial" panose="020B0604020202020204" pitchFamily="34" charset="0"/>
              </a:rPr>
              <a:t>B-cell non –Hodgkin lymphoma is the seventh most common cancer affecting women in the UK making up for 4% of all female cancer diagnoses and is the most common cancer in the UK with roughly 6,000 new diagnoses each year. (Cancer Research UK) .</a:t>
            </a:r>
          </a:p>
        </p:txBody>
      </p:sp>
      <p:pic>
        <p:nvPicPr>
          <p:cNvPr id="11" name="Picture 2">
            <a:extLst>
              <a:ext uri="{FF2B5EF4-FFF2-40B4-BE49-F238E27FC236}">
                <a16:creationId xmlns:a16="http://schemas.microsoft.com/office/drawing/2014/main" id="{9D4069AE-1595-9652-EFAB-0682FBC2A4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2802" r="1" b="1"/>
          <a:stretch>
            <a:fillRect/>
          </a:stretch>
        </p:blipFill>
        <p:spPr bwMode="auto">
          <a:xfrm>
            <a:off x="4495800" y="1124744"/>
            <a:ext cx="4464496" cy="3989040"/>
          </a:xfrm>
          <a:prstGeom prst="rect">
            <a:avLst/>
          </a:prstGeom>
          <a:solidFill>
            <a:srgbClr val="FFFFFF"/>
          </a:solidFill>
        </p:spPr>
      </p:pic>
      <p:sp>
        <p:nvSpPr>
          <p:cNvPr id="4" name="Date Placeholder 3">
            <a:extLst>
              <a:ext uri="{FF2B5EF4-FFF2-40B4-BE49-F238E27FC236}">
                <a16:creationId xmlns:a16="http://schemas.microsoft.com/office/drawing/2014/main" id="{9533C945-7B52-63D2-204D-6ADDED35CB3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F779E266-697F-D1A0-0DC2-16EF4D89D77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sp>
        <p:nvSpPr>
          <p:cNvPr id="14" name="TextBox 13">
            <a:extLst>
              <a:ext uri="{FF2B5EF4-FFF2-40B4-BE49-F238E27FC236}">
                <a16:creationId xmlns:a16="http://schemas.microsoft.com/office/drawing/2014/main" id="{C53AFFF4-AB80-4BBA-5693-B9EDD50F74DE}"/>
              </a:ext>
            </a:extLst>
          </p:cNvPr>
          <p:cNvSpPr txBox="1"/>
          <p:nvPr/>
        </p:nvSpPr>
        <p:spPr>
          <a:xfrm>
            <a:off x="4895530" y="5013176"/>
            <a:ext cx="4464496" cy="369332"/>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American Society for clinical Oncology </a:t>
            </a:r>
            <a:endParaRPr lang="en-GB" dirty="0"/>
          </a:p>
        </p:txBody>
      </p:sp>
    </p:spTree>
    <p:extLst>
      <p:ext uri="{BB962C8B-B14F-4D97-AF65-F5344CB8AC3E}">
        <p14:creationId xmlns:p14="http://schemas.microsoft.com/office/powerpoint/2010/main" val="703376438"/>
      </p:ext>
    </p:extLst>
  </p:cSld>
  <p:clrMapOvr>
    <a:masterClrMapping/>
  </p:clrMapOvr>
  <mc:AlternateContent xmlns:mc="http://schemas.openxmlformats.org/markup-compatibility/2006" xmlns:p14="http://schemas.microsoft.com/office/powerpoint/2010/main">
    <mc:Choice Requires="p14">
      <p:transition spd="slow" p14:dur="2000" advTm="96861"/>
    </mc:Choice>
    <mc:Fallback xmlns="">
      <p:transition spd="slow" advTm="9686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9A48B-1D8A-7AF5-F231-8378EA7CFCE3}"/>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6E2C8A36-821E-AE85-B0B7-A4C924421C98}"/>
              </a:ext>
            </a:extLst>
          </p:cNvPr>
          <p:cNvSpPr>
            <a:spLocks noGrp="1"/>
          </p:cNvSpPr>
          <p:nvPr>
            <p:ph type="title"/>
          </p:nvPr>
        </p:nvSpPr>
        <p:spPr>
          <a:xfrm>
            <a:off x="457200" y="274638"/>
            <a:ext cx="8229600" cy="207616"/>
          </a:xfrm>
        </p:spPr>
        <p:txBody>
          <a:bodyPr wrap="square" anchor="ctr">
            <a:normAutofit fontScale="90000"/>
          </a:bodyPr>
          <a:lstStyle/>
          <a:p>
            <a:pPr>
              <a:lnSpc>
                <a:spcPct val="90000"/>
              </a:lnSpc>
            </a:pPr>
            <a:r>
              <a:rPr lang="en-US" sz="2000" b="1" dirty="0">
                <a:latin typeface="Arial" panose="020B0604020202020204" pitchFamily="34" charset="0"/>
                <a:cs typeface="Arial" panose="020B0604020202020204" pitchFamily="34" charset="0"/>
              </a:rPr>
              <a:t>What is Non- Hodge Lymphoma  B-cell cancer ?</a:t>
            </a:r>
          </a:p>
        </p:txBody>
      </p:sp>
      <p:sp>
        <p:nvSpPr>
          <p:cNvPr id="10" name="Content Placeholder 2">
            <a:extLst>
              <a:ext uri="{FF2B5EF4-FFF2-40B4-BE49-F238E27FC236}">
                <a16:creationId xmlns:a16="http://schemas.microsoft.com/office/drawing/2014/main" id="{5BF298CA-165E-6EA3-1C7C-C0D0A32CAF83}"/>
              </a:ext>
            </a:extLst>
          </p:cNvPr>
          <p:cNvSpPr>
            <a:spLocks noGrp="1"/>
          </p:cNvSpPr>
          <p:nvPr>
            <p:ph sz="half" idx="1"/>
          </p:nvPr>
        </p:nvSpPr>
        <p:spPr>
          <a:xfrm>
            <a:off x="457200" y="482254"/>
            <a:ext cx="3826768" cy="5395018"/>
          </a:xfrm>
        </p:spPr>
        <p:txBody>
          <a:bodyPr wrap="square" anchor="t">
            <a:noAutofit/>
          </a:bodyPr>
          <a:lstStyle/>
          <a:p>
            <a:pPr>
              <a:lnSpc>
                <a:spcPct val="90000"/>
              </a:lnSpc>
            </a:pPr>
            <a:r>
              <a:rPr lang="en-US" sz="1400" dirty="0">
                <a:latin typeface="Arial" panose="020B0604020202020204" pitchFamily="34" charset="0"/>
                <a:cs typeface="Arial" panose="020B0604020202020204" pitchFamily="34" charset="0"/>
              </a:rPr>
              <a:t>Non-Hodgkin lymphoma is a cancer that develops in lymphocytes, the white blood cells, that are part of the immune system. Lymph is a clear fluid that circulates though the lymphatic vessels and deliver infection- fighting lymphocytes around the body. Non –Hodgkin lymphoma, mainly occurs in adults, also one of the more common cancers in children.</a:t>
            </a:r>
          </a:p>
          <a:p>
            <a:pPr>
              <a:lnSpc>
                <a:spcPct val="90000"/>
              </a:lnSpc>
            </a:pPr>
            <a:endParaRPr lang="en-US" sz="1400" dirty="0">
              <a:latin typeface="Arial" panose="020B0604020202020204" pitchFamily="34" charset="0"/>
              <a:cs typeface="Arial" panose="020B0604020202020204" pitchFamily="34" charset="0"/>
            </a:endParaRPr>
          </a:p>
          <a:p>
            <a:pPr>
              <a:lnSpc>
                <a:spcPct val="90000"/>
              </a:lnSpc>
            </a:pPr>
            <a:r>
              <a:rPr lang="en-US" sz="1400" dirty="0">
                <a:latin typeface="Arial" panose="020B0604020202020204" pitchFamily="34" charset="0"/>
                <a:cs typeface="Arial" panose="020B0604020202020204" pitchFamily="34" charset="0"/>
              </a:rPr>
              <a:t>Non-Hodgkin lymphoma develop in the lymph nodes and  can also develop in other lymphoid issues such as beneath the skin. When an individual are diagnoses with lymphoma, the abnormal lymphocytes can spread to any organs of the body where  lymphoid tissues exits. e.g., spleen, liver and bone marrow. </a:t>
            </a:r>
          </a:p>
          <a:p>
            <a:pPr>
              <a:lnSpc>
                <a:spcPct val="90000"/>
              </a:lnSpc>
            </a:pPr>
            <a:endParaRPr lang="en-US" sz="1400" dirty="0">
              <a:latin typeface="Arial" panose="020B0604020202020204" pitchFamily="34" charset="0"/>
              <a:cs typeface="Arial" panose="020B0604020202020204" pitchFamily="34" charset="0"/>
            </a:endParaRPr>
          </a:p>
          <a:p>
            <a:pPr>
              <a:lnSpc>
                <a:spcPct val="90000"/>
              </a:lnSpc>
            </a:pPr>
            <a:r>
              <a:rPr lang="en-US" sz="1400" dirty="0">
                <a:latin typeface="Arial" panose="020B0604020202020204" pitchFamily="34" charset="0"/>
                <a:cs typeface="Arial" panose="020B0604020202020204" pitchFamily="34" charset="0"/>
              </a:rPr>
              <a:t>Lymph nodes are tiny beans shaped structures that gather lymphocytes and other immune system cells throughout the body including inside the chest, abdomen and pelvis what are collected by  lymphatic vessels.( American Cancer  Society, 2024). </a:t>
            </a:r>
          </a:p>
        </p:txBody>
      </p:sp>
      <p:pic>
        <p:nvPicPr>
          <p:cNvPr id="4" name="Picture 3" descr="A diagram of lymphatic system">
            <a:extLst>
              <a:ext uri="{FF2B5EF4-FFF2-40B4-BE49-F238E27FC236}">
                <a16:creationId xmlns:a16="http://schemas.microsoft.com/office/drawing/2014/main" id="{17C737D5-A704-F4F1-BD66-AF67CAFFA241}"/>
              </a:ext>
            </a:extLst>
          </p:cNvPr>
          <p:cNvPicPr>
            <a:picLocks noChangeAspect="1"/>
          </p:cNvPicPr>
          <p:nvPr/>
        </p:nvPicPr>
        <p:blipFill>
          <a:blip r:embed="rId2">
            <a:extLst>
              <a:ext uri="{28A0092B-C50C-407E-A947-70E740481C1C}">
                <a14:useLocalDpi xmlns:a14="http://schemas.microsoft.com/office/drawing/2010/main" val="0"/>
              </a:ext>
            </a:extLst>
          </a:blip>
          <a:srcRect b="3943"/>
          <a:stretch>
            <a:fillRect/>
          </a:stretch>
        </p:blipFill>
        <p:spPr>
          <a:xfrm>
            <a:off x="4648200" y="1600201"/>
            <a:ext cx="4038600" cy="3989040"/>
          </a:xfrm>
          <a:prstGeom prst="rect">
            <a:avLst/>
          </a:prstGeom>
          <a:noFill/>
        </p:spPr>
      </p:pic>
      <p:sp>
        <p:nvSpPr>
          <p:cNvPr id="2" name="Date Placeholder 1">
            <a:extLst>
              <a:ext uri="{FF2B5EF4-FFF2-40B4-BE49-F238E27FC236}">
                <a16:creationId xmlns:a16="http://schemas.microsoft.com/office/drawing/2014/main" id="{222EDBBD-F3A7-7AAB-97F0-52C6D28928F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18/12/2025</a:t>
            </a:fld>
            <a:endParaRPr lang="en-GB" altLang="en-US" sz="900"/>
          </a:p>
        </p:txBody>
      </p:sp>
      <p:sp>
        <p:nvSpPr>
          <p:cNvPr id="3" name="Slide Number Placeholder 2">
            <a:extLst>
              <a:ext uri="{FF2B5EF4-FFF2-40B4-BE49-F238E27FC236}">
                <a16:creationId xmlns:a16="http://schemas.microsoft.com/office/drawing/2014/main" id="{B723ED8A-7DF9-7C05-4B0C-E68EFEA80CA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4045658105"/>
      </p:ext>
    </p:extLst>
  </p:cSld>
  <p:clrMapOvr>
    <a:masterClrMapping/>
  </p:clrMapOvr>
  <mc:AlternateContent xmlns:mc="http://schemas.openxmlformats.org/markup-compatibility/2006" xmlns:p14="http://schemas.microsoft.com/office/powerpoint/2010/main">
    <mc:Choice Requires="p14">
      <p:transition spd="slow" p14:dur="2000" advTm="88424"/>
    </mc:Choice>
    <mc:Fallback xmlns="">
      <p:transition spd="slow" advTm="8842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3559D-3A05-1F06-FA81-618859B4DEC9}"/>
              </a:ext>
            </a:extLst>
          </p:cNvPr>
          <p:cNvSpPr>
            <a:spLocks noGrp="1"/>
          </p:cNvSpPr>
          <p:nvPr>
            <p:ph type="title"/>
          </p:nvPr>
        </p:nvSpPr>
        <p:spPr>
          <a:xfrm>
            <a:off x="457200" y="136524"/>
            <a:ext cx="8229600" cy="196131"/>
          </a:xfrm>
        </p:spPr>
        <p:txBody>
          <a:bodyPr wrap="square" anchor="ctr">
            <a:normAutofit fontScale="90000"/>
          </a:bodyPr>
          <a:lstStyle/>
          <a:p>
            <a:pPr>
              <a:lnSpc>
                <a:spcPct val="90000"/>
              </a:lnSpc>
            </a:pPr>
            <a:r>
              <a:rPr lang="en-GB" sz="1800" b="1" dirty="0"/>
              <a:t>Symptoms of B-cells Non -Hodgkin Lymphoma Cancer (NHL)</a:t>
            </a:r>
          </a:p>
        </p:txBody>
      </p:sp>
      <p:sp>
        <p:nvSpPr>
          <p:cNvPr id="9" name="Content Placeholder 2">
            <a:extLst>
              <a:ext uri="{FF2B5EF4-FFF2-40B4-BE49-F238E27FC236}">
                <a16:creationId xmlns:a16="http://schemas.microsoft.com/office/drawing/2014/main" id="{7F0B6488-DC5F-3489-4F69-5715432A0F45}"/>
              </a:ext>
            </a:extLst>
          </p:cNvPr>
          <p:cNvSpPr>
            <a:spLocks noGrp="1"/>
          </p:cNvSpPr>
          <p:nvPr>
            <p:ph idx="1"/>
          </p:nvPr>
        </p:nvSpPr>
        <p:spPr>
          <a:xfrm>
            <a:off x="457200" y="332656"/>
            <a:ext cx="8229600" cy="5342582"/>
          </a:xfrm>
        </p:spPr>
        <p:txBody>
          <a:bodyPr/>
          <a:lstStyle/>
          <a:p>
            <a:pPr>
              <a:lnSpc>
                <a:spcPct val="150000"/>
              </a:lnSpc>
            </a:pPr>
            <a:r>
              <a:rPr lang="en-US" sz="1600" dirty="0">
                <a:latin typeface="Arial" panose="020B0604020202020204" pitchFamily="34" charset="0"/>
                <a:cs typeface="Arial" panose="020B0604020202020204" pitchFamily="34" charset="0"/>
              </a:rPr>
              <a:t>symptoms of non-Hodgkin Lymphoma NHL cancer can include : </a:t>
            </a:r>
          </a:p>
          <a:p>
            <a:pPr>
              <a:lnSpc>
                <a:spcPct val="150000"/>
              </a:lnSpc>
            </a:pPr>
            <a:r>
              <a:rPr lang="en-US" sz="1600" dirty="0">
                <a:latin typeface="Arial" panose="020B0604020202020204" pitchFamily="34" charset="0"/>
                <a:cs typeface="Arial" panose="020B0604020202020204" pitchFamily="34" charset="0"/>
              </a:rPr>
              <a:t>Enlarged  Lymph nodes, in areas where the cancer is growing . such as the extremely muscular on the groin, armpit or neck. </a:t>
            </a:r>
          </a:p>
          <a:p>
            <a:pPr>
              <a:lnSpc>
                <a:spcPct val="150000"/>
              </a:lnSpc>
            </a:pPr>
            <a:r>
              <a:rPr lang="en-US" sz="1600" dirty="0">
                <a:latin typeface="Arial" panose="020B0604020202020204" pitchFamily="34" charset="0"/>
                <a:cs typeface="Arial" panose="020B0604020202020204" pitchFamily="34" charset="0"/>
              </a:rPr>
              <a:t>General symptoms  B  Cells symptoms included :</a:t>
            </a:r>
          </a:p>
          <a:p>
            <a:r>
              <a:rPr lang="en-US" sz="1600" dirty="0">
                <a:latin typeface="Arial" panose="020B0604020202020204" pitchFamily="34" charset="0"/>
                <a:cs typeface="Arial" panose="020B0604020202020204" pitchFamily="34" charset="0"/>
              </a:rPr>
              <a:t>Profuse  night sweats , not constant or steady </a:t>
            </a:r>
          </a:p>
          <a:p>
            <a:r>
              <a:rPr lang="en-US" sz="1600" dirty="0">
                <a:latin typeface="Arial" panose="020B0604020202020204" pitchFamily="34" charset="0"/>
                <a:cs typeface="Arial" panose="020B0604020202020204" pitchFamily="34" charset="0"/>
              </a:rPr>
              <a:t>fevers that appear without a clear reason,  </a:t>
            </a:r>
          </a:p>
          <a:p>
            <a:r>
              <a:rPr lang="en-US" sz="1600" dirty="0">
                <a:latin typeface="Arial" panose="020B0604020202020204" pitchFamily="34" charset="0"/>
                <a:cs typeface="Arial" panose="020B0604020202020204" pitchFamily="34" charset="0"/>
              </a:rPr>
              <a:t>and unintentional weight loss more than 10% of body weight </a:t>
            </a:r>
          </a:p>
          <a:p>
            <a:r>
              <a:rPr lang="en-US" sz="1600" dirty="0">
                <a:latin typeface="Arial" panose="020B0604020202020204" pitchFamily="34" charset="0"/>
                <a:cs typeface="Arial" panose="020B0604020202020204" pitchFamily="34" charset="0"/>
              </a:rPr>
              <a:t>This group of lymphoma is referred to as the B symptoms (Cancer Research UK, 2024).</a:t>
            </a:r>
          </a:p>
          <a:p>
            <a:pPr marL="0" indent="0">
              <a:buNone/>
            </a:pPr>
            <a:r>
              <a:rPr lang="en-US" sz="1600" b="1" dirty="0">
                <a:latin typeface="Arial" panose="020B0604020202020204" pitchFamily="34" charset="0"/>
                <a:cs typeface="Arial" panose="020B0604020202020204" pitchFamily="34" charset="0"/>
              </a:rPr>
              <a:t>Treatment : </a:t>
            </a:r>
            <a:r>
              <a:rPr lang="en-US" sz="1600" dirty="0">
                <a:latin typeface="Arial" panose="020B0604020202020204" pitchFamily="34" charset="0"/>
                <a:cs typeface="Arial" panose="020B0604020202020204" pitchFamily="34" charset="0"/>
              </a:rPr>
              <a:t>There are four main way to treat  lymphoma:</a:t>
            </a:r>
          </a:p>
          <a:p>
            <a:r>
              <a:rPr lang="en-US" sz="1600" dirty="0">
                <a:latin typeface="Arial" panose="020B0604020202020204" pitchFamily="34" charset="0"/>
                <a:cs typeface="Arial" panose="020B0604020202020204" pitchFamily="34" charset="0"/>
              </a:rPr>
              <a:t>Chemotherapy: drug  oral or I.V. that shrink cancer cells.</a:t>
            </a:r>
          </a:p>
          <a:p>
            <a:r>
              <a:rPr lang="en-US" sz="1600" dirty="0">
                <a:latin typeface="Arial" panose="020B0604020202020204" pitchFamily="34" charset="0"/>
                <a:cs typeface="Arial" panose="020B0604020202020204" pitchFamily="34" charset="0"/>
              </a:rPr>
              <a:t>Radio therapy : high energy rays X –ray that destroy cancer cells.</a:t>
            </a:r>
          </a:p>
          <a:p>
            <a:r>
              <a:rPr lang="en-US" sz="1600" dirty="0">
                <a:latin typeface="Arial" panose="020B0604020202020204" pitchFamily="34" charset="0"/>
                <a:cs typeface="Arial" panose="020B0604020202020204" pitchFamily="34" charset="0"/>
              </a:rPr>
              <a:t>Stem -cell  therapy thigh doses  radiation followed by a stem –cells transplant to rebuild health cells.</a:t>
            </a:r>
          </a:p>
          <a:p>
            <a:r>
              <a:rPr lang="en-US" sz="1600" dirty="0">
                <a:latin typeface="Arial" panose="020B0604020202020204" pitchFamily="34" charset="0"/>
                <a:cs typeface="Arial" panose="020B0604020202020204" pitchFamily="34" charset="0"/>
              </a:rPr>
              <a:t>Antibody therapy/ drugs that flag cancer cells so that immune system can attack them. </a:t>
            </a:r>
          </a:p>
          <a:p>
            <a:r>
              <a:rPr lang="en-US" sz="1600" dirty="0">
                <a:latin typeface="Arial" panose="020B0604020202020204" pitchFamily="34" charset="0"/>
                <a:cs typeface="Arial" panose="020B0604020202020204" pitchFamily="34" charset="0"/>
              </a:rPr>
              <a:t>(Hematology and oncology care(2021).</a:t>
            </a:r>
          </a:p>
          <a:p>
            <a:r>
              <a:rPr lang="en-US" sz="1600" dirty="0">
                <a:latin typeface="Arial" panose="020B0604020202020204" pitchFamily="34" charset="0"/>
                <a:cs typeface="Arial" panose="020B0604020202020204" pitchFamily="34" charset="0"/>
              </a:rPr>
              <a:t> </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
        <p:nvSpPr>
          <p:cNvPr id="3" name="Date Placeholder 2">
            <a:extLst>
              <a:ext uri="{FF2B5EF4-FFF2-40B4-BE49-F238E27FC236}">
                <a16:creationId xmlns:a16="http://schemas.microsoft.com/office/drawing/2014/main" id="{DF89C663-997E-FB94-639C-F9C7D67F04F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58B45E6-64D3-4C5F-BDB6-A1B894EEEA29}" type="datetime1">
              <a:rPr lang="en-GB" altLang="en-US" sz="900" smtClean="0"/>
              <a:pPr>
                <a:lnSpc>
                  <a:spcPct val="90000"/>
                </a:lnSpc>
                <a:spcAft>
                  <a:spcPts val="600"/>
                </a:spcAft>
                <a:defRPr/>
              </a:pPr>
              <a:t>18/12/2025</a:t>
            </a:fld>
            <a:endParaRPr lang="en-GB" altLang="en-US" sz="900"/>
          </a:p>
        </p:txBody>
      </p:sp>
      <p:sp>
        <p:nvSpPr>
          <p:cNvPr id="4" name="Slide Number Placeholder 3">
            <a:extLst>
              <a:ext uri="{FF2B5EF4-FFF2-40B4-BE49-F238E27FC236}">
                <a16:creationId xmlns:a16="http://schemas.microsoft.com/office/drawing/2014/main" id="{D1556374-0F8C-44C3-9567-57BE1EF20E5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FAF5663D-1B9D-48C8-BD8E-835F92F174D7}" type="slidenum">
              <a:rPr lang="en-GB" altLang="en-US" smtClean="0"/>
              <a:pPr>
                <a:spcAft>
                  <a:spcPts val="600"/>
                </a:spcAft>
                <a:defRPr/>
              </a:pPr>
              <a:t>4</a:t>
            </a:fld>
            <a:endParaRPr lang="en-GB" altLang="en-US"/>
          </a:p>
        </p:txBody>
      </p:sp>
      <p:pic>
        <p:nvPicPr>
          <p:cNvPr id="1026" name="Picture 2">
            <a:extLst>
              <a:ext uri="{FF2B5EF4-FFF2-40B4-BE49-F238E27FC236}">
                <a16:creationId xmlns:a16="http://schemas.microsoft.com/office/drawing/2014/main" id="{C4D605FD-6253-66D3-436A-006C06CD4ED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72200" y="1182762"/>
            <a:ext cx="2520280" cy="1584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5525658"/>
      </p:ext>
    </p:extLst>
  </p:cSld>
  <p:clrMapOvr>
    <a:masterClrMapping/>
  </p:clrMapOvr>
  <mc:AlternateContent xmlns:mc="http://schemas.openxmlformats.org/markup-compatibility/2006" xmlns:p14="http://schemas.microsoft.com/office/powerpoint/2010/main">
    <mc:Choice Requires="p14">
      <p:transition spd="slow" p14:dur="2000" advTm="80749"/>
    </mc:Choice>
    <mc:Fallback xmlns="">
      <p:transition spd="slow" advTm="80749"/>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4BCFA6-07E6-0EBA-284C-8E367278DC2C}"/>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140E9854-B527-1AEF-9D46-709764E36B26}"/>
              </a:ext>
            </a:extLst>
          </p:cNvPr>
          <p:cNvSpPr>
            <a:spLocks noGrp="1"/>
          </p:cNvSpPr>
          <p:nvPr>
            <p:ph type="title"/>
          </p:nvPr>
        </p:nvSpPr>
        <p:spPr>
          <a:xfrm>
            <a:off x="533402" y="254007"/>
            <a:ext cx="8229600" cy="562074"/>
          </a:xfrm>
        </p:spPr>
        <p:txBody>
          <a:bodyPr wrap="square" anchor="ctr">
            <a:normAutofit fontScale="90000"/>
          </a:bodyPr>
          <a:lstStyle/>
          <a:p>
            <a:pPr>
              <a:lnSpc>
                <a:spcPct val="90000"/>
              </a:lnSpc>
            </a:pPr>
            <a:br>
              <a:rPr lang="en-US" sz="1400" b="1" dirty="0"/>
            </a:br>
            <a:r>
              <a:rPr lang="en-US" sz="2400" b="1" dirty="0"/>
              <a:t>fictional patient and main Disease Disorder :Non- Hodgkin B- Cells Lymphoma Cancer (NHL)</a:t>
            </a:r>
            <a:br>
              <a:rPr lang="en-US" sz="2400" b="1" dirty="0"/>
            </a:br>
            <a:br>
              <a:rPr lang="en-US" sz="2400" b="1" dirty="0"/>
            </a:br>
            <a:br>
              <a:rPr lang="en-US" sz="1400" b="1" dirty="0"/>
            </a:br>
            <a:endParaRPr lang="en-US" sz="1400" b="1" dirty="0"/>
          </a:p>
        </p:txBody>
      </p:sp>
      <p:sp>
        <p:nvSpPr>
          <p:cNvPr id="20" name="Content Placeholder 2">
            <a:extLst>
              <a:ext uri="{FF2B5EF4-FFF2-40B4-BE49-F238E27FC236}">
                <a16:creationId xmlns:a16="http://schemas.microsoft.com/office/drawing/2014/main" id="{F2B78D3C-C8DF-DF1F-8846-028BD8F0A50B}"/>
              </a:ext>
            </a:extLst>
          </p:cNvPr>
          <p:cNvSpPr>
            <a:spLocks noGrp="1"/>
          </p:cNvSpPr>
          <p:nvPr>
            <p:ph sz="half" idx="1"/>
          </p:nvPr>
        </p:nvSpPr>
        <p:spPr>
          <a:xfrm>
            <a:off x="457200" y="692696"/>
            <a:ext cx="4038600" cy="4896545"/>
          </a:xfrm>
        </p:spPr>
        <p:txBody>
          <a:bodyPr wrap="square" anchor="t">
            <a:noAutofit/>
          </a:bodyPr>
          <a:lstStyle/>
          <a:p>
            <a:pPr>
              <a:lnSpc>
                <a:spcPct val="90000"/>
              </a:lnSpc>
            </a:pPr>
            <a:r>
              <a:rPr lang="en-US" sz="1400" dirty="0">
                <a:latin typeface="Arial" panose="020B0604020202020204" pitchFamily="34" charset="0"/>
                <a:cs typeface="Arial" panose="020B0604020202020204" pitchFamily="34" charset="0"/>
              </a:rPr>
              <a:t>The fictional patient in this case study is patient X a 55-year-old male who recently presented to his GP with persistent cough, night sweats, fatigue and a painless swelling on the right side of his neck. These symptoms gradually get  worsened over serval weeks affecting his ability to work and complete his daily tasks. following investigations including blood tests, and a lymph node biopsy, X was diagnosed with Non-Hodgkin lymphoma (NHL) a cancer that affects the Lymphatic system.</a:t>
            </a:r>
          </a:p>
          <a:p>
            <a:pPr>
              <a:lnSpc>
                <a:spcPct val="90000"/>
              </a:lnSpc>
            </a:pPr>
            <a:endParaRPr lang="en-US" sz="1400" dirty="0">
              <a:latin typeface="Arial" panose="020B0604020202020204" pitchFamily="34" charset="0"/>
              <a:cs typeface="Arial" panose="020B0604020202020204" pitchFamily="34" charset="0"/>
            </a:endParaRPr>
          </a:p>
          <a:p>
            <a:pPr>
              <a:lnSpc>
                <a:spcPct val="90000"/>
              </a:lnSpc>
            </a:pPr>
            <a:r>
              <a:rPr lang="en-US" sz="1400" dirty="0">
                <a:latin typeface="Arial" panose="020B0604020202020204" pitchFamily="34" charset="0"/>
                <a:cs typeface="Arial" panose="020B0604020202020204" pitchFamily="34" charset="0"/>
              </a:rPr>
              <a:t>Non- Hodgkin  lymphoma develop when Lymphocytes, a white blood cells responsible for fighting infection and diseases, began to multiply  abnormally. these faulty cells collect in lymph nodes causing swelling in the lymph nodes and spread to other organs e.g., the spleen and  liver. The disease impact's  physical health, and emotional well-being, making   person-centered  approach essential.   </a:t>
            </a:r>
          </a:p>
          <a:p>
            <a:pPr marL="0" indent="0">
              <a:lnSpc>
                <a:spcPct val="90000"/>
              </a:lnSpc>
              <a:buNone/>
            </a:pPr>
            <a:r>
              <a:rPr lang="en-US" sz="1400" dirty="0">
                <a:latin typeface="Arial" panose="020B0604020202020204" pitchFamily="34" charset="0"/>
                <a:cs typeface="Arial" panose="020B0604020202020204" pitchFamily="34" charset="0"/>
              </a:rPr>
              <a:t>(Wang, 2025); .</a:t>
            </a:r>
          </a:p>
        </p:txBody>
      </p:sp>
      <p:pic>
        <p:nvPicPr>
          <p:cNvPr id="7" name="Content Placeholder 6" descr="Close up of cells">
            <a:extLst>
              <a:ext uri="{FF2B5EF4-FFF2-40B4-BE49-F238E27FC236}">
                <a16:creationId xmlns:a16="http://schemas.microsoft.com/office/drawing/2014/main" id="{365545D8-7A68-7FD6-AF5B-25A0B0F52567}"/>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rcRect l="20200" r="18296" b="1"/>
          <a:stretch>
            <a:fillRect/>
          </a:stretch>
        </p:blipFill>
        <p:spPr>
          <a:xfrm>
            <a:off x="5647035" y="1556792"/>
            <a:ext cx="2674640" cy="2448273"/>
          </a:xfrm>
          <a:noFill/>
        </p:spPr>
      </p:pic>
      <p:sp>
        <p:nvSpPr>
          <p:cNvPr id="2" name="Date Placeholder 1">
            <a:extLst>
              <a:ext uri="{FF2B5EF4-FFF2-40B4-BE49-F238E27FC236}">
                <a16:creationId xmlns:a16="http://schemas.microsoft.com/office/drawing/2014/main" id="{6C055CFF-3E6C-76E9-56E9-F347D491DBE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18/12/2025</a:t>
            </a:fld>
            <a:endParaRPr lang="en-GB" altLang="en-US" sz="900"/>
          </a:p>
        </p:txBody>
      </p:sp>
      <p:sp>
        <p:nvSpPr>
          <p:cNvPr id="3" name="Slide Number Placeholder 2">
            <a:extLst>
              <a:ext uri="{FF2B5EF4-FFF2-40B4-BE49-F238E27FC236}">
                <a16:creationId xmlns:a16="http://schemas.microsoft.com/office/drawing/2014/main" id="{79ABA2CF-17A8-D5C5-E517-1040901A02A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4215059647"/>
      </p:ext>
    </p:extLst>
  </p:cSld>
  <p:clrMapOvr>
    <a:masterClrMapping/>
  </p:clrMapOvr>
  <mc:AlternateContent xmlns:mc="http://schemas.openxmlformats.org/markup-compatibility/2006" xmlns:p14="http://schemas.microsoft.com/office/powerpoint/2010/main">
    <mc:Choice Requires="p14">
      <p:transition spd="slow" p14:dur="2000" advTm="77798"/>
    </mc:Choice>
    <mc:Fallback xmlns="">
      <p:transition spd="slow" advTm="7779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AE996-B5C4-F866-16B4-3060F33026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573187-D2CA-B136-24A5-F75C80C1EF6B}"/>
              </a:ext>
            </a:extLst>
          </p:cNvPr>
          <p:cNvSpPr>
            <a:spLocks noGrp="1"/>
          </p:cNvSpPr>
          <p:nvPr>
            <p:ph type="title"/>
          </p:nvPr>
        </p:nvSpPr>
        <p:spPr>
          <a:xfrm>
            <a:off x="457200" y="274638"/>
            <a:ext cx="8229600" cy="202034"/>
          </a:xfrm>
        </p:spPr>
        <p:txBody>
          <a:bodyPr wrap="square" anchor="ctr">
            <a:normAutofit fontScale="90000"/>
          </a:bodyPr>
          <a:lstStyle/>
          <a:p>
            <a:r>
              <a:rPr lang="en-GB" sz="2800" dirty="0">
                <a:latin typeface="Arial" panose="020B0604020202020204" pitchFamily="34" charset="0"/>
                <a:cs typeface="Arial" panose="020B0604020202020204" pitchFamily="34" charset="0"/>
              </a:rPr>
              <a:t>Case presentation :  Patient Information </a:t>
            </a:r>
          </a:p>
        </p:txBody>
      </p:sp>
      <p:pic>
        <p:nvPicPr>
          <p:cNvPr id="24" name="Picture 23" descr="Doctor and patient">
            <a:extLst>
              <a:ext uri="{FF2B5EF4-FFF2-40B4-BE49-F238E27FC236}">
                <a16:creationId xmlns:a16="http://schemas.microsoft.com/office/drawing/2014/main" id="{820B92A5-F20E-0865-BE2C-4EF9D12EAF5C}"/>
              </a:ext>
            </a:extLst>
          </p:cNvPr>
          <p:cNvPicPr>
            <a:picLocks noChangeAspect="1"/>
          </p:cNvPicPr>
          <p:nvPr/>
        </p:nvPicPr>
        <p:blipFill>
          <a:blip r:embed="rId2" cstate="print">
            <a:extLst>
              <a:ext uri="{28A0092B-C50C-407E-A947-70E740481C1C}">
                <a14:useLocalDpi xmlns:a14="http://schemas.microsoft.com/office/drawing/2010/main" val="0"/>
              </a:ext>
            </a:extLst>
          </a:blip>
          <a:srcRect r="18498" b="-3"/>
          <a:stretch>
            <a:fillRect/>
          </a:stretch>
        </p:blipFill>
        <p:spPr>
          <a:xfrm>
            <a:off x="457200" y="1600201"/>
            <a:ext cx="4038600" cy="3989040"/>
          </a:xfrm>
          <a:prstGeom prst="rect">
            <a:avLst/>
          </a:prstGeom>
          <a:noFill/>
        </p:spPr>
      </p:pic>
      <p:sp>
        <p:nvSpPr>
          <p:cNvPr id="28" name="Text Placeholder 3">
            <a:extLst>
              <a:ext uri="{FF2B5EF4-FFF2-40B4-BE49-F238E27FC236}">
                <a16:creationId xmlns:a16="http://schemas.microsoft.com/office/drawing/2014/main" id="{1A048AB9-71DD-8014-59FD-D28E2AD7F48C}"/>
              </a:ext>
            </a:extLst>
          </p:cNvPr>
          <p:cNvSpPr>
            <a:spLocks noGrp="1"/>
          </p:cNvSpPr>
          <p:nvPr>
            <p:ph sz="half" idx="2"/>
          </p:nvPr>
        </p:nvSpPr>
        <p:spPr>
          <a:xfrm>
            <a:off x="4648200" y="620688"/>
            <a:ext cx="4038600" cy="4968553"/>
          </a:xfrm>
        </p:spPr>
        <p:txBody>
          <a:bodyPr wrap="square" anchor="t">
            <a:noAutofit/>
          </a:bodyPr>
          <a:lstStyle/>
          <a:p>
            <a:pPr marL="285750" indent="-285750">
              <a:lnSpc>
                <a:spcPct val="90000"/>
              </a:lnSpc>
              <a:buFont typeface="Arial" panose="020B0604020202020204" pitchFamily="34" charset="0"/>
              <a:buChar char="•"/>
            </a:pPr>
            <a:r>
              <a:rPr lang="en-US" sz="1400" dirty="0">
                <a:latin typeface="Arial" panose="020B0604020202020204" pitchFamily="34" charset="0"/>
                <a:cs typeface="Arial" panose="020B0604020202020204" pitchFamily="34" charset="0"/>
              </a:rPr>
              <a:t>This is the case study of patient X, a 55-year-old male who lives in the city with his wife and two teenagers’ children. Patient X work full time as a bus driver and has recently started feeling tired, not sleeping  having night sweats and noticeable hard lump on the right side of this neck. Patient X have a medical history of hypertension (BP),an elevated heart rate causes by stress and anxiety.</a:t>
            </a:r>
          </a:p>
          <a:p>
            <a:pPr marL="285750" indent="-285750">
              <a:lnSpc>
                <a:spcPct val="90000"/>
              </a:lnSpc>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lnSpc>
                <a:spcPct val="90000"/>
              </a:lnSpc>
              <a:buFont typeface="Arial" panose="020B0604020202020204" pitchFamily="34" charset="0"/>
              <a:buChar char="•"/>
            </a:pPr>
            <a:r>
              <a:rPr lang="en-US" sz="1400" dirty="0">
                <a:latin typeface="Arial" panose="020B0604020202020204" pitchFamily="34" charset="0"/>
                <a:cs typeface="Arial" panose="020B0604020202020204" pitchFamily="34" charset="0"/>
              </a:rPr>
              <a:t>Patient  X was admitted to hospital on the 22</a:t>
            </a:r>
            <a:r>
              <a:rPr lang="en-US" sz="1400" baseline="30000" dirty="0">
                <a:latin typeface="Arial" panose="020B0604020202020204" pitchFamily="34" charset="0"/>
                <a:cs typeface="Arial" panose="020B0604020202020204" pitchFamily="34" charset="0"/>
              </a:rPr>
              <a:t>nd</a:t>
            </a:r>
            <a:r>
              <a:rPr lang="en-US" sz="1400" dirty="0">
                <a:latin typeface="Arial" panose="020B0604020202020204" pitchFamily="34" charset="0"/>
                <a:cs typeface="Arial" panose="020B0604020202020204" pitchFamily="34" charset="0"/>
              </a:rPr>
              <a:t> of June with hard lump to the right side of this neck  symptom of B-cell , night sweats, high fever, chest pain, fatigue  and significant weight loss. Patient X felt extremely tired, experienced a fever well above 39c that lasted for five days.  Patient X also has a history of high  cholesterol. </a:t>
            </a:r>
          </a:p>
          <a:p>
            <a:pPr marL="285750" indent="-285750">
              <a:lnSpc>
                <a:spcPct val="90000"/>
              </a:lnSpc>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lnSpc>
                <a:spcPct val="90000"/>
              </a:lnSpc>
              <a:buFont typeface="Arial" panose="020B0604020202020204" pitchFamily="34" charset="0"/>
              <a:buChar char="•"/>
            </a:pPr>
            <a:r>
              <a:rPr lang="en-US" sz="1400" dirty="0">
                <a:latin typeface="Arial" panose="020B0604020202020204" pitchFamily="34" charset="0"/>
                <a:cs typeface="Arial" panose="020B0604020202020204" pitchFamily="34" charset="0"/>
              </a:rPr>
              <a:t>Patient X was treated five cycles of chemotherapy and was advised by his healthcare professional to consume a high protein diet and to take up  regular activities. </a:t>
            </a:r>
          </a:p>
        </p:txBody>
      </p:sp>
      <p:sp>
        <p:nvSpPr>
          <p:cNvPr id="4" name="Date Placeholder 3">
            <a:extLst>
              <a:ext uri="{FF2B5EF4-FFF2-40B4-BE49-F238E27FC236}">
                <a16:creationId xmlns:a16="http://schemas.microsoft.com/office/drawing/2014/main" id="{A4C1F90E-B8CF-9463-5F9C-C6D617EA661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DD87671D-B632-F1E6-C5A3-A652D2A8FD0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2818344614"/>
      </p:ext>
    </p:extLst>
  </p:cSld>
  <p:clrMapOvr>
    <a:masterClrMapping/>
  </p:clrMapOvr>
  <mc:AlternateContent xmlns:mc="http://schemas.openxmlformats.org/markup-compatibility/2006" xmlns:p14="http://schemas.microsoft.com/office/powerpoint/2010/main">
    <mc:Choice Requires="p14">
      <p:transition spd="slow" p14:dur="2000" advTm="78495"/>
    </mc:Choice>
    <mc:Fallback xmlns="">
      <p:transition spd="slow" advTm="7849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FF8F44-B130-D6E8-B698-0E49D60513D3}"/>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62BC57D4-31BE-0471-06A1-1B413ECF7D39}"/>
              </a:ext>
            </a:extLst>
          </p:cNvPr>
          <p:cNvSpPr>
            <a:spLocks noGrp="1"/>
          </p:cNvSpPr>
          <p:nvPr>
            <p:ph type="title"/>
          </p:nvPr>
        </p:nvSpPr>
        <p:spPr>
          <a:xfrm>
            <a:off x="457200" y="274638"/>
            <a:ext cx="8229600" cy="144016"/>
          </a:xfrm>
        </p:spPr>
        <p:txBody>
          <a:bodyPr vert="horz" wrap="square" lIns="91440" tIns="45720" rIns="91440" bIns="45720" numCol="1" anchor="ctr" anchorCtr="0" compatLnSpc="1">
            <a:prstTxWarp prst="textNoShape">
              <a:avLst/>
            </a:prstTxWarp>
            <a:noAutofit/>
          </a:bodyPr>
          <a:lstStyle/>
          <a:p>
            <a:r>
              <a:rPr lang="en-US" sz="1800" dirty="0">
                <a:latin typeface="Arial" panose="020B0604020202020204" pitchFamily="34" charset="0"/>
                <a:cs typeface="Arial" panose="020B0604020202020204" pitchFamily="34" charset="0"/>
              </a:rPr>
              <a:t>Personal and family history</a:t>
            </a:r>
          </a:p>
        </p:txBody>
      </p:sp>
      <p:sp>
        <p:nvSpPr>
          <p:cNvPr id="6" name="TextBox 5">
            <a:extLst>
              <a:ext uri="{FF2B5EF4-FFF2-40B4-BE49-F238E27FC236}">
                <a16:creationId xmlns:a16="http://schemas.microsoft.com/office/drawing/2014/main" id="{19B4DC53-4F27-9C96-2060-5624859DF938}"/>
              </a:ext>
            </a:extLst>
          </p:cNvPr>
          <p:cNvSpPr txBox="1"/>
          <p:nvPr/>
        </p:nvSpPr>
        <p:spPr bwMode="auto">
          <a:xfrm>
            <a:off x="532512" y="548680"/>
            <a:ext cx="4038600" cy="5314603"/>
          </a:xfrm>
          <a:prstGeom prst="rect">
            <a:avLst/>
          </a:prstGeom>
          <a:noFill/>
          <a:ln>
            <a:noFill/>
          </a:ln>
        </p:spPr>
        <p:txBody>
          <a:bodyPr vert="horz" wrap="square" lIns="91440" tIns="45720" rIns="91440" bIns="45720" numCol="1" anchor="t" anchorCtr="0" compatLnSpc="1">
            <a:prstTxWarp prst="textNoShape">
              <a:avLst/>
            </a:prstTxWarp>
            <a:noAutofit/>
          </a:bodyPr>
          <a:lstStyle/>
          <a:p>
            <a:pPr marL="342900" indent="-342900">
              <a:lnSpc>
                <a:spcPct val="90000"/>
              </a:lnSpc>
              <a:spcBef>
                <a:spcPct val="20000"/>
              </a:spcBef>
              <a:buFont typeface="Arial" panose="020B0604020202020204" pitchFamily="34" charset="0"/>
              <a:buChar char="•"/>
            </a:pPr>
            <a:r>
              <a:rPr lang="en-US" sz="1200" dirty="0"/>
              <a:t>Patient X was a smoker for over 20 years consuming over 15 cigarettes per day and drank on a  socially  basic. Patient X had no known allergies and all this organs were normal. Patient X father was diagnoses with Parkinson disease  three year ago. And his mother living with type 2 diabetes self manage with exercises and dieting.</a:t>
            </a:r>
          </a:p>
          <a:p>
            <a:pPr marL="342900" indent="-342900">
              <a:lnSpc>
                <a:spcPct val="90000"/>
              </a:lnSpc>
              <a:spcBef>
                <a:spcPct val="20000"/>
              </a:spcBef>
              <a:buFont typeface="Arial" panose="020B0604020202020204" pitchFamily="34" charset="0"/>
              <a:buChar char="•"/>
            </a:pPr>
            <a:endParaRPr lang="en-US" sz="1200" dirty="0"/>
          </a:p>
          <a:p>
            <a:pPr marL="342900" indent="-342900">
              <a:lnSpc>
                <a:spcPct val="90000"/>
              </a:lnSpc>
              <a:spcBef>
                <a:spcPct val="20000"/>
              </a:spcBef>
              <a:buFont typeface="Arial" panose="020B0604020202020204" pitchFamily="34" charset="0"/>
              <a:buChar char="•"/>
            </a:pPr>
            <a:r>
              <a:rPr lang="en-US" sz="1200" dirty="0"/>
              <a:t>Patient X live with his wife and two teenager daughters he also have a good supportive  relationship with his family members, friends and neighbors as well. Patient, X family income was £50,000 per month for both he and this wife. He was eligible for chemotherapies and due to start in a week time.   </a:t>
            </a:r>
          </a:p>
          <a:p>
            <a:pPr marL="342900" indent="-342900">
              <a:lnSpc>
                <a:spcPct val="90000"/>
              </a:lnSpc>
              <a:spcBef>
                <a:spcPct val="20000"/>
              </a:spcBef>
              <a:buFont typeface="Arial" panose="020B0604020202020204" pitchFamily="34" charset="0"/>
              <a:buChar char="•"/>
            </a:pPr>
            <a:endParaRPr lang="en-US" sz="1200" b="1" dirty="0"/>
          </a:p>
          <a:p>
            <a:pPr marL="342900" indent="-342900">
              <a:lnSpc>
                <a:spcPct val="90000"/>
              </a:lnSpc>
              <a:spcBef>
                <a:spcPct val="20000"/>
              </a:spcBef>
              <a:buFont typeface="Arial" panose="020B0604020202020204" pitchFamily="34" charset="0"/>
              <a:buChar char="•"/>
            </a:pPr>
            <a:r>
              <a:rPr lang="en-US" sz="1200" b="1" dirty="0"/>
              <a:t>Clinical finding  </a:t>
            </a:r>
            <a:r>
              <a:rPr lang="en-US" sz="1200" dirty="0"/>
              <a:t>:On arrival at the hospital  pulse was 86 beats /min </a:t>
            </a:r>
          </a:p>
          <a:p>
            <a:pPr marL="342900" indent="-342900">
              <a:lnSpc>
                <a:spcPct val="90000"/>
              </a:lnSpc>
              <a:spcBef>
                <a:spcPct val="20000"/>
              </a:spcBef>
              <a:buFont typeface="Arial" panose="020B0604020202020204" pitchFamily="34" charset="0"/>
              <a:buChar char="•"/>
            </a:pPr>
            <a:r>
              <a:rPr lang="en-US" sz="1200" b="1" dirty="0"/>
              <a:t>Respiratory rate  : </a:t>
            </a:r>
            <a:r>
              <a:rPr lang="en-US" sz="1200" dirty="0"/>
              <a:t>was 16 breath/min </a:t>
            </a:r>
          </a:p>
          <a:p>
            <a:pPr marL="342900" indent="-342900">
              <a:lnSpc>
                <a:spcPct val="90000"/>
              </a:lnSpc>
              <a:spcBef>
                <a:spcPct val="20000"/>
              </a:spcBef>
              <a:buFont typeface="Arial" panose="020B0604020202020204" pitchFamily="34" charset="0"/>
              <a:buChar char="•"/>
            </a:pPr>
            <a:r>
              <a:rPr lang="en-US" sz="1200" dirty="0"/>
              <a:t>Blood Pressure was 135/85mm Hg,  </a:t>
            </a:r>
          </a:p>
          <a:p>
            <a:pPr marL="342900" indent="-342900">
              <a:lnSpc>
                <a:spcPct val="90000"/>
              </a:lnSpc>
              <a:spcBef>
                <a:spcPct val="20000"/>
              </a:spcBef>
              <a:buFont typeface="Arial" panose="020B0604020202020204" pitchFamily="34" charset="0"/>
              <a:buChar char="•"/>
            </a:pPr>
            <a:r>
              <a:rPr lang="en-US" sz="1200" dirty="0"/>
              <a:t>weight was 58.8kg, height was 170cm and BMI was 28.8.  </a:t>
            </a:r>
          </a:p>
          <a:p>
            <a:pPr marL="342900" indent="-342900">
              <a:lnSpc>
                <a:spcPct val="90000"/>
              </a:lnSpc>
              <a:spcBef>
                <a:spcPct val="20000"/>
              </a:spcBef>
              <a:buFont typeface="Arial" panose="020B0604020202020204" pitchFamily="34" charset="0"/>
              <a:buChar char="•"/>
            </a:pPr>
            <a:r>
              <a:rPr lang="en-US" sz="1200" dirty="0"/>
              <a:t>Physical examination revealed right lump which was non-tender and lymph nodes  can manually examine. </a:t>
            </a:r>
          </a:p>
          <a:p>
            <a:pPr marL="342900" indent="-342900">
              <a:lnSpc>
                <a:spcPct val="90000"/>
              </a:lnSpc>
              <a:spcBef>
                <a:spcPct val="20000"/>
              </a:spcBef>
              <a:buFont typeface="Arial" panose="020B0604020202020204" pitchFamily="34" charset="0"/>
              <a:buChar char="•"/>
            </a:pPr>
            <a:r>
              <a:rPr lang="en-US" sz="1200" dirty="0"/>
              <a:t>His lab results showed a white blood cells count of 90,700/mm3  cubic millimeter and  hemoglobin levels11 g /dL .grams per deciliter. </a:t>
            </a:r>
          </a:p>
        </p:txBody>
      </p:sp>
      <p:pic>
        <p:nvPicPr>
          <p:cNvPr id="4" name="Picture 3" descr="A diagram of lymphatic system">
            <a:extLst>
              <a:ext uri="{FF2B5EF4-FFF2-40B4-BE49-F238E27FC236}">
                <a16:creationId xmlns:a16="http://schemas.microsoft.com/office/drawing/2014/main" id="{3E81CACA-B4F7-325D-64C2-090D0E5D3A71}"/>
              </a:ext>
            </a:extLst>
          </p:cNvPr>
          <p:cNvPicPr>
            <a:picLocks noChangeAspect="1"/>
          </p:cNvPicPr>
          <p:nvPr/>
        </p:nvPicPr>
        <p:blipFill>
          <a:blip r:embed="rId2">
            <a:extLst>
              <a:ext uri="{28A0092B-C50C-407E-A947-70E740481C1C}">
                <a14:useLocalDpi xmlns:a14="http://schemas.microsoft.com/office/drawing/2010/main" val="0"/>
              </a:ext>
            </a:extLst>
          </a:blip>
          <a:srcRect b="3943"/>
          <a:stretch>
            <a:fillRect/>
          </a:stretch>
        </p:blipFill>
        <p:spPr>
          <a:xfrm>
            <a:off x="4648200" y="1600201"/>
            <a:ext cx="4038600" cy="3989040"/>
          </a:xfrm>
          <a:prstGeom prst="rect">
            <a:avLst/>
          </a:prstGeom>
          <a:noFill/>
        </p:spPr>
      </p:pic>
      <p:sp>
        <p:nvSpPr>
          <p:cNvPr id="2" name="Date Placeholder 1">
            <a:extLst>
              <a:ext uri="{FF2B5EF4-FFF2-40B4-BE49-F238E27FC236}">
                <a16:creationId xmlns:a16="http://schemas.microsoft.com/office/drawing/2014/main" id="{5E7C2972-974E-26B7-9824-68F52B6265D7}"/>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D30023C4-5528-489E-A726-D14A340FF59E}" type="datetime1">
              <a:rPr lang="en-GB" altLang="en-US" sz="900" kern="1200">
                <a:latin typeface="+mn-lt"/>
                <a:ea typeface="+mn-ea"/>
                <a:cs typeface="+mn-cs"/>
              </a:rPr>
              <a:pPr>
                <a:lnSpc>
                  <a:spcPct val="90000"/>
                </a:lnSpc>
                <a:spcAft>
                  <a:spcPts val="600"/>
                </a:spcAft>
                <a:defRPr/>
              </a:pPr>
              <a:t>18/12/2025</a:t>
            </a:fld>
            <a:endParaRPr lang="en-GB" altLang="en-US" sz="900" kern="1200">
              <a:latin typeface="+mn-lt"/>
              <a:ea typeface="+mn-ea"/>
              <a:cs typeface="+mn-cs"/>
            </a:endParaRPr>
          </a:p>
        </p:txBody>
      </p:sp>
      <p:sp>
        <p:nvSpPr>
          <p:cNvPr id="3" name="Slide Number Placeholder 2">
            <a:extLst>
              <a:ext uri="{FF2B5EF4-FFF2-40B4-BE49-F238E27FC236}">
                <a16:creationId xmlns:a16="http://schemas.microsoft.com/office/drawing/2014/main" id="{D0F9F0BC-3E4F-4419-6F6F-F406670599BA}"/>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AA1819AB-B9DA-41D7-8C91-5DE9528F5AA4}" type="slidenum">
              <a:rPr lang="en-GB" altLang="en-US" kern="1200">
                <a:latin typeface="Myriad Pro"/>
                <a:ea typeface="+mn-ea"/>
                <a:cs typeface="Arial" panose="020B0604020202020204" pitchFamily="34" charset="0"/>
              </a:rPr>
              <a:pPr>
                <a:spcAft>
                  <a:spcPts val="600"/>
                </a:spcAft>
                <a:defRPr/>
              </a:pPr>
              <a:t>7</a:t>
            </a:fld>
            <a:endParaRPr lang="en-GB" altLang="en-US" kern="1200">
              <a:latin typeface="Myriad Pro"/>
              <a:ea typeface="+mn-ea"/>
              <a:cs typeface="Arial" panose="020B0604020202020204" pitchFamily="34" charset="0"/>
            </a:endParaRPr>
          </a:p>
        </p:txBody>
      </p:sp>
      <p:sp>
        <p:nvSpPr>
          <p:cNvPr id="8" name="Title 1">
            <a:extLst>
              <a:ext uri="{FF2B5EF4-FFF2-40B4-BE49-F238E27FC236}">
                <a16:creationId xmlns:a16="http://schemas.microsoft.com/office/drawing/2014/main" id="{045EE2AA-5028-62C3-C8CA-14CEF4AE2E46}"/>
              </a:ext>
            </a:extLst>
          </p:cNvPr>
          <p:cNvSpPr>
            <a:spLocks noGrp="1"/>
          </p:cNvSpPr>
          <p:nvPr>
            <p:ph type="title"/>
          </p:nvPr>
        </p:nvSpPr>
        <p:spPr>
          <a:xfrm>
            <a:off x="457200" y="-1179512"/>
            <a:ext cx="8229600" cy="144016"/>
          </a:xfrm>
        </p:spPr>
        <p:txBody>
          <a:bodyPr vert="horz" wrap="square" lIns="91440" tIns="45720" rIns="91440" bIns="45720" numCol="1" anchor="ctr" anchorCtr="0" compatLnSpc="1">
            <a:prstTxWarp prst="textNoShape">
              <a:avLst/>
            </a:prstTxWarp>
            <a:normAutofit fontScale="90000"/>
          </a:bodyPr>
          <a:lstStyle/>
          <a:p>
            <a:pPr>
              <a:lnSpc>
                <a:spcPct val="90000"/>
              </a:lnSpc>
            </a:pPr>
            <a:r>
              <a:rPr lang="en-US" sz="200" b="1">
                <a:latin typeface="Arial" panose="020B0604020202020204" pitchFamily="34" charset="0"/>
                <a:cs typeface="Arial" panose="020B0604020202020204" pitchFamily="34" charset="0"/>
              </a:rPr>
              <a:t>Personal and family History</a:t>
            </a:r>
            <a:br>
              <a:rPr lang="en-US" sz="200" b="1">
                <a:latin typeface="Arial" panose="020B0604020202020204" pitchFamily="34" charset="0"/>
                <a:cs typeface="Arial" panose="020B0604020202020204" pitchFamily="34" charset="0"/>
              </a:rPr>
            </a:br>
            <a:endParaRPr lang="en-US" sz="2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5647679"/>
      </p:ext>
    </p:extLst>
  </p:cSld>
  <p:clrMapOvr>
    <a:masterClrMapping/>
  </p:clrMapOvr>
  <mc:AlternateContent xmlns:mc="http://schemas.openxmlformats.org/markup-compatibility/2006" xmlns:p14="http://schemas.microsoft.com/office/powerpoint/2010/main">
    <mc:Choice Requires="p14">
      <p:transition spd="slow" p14:dur="2000" advTm="114687"/>
    </mc:Choice>
    <mc:Fallback xmlns="">
      <p:transition spd="slow" advTm="11468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7C671-947F-C280-4778-345DB0FAE1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80991C-353C-977E-4582-1A06FE1100B8}"/>
              </a:ext>
            </a:extLst>
          </p:cNvPr>
          <p:cNvSpPr>
            <a:spLocks noGrp="1"/>
          </p:cNvSpPr>
          <p:nvPr>
            <p:ph type="title"/>
          </p:nvPr>
        </p:nvSpPr>
        <p:spPr>
          <a:xfrm>
            <a:off x="457200" y="274638"/>
            <a:ext cx="8229600" cy="706090"/>
          </a:xfrm>
        </p:spPr>
        <p:txBody>
          <a:bodyPr wrap="square" anchor="ctr">
            <a:normAutofit fontScale="90000"/>
          </a:bodyPr>
          <a:lstStyle/>
          <a:p>
            <a:r>
              <a:rPr lang="en-GB" b="1" dirty="0"/>
              <a:t>Patient  Demographics </a:t>
            </a:r>
          </a:p>
        </p:txBody>
      </p:sp>
      <p:sp>
        <p:nvSpPr>
          <p:cNvPr id="3" name="Content Placeholder 2">
            <a:extLst>
              <a:ext uri="{FF2B5EF4-FFF2-40B4-BE49-F238E27FC236}">
                <a16:creationId xmlns:a16="http://schemas.microsoft.com/office/drawing/2014/main" id="{11A2AA36-2EA1-1D59-E518-1015F91F3C7B}"/>
              </a:ext>
            </a:extLst>
          </p:cNvPr>
          <p:cNvSpPr>
            <a:spLocks noGrp="1"/>
          </p:cNvSpPr>
          <p:nvPr>
            <p:ph sz="half" idx="1"/>
          </p:nvPr>
        </p:nvSpPr>
        <p:spPr>
          <a:xfrm>
            <a:off x="457200" y="980728"/>
            <a:ext cx="4038600" cy="4608513"/>
          </a:xfrm>
        </p:spPr>
        <p:txBody>
          <a:bodyPr wrap="square" anchor="t">
            <a:normAutofit fontScale="62500" lnSpcReduction="20000"/>
          </a:bodyPr>
          <a:lstStyle/>
          <a:p>
            <a:pPr>
              <a:lnSpc>
                <a:spcPct val="90000"/>
              </a:lnSpc>
            </a:pPr>
            <a:r>
              <a:rPr lang="en-GB" sz="2000" dirty="0"/>
              <a:t>NHS:     000000000000000</a:t>
            </a:r>
          </a:p>
          <a:p>
            <a:pPr>
              <a:lnSpc>
                <a:spcPct val="90000"/>
              </a:lnSpc>
            </a:pPr>
            <a:r>
              <a:rPr lang="en-GB" sz="2000" dirty="0"/>
              <a:t>Name :   </a:t>
            </a:r>
            <a:r>
              <a:rPr lang="en-GB" sz="1800" dirty="0">
                <a:latin typeface="Arial" panose="020B0604020202020204" pitchFamily="34" charset="0"/>
                <a:cs typeface="Arial" panose="020B0604020202020204" pitchFamily="34" charset="0"/>
              </a:rPr>
              <a:t>Patient  X  </a:t>
            </a:r>
            <a:r>
              <a:rPr lang="en-GB" sz="2000" dirty="0"/>
              <a:t>Cuder</a:t>
            </a:r>
          </a:p>
          <a:p>
            <a:pPr>
              <a:lnSpc>
                <a:spcPct val="150000"/>
              </a:lnSpc>
            </a:pPr>
            <a:r>
              <a:rPr lang="en-GB" sz="2000" dirty="0"/>
              <a:t>Date   :   11 JUNE 1970</a:t>
            </a:r>
          </a:p>
          <a:p>
            <a:pPr>
              <a:lnSpc>
                <a:spcPct val="150000"/>
              </a:lnSpc>
            </a:pPr>
            <a:r>
              <a:rPr lang="en-GB" sz="2000" dirty="0"/>
              <a:t>Age    :    55 </a:t>
            </a:r>
          </a:p>
          <a:p>
            <a:pPr>
              <a:lnSpc>
                <a:spcPct val="150000"/>
              </a:lnSpc>
            </a:pPr>
            <a:r>
              <a:rPr lang="en-GB" sz="2000" dirty="0"/>
              <a:t>Gender:  Male</a:t>
            </a:r>
          </a:p>
          <a:p>
            <a:pPr>
              <a:lnSpc>
                <a:spcPct val="150000"/>
              </a:lnSpc>
            </a:pPr>
            <a:r>
              <a:rPr lang="en-GB" sz="2000" dirty="0"/>
              <a:t>Ethnicity :   White  British</a:t>
            </a:r>
          </a:p>
          <a:p>
            <a:pPr>
              <a:lnSpc>
                <a:spcPct val="150000"/>
              </a:lnSpc>
            </a:pPr>
            <a:r>
              <a:rPr lang="en-GB" sz="2000" dirty="0"/>
              <a:t>Address :    26  Wiser Close London BX3  8MM</a:t>
            </a:r>
          </a:p>
          <a:p>
            <a:pPr>
              <a:lnSpc>
                <a:spcPct val="150000"/>
              </a:lnSpc>
            </a:pPr>
            <a:r>
              <a:rPr lang="en-GB" sz="2000" dirty="0"/>
              <a:t>Email : cuder@ gmail.com </a:t>
            </a:r>
          </a:p>
          <a:p>
            <a:pPr>
              <a:lnSpc>
                <a:spcPct val="150000"/>
              </a:lnSpc>
            </a:pPr>
            <a:r>
              <a:rPr lang="en-GB" sz="2000" dirty="0"/>
              <a:t>Contact : 0234367788900</a:t>
            </a:r>
          </a:p>
          <a:p>
            <a:pPr>
              <a:lnSpc>
                <a:spcPct val="150000"/>
              </a:lnSpc>
            </a:pPr>
            <a:r>
              <a:rPr lang="en-GB" sz="2000" dirty="0"/>
              <a:t>Medical history  : Hypertension </a:t>
            </a:r>
          </a:p>
          <a:p>
            <a:pPr>
              <a:lnSpc>
                <a:spcPct val="150000"/>
              </a:lnSpc>
            </a:pPr>
            <a:r>
              <a:rPr lang="en-GB" sz="2000" dirty="0"/>
              <a:t>Drug allergies :none</a:t>
            </a:r>
          </a:p>
          <a:p>
            <a:pPr>
              <a:lnSpc>
                <a:spcPct val="150000"/>
              </a:lnSpc>
            </a:pPr>
            <a:r>
              <a:rPr lang="en-GB" sz="2000" dirty="0"/>
              <a:t>GPs   Surgeries : Kinston medical practice</a:t>
            </a:r>
          </a:p>
          <a:p>
            <a:pPr>
              <a:lnSpc>
                <a:spcPct val="150000"/>
              </a:lnSpc>
            </a:pPr>
            <a:r>
              <a:rPr lang="en-GB" sz="2000" dirty="0"/>
              <a:t>Current :   Felodipine 10mg  and  Lipitor 20mg</a:t>
            </a:r>
          </a:p>
          <a:p>
            <a:pPr>
              <a:lnSpc>
                <a:spcPct val="150000"/>
              </a:lnSpc>
            </a:pPr>
            <a:r>
              <a:rPr lang="en-GB" sz="2000" dirty="0"/>
              <a:t>Family :  medical history :Type 2 Diabetes, cholesterol  and Parkinson </a:t>
            </a:r>
          </a:p>
          <a:p>
            <a:pPr>
              <a:lnSpc>
                <a:spcPct val="150000"/>
              </a:lnSpc>
            </a:pPr>
            <a:endParaRPr lang="en-GB" sz="2000" dirty="0"/>
          </a:p>
          <a:p>
            <a:pPr>
              <a:lnSpc>
                <a:spcPct val="150000"/>
              </a:lnSpc>
            </a:pPr>
            <a:endParaRPr lang="en-GB" sz="2000" dirty="0"/>
          </a:p>
          <a:p>
            <a:pPr>
              <a:lnSpc>
                <a:spcPct val="150000"/>
              </a:lnSpc>
            </a:pPr>
            <a:endParaRPr lang="en-GB" sz="2000" dirty="0"/>
          </a:p>
          <a:p>
            <a:pPr>
              <a:lnSpc>
                <a:spcPct val="150000"/>
              </a:lnSpc>
            </a:pPr>
            <a:endParaRPr lang="en-GB" sz="2000" dirty="0"/>
          </a:p>
          <a:p>
            <a:pPr>
              <a:lnSpc>
                <a:spcPct val="150000"/>
              </a:lnSpc>
            </a:pPr>
            <a:endParaRPr lang="en-GB" sz="2000" dirty="0"/>
          </a:p>
        </p:txBody>
      </p:sp>
      <p:sp>
        <p:nvSpPr>
          <p:cNvPr id="4" name="Date Placeholder 3">
            <a:extLst>
              <a:ext uri="{FF2B5EF4-FFF2-40B4-BE49-F238E27FC236}">
                <a16:creationId xmlns:a16="http://schemas.microsoft.com/office/drawing/2014/main" id="{A315B05E-73E9-DDE4-28FA-0EA7040357B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B7DCD943-07C4-2B2A-93C0-199E0964E01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2347849778"/>
      </p:ext>
    </p:extLst>
  </p:cSld>
  <p:clrMapOvr>
    <a:masterClrMapping/>
  </p:clrMapOvr>
  <mc:AlternateContent xmlns:mc="http://schemas.openxmlformats.org/markup-compatibility/2006" xmlns:p14="http://schemas.microsoft.com/office/powerpoint/2010/main">
    <mc:Choice Requires="p14">
      <p:transition spd="slow" p14:dur="2000" advTm="37756"/>
    </mc:Choice>
    <mc:Fallback xmlns="">
      <p:transition spd="slow" advTm="3775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E9F569C-74EB-1550-9745-940BB7656F46}"/>
              </a:ext>
            </a:extLst>
          </p:cNvPr>
          <p:cNvSpPr>
            <a:spLocks noGrp="1"/>
          </p:cNvSpPr>
          <p:nvPr>
            <p:ph type="title"/>
          </p:nvPr>
        </p:nvSpPr>
        <p:spPr>
          <a:xfrm>
            <a:off x="457200" y="274639"/>
            <a:ext cx="8229600" cy="274042"/>
          </a:xfrm>
        </p:spPr>
        <p:txBody>
          <a:bodyPr wrap="square" anchor="ctr">
            <a:normAutofit fontScale="90000"/>
          </a:bodyPr>
          <a:lstStyle/>
          <a:p>
            <a:pPr>
              <a:lnSpc>
                <a:spcPct val="90000"/>
              </a:lnSpc>
            </a:pPr>
            <a:r>
              <a:rPr lang="en-US" sz="1600" b="1" dirty="0">
                <a:latin typeface="Arial" panose="020B0604020202020204" pitchFamily="34" charset="0"/>
                <a:cs typeface="Arial" panose="020B0604020202020204" pitchFamily="34" charset="0"/>
              </a:rPr>
              <a:t>Physiology  of Non- Hodgkins lymphoma Cancer B-Cells</a:t>
            </a:r>
          </a:p>
        </p:txBody>
      </p:sp>
      <p:sp>
        <p:nvSpPr>
          <p:cNvPr id="4" name="Content Placeholder 3">
            <a:extLst>
              <a:ext uri="{FF2B5EF4-FFF2-40B4-BE49-F238E27FC236}">
                <a16:creationId xmlns:a16="http://schemas.microsoft.com/office/drawing/2014/main" id="{1A387941-4CFD-25EA-F54C-E57F54B435FD}"/>
              </a:ext>
            </a:extLst>
          </p:cNvPr>
          <p:cNvSpPr>
            <a:spLocks noGrp="1"/>
          </p:cNvSpPr>
          <p:nvPr>
            <p:ph sz="half" idx="1"/>
          </p:nvPr>
        </p:nvSpPr>
        <p:spPr>
          <a:xfrm>
            <a:off x="457200" y="764704"/>
            <a:ext cx="4191000" cy="4824537"/>
          </a:xfrm>
        </p:spPr>
        <p:txBody>
          <a:bodyPr wrap="square" anchor="t">
            <a:normAutofit fontScale="25000" lnSpcReduction="20000"/>
          </a:bodyPr>
          <a:lstStyle/>
          <a:p>
            <a:pPr>
              <a:lnSpc>
                <a:spcPct val="150000"/>
              </a:lnSpc>
            </a:pPr>
            <a:r>
              <a:rPr lang="en-GB" sz="5600" dirty="0">
                <a:latin typeface="Arial" panose="020B0604020202020204" pitchFamily="34" charset="0"/>
                <a:cs typeface="Arial" panose="020B0604020202020204" pitchFamily="34" charset="0"/>
              </a:rPr>
              <a:t>Overview:  Physiology of Non-Hodgkin lymphoma  The lymphatic system has two main roles   transporting fluid and building immune system defences. In circulatory network, that offers a channel for fluid and the proteins it carries to  travel from the tissues back into the blood stream.it also play an important in absorbing nutrients e.g. fat. (Ingledew, 2020). </a:t>
            </a:r>
          </a:p>
          <a:p>
            <a:pPr>
              <a:lnSpc>
                <a:spcPct val="150000"/>
              </a:lnSpc>
            </a:pPr>
            <a:endParaRPr lang="en-GB" sz="5600" dirty="0">
              <a:latin typeface="Arial" panose="020B0604020202020204" pitchFamily="34" charset="0"/>
              <a:cs typeface="Arial" panose="020B0604020202020204" pitchFamily="34" charset="0"/>
            </a:endParaRPr>
          </a:p>
          <a:p>
            <a:pPr>
              <a:lnSpc>
                <a:spcPct val="150000"/>
              </a:lnSpc>
            </a:pPr>
            <a:r>
              <a:rPr lang="en-GB" sz="5600" dirty="0">
                <a:latin typeface="Arial" panose="020B0604020202020204" pitchFamily="34" charset="0"/>
                <a:cs typeface="Arial" panose="020B0604020202020204" pitchFamily="34" charset="0"/>
              </a:rPr>
              <a:t>The lymphatic system is also  important in immune system defence.  lymphocytes  a major component of the lymphatic system, contribute to both innate and acquired immunity. Lymphoid tissues  such as lymph nodes capture and eliminate foreign  objects form circulating.</a:t>
            </a:r>
          </a:p>
          <a:p>
            <a:pPr marL="0" indent="0">
              <a:lnSpc>
                <a:spcPct val="90000"/>
              </a:lnSpc>
              <a:buNone/>
            </a:pPr>
            <a:endParaRPr lang="en-GB" sz="5600" dirty="0">
              <a:latin typeface="Arial" panose="020B0604020202020204" pitchFamily="34" charset="0"/>
              <a:cs typeface="Arial" panose="020B0604020202020204" pitchFamily="34" charset="0"/>
            </a:endParaRPr>
          </a:p>
          <a:p>
            <a:pPr marL="0" indent="0">
              <a:lnSpc>
                <a:spcPct val="90000"/>
              </a:lnSpc>
              <a:buNone/>
            </a:pPr>
            <a:endParaRPr lang="en-GB" sz="5600" dirty="0">
              <a:latin typeface="Arial" panose="020B0604020202020204" pitchFamily="34" charset="0"/>
              <a:cs typeface="Arial" panose="020B0604020202020204" pitchFamily="34" charset="0"/>
            </a:endParaRPr>
          </a:p>
          <a:p>
            <a:pPr marL="0" indent="0">
              <a:lnSpc>
                <a:spcPct val="90000"/>
              </a:lnSpc>
              <a:buNone/>
            </a:pPr>
            <a:endParaRPr lang="en-GB" sz="14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95EA6832-5706-F14B-8210-3A7EF7782386}"/>
              </a:ext>
            </a:extLst>
          </p:cNvPr>
          <p:cNvPicPr>
            <a:picLocks noChangeAspect="1" noChangeArrowheads="1"/>
          </p:cNvPicPr>
          <p:nvPr/>
        </p:nvPicPr>
        <p:blipFill>
          <a:blip r:embed="rId4" cstate="print">
            <a:duotone>
              <a:prstClr val="black"/>
              <a:schemeClr val="accent5">
                <a:tint val="45000"/>
                <a:satMod val="400000"/>
              </a:schemeClr>
            </a:duotone>
            <a:extLst>
              <a:ext uri="{28A0092B-C50C-407E-A947-70E740481C1C}">
                <a14:useLocalDpi xmlns:a14="http://schemas.microsoft.com/office/drawing/2010/main" val="0"/>
              </a:ext>
            </a:extLst>
          </a:blip>
          <a:srcRect t="7897" r="-4" b="1228"/>
          <a:stretch>
            <a:fillRect/>
          </a:stretch>
        </p:blipFill>
        <p:spPr bwMode="auto">
          <a:xfrm>
            <a:off x="4881370" y="1109411"/>
            <a:ext cx="3435045" cy="3327701"/>
          </a:xfrm>
          <a:prstGeom prst="rect">
            <a:avLst/>
          </a:prstGeom>
          <a:solidFill>
            <a:srgbClr val="FFFFFF"/>
          </a:solidFill>
        </p:spPr>
      </p:pic>
      <p:sp>
        <p:nvSpPr>
          <p:cNvPr id="2" name="Date Placeholder 1">
            <a:extLst>
              <a:ext uri="{FF2B5EF4-FFF2-40B4-BE49-F238E27FC236}">
                <a16:creationId xmlns:a16="http://schemas.microsoft.com/office/drawing/2014/main" id="{D5250B11-F880-964B-2814-312A6156415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18/12/2025</a:t>
            </a:fld>
            <a:endParaRPr lang="en-GB" altLang="en-US" sz="900"/>
          </a:p>
        </p:txBody>
      </p:sp>
      <p:sp>
        <p:nvSpPr>
          <p:cNvPr id="3" name="Slide Number Placeholder 2">
            <a:extLst>
              <a:ext uri="{FF2B5EF4-FFF2-40B4-BE49-F238E27FC236}">
                <a16:creationId xmlns:a16="http://schemas.microsoft.com/office/drawing/2014/main" id="{530A643D-36AA-AFAE-C6BC-B733ED05B26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9</a:t>
            </a:fld>
            <a:endParaRPr lang="en-GB" altLang="en-US"/>
          </a:p>
        </p:txBody>
      </p:sp>
      <p:sp>
        <p:nvSpPr>
          <p:cNvPr id="7" name="TextBox 6">
            <a:extLst>
              <a:ext uri="{FF2B5EF4-FFF2-40B4-BE49-F238E27FC236}">
                <a16:creationId xmlns:a16="http://schemas.microsoft.com/office/drawing/2014/main" id="{A062C2A0-910E-EDD6-FD58-A477097E449F}"/>
              </a:ext>
            </a:extLst>
          </p:cNvPr>
          <p:cNvSpPr txBox="1"/>
          <p:nvPr/>
        </p:nvSpPr>
        <p:spPr>
          <a:xfrm flipH="1">
            <a:off x="4860031" y="4437112"/>
            <a:ext cx="2304255" cy="872034"/>
          </a:xfrm>
          <a:prstGeom prst="rect">
            <a:avLst/>
          </a:prstGeom>
          <a:noFill/>
        </p:spPr>
        <p:txBody>
          <a:bodyPr wrap="square">
            <a:spAutoFit/>
          </a:bodyPr>
          <a:lstStyle/>
          <a:p>
            <a:pPr>
              <a:lnSpc>
                <a:spcPct val="150000"/>
              </a:lnSpc>
            </a:pPr>
            <a:r>
              <a:rPr lang="en-GB" sz="1800" dirty="0"/>
              <a:t> Figure 1 , Lymphatic system                                                                 </a:t>
            </a:r>
          </a:p>
        </p:txBody>
      </p:sp>
      <p:pic>
        <p:nvPicPr>
          <p:cNvPr id="9" name="Audio 8">
            <a:hlinkClick r:id="" action="ppaction://media"/>
            <a:extLst>
              <a:ext uri="{FF2B5EF4-FFF2-40B4-BE49-F238E27FC236}">
                <a16:creationId xmlns:a16="http://schemas.microsoft.com/office/drawing/2014/main" id="{59FAAC99-41A0-469B-15C9-E1EF6E5A735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588631300"/>
      </p:ext>
    </p:extLst>
  </p:cSld>
  <p:clrMapOvr>
    <a:masterClrMapping/>
  </p:clrMapOvr>
  <mc:AlternateContent xmlns:mc="http://schemas.openxmlformats.org/markup-compatibility/2006" xmlns:p14="http://schemas.microsoft.com/office/powerpoint/2010/main">
    <mc:Choice Requires="p14">
      <p:transition spd="slow" p14:dur="2000" advTm="72139"/>
    </mc:Choice>
    <mc:Fallback xmlns="">
      <p:transition spd="slow" advTm="72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8360" y="202630"/>
            <a:ext cx="8229600" cy="58018"/>
          </a:xfrm>
        </p:spPr>
        <p:txBody>
          <a:bodyPr wrap="square" anchor="ctr">
            <a:normAutofit fontScale="90000"/>
          </a:bodyPr>
          <a:lstStyle/>
          <a:p>
            <a:pPr algn="l">
              <a:lnSpc>
                <a:spcPct val="90000"/>
              </a:lnSpc>
            </a:pPr>
            <a:r>
              <a:rPr lang="en-GB" sz="1800" b="1" dirty="0">
                <a:latin typeface="Arial" panose="020B0604020202020204" pitchFamily="34" charset="0"/>
                <a:cs typeface="Arial" panose="020B0604020202020204" pitchFamily="34" charset="0"/>
              </a:rPr>
              <a:t>Anatomy in Non-Hodgkin Lymphoma B- Cell (NHL</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250824" y="260648"/>
            <a:ext cx="6697439" cy="6483052"/>
          </a:xfrm>
        </p:spPr>
        <p:txBody>
          <a:bodyPr wrap="square" anchor="t">
            <a:noAutofit/>
          </a:bodyPr>
          <a:lstStyle/>
          <a:p>
            <a:pPr marL="0" indent="0">
              <a:lnSpc>
                <a:spcPct val="150000"/>
              </a:lnSpc>
              <a:buNone/>
            </a:pPr>
            <a:r>
              <a:rPr lang="en-GB" sz="1400" dirty="0">
                <a:latin typeface="Arial" panose="020B0604020202020204" pitchFamily="34" charset="0"/>
                <a:cs typeface="Arial" panose="020B0604020202020204" pitchFamily="34" charset="0"/>
              </a:rPr>
              <a:t>Non – Hodgkin B- cell lymphoma NHL is a cancer that affects  the lymphatic system, an important part of the immune system . It included lymph nodes</a:t>
            </a:r>
            <a:r>
              <a:rPr lang="en-GB" sz="1400" b="1" dirty="0">
                <a:latin typeface="Arial" panose="020B0604020202020204" pitchFamily="34" charset="0"/>
                <a:cs typeface="Arial" panose="020B0604020202020204" pitchFamily="34" charset="0"/>
              </a:rPr>
              <a:t>, B-cells lymphoma </a:t>
            </a:r>
            <a:r>
              <a:rPr lang="en-GB" sz="1400" dirty="0">
                <a:latin typeface="Arial" panose="020B0604020202020204" pitchFamily="34" charset="0"/>
                <a:cs typeface="Arial" panose="020B0604020202020204" pitchFamily="34" charset="0"/>
              </a:rPr>
              <a:t>most common in the lymph nodes e.g. neck, armpit groin and chest. The lymph nodes is made up of the cortex, paracortex, and medulla. In B-cell lymphoma, malignant B- cell lymphocytes accumulate in the germinal centres region of the cortex leading to lymph node enlargement. The lymphatic system which is made up of lymphoid organs and tissues, including the spleen, thymus, tonsils, lymph nodes, and bone marrow: </a:t>
            </a:r>
            <a:r>
              <a:rPr lang="en-GB" sz="1400" b="1" dirty="0">
                <a:latin typeface="Arial" panose="020B0604020202020204" pitchFamily="34" charset="0"/>
                <a:cs typeface="Arial" panose="020B0604020202020204" pitchFamily="34" charset="0"/>
              </a:rPr>
              <a:t>Bone Marrow </a:t>
            </a:r>
            <a:r>
              <a:rPr lang="en-GB" sz="1400" dirty="0">
                <a:latin typeface="Arial" panose="020B0604020202020204" pitchFamily="34" charset="0"/>
                <a:cs typeface="Arial" panose="020B0604020202020204" pitchFamily="34" charset="0"/>
              </a:rPr>
              <a:t>is responsibility for developed  blood cells, including B –cell lymphomas, the cancerous cells penetrate the bone marrow, disrupting normal blood cells production and causes anaemia, infections and bleeding.</a:t>
            </a:r>
          </a:p>
          <a:p>
            <a:pPr marL="0" indent="0">
              <a:lnSpc>
                <a:spcPct val="150000"/>
              </a:lnSpc>
              <a:buNone/>
            </a:pPr>
            <a:r>
              <a:rPr lang="en-GB" sz="1400" b="1" dirty="0">
                <a:latin typeface="Arial" panose="020B0604020202020204" pitchFamily="34" charset="0"/>
                <a:cs typeface="Arial" panose="020B0604020202020204" pitchFamily="34" charset="0"/>
              </a:rPr>
              <a:t>Spleen: </a:t>
            </a:r>
            <a:r>
              <a:rPr lang="en-GB" sz="1400" dirty="0">
                <a:latin typeface="Arial" panose="020B0604020202020204" pitchFamily="34" charset="0"/>
                <a:cs typeface="Arial" panose="020B0604020202020204" pitchFamily="34" charset="0"/>
              </a:rPr>
              <a:t>The spleen filter the blood and helps the immune system that is high in B-cell and contains white pulp tissues that are affluent in B-cells. When too much malignant cells build up the spleen can become swollen and enlarged .</a:t>
            </a:r>
            <a:r>
              <a:rPr lang="en-GB" sz="1400" b="1" dirty="0">
                <a:latin typeface="Arial" panose="020B0604020202020204" pitchFamily="34" charset="0"/>
                <a:cs typeface="Arial" panose="020B0604020202020204" pitchFamily="34" charset="0"/>
              </a:rPr>
              <a:t>Thymus and other organs </a:t>
            </a:r>
            <a:r>
              <a:rPr lang="en-GB" sz="1400" dirty="0">
                <a:latin typeface="Arial" panose="020B0604020202020204" pitchFamily="34" charset="0"/>
                <a:cs typeface="Arial" panose="020B0604020202020204" pitchFamily="34" charset="0"/>
              </a:rPr>
              <a:t>: B- cells lymphomas doesn’t  develop in the thymus, the mediastinum structures can be impacted when the lymph nodes. Become enlarges (Hall, 2020). </a:t>
            </a:r>
            <a:endParaRPr lang="en-GB" sz="1200"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914D2D7E-F603-DEC4-979B-FCBB5974C1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0" r="2" b="47264"/>
          <a:stretch>
            <a:fillRect/>
          </a:stretch>
        </p:blipFill>
        <p:spPr bwMode="auto">
          <a:xfrm>
            <a:off x="6876256" y="404664"/>
            <a:ext cx="2088232" cy="3096344"/>
          </a:xfrm>
          <a:prstGeom prst="rect">
            <a:avLst/>
          </a:prstGeom>
          <a:solidFill>
            <a:srgbClr val="FFFFFF"/>
          </a:solidFill>
        </p:spPr>
      </p:pic>
      <p:sp>
        <p:nvSpPr>
          <p:cNvPr id="14" name="Date Placeholder 6">
            <a:extLst>
              <a:ext uri="{FF2B5EF4-FFF2-40B4-BE49-F238E27FC236}">
                <a16:creationId xmlns:a16="http://schemas.microsoft.com/office/drawing/2014/main" id="{0C4537F2-6DCD-1022-C94E-ECA32CFD74E9}"/>
              </a:ext>
            </a:extLst>
          </p:cNvPr>
          <p:cNvSpPr>
            <a:spLocks noGrp="1"/>
          </p:cNvSpPr>
          <p:nvPr>
            <p:ph type="dt" sz="half" idx="10"/>
          </p:nvPr>
        </p:nvSpPr>
        <p:spPr>
          <a:xfrm>
            <a:off x="250825" y="6524625"/>
            <a:ext cx="971550" cy="219075"/>
          </a:xfrm>
        </p:spPr>
        <p:txBody>
          <a:bodyPr anchor="ctr">
            <a:normAutofit/>
          </a:bodyPr>
          <a:lstStyle/>
          <a:p>
            <a:pPr marL="171450" indent="-171450">
              <a:lnSpc>
                <a:spcPct val="90000"/>
              </a:lnSpc>
              <a:spcAft>
                <a:spcPts val="600"/>
              </a:spcAft>
              <a:buFont typeface="Arial" panose="020B0604020202020204" pitchFamily="34" charset="0"/>
              <a:buChar char="•"/>
              <a:defRPr/>
            </a:pPr>
            <a:fld id="{9453B735-BACA-4CF9-84E6-D7AD67CD6A41}" type="datetime1">
              <a:rPr lang="en-GB" altLang="en-US" sz="900" smtClean="0"/>
              <a:pPr marL="171450" indent="-171450">
                <a:lnSpc>
                  <a:spcPct val="90000"/>
                </a:lnSpc>
                <a:spcAft>
                  <a:spcPts val="600"/>
                </a:spcAft>
                <a:buFont typeface="Arial" panose="020B0604020202020204" pitchFamily="34" charset="0"/>
                <a:buChar char="•"/>
                <a:defRPr/>
              </a:pPr>
              <a:t>18/12/2025</a:t>
            </a:fld>
            <a:endParaRPr lang="en-GB" altLang="en-US" sz="900" dirty="0"/>
          </a:p>
        </p:txBody>
      </p:sp>
      <p:sp>
        <p:nvSpPr>
          <p:cNvPr id="16" name="Slide Number Placeholder 7">
            <a:extLst>
              <a:ext uri="{FF2B5EF4-FFF2-40B4-BE49-F238E27FC236}">
                <a16:creationId xmlns:a16="http://schemas.microsoft.com/office/drawing/2014/main" id="{725D2FA5-D3D7-BCB0-F860-CF5BD040BCB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0669F83E-C611-4B90-8FAE-1379528B23C3}" type="slidenum">
              <a:rPr lang="en-GB" altLang="en-US" smtClean="0"/>
              <a:pPr>
                <a:spcAft>
                  <a:spcPts val="600"/>
                </a:spcAft>
                <a:defRPr/>
              </a:pPr>
              <a:t>10</a:t>
            </a:fld>
            <a:endParaRPr lang="en-GB" altLang="en-US"/>
          </a:p>
        </p:txBody>
      </p:sp>
      <p:sp>
        <p:nvSpPr>
          <p:cNvPr id="5" name="TextBox 4">
            <a:extLst>
              <a:ext uri="{FF2B5EF4-FFF2-40B4-BE49-F238E27FC236}">
                <a16:creationId xmlns:a16="http://schemas.microsoft.com/office/drawing/2014/main" id="{14A91484-236E-C51D-C6D2-B491AA5AD03F}"/>
              </a:ext>
            </a:extLst>
          </p:cNvPr>
          <p:cNvSpPr txBox="1"/>
          <p:nvPr/>
        </p:nvSpPr>
        <p:spPr>
          <a:xfrm>
            <a:off x="7164288" y="3406897"/>
            <a:ext cx="1728192" cy="769441"/>
          </a:xfrm>
          <a:prstGeom prst="rect">
            <a:avLst/>
          </a:prstGeom>
          <a:noFill/>
        </p:spPr>
        <p:txBody>
          <a:bodyPr wrap="square">
            <a:spAutoFit/>
          </a:bodyPr>
          <a:lstStyle/>
          <a:p>
            <a:r>
              <a:rPr lang="en-GB" sz="1800" dirty="0"/>
              <a:t> (</a:t>
            </a:r>
            <a:r>
              <a:rPr lang="en-GB" sz="1200" dirty="0"/>
              <a:t>Mayo Foundation for medical education and research, 2025</a:t>
            </a:r>
            <a:r>
              <a:rPr lang="en-GB" sz="1400" dirty="0"/>
              <a:t>)     </a:t>
            </a:r>
          </a:p>
        </p:txBody>
      </p:sp>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57173"/>
    </mc:Choice>
    <mc:Fallback xmlns="">
      <p:transition spd="slow" advTm="5717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273619"/>
          </a:xfrm>
        </p:spPr>
        <p:txBody>
          <a:bodyPr/>
          <a:lstStyle/>
          <a:p>
            <a:r>
              <a:rPr lang="en-GB" sz="2000" b="1" dirty="0"/>
              <a:t>Lifestyle, and Health behaviour of Lymphoma  ( Care Plan 1)</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692696"/>
            <a:ext cx="8229600" cy="5040559"/>
          </a:xfrm>
        </p:spPr>
        <p:txBody>
          <a:bodyPr/>
          <a:lstStyle/>
          <a:p>
            <a:r>
              <a:rPr lang="en-GB" sz="1600" dirty="0">
                <a:latin typeface="Arial" panose="020B0604020202020204" pitchFamily="34" charset="0"/>
                <a:cs typeface="Arial" panose="020B0604020202020204" pitchFamily="34" charset="0"/>
              </a:rPr>
              <a:t>Patient diagnosed with Non- Hodgkin Lymphoma (NHL)aften encounter a rage of effective responses, including shocks, disbelief, frightened and uncertainty about their future. Patient X, lifestyles and health related behaviours exert substantial impact on overall well-being and on the progression of Non –Hodgkin lymphoma. Physical inactivity, precipitated by fatigue , emotional shock, discomfort ,stress and anxiety reduce mobility and leads to generalised muscle weakness. (Tan and Wang, 2024).</a:t>
            </a:r>
          </a:p>
          <a:p>
            <a:r>
              <a:rPr lang="en-GB" sz="1600" b="1" dirty="0">
                <a:latin typeface="Arial" panose="020B0604020202020204" pitchFamily="34" charset="0"/>
                <a:cs typeface="Arial" panose="020B0604020202020204" pitchFamily="34" charset="0"/>
              </a:rPr>
              <a:t>Irregular dietary </a:t>
            </a:r>
            <a:r>
              <a:rPr lang="en-GB" sz="1600" dirty="0">
                <a:latin typeface="Arial" panose="020B0604020202020204" pitchFamily="34" charset="0"/>
                <a:cs typeface="Arial" panose="020B0604020202020204" pitchFamily="34" charset="0"/>
              </a:rPr>
              <a:t>habits that are deficient in essential nutrients compromise immune competence and weaken the body's capacity to cope with treatment. Furthermore, Patient X disrupted sleep patterns causes by night sweats ,pain and psychological stress contribute to cognitive impairment, poor concentration and reduced energy levels. Patient X has an history of smoking approximately 15 cigarettes daily and sociable used alcohol both of which elevated the risk of complications and delay   treatment  and recovery. Emotional stress and low mood motivation reduces his ability to maintain health promoting routines and engage positively with care plan.    </a:t>
            </a:r>
          </a:p>
          <a:p>
            <a:r>
              <a:rPr lang="en-GB" sz="1600" dirty="0">
                <a:latin typeface="Arial" panose="020B0604020202020204" pitchFamily="34" charset="0"/>
                <a:cs typeface="Arial" panose="020B0604020202020204" pitchFamily="34" charset="0"/>
              </a:rPr>
              <a:t>Patient X would benefit from systematic interventions and motivational encouragements aimed at fostering healthier lifestyles behaviours, increasing daily activity and intimately enhance long – term health outcomes and overall well-being.    </a:t>
            </a:r>
          </a:p>
          <a:p>
            <a:r>
              <a:rPr lang="en-GB" sz="1600" dirty="0">
                <a:latin typeface="Arial" panose="020B0604020202020204" pitchFamily="34" charset="0"/>
                <a:cs typeface="Arial" panose="020B0604020202020204" pitchFamily="34" charset="0"/>
              </a:rPr>
              <a:t>Having healthy diet is important for during cancer treatment to increase strength and produce energy, and decrease risk off infections </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135816"/>
    </mc:Choice>
    <mc:Fallback xmlns="">
      <p:transition spd="slow" advTm="13581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202034"/>
          </a:xfrm>
        </p:spPr>
        <p:txBody>
          <a:bodyPr/>
          <a:lstStyle/>
          <a:p>
            <a:r>
              <a:rPr lang="en-GB" sz="2400" b="1" dirty="0">
                <a:latin typeface="Arial" panose="020B0604020202020204" pitchFamily="34" charset="0"/>
                <a:cs typeface="Arial" panose="020B0604020202020204" pitchFamily="34" charset="0"/>
              </a:rPr>
              <a:t> Care Plan (2/3) Coping with Lymphoma B-cells  </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250825" y="620688"/>
            <a:ext cx="8641655" cy="4968552"/>
          </a:xfrm>
        </p:spPr>
        <p:txBody>
          <a:bodyPr/>
          <a:lstStyle/>
          <a:p>
            <a:r>
              <a:rPr lang="en-GB" sz="1600" dirty="0">
                <a:latin typeface="Arial" panose="020B0604020202020204" pitchFamily="34" charset="0"/>
                <a:cs typeface="Arial" panose="020B0604020202020204" pitchFamily="34" charset="0"/>
              </a:rPr>
              <a:t>Lifestyles  medicine exist because the individuals need to stay committed long-term to preventive and therapeutic recommendations. Long-term  adherence requires healthy habits to interweave in daily routines with supportive structures are in place.). Healthcare providers required to observe the individuals and promoted a routine that slowly incorporates behaviour changes. Applying this method helps keep new lifestyle changes  going overtime, and facilities sustained routine alterations. (Ramachandran, 2024).</a:t>
            </a:r>
          </a:p>
          <a:p>
            <a:r>
              <a:rPr lang="en-GB" sz="1600" dirty="0">
                <a:latin typeface="Arial" panose="020B0604020202020204" pitchFamily="34" charset="0"/>
                <a:cs typeface="Arial" panose="020B0604020202020204" pitchFamily="34" charset="0"/>
              </a:rPr>
              <a:t>Patient X daily routine involve initiates important activities, e.g. personal hygiene and dressing, and adheres to a prescribed medication schedule. Because chronic fatigue is present the routine incorporates planned rest periods to prevent exhaustion and sustain energy levels. this routine also emphasises small, balanced meals eaten regularly, to support energy levels and immune function. Patients X daily regimen includes frequent, nutritionally balanced meals to sustain energy levels and support immune function.</a:t>
            </a:r>
          </a:p>
          <a:p>
            <a:r>
              <a:rPr lang="en-GB" sz="1600" dirty="0">
                <a:latin typeface="Arial" panose="020B0604020202020204" pitchFamily="34" charset="0"/>
                <a:cs typeface="Arial" panose="020B0604020202020204" pitchFamily="34" charset="0"/>
              </a:rPr>
              <a:t> Physical activity is diversified swimming twice weekly; golf and gardening are complemented by social interaction with friends on two others. Weekend routines feature gardening and aerobic exercise such as walking, cycling and resistance training aims to improving cardiovascular fitness, mobility, protection joint  and bone health e.g. mitigating osteoporosis. Encouraging patients with lymphoma to maintain a health promoting routine  is advantageous as regular physical activity releases stress.     </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8" name="Audio 7">
            <a:hlinkClick r:id="" action="ppaction://media"/>
            <a:extLst>
              <a:ext uri="{FF2B5EF4-FFF2-40B4-BE49-F238E27FC236}">
                <a16:creationId xmlns:a16="http://schemas.microsoft.com/office/drawing/2014/main" id="{B0F5B404-B7E5-0CD0-A821-B9996939F7E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143642"/>
    </mc:Choice>
    <mc:Fallback xmlns="">
      <p:transition spd="slow" advTm="143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899592" y="114299"/>
            <a:ext cx="7787208" cy="218357"/>
          </a:xfrm>
        </p:spPr>
        <p:txBody>
          <a:bodyPr wrap="square" anchor="ctr">
            <a:normAutofit fontScale="90000"/>
          </a:bodyPr>
          <a:lstStyle/>
          <a:p>
            <a:pPr>
              <a:lnSpc>
                <a:spcPct val="90000"/>
              </a:lnSpc>
            </a:pPr>
            <a:r>
              <a:rPr lang="en-GB" sz="1800" b="1" dirty="0">
                <a:latin typeface="Arial" panose="020B0604020202020204" pitchFamily="34" charset="0"/>
                <a:cs typeface="Arial" panose="020B0604020202020204" pitchFamily="34" charset="0"/>
              </a:rPr>
              <a:t>Care Plan (3/3 ) COMMUNICATION and Ethical Consideration in Patient Care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250825" y="332656"/>
            <a:ext cx="8518327" cy="5544616"/>
          </a:xfrm>
        </p:spPr>
        <p:txBody>
          <a:bodyPr wrap="square" anchor="t">
            <a:normAutofit fontScale="25000" lnSpcReduction="20000"/>
          </a:bodyPr>
          <a:lstStyle/>
          <a:p>
            <a:pPr>
              <a:lnSpc>
                <a:spcPct val="150000"/>
              </a:lnSpc>
            </a:pPr>
            <a:r>
              <a:rPr lang="en-GB" sz="5600" dirty="0">
                <a:latin typeface="Arial" panose="020B0604020202020204" pitchFamily="34" charset="0"/>
                <a:cs typeface="Arial" panose="020B0604020202020204" pitchFamily="34" charset="0"/>
              </a:rPr>
              <a:t>In oncology, the values guiding care from patient- centred standpoint ought to be evaluated in relation to the therapeutic benefits as they align with the patient's personal goals, while also weighting adverse effects and financial burden of the intervention. Many clinical settings still not delivering high-quality patient –focus communication regarding their diagnosis and prognosis. Effective communication and sharing information can empower patient to make knowledgeable choices about their own care. Health and social care professionals should deliver quality care treatment to patients that respect their values and preferences. (Melis and Galletta, 2020.) Activity  listening to patient and showing empathy and ensure the patient can retained information they receive can help build confidence and reduce anxiety for patient living with long-term  health condition.</a:t>
            </a:r>
          </a:p>
          <a:p>
            <a:pPr>
              <a:lnSpc>
                <a:spcPct val="150000"/>
              </a:lnSpc>
            </a:pPr>
            <a:r>
              <a:rPr lang="en-GB" sz="5600" b="1" dirty="0">
                <a:latin typeface="Arial" panose="020B0604020202020204" pitchFamily="34" charset="0"/>
                <a:cs typeface="Arial" panose="020B0604020202020204" pitchFamily="34" charset="0"/>
              </a:rPr>
              <a:t>Ethical considerations: </a:t>
            </a:r>
            <a:r>
              <a:rPr lang="en-GB" sz="5600" dirty="0">
                <a:latin typeface="Arial" panose="020B0604020202020204" pitchFamily="34" charset="0"/>
                <a:cs typeface="Arial" panose="020B0604020202020204" pitchFamily="34" charset="0"/>
              </a:rPr>
              <a:t>are important to patient care include respect for autonomy, dignity, confidentiality, integrity, inclusion and informed consent. The (NICE, 2021) guidelines highlight that  individuals have the rights to be included in their decisions making  about their own care and  make choices on accurate information. patient's data must maintain and keep secure personal information share only and a need-to-know basic,  health and social care professionals must act in the interests of the patient's maintaining beneficence and non maleficence and provide fair equal non discrimination,  high standards quality care to patients. The (NHS ethical framework, 2013) advises healthcare professionals to used a clear unified approach when making decisions to promote fairness and consistency and set reasoning behind each choice, ensuring  the individual understand and comprehensive.( Sahan, 2024).</a:t>
            </a:r>
          </a:p>
          <a:p>
            <a:pPr>
              <a:lnSpc>
                <a:spcPct val="90000"/>
              </a:lnSpc>
            </a:pPr>
            <a:endParaRPr lang="en-GB" sz="5600" dirty="0">
              <a:latin typeface="Arial" panose="020B0604020202020204" pitchFamily="34" charset="0"/>
              <a:cs typeface="Arial" panose="020B0604020202020204" pitchFamily="34" charset="0"/>
            </a:endParaRPr>
          </a:p>
          <a:p>
            <a:pPr>
              <a:lnSpc>
                <a:spcPct val="90000"/>
              </a:lnSpc>
            </a:pPr>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pic>
        <p:nvPicPr>
          <p:cNvPr id="13" name="Audio 12">
            <a:hlinkClick r:id="" action="ppaction://media"/>
            <a:extLst>
              <a:ext uri="{FF2B5EF4-FFF2-40B4-BE49-F238E27FC236}">
                <a16:creationId xmlns:a16="http://schemas.microsoft.com/office/drawing/2014/main" id="{23030984-CBDE-6427-B309-97DBB9013E1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58687"/>
    </mc:Choice>
    <mc:Fallback xmlns="">
      <p:transition spd="slow" advTm="586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14300"/>
            <a:ext cx="8229600" cy="362372"/>
          </a:xfrm>
        </p:spPr>
        <p:txBody>
          <a:bodyPr wrap="square" anchor="ctr">
            <a:normAutofit fontScale="90000"/>
          </a:bodyPr>
          <a:lstStyle/>
          <a:p>
            <a:pPr>
              <a:lnSpc>
                <a:spcPct val="90000"/>
              </a:lnSpc>
            </a:pPr>
            <a:r>
              <a:rPr lang="en-GB" sz="2400" b="1" dirty="0">
                <a:latin typeface="Arial" panose="020B0604020202020204" pitchFamily="34" charset="0"/>
                <a:cs typeface="Arial" panose="020B0604020202020204" pitchFamily="34" charset="0"/>
              </a:rPr>
              <a:t>Main Risk factors for Patient X Health  </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sz="half" idx="1"/>
          </p:nvPr>
        </p:nvSpPr>
        <p:spPr>
          <a:xfrm>
            <a:off x="250825" y="0"/>
            <a:ext cx="5257279" cy="5661248"/>
          </a:xfrm>
        </p:spPr>
        <p:txBody>
          <a:bodyPr wrap="square" anchor="t">
            <a:noAutofit/>
          </a:bodyPr>
          <a:lstStyle/>
          <a:p>
            <a:pPr marL="0" indent="0">
              <a:lnSpc>
                <a:spcPct val="90000"/>
              </a:lnSpc>
              <a:buNone/>
            </a:pPr>
            <a:r>
              <a:rPr lang="en-GB" sz="1400" dirty="0">
                <a:latin typeface="Arial" panose="020B0604020202020204" pitchFamily="34" charset="0"/>
                <a:cs typeface="Arial" panose="020B0604020202020204" pitchFamily="34" charset="0"/>
              </a:rPr>
              <a:t>   </a:t>
            </a:r>
          </a:p>
          <a:p>
            <a:pPr marL="0" indent="0">
              <a:lnSpc>
                <a:spcPct val="90000"/>
              </a:lnSpc>
              <a:buNone/>
            </a:pPr>
            <a:r>
              <a:rPr lang="en-GB" sz="1400" dirty="0">
                <a:latin typeface="Arial" panose="020B0604020202020204" pitchFamily="34" charset="0"/>
                <a:cs typeface="Arial" panose="020B0604020202020204" pitchFamily="34" charset="0"/>
              </a:rPr>
              <a:t>  </a:t>
            </a:r>
          </a:p>
          <a:p>
            <a:pPr>
              <a:lnSpc>
                <a:spcPct val="90000"/>
              </a:lnSpc>
            </a:pPr>
            <a:r>
              <a:rPr lang="en-GB" sz="1400" dirty="0">
                <a:latin typeface="Arial" panose="020B0604020202020204" pitchFamily="34" charset="0"/>
                <a:cs typeface="Arial" panose="020B0604020202020204" pitchFamily="34" charset="0"/>
              </a:rPr>
              <a:t>Non –Hodgkin Lymphoma (NHL) is  much more common in people with HIV- over  100 times  the risk in the general population . Ongoing immune stimulation and weakened immunity are thought to  reveals the association. Certain genetic changes such as variations in TH1/ TH2 cytokine genes , also raise the chance of developing specific Non-Hodgkin lymphoma subtypes.  (Zhan,2023).  </a:t>
            </a:r>
          </a:p>
          <a:p>
            <a:pPr>
              <a:lnSpc>
                <a:spcPct val="90000"/>
              </a:lnSpc>
            </a:pPr>
            <a:endParaRPr lang="en-GB" sz="1400" b="1" dirty="0">
              <a:latin typeface="Arial" panose="020B0604020202020204" pitchFamily="34" charset="0"/>
              <a:cs typeface="Arial" panose="020B0604020202020204" pitchFamily="34" charset="0"/>
            </a:endParaRPr>
          </a:p>
          <a:p>
            <a:pPr>
              <a:lnSpc>
                <a:spcPct val="90000"/>
              </a:lnSpc>
            </a:pPr>
            <a:r>
              <a:rPr lang="en-GB" sz="1400" b="1" dirty="0">
                <a:latin typeface="Arial" panose="020B0604020202020204" pitchFamily="34" charset="0"/>
                <a:cs typeface="Arial" panose="020B0604020202020204" pitchFamily="34" charset="0"/>
              </a:rPr>
              <a:t>Environment: </a:t>
            </a:r>
            <a:r>
              <a:rPr lang="en-GB" sz="1400" dirty="0">
                <a:latin typeface="Arial" panose="020B0604020202020204" pitchFamily="34" charset="0"/>
                <a:cs typeface="Arial" panose="020B0604020202020204" pitchFamily="34" charset="0"/>
              </a:rPr>
              <a:t>There is an exposure substances such as arsenic, fungicides, pesticides and chemotherapy can raise the risk of B-cells non-Hodgkin lymphoma, often showing as a late onset complications.   (Boffetta, 2011). </a:t>
            </a:r>
          </a:p>
          <a:p>
            <a:pPr>
              <a:lnSpc>
                <a:spcPct val="90000"/>
              </a:lnSpc>
            </a:pPr>
            <a:endParaRPr lang="en-GB" sz="1400" dirty="0">
              <a:latin typeface="Arial" panose="020B0604020202020204" pitchFamily="34" charset="0"/>
              <a:cs typeface="Arial" panose="020B0604020202020204" pitchFamily="34" charset="0"/>
            </a:endParaRPr>
          </a:p>
          <a:p>
            <a:pPr>
              <a:lnSpc>
                <a:spcPct val="90000"/>
              </a:lnSpc>
            </a:pPr>
            <a:r>
              <a:rPr lang="en-GB" sz="1400" dirty="0">
                <a:latin typeface="Arial" panose="020B0604020202020204" pitchFamily="34" charset="0"/>
                <a:cs typeface="Arial" panose="020B0604020202020204" pitchFamily="34" charset="0"/>
              </a:rPr>
              <a:t>Cancer and hypertension are closely linked , sharing overlapping mechanisms such as inflammation and oxidative stress. These are tied to common risk factors such as smoking, obesity, physical inactivity, and obstructive sleep apnoea. Pain, anxiety and sleep disorders can also contribute to high hypertension. Many cancer treatments  along with some supportive drugs and certain anti-hypertension medicines can be directly toxic to the heart, blood vessels and kidneys which can increase hypertension and become worsen in a vicious cycle.</a:t>
            </a:r>
          </a:p>
          <a:p>
            <a:pPr marL="0" indent="0">
              <a:lnSpc>
                <a:spcPct val="90000"/>
              </a:lnSpc>
              <a:buNone/>
            </a:pPr>
            <a:r>
              <a:rPr lang="en-GB" sz="1400" dirty="0">
                <a:latin typeface="Arial" panose="020B0604020202020204" pitchFamily="34" charset="0"/>
                <a:cs typeface="Arial" panose="020B0604020202020204" pitchFamily="34" charset="0"/>
              </a:rPr>
              <a:t> (Ruf, and Yarandi , 2021).  </a:t>
            </a:r>
          </a:p>
          <a:p>
            <a:pPr>
              <a:lnSpc>
                <a:spcPct val="90000"/>
              </a:lnSpc>
            </a:pPr>
            <a:endParaRPr lang="en-GB" sz="1400" dirty="0">
              <a:latin typeface="Arial" panose="020B0604020202020204" pitchFamily="34" charset="0"/>
              <a:cs typeface="Arial" panose="020B0604020202020204" pitchFamily="34" charset="0"/>
            </a:endParaRPr>
          </a:p>
          <a:p>
            <a:pPr>
              <a:lnSpc>
                <a:spcPct val="90000"/>
              </a:lnSpc>
            </a:pPr>
            <a:endParaRPr lang="en-GB" sz="1400" dirty="0">
              <a:latin typeface="Arial" panose="020B0604020202020204" pitchFamily="34" charset="0"/>
              <a:cs typeface="Arial" panose="020B0604020202020204" pitchFamily="34" charset="0"/>
            </a:endParaRPr>
          </a:p>
          <a:p>
            <a:pPr marL="0" indent="0">
              <a:lnSpc>
                <a:spcPct val="90000"/>
              </a:lnSpc>
              <a:buNone/>
            </a:pPr>
            <a:r>
              <a:rPr lang="en-GB" sz="1400" dirty="0">
                <a:latin typeface="Arial" panose="020B0604020202020204" pitchFamily="34" charset="0"/>
                <a:cs typeface="Arial" panose="020B0604020202020204" pitchFamily="34" charset="0"/>
              </a:rPr>
              <a:t>..</a:t>
            </a:r>
          </a:p>
          <a:p>
            <a:pPr>
              <a:lnSpc>
                <a:spcPct val="90000"/>
              </a:lnSpc>
            </a:pPr>
            <a:endParaRPr lang="en-GB" sz="1400" dirty="0">
              <a:latin typeface="Arial" panose="020B0604020202020204" pitchFamily="34" charset="0"/>
              <a:cs typeface="Arial" panose="020B0604020202020204" pitchFamily="34" charset="0"/>
            </a:endParaRPr>
          </a:p>
        </p:txBody>
      </p:sp>
      <p:pic>
        <p:nvPicPr>
          <p:cNvPr id="5" name="Picture 4" descr="A diagram of a patient's condition&#10;&#10;AI-generated content may be incorrect.">
            <a:extLst>
              <a:ext uri="{FF2B5EF4-FFF2-40B4-BE49-F238E27FC236}">
                <a16:creationId xmlns:a16="http://schemas.microsoft.com/office/drawing/2014/main" id="{645121D9-2B5C-817D-BE49-F1BB367559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6143" y="420792"/>
            <a:ext cx="3133330" cy="3888432"/>
          </a:xfrm>
          <a:prstGeom prst="rect">
            <a:avLst/>
          </a:prstGeom>
          <a:noFill/>
        </p:spPr>
      </p:pic>
      <p:sp>
        <p:nvSpPr>
          <p:cNvPr id="10" name="Date Placeholder 4">
            <a:extLst>
              <a:ext uri="{FF2B5EF4-FFF2-40B4-BE49-F238E27FC236}">
                <a16:creationId xmlns:a16="http://schemas.microsoft.com/office/drawing/2014/main" id="{496B0E27-33DB-2EC1-433B-28D712E645C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18/12/2025</a:t>
            </a:fld>
            <a:endParaRPr lang="en-GB" altLang="en-US" sz="900"/>
          </a:p>
        </p:txBody>
      </p:sp>
      <p:sp>
        <p:nvSpPr>
          <p:cNvPr id="12" name="Slide Number Placeholder 5">
            <a:extLst>
              <a:ext uri="{FF2B5EF4-FFF2-40B4-BE49-F238E27FC236}">
                <a16:creationId xmlns:a16="http://schemas.microsoft.com/office/drawing/2014/main" id="{6709F2A4-0450-3250-8FB7-693A08D89E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14</a:t>
            </a:fld>
            <a:endParaRPr lang="en-GB" altLang="en-US"/>
          </a:p>
        </p:txBody>
      </p:sp>
      <p:sp>
        <p:nvSpPr>
          <p:cNvPr id="6" name="TextBox 5">
            <a:extLst>
              <a:ext uri="{FF2B5EF4-FFF2-40B4-BE49-F238E27FC236}">
                <a16:creationId xmlns:a16="http://schemas.microsoft.com/office/drawing/2014/main" id="{4247D95D-1A5F-D2C4-4407-2A356C0AE87C}"/>
              </a:ext>
            </a:extLst>
          </p:cNvPr>
          <p:cNvSpPr txBox="1"/>
          <p:nvPr/>
        </p:nvSpPr>
        <p:spPr>
          <a:xfrm>
            <a:off x="6156176" y="3933056"/>
            <a:ext cx="2736998" cy="818173"/>
          </a:xfrm>
          <a:prstGeom prst="rect">
            <a:avLst/>
          </a:prstGeom>
          <a:noFill/>
        </p:spPr>
        <p:txBody>
          <a:bodyPr wrap="square">
            <a:spAutoFit/>
          </a:bodyPr>
          <a:lstStyle/>
          <a:p>
            <a:pPr algn="l">
              <a:lnSpc>
                <a:spcPts val="1350"/>
              </a:lnSpc>
              <a:spcAft>
                <a:spcPts val="1350"/>
              </a:spcAft>
              <a:buNone/>
            </a:pPr>
            <a:r>
              <a:rPr lang="en-GB" b="0" i="0" dirty="0">
                <a:solidFill>
                  <a:srgbClr val="202020"/>
                </a:solidFill>
                <a:effectLst/>
                <a:latin typeface="Helvetica" panose="020B0604020202020204" pitchFamily="34" charset="0"/>
              </a:rPr>
              <a:t>Fig 1</a:t>
            </a:r>
          </a:p>
          <a:p>
            <a:pPr algn="l">
              <a:lnSpc>
                <a:spcPts val="1350"/>
              </a:lnSpc>
              <a:spcAft>
                <a:spcPts val="1350"/>
              </a:spcAft>
              <a:buNone/>
            </a:pPr>
            <a:r>
              <a:rPr lang="en-GB" b="0" i="0" dirty="0">
                <a:solidFill>
                  <a:srgbClr val="202020"/>
                </a:solidFill>
                <a:effectLst/>
                <a:latin typeface="Helvetica" panose="020B0604020202020204" pitchFamily="34" charset="0"/>
              </a:rPr>
              <a:t>Research participants flow diagram.</a:t>
            </a:r>
          </a:p>
        </p:txBody>
      </p:sp>
    </p:spTree>
    <p:extLst>
      <p:ext uri="{BB962C8B-B14F-4D97-AF65-F5344CB8AC3E}">
        <p14:creationId xmlns:p14="http://schemas.microsoft.com/office/powerpoint/2010/main" val="1191830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476672"/>
            <a:ext cx="8229600" cy="5184575"/>
          </a:xfrm>
        </p:spPr>
        <p:txBody>
          <a:bodyPr/>
          <a:lstStyle/>
          <a:p>
            <a:pPr>
              <a:lnSpc>
                <a:spcPct val="150000"/>
              </a:lnSpc>
            </a:pPr>
            <a:r>
              <a:rPr lang="en-GB" sz="1400" dirty="0">
                <a:latin typeface="Arial" panose="020B0604020202020204" pitchFamily="34" charset="0"/>
                <a:cs typeface="Arial" panose="020B0604020202020204" pitchFamily="34" charset="0"/>
              </a:rPr>
              <a:t>Evidence base practices (EBP) is important to restructured healthcare for everyone to receives holistic  personalised treatment. Building care routine on up-to-date with  (NICE) guidelines, healthcare professionals can prevent disease, promote health, and deliver consistent, high- quality services that are tailored to everyone's unique needs. Care plans should revisit frequently to reflect any changes in a patient health, inclusive support with daily tasks, medication management  and well-being.  </a:t>
            </a:r>
          </a:p>
          <a:p>
            <a:pPr>
              <a:lnSpc>
                <a:spcPct val="150000"/>
              </a:lnSpc>
            </a:pPr>
            <a:r>
              <a:rPr lang="en-GB" sz="1400" dirty="0">
                <a:latin typeface="Arial" panose="020B0604020202020204" pitchFamily="34" charset="0"/>
                <a:cs typeface="Arial" panose="020B0604020202020204" pitchFamily="34" charset="0"/>
              </a:rPr>
              <a:t>Mobility is a key factor in recovery, regardless of the individuals underlying condition, evidence base postoperative guidelines advise that mobilisation should begin within  (24hrs) after surgery, e.g. patients should sit upright, do in-bed exercises and taking short walks of about 15-20 minutes daily. These interventions can lower the risk of deep-vein thrombosis and pneumonia, speed up recovery, and support enhanced recovery after surgery. ERAS ,programmes (ERAS) uses a multimode approach, involving surgeons, anaesthetists, nurses and allied health professionals to raise the standard of care for surgical patients. (Bansal, 2022).Palliative care teams whether there are a part of inpatient palliative unit or community hospice can add extra care that complete  comprehensive cancer- lymphoma care. Delivering quality cancer care should involve palliative support into oncology treatment  and incorporating early advance care planning. (Whelan 2021). </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6" name="Title 5">
            <a:extLst>
              <a:ext uri="{FF2B5EF4-FFF2-40B4-BE49-F238E27FC236}">
                <a16:creationId xmlns:a16="http://schemas.microsoft.com/office/drawing/2014/main" id="{A8EE2771-3203-4798-9397-7A5C0151081A}"/>
              </a:ext>
            </a:extLst>
          </p:cNvPr>
          <p:cNvSpPr>
            <a:spLocks noGrp="1"/>
          </p:cNvSpPr>
          <p:nvPr>
            <p:ph type="title"/>
          </p:nvPr>
        </p:nvSpPr>
        <p:spPr>
          <a:xfrm>
            <a:off x="611560" y="136525"/>
            <a:ext cx="8229600" cy="58018"/>
          </a:xfrm>
        </p:spPr>
        <p:txBody>
          <a:bodyPr/>
          <a:lstStyle/>
          <a:p>
            <a:pPr>
              <a:lnSpc>
                <a:spcPct val="150000"/>
              </a:lnSpc>
            </a:pPr>
            <a:r>
              <a:rPr lang="en-GB" sz="1600" b="1" dirty="0">
                <a:latin typeface="Arial" panose="020B0604020202020204" pitchFamily="34" charset="0"/>
                <a:cs typeface="Arial" panose="020B0604020202020204" pitchFamily="34" charset="0"/>
              </a:rPr>
              <a:t>Evidence –Based :Recommendations Care plan and  Monitoring </a:t>
            </a:r>
          </a:p>
        </p:txBody>
      </p:sp>
    </p:spTree>
    <p:extLst>
      <p:ext uri="{BB962C8B-B14F-4D97-AF65-F5344CB8AC3E}">
        <p14:creationId xmlns:p14="http://schemas.microsoft.com/office/powerpoint/2010/main" val="3404763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8CB3C-1205-97B7-7A7B-F0F2C0F0BB83}"/>
              </a:ext>
            </a:extLst>
          </p:cNvPr>
          <p:cNvSpPr>
            <a:spLocks noGrp="1"/>
          </p:cNvSpPr>
          <p:nvPr>
            <p:ph type="title"/>
          </p:nvPr>
        </p:nvSpPr>
        <p:spPr>
          <a:xfrm>
            <a:off x="457200" y="274639"/>
            <a:ext cx="8229600" cy="58018"/>
          </a:xfrm>
        </p:spPr>
        <p:txBody>
          <a:bodyPr wrap="square" anchor="ctr">
            <a:normAutofit fontScale="90000"/>
          </a:bodyPr>
          <a:lstStyle/>
          <a:p>
            <a:pPr>
              <a:lnSpc>
                <a:spcPct val="90000"/>
              </a:lnSpc>
            </a:pPr>
            <a:r>
              <a:rPr lang="en-GB" sz="2000" b="1" dirty="0">
                <a:latin typeface="Arial" panose="020B0604020202020204" pitchFamily="34" charset="0"/>
                <a:cs typeface="Arial" panose="020B0604020202020204" pitchFamily="34" charset="0"/>
              </a:rPr>
              <a:t>Evidence base recommendation (</a:t>
            </a:r>
            <a:r>
              <a:rPr lang="en-GB" sz="2000" dirty="0">
                <a:latin typeface="Arial" panose="020B0604020202020204" pitchFamily="34" charset="0"/>
                <a:cs typeface="Arial" panose="020B0604020202020204" pitchFamily="34" charset="0"/>
              </a:rPr>
              <a:t>cont</a:t>
            </a:r>
            <a:r>
              <a:rPr lang="en-GB" sz="3700" dirty="0"/>
              <a:t>.</a:t>
            </a:r>
          </a:p>
        </p:txBody>
      </p:sp>
      <p:sp>
        <p:nvSpPr>
          <p:cNvPr id="13" name="Content Placeholder 2">
            <a:extLst>
              <a:ext uri="{FF2B5EF4-FFF2-40B4-BE49-F238E27FC236}">
                <a16:creationId xmlns:a16="http://schemas.microsoft.com/office/drawing/2014/main" id="{4F3378DC-1065-4F1F-F659-B91F8923B535}"/>
              </a:ext>
            </a:extLst>
          </p:cNvPr>
          <p:cNvSpPr>
            <a:spLocks noGrp="1"/>
          </p:cNvSpPr>
          <p:nvPr>
            <p:ph idx="1"/>
          </p:nvPr>
        </p:nvSpPr>
        <p:spPr>
          <a:xfrm>
            <a:off x="0" y="476671"/>
            <a:ext cx="9144000" cy="5298555"/>
          </a:xfrm>
        </p:spPr>
        <p:txBody>
          <a:bodyPr/>
          <a:lstStyle/>
          <a:p>
            <a:pPr>
              <a:lnSpc>
                <a:spcPct val="150000"/>
              </a:lnSpc>
            </a:pPr>
            <a:r>
              <a:rPr lang="en-US" sz="1400" b="1" dirty="0">
                <a:latin typeface="Arial" panose="020B0604020202020204" pitchFamily="34" charset="0"/>
                <a:cs typeface="Arial" panose="020B0604020202020204" pitchFamily="34" charset="0"/>
              </a:rPr>
              <a:t>Monitoring Device </a:t>
            </a:r>
            <a:r>
              <a:rPr lang="en-US" sz="1400" dirty="0">
                <a:latin typeface="Arial" panose="020B0604020202020204" pitchFamily="34" charset="0"/>
                <a:cs typeface="Arial" panose="020B0604020202020204" pitchFamily="34" charset="0"/>
              </a:rPr>
              <a:t>: A C E- marked wrist-sensor e.g. Vital patch or a Bio sticker that logs temperature and pulse continuously and syncs via Bluetooth to secure cloud. </a:t>
            </a:r>
          </a:p>
          <a:p>
            <a:pPr>
              <a:lnSpc>
                <a:spcPct val="150000"/>
              </a:lnSpc>
            </a:pPr>
            <a:r>
              <a:rPr lang="en-US" sz="1400" b="1" dirty="0">
                <a:latin typeface="Arial" panose="020B0604020202020204" pitchFamily="34" charset="0"/>
                <a:cs typeface="Arial" panose="020B0604020202020204" pitchFamily="34" charset="0"/>
              </a:rPr>
              <a:t>Integration :</a:t>
            </a:r>
            <a:r>
              <a:rPr lang="en-US" sz="1400" dirty="0">
                <a:latin typeface="Arial" panose="020B0604020202020204" pitchFamily="34" charset="0"/>
                <a:cs typeface="Arial" panose="020B0604020202020204" pitchFamily="34" charset="0"/>
              </a:rPr>
              <a:t> Open API that plugs into common Epic, Cerner and send messages and emails alerts to the patient's family and healthcare teams should be in place. healthcare professionals should include regular checks of vital information such as signs of abuse; symptoms changes pain levels and treatment of side-effects. Using standardized assessment tools and observation charts helps spot early signs of deterioration. real- time monitoring platform for elderly patients uses sensors linked to a system on chip to track vital signs such as body temperature and pulse, the data updated for analysis, and the system alerts the patients, their family and healthcare providers in case of an emergencies should be in place.  (Ulloa,2023).  </a:t>
            </a:r>
          </a:p>
          <a:p>
            <a:pPr>
              <a:lnSpc>
                <a:spcPct val="150000"/>
              </a:lnSpc>
            </a:pPr>
            <a:r>
              <a:rPr lang="en-US" sz="1400" b="1" dirty="0">
                <a:latin typeface="Arial" panose="020B0604020202020204" pitchFamily="34" charset="0"/>
                <a:cs typeface="Arial" panose="020B0604020202020204" pitchFamily="34" charset="0"/>
              </a:rPr>
              <a:t>Advance Care Planning : </a:t>
            </a:r>
            <a:r>
              <a:rPr lang="en-US" sz="1400" dirty="0">
                <a:latin typeface="Arial" panose="020B0604020202020204" pitchFamily="34" charset="0"/>
                <a:cs typeface="Arial" panose="020B0604020202020204" pitchFamily="34" charset="0"/>
              </a:rPr>
              <a:t>should be person-centered and collaborative, bringing together the individuals, their family and the relevant professionals. The care plan should be sign and dated, the individuals' goals should be realistic, measurable and reviewed regularly using evidence- base practices this continuity improve health outcomes, upholds dignity and enhances individuals' quality of life. The individual's care plan should be updated at least annually, with more frequent reviews every 6-8 weeks after care services comments, and whenever the individual circumstances changes, it is recommended the individual  should request an   experience  advisor when  making a decision to refuse treatment’s  (NHS,2016)  . </a:t>
            </a:r>
          </a:p>
          <a:p>
            <a:pPr>
              <a:lnSpc>
                <a:spcPct val="150000"/>
              </a:lnSpc>
            </a:pPr>
            <a:endParaRPr lang="en-US" sz="1400" dirty="0">
              <a:latin typeface="Arial" panose="020B0604020202020204" pitchFamily="34" charset="0"/>
              <a:cs typeface="Arial" panose="020B0604020202020204" pitchFamily="34" charset="0"/>
            </a:endParaRPr>
          </a:p>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endParaRPr lang="en-US" sz="1600" dirty="0">
              <a:latin typeface="Arial" panose="020B0604020202020204" pitchFamily="34" charset="0"/>
              <a:cs typeface="Arial" panose="020B0604020202020204" pitchFamily="34" charset="0"/>
            </a:endParaRPr>
          </a:p>
        </p:txBody>
      </p:sp>
      <p:sp>
        <p:nvSpPr>
          <p:cNvPr id="7" name="Date Placeholder 6">
            <a:extLst>
              <a:ext uri="{FF2B5EF4-FFF2-40B4-BE49-F238E27FC236}">
                <a16:creationId xmlns:a16="http://schemas.microsoft.com/office/drawing/2014/main" id="{439A1502-10BD-AD5A-2B8C-CD0786374EB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9453B735-BACA-4CF9-84E6-D7AD67CD6A41}" type="datetime1">
              <a:rPr lang="en-GB" altLang="en-US" sz="900" smtClean="0"/>
              <a:pPr>
                <a:lnSpc>
                  <a:spcPct val="90000"/>
                </a:lnSpc>
                <a:spcAft>
                  <a:spcPts val="600"/>
                </a:spcAft>
                <a:defRPr/>
              </a:pPr>
              <a:t>18/12/2025</a:t>
            </a:fld>
            <a:endParaRPr lang="en-GB" altLang="en-US" sz="900"/>
          </a:p>
        </p:txBody>
      </p:sp>
      <p:sp>
        <p:nvSpPr>
          <p:cNvPr id="8" name="Slide Number Placeholder 7">
            <a:extLst>
              <a:ext uri="{FF2B5EF4-FFF2-40B4-BE49-F238E27FC236}">
                <a16:creationId xmlns:a16="http://schemas.microsoft.com/office/drawing/2014/main" id="{54118AAE-2B10-B459-7B26-F505D3457511}"/>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0669F83E-C611-4B90-8FAE-1379528B23C3}"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3824008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196752"/>
            <a:ext cx="8229600" cy="4320481"/>
          </a:xfrm>
        </p:spPr>
        <p:txBody>
          <a:bodyPr/>
          <a:lstStyle/>
          <a:p>
            <a:pPr>
              <a:lnSpc>
                <a:spcPct val="150000"/>
              </a:lnSpc>
            </a:pPr>
            <a:r>
              <a:rPr lang="en-GB" sz="1600" dirty="0">
                <a:latin typeface="Arial" panose="020B0604020202020204" pitchFamily="34" charset="0"/>
                <a:cs typeface="Arial" panose="020B0604020202020204" pitchFamily="34" charset="0"/>
              </a:rPr>
              <a:t>Summary :   Patient care should be holistic and person-centred , create together effective communication, ethical practice and evidence base planning .clear compassionate communication builds trust, supports autonomy and ensures decisions are made collaboratively, while ethical principles, confidentiality . Consents, dignity and respect helps clinicians deliver safe fair care .  Regular monitoring and evidence –based interventions allow early detection of changes in an individual conditions that lead to better health out comes. Combining routine monitoring personalised care plans and ethical decision – making, health and social care providers can support  long –term health management for individuals  with Non-Hodgkin B-cell Lymphoma cancer.  </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671518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268760"/>
            <a:ext cx="8229600" cy="4248473"/>
          </a:xfrm>
        </p:spPr>
        <p:txBody>
          <a:bodyPr/>
          <a:lstStyle/>
          <a:p>
            <a:pPr marL="0" indent="0">
              <a:buNone/>
            </a:pPr>
            <a:r>
              <a:rPr lang="en-GB" sz="1600" dirty="0">
                <a:latin typeface="Arial Body"/>
              </a:rPr>
              <a:t>Ghiasi, M., Nikbakht, HA., Tajik, A. </a:t>
            </a:r>
            <a:r>
              <a:rPr lang="en-GB" sz="1600" i="1" dirty="0">
                <a:latin typeface="Arial Body"/>
              </a:rPr>
              <a:t>et al.</a:t>
            </a:r>
            <a:r>
              <a:rPr lang="en-GB" sz="1600" dirty="0">
                <a:latin typeface="Arial Body"/>
              </a:rPr>
              <a:t> (2025).Economic burden and quality of life caused by non-</a:t>
            </a:r>
            <a:r>
              <a:rPr lang="en-GB" sz="1600" dirty="0" err="1">
                <a:latin typeface="Arial Body"/>
              </a:rPr>
              <a:t>hodgkin</a:t>
            </a:r>
            <a:r>
              <a:rPr lang="en-GB" sz="1600" dirty="0">
                <a:latin typeface="Arial Body"/>
              </a:rPr>
              <a:t> lymphoma cancer in Iran. </a:t>
            </a:r>
            <a:r>
              <a:rPr lang="en-GB" sz="1600" i="1" dirty="0">
                <a:latin typeface="Arial Body"/>
              </a:rPr>
              <a:t>J Health </a:t>
            </a:r>
            <a:r>
              <a:rPr lang="en-GB" sz="1600" i="1" dirty="0" err="1">
                <a:latin typeface="Arial Body"/>
              </a:rPr>
              <a:t>Popul</a:t>
            </a:r>
            <a:r>
              <a:rPr lang="en-GB" sz="1600" i="1" dirty="0">
                <a:latin typeface="Arial Body"/>
              </a:rPr>
              <a:t> </a:t>
            </a:r>
            <a:r>
              <a:rPr lang="en-GB" sz="1600" i="1" dirty="0" err="1">
                <a:latin typeface="Arial Body"/>
              </a:rPr>
              <a:t>Nutr</a:t>
            </a:r>
            <a:r>
              <a:rPr lang="en-GB" sz="1600" dirty="0">
                <a:latin typeface="Arial Body"/>
              </a:rPr>
              <a:t> </a:t>
            </a:r>
            <a:r>
              <a:rPr lang="en-GB" sz="1600" b="1" dirty="0">
                <a:latin typeface="Arial Body"/>
              </a:rPr>
              <a:t>44</a:t>
            </a:r>
            <a:r>
              <a:rPr lang="en-GB" sz="1600" dirty="0">
                <a:latin typeface="Arial Body"/>
              </a:rPr>
              <a:t>, 280 (2025). https://doi.org/10.1186/s41043-025-01033-8</a:t>
            </a:r>
            <a:endParaRPr lang="en-GB" sz="1600" dirty="0">
              <a:solidFill>
                <a:srgbClr val="0070C0"/>
              </a:solidFill>
              <a:latin typeface="Arial Body"/>
            </a:endParaRPr>
          </a:p>
          <a:p>
            <a:pPr algn="ctr"/>
            <a:r>
              <a:rPr lang="en-GB" dirty="0">
                <a:solidFill>
                  <a:srgbClr val="0070C0"/>
                </a:solidFill>
              </a:rPr>
              <a:t>          </a:t>
            </a:r>
          </a:p>
          <a:p>
            <a:pPr marL="0" indent="0" algn="r">
              <a:buNone/>
            </a:pPr>
            <a:endParaRPr lang="en-GB" sz="16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
        <p:nvSpPr>
          <p:cNvPr id="7" name="TextBox 6">
            <a:extLst>
              <a:ext uri="{FF2B5EF4-FFF2-40B4-BE49-F238E27FC236}">
                <a16:creationId xmlns:a16="http://schemas.microsoft.com/office/drawing/2014/main" id="{2D904611-9C62-7E10-AB97-6E9A55CB1319}"/>
              </a:ext>
            </a:extLst>
          </p:cNvPr>
          <p:cNvSpPr txBox="1"/>
          <p:nvPr/>
        </p:nvSpPr>
        <p:spPr>
          <a:xfrm>
            <a:off x="457200" y="274638"/>
            <a:ext cx="7859216" cy="3693319"/>
          </a:xfrm>
          <a:prstGeom prst="rect">
            <a:avLst/>
          </a:prstGeom>
          <a:noFill/>
        </p:spPr>
        <p:txBody>
          <a:bodyPr wrap="square">
            <a:spAutoFit/>
          </a:bodyPr>
          <a:lstStyle/>
          <a:p>
            <a:endParaRPr lang="en-GB" b="0" i="0" dirty="0">
              <a:solidFill>
                <a:srgbClr val="222222"/>
              </a:solidFill>
              <a:effectLst/>
              <a:latin typeface="Arial" panose="020B0604020202020204" pitchFamily="34" charset="0"/>
            </a:endParaRPr>
          </a:p>
          <a:p>
            <a:endParaRPr lang="en-GB" dirty="0">
              <a:solidFill>
                <a:srgbClr val="222222"/>
              </a:solidFill>
            </a:endParaRPr>
          </a:p>
          <a:p>
            <a:endParaRPr lang="en-GB" b="0" i="0" dirty="0">
              <a:solidFill>
                <a:srgbClr val="222222"/>
              </a:solidFill>
              <a:effectLst/>
              <a:latin typeface="Arial" panose="020B0604020202020204" pitchFamily="34" charset="0"/>
            </a:endParaRPr>
          </a:p>
          <a:p>
            <a:endParaRPr lang="en-GB" dirty="0">
              <a:solidFill>
                <a:srgbClr val="222222"/>
              </a:solidFill>
            </a:endParaRPr>
          </a:p>
          <a:p>
            <a:endParaRPr lang="en-GB" b="0" i="0" dirty="0">
              <a:solidFill>
                <a:srgbClr val="222222"/>
              </a:solidFill>
              <a:effectLst/>
              <a:latin typeface="Arial" panose="020B0604020202020204" pitchFamily="34" charset="0"/>
            </a:endParaRPr>
          </a:p>
          <a:p>
            <a:r>
              <a:rPr lang="en-GB" dirty="0">
                <a:solidFill>
                  <a:srgbClr val="222222"/>
                </a:solidFill>
              </a:rPr>
              <a:t>     .  </a:t>
            </a:r>
          </a:p>
          <a:p>
            <a:endParaRPr lang="en-GB" sz="1400" b="0" i="0" dirty="0">
              <a:solidFill>
                <a:srgbClr val="222222"/>
              </a:solidFill>
              <a:effectLst/>
              <a:latin typeface="Arial" panose="020B0604020202020204" pitchFamily="34" charset="0"/>
            </a:endParaRPr>
          </a:p>
          <a:p>
            <a:r>
              <a:rPr lang="en-GB" sz="1400" b="0" i="0" dirty="0">
                <a:solidFill>
                  <a:srgbClr val="222222"/>
                </a:solidFill>
                <a:effectLst/>
                <a:latin typeface="Arial" panose="020B0604020202020204" pitchFamily="34" charset="0"/>
              </a:rPr>
              <a:t>Wang, S., Zhou, H., Liu, Y., Li, Y. and Nie, L., (2025). Trends and projections of Non-Hodgkin lymphoma burden (1990–2040): a Global burden of disease  analysis. </a:t>
            </a:r>
            <a:r>
              <a:rPr lang="en-GB" sz="1400" b="0" i="1" dirty="0">
                <a:solidFill>
                  <a:srgbClr val="222222"/>
                </a:solidFill>
                <a:effectLst/>
                <a:latin typeface="Arial" panose="020B0604020202020204" pitchFamily="34" charset="0"/>
              </a:rPr>
              <a:t>BMC Public Health</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25</a:t>
            </a:r>
            <a:r>
              <a:rPr lang="en-GB" sz="1400" b="0" i="0" dirty="0">
                <a:solidFill>
                  <a:srgbClr val="222222"/>
                </a:solidFill>
                <a:effectLst/>
                <a:latin typeface="Arial" panose="020B0604020202020204" pitchFamily="34" charset="0"/>
              </a:rPr>
              <a:t>(1), p.1223.</a:t>
            </a:r>
          </a:p>
          <a:p>
            <a:endParaRPr lang="en-GB" sz="1400" dirty="0">
              <a:solidFill>
                <a:srgbClr val="222222"/>
              </a:solidFill>
            </a:endParaRPr>
          </a:p>
          <a:p>
            <a:endParaRPr lang="en-GB" sz="1400" dirty="0">
              <a:solidFill>
                <a:srgbClr val="222222"/>
              </a:solidFill>
            </a:endParaRPr>
          </a:p>
          <a:p>
            <a:r>
              <a:rPr lang="en-GB" sz="1400" dirty="0"/>
              <a:t>Berhan, A., Almaw, A., Damtie, S. </a:t>
            </a:r>
            <a:r>
              <a:rPr lang="en-GB" sz="1400" i="1" dirty="0"/>
              <a:t>et al.</a:t>
            </a:r>
            <a:r>
              <a:rPr lang="en-GB" sz="1400" dirty="0"/>
              <a:t>(2025) Diffuse large B cell lymphoma (DLBCL): epidemiology, pathophysiology, risk stratification, advancement in diagnostic approaches and prospects: narrative review. </a:t>
            </a:r>
            <a:r>
              <a:rPr lang="en-GB" sz="1400" i="1" dirty="0"/>
              <a:t>Discov Onc</a:t>
            </a:r>
            <a:r>
              <a:rPr lang="en-GB" sz="1400" dirty="0"/>
              <a:t> </a:t>
            </a:r>
            <a:r>
              <a:rPr lang="en-GB" sz="1400" b="1" dirty="0"/>
              <a:t>16</a:t>
            </a:r>
            <a:r>
              <a:rPr lang="en-GB" sz="1400" dirty="0"/>
              <a:t>, 184  </a:t>
            </a:r>
            <a:r>
              <a:rPr lang="en-GB" sz="1400" dirty="0">
                <a:hlinkClick r:id="rId3"/>
              </a:rPr>
              <a:t>https://doi.org/1 0.1007/s1267</a:t>
            </a:r>
            <a:r>
              <a:rPr lang="en-GB" sz="1400" dirty="0"/>
              <a:t>  2- 025-01958-w </a:t>
            </a:r>
          </a:p>
        </p:txBody>
      </p:sp>
      <p:sp>
        <p:nvSpPr>
          <p:cNvPr id="8" name="TextBox 7">
            <a:extLst>
              <a:ext uri="{FF2B5EF4-FFF2-40B4-BE49-F238E27FC236}">
                <a16:creationId xmlns:a16="http://schemas.microsoft.com/office/drawing/2014/main" id="{B7852C88-0597-13F1-C911-1DC3187C1C11}"/>
              </a:ext>
            </a:extLst>
          </p:cNvPr>
          <p:cNvSpPr txBox="1"/>
          <p:nvPr/>
        </p:nvSpPr>
        <p:spPr>
          <a:xfrm>
            <a:off x="457200" y="4183400"/>
            <a:ext cx="7355160" cy="830997"/>
          </a:xfrm>
          <a:prstGeom prst="rect">
            <a:avLst/>
          </a:prstGeom>
          <a:noFill/>
        </p:spPr>
        <p:txBody>
          <a:bodyPr wrap="square">
            <a:spAutoFit/>
          </a:bodyPr>
          <a:lstStyle/>
          <a:p>
            <a:r>
              <a:rPr lang="en-GB" sz="1600" b="0" i="0" dirty="0">
                <a:solidFill>
                  <a:srgbClr val="222222"/>
                </a:solidFill>
                <a:effectLst/>
                <a:latin typeface="Arial" panose="020B0604020202020204" pitchFamily="34" charset="0"/>
              </a:rPr>
              <a:t>Germain, S. and Newdick, C., (2025). Priority setting for health equality–searching for an ethical framework. </a:t>
            </a:r>
            <a:r>
              <a:rPr lang="en-GB" sz="1600" b="0" i="1" dirty="0">
                <a:solidFill>
                  <a:srgbClr val="222222"/>
                </a:solidFill>
                <a:effectLst/>
                <a:latin typeface="Arial" panose="020B0604020202020204" pitchFamily="34" charset="0"/>
              </a:rPr>
              <a:t>Health Economics, Policy and Law</a:t>
            </a:r>
            <a:r>
              <a:rPr lang="en-GB" sz="1600" b="0" i="0" dirty="0">
                <a:solidFill>
                  <a:srgbClr val="222222"/>
                </a:solidFill>
                <a:effectLst/>
                <a:latin typeface="Arial" panose="020B0604020202020204" pitchFamily="34" charset="0"/>
              </a:rPr>
              <a:t>, pp.1-14.  Accessed: (15 December 2025) </a:t>
            </a:r>
            <a:endParaRPr lang="en-GB" sz="1600" dirty="0"/>
          </a:p>
        </p:txBody>
      </p:sp>
    </p:spTree>
    <p:extLst>
      <p:ext uri="{BB962C8B-B14F-4D97-AF65-F5344CB8AC3E}">
        <p14:creationId xmlns:p14="http://schemas.microsoft.com/office/powerpoint/2010/main" val="21330084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59D47-DA18-118D-1C01-8F52868A70A8}"/>
              </a:ext>
            </a:extLst>
          </p:cNvPr>
          <p:cNvSpPr>
            <a:spLocks noGrp="1"/>
          </p:cNvSpPr>
          <p:nvPr>
            <p:ph type="title"/>
          </p:nvPr>
        </p:nvSpPr>
        <p:spPr>
          <a:xfrm>
            <a:off x="457200" y="274638"/>
            <a:ext cx="8229600" cy="135608"/>
          </a:xfrm>
        </p:spPr>
        <p:txBody>
          <a:bodyPr wrap="square" anchor="ctr">
            <a:noAutofit/>
          </a:bodyPr>
          <a:lstStyle/>
          <a:p>
            <a:r>
              <a:rPr lang="en-GB" sz="1600" dirty="0"/>
              <a:t>References</a:t>
            </a:r>
          </a:p>
        </p:txBody>
      </p:sp>
      <p:sp>
        <p:nvSpPr>
          <p:cNvPr id="9" name="Content Placeholder 2">
            <a:extLst>
              <a:ext uri="{FF2B5EF4-FFF2-40B4-BE49-F238E27FC236}">
                <a16:creationId xmlns:a16="http://schemas.microsoft.com/office/drawing/2014/main" id="{C2A6F5CC-8919-A93A-E120-E8613ACFD491}"/>
              </a:ext>
            </a:extLst>
          </p:cNvPr>
          <p:cNvSpPr>
            <a:spLocks noGrp="1"/>
          </p:cNvSpPr>
          <p:nvPr>
            <p:ph idx="1"/>
          </p:nvPr>
        </p:nvSpPr>
        <p:spPr>
          <a:xfrm>
            <a:off x="457200" y="410246"/>
            <a:ext cx="8229600" cy="5106987"/>
          </a:xfrm>
        </p:spPr>
        <p:txBody>
          <a:bodyPr/>
          <a:lstStyle/>
          <a:p>
            <a:r>
              <a:rPr lang="en-GB" sz="1400" dirty="0"/>
              <a:t>Tan, Z., Wang, Y., Xing, X., Shen, Z., &amp; Sang, W. (2024). Socioeconomic status, individual </a:t>
            </a:r>
            <a:r>
              <a:rPr lang="en-GB" sz="1400" dirty="0" err="1"/>
              <a:t>behaviors</a:t>
            </a:r>
            <a:r>
              <a:rPr lang="en-GB" sz="1400" dirty="0"/>
              <a:t> and risk for Lymphomas: a Mendelian randomization study. </a:t>
            </a:r>
            <a:r>
              <a:rPr lang="en-GB" sz="1400" i="1" dirty="0"/>
              <a:t>Journal of Cancer</a:t>
            </a:r>
            <a:r>
              <a:rPr lang="en-GB" sz="1400" dirty="0"/>
              <a:t>, </a:t>
            </a:r>
            <a:r>
              <a:rPr lang="en-GB" sz="1400" i="1" dirty="0"/>
              <a:t>15</a:t>
            </a:r>
            <a:r>
              <a:rPr lang="en-GB" sz="1400" dirty="0"/>
              <a:t>(12), 3760–3765. </a:t>
            </a:r>
            <a:r>
              <a:rPr lang="en-GB" sz="1400" dirty="0">
                <a:hlinkClick r:id="rId2"/>
              </a:rPr>
              <a:t>https://doi.org/10.7150/jca.96413</a:t>
            </a:r>
            <a:endParaRPr lang="en-GB" sz="1400" dirty="0"/>
          </a:p>
          <a:p>
            <a:endParaRPr lang="en-GB" sz="1400" dirty="0"/>
          </a:p>
          <a:p>
            <a:endParaRPr lang="en-GB" sz="1400" dirty="0"/>
          </a:p>
          <a:p>
            <a:r>
              <a:rPr lang="en-GB" sz="1400" dirty="0"/>
              <a:t>Dixon J, King D, Knapp M (2019)</a:t>
            </a:r>
          </a:p>
          <a:p>
            <a:pPr marL="0" indent="0">
              <a:buNone/>
            </a:pPr>
            <a:r>
              <a:rPr lang="en-GB" sz="1400" dirty="0"/>
              <a:t>Advance care planning in England: Is there an association with place of death? Secondary analysis of data from the National Survey of Bereaved People</a:t>
            </a:r>
          </a:p>
          <a:p>
            <a:pPr marL="0" indent="0">
              <a:buNone/>
            </a:pPr>
            <a:r>
              <a:rPr lang="en-GB" sz="1400" i="1" dirty="0"/>
              <a:t>BMJ Supportive &amp; Palliative Care </a:t>
            </a:r>
            <a:r>
              <a:rPr lang="en-GB" sz="1400" dirty="0"/>
              <a:t>;</a:t>
            </a:r>
            <a:r>
              <a:rPr lang="en-GB" sz="1400" b="1" dirty="0"/>
              <a:t>9:</a:t>
            </a:r>
            <a:r>
              <a:rPr lang="en-GB" sz="1400" dirty="0"/>
              <a:t>316-325.</a:t>
            </a:r>
          </a:p>
          <a:p>
            <a:endParaRPr lang="en-GB" sz="1400" dirty="0"/>
          </a:p>
          <a:p>
            <a:endParaRPr lang="en-GB" sz="1400" dirty="0"/>
          </a:p>
          <a:p>
            <a:r>
              <a:rPr lang="en-GB" sz="1400" dirty="0">
                <a:latin typeface="Arial" panose="020B0604020202020204" pitchFamily="34" charset="0"/>
                <a:cs typeface="Arial" panose="020B0604020202020204" pitchFamily="34" charset="0"/>
              </a:rPr>
              <a:t>Lyman, G.H., Carrier, M., Ay, C., Di Nisio, M., Hicks, L.K., Khorana, A.A., Leavitt, A.D., Lee, A.Y., Macbeth, F., Morgan, R.L. and Noble, S., (2021). American Society of </a:t>
            </a:r>
            <a:r>
              <a:rPr lang="en-GB" sz="1400" dirty="0" err="1">
                <a:latin typeface="Arial" panose="020B0604020202020204" pitchFamily="34" charset="0"/>
                <a:cs typeface="Arial" panose="020B0604020202020204" pitchFamily="34" charset="0"/>
              </a:rPr>
              <a:t>Hematology</a:t>
            </a:r>
            <a:r>
              <a:rPr lang="en-GB" sz="1400" dirty="0">
                <a:latin typeface="Arial" panose="020B0604020202020204" pitchFamily="34" charset="0"/>
                <a:cs typeface="Arial" panose="020B0604020202020204" pitchFamily="34" charset="0"/>
              </a:rPr>
              <a:t> guidelines for management of venous thromboembolism: prevention and treatment in patients with cancer. </a:t>
            </a:r>
            <a:r>
              <a:rPr lang="en-GB" sz="1400" i="1" dirty="0">
                <a:latin typeface="Arial" panose="020B0604020202020204" pitchFamily="34" charset="0"/>
                <a:cs typeface="Arial" panose="020B0604020202020204" pitchFamily="34" charset="0"/>
              </a:rPr>
              <a:t>Blood advances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5</a:t>
            </a:r>
            <a:r>
              <a:rPr lang="en-GB" sz="1400" dirty="0">
                <a:latin typeface="Arial" panose="020B0604020202020204" pitchFamily="34" charset="0"/>
                <a:cs typeface="Arial" panose="020B0604020202020204" pitchFamily="34" charset="0"/>
              </a:rPr>
              <a:t>(4), pp.927-974. (</a:t>
            </a:r>
            <a:r>
              <a:rPr lang="en-GB" sz="1400" dirty="0" err="1">
                <a:latin typeface="Arial" panose="020B0604020202020204" pitchFamily="34" charset="0"/>
                <a:cs typeface="Arial" panose="020B0604020202020204" pitchFamily="34" charset="0"/>
              </a:rPr>
              <a:t>Acessed</a:t>
            </a:r>
            <a:r>
              <a:rPr lang="en-GB" sz="1400" dirty="0">
                <a:latin typeface="Arial" panose="020B0604020202020204" pitchFamily="34" charset="0"/>
                <a:cs typeface="Arial" panose="020B0604020202020204" pitchFamily="34" charset="0"/>
              </a:rPr>
              <a:t>: 12 December 2025)</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Venkatesan, P., (2021). NICE guideline on long COVID. </a:t>
            </a:r>
            <a:r>
              <a:rPr lang="en-GB" sz="1400" i="1" dirty="0">
                <a:latin typeface="Arial" panose="020B0604020202020204" pitchFamily="34" charset="0"/>
                <a:cs typeface="Arial" panose="020B0604020202020204" pitchFamily="34" charset="0"/>
              </a:rPr>
              <a:t>The lancet Respiratory medicine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9</a:t>
            </a:r>
            <a:r>
              <a:rPr lang="en-GB" sz="1400" dirty="0">
                <a:latin typeface="Arial" panose="020B0604020202020204" pitchFamily="34" charset="0"/>
                <a:cs typeface="Arial" panose="020B0604020202020204" pitchFamily="34" charset="0"/>
              </a:rPr>
              <a:t>(2), p.129.</a:t>
            </a:r>
          </a:p>
          <a:p>
            <a:endParaRPr lang="en-GB" sz="1400" dirty="0"/>
          </a:p>
          <a:p>
            <a:endParaRPr lang="en-GB" sz="1400" dirty="0"/>
          </a:p>
          <a:p>
            <a:pPr marL="0" indent="0">
              <a:buNone/>
            </a:pPr>
            <a:endParaRPr lang="en-US" sz="1400" dirty="0"/>
          </a:p>
        </p:txBody>
      </p:sp>
      <p:sp>
        <p:nvSpPr>
          <p:cNvPr id="3" name="Date Placeholder 2">
            <a:extLst>
              <a:ext uri="{FF2B5EF4-FFF2-40B4-BE49-F238E27FC236}">
                <a16:creationId xmlns:a16="http://schemas.microsoft.com/office/drawing/2014/main" id="{DCF2EEBA-6CB0-17FF-B6D6-547F9E62ACF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58B45E6-64D3-4C5F-BDB6-A1B894EEEA29}" type="datetime1">
              <a:rPr lang="en-GB" altLang="en-US" sz="900" smtClean="0"/>
              <a:pPr>
                <a:lnSpc>
                  <a:spcPct val="90000"/>
                </a:lnSpc>
                <a:spcAft>
                  <a:spcPts val="600"/>
                </a:spcAft>
                <a:defRPr/>
              </a:pPr>
              <a:t>18/12/2025</a:t>
            </a:fld>
            <a:endParaRPr lang="en-GB" altLang="en-US" sz="900"/>
          </a:p>
        </p:txBody>
      </p:sp>
      <p:sp>
        <p:nvSpPr>
          <p:cNvPr id="4" name="Slide Number Placeholder 3">
            <a:extLst>
              <a:ext uri="{FF2B5EF4-FFF2-40B4-BE49-F238E27FC236}">
                <a16:creationId xmlns:a16="http://schemas.microsoft.com/office/drawing/2014/main" id="{407CAE21-7127-48A8-BBC4-8A368BF62E43}"/>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FAF5663D-1B9D-48C8-BD8E-835F92F174D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2809476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A90BF-B67D-B237-B251-0368367CBFF1}"/>
              </a:ext>
            </a:extLst>
          </p:cNvPr>
          <p:cNvSpPr>
            <a:spLocks noGrp="1"/>
          </p:cNvSpPr>
          <p:nvPr>
            <p:ph type="title"/>
          </p:nvPr>
        </p:nvSpPr>
        <p:spPr>
          <a:xfrm>
            <a:off x="457200" y="274638"/>
            <a:ext cx="8229600" cy="219075"/>
          </a:xfrm>
        </p:spPr>
        <p:txBody>
          <a:bodyPr/>
          <a:lstStyle/>
          <a:p>
            <a:r>
              <a:rPr lang="en-GB" sz="1800" dirty="0">
                <a:latin typeface="Arial" panose="020B0604020202020204" pitchFamily="34" charset="0"/>
                <a:cs typeface="Arial" panose="020B0604020202020204" pitchFamily="34" charset="0"/>
              </a:rPr>
              <a:t>references</a:t>
            </a:r>
          </a:p>
        </p:txBody>
      </p:sp>
      <p:sp>
        <p:nvSpPr>
          <p:cNvPr id="4" name="Date Placeholder 3">
            <a:extLst>
              <a:ext uri="{FF2B5EF4-FFF2-40B4-BE49-F238E27FC236}">
                <a16:creationId xmlns:a16="http://schemas.microsoft.com/office/drawing/2014/main" id="{B2DFF562-025D-B659-6B9D-224FDC3833E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4687FC1D-169F-09B9-2610-A6BAA61CA5DD}"/>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
        <p:nvSpPr>
          <p:cNvPr id="6" name="Rectangle 1">
            <a:extLst>
              <a:ext uri="{FF2B5EF4-FFF2-40B4-BE49-F238E27FC236}">
                <a16:creationId xmlns:a16="http://schemas.microsoft.com/office/drawing/2014/main" id="{73AD2639-D352-8CAF-D6E8-8AE4E67CBA37}"/>
              </a:ext>
            </a:extLst>
          </p:cNvPr>
          <p:cNvSpPr>
            <a:spLocks noGrp="1" noChangeArrowheads="1"/>
          </p:cNvSpPr>
          <p:nvPr>
            <p:ph idx="1"/>
          </p:nvPr>
        </p:nvSpPr>
        <p:spPr bwMode="auto">
          <a:xfrm>
            <a:off x="899592" y="1191635"/>
            <a:ext cx="7056958" cy="166199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spcBef>
                <a:spcPct val="0"/>
              </a:spcBef>
            </a:pPr>
            <a:r>
              <a:rPr kumimoji="0" lang="en-US" altLang="en-US" sz="1800" b="0" i="0" u="none" strike="noStrike" cap="none" normalizeH="0" baseline="0" dirty="0">
                <a:ln>
                  <a:noFill/>
                </a:ln>
                <a:solidFill>
                  <a:schemeClr val="tx1"/>
                </a:solidFill>
                <a:effectLst/>
                <a:latin typeface="inherit"/>
              </a:rPr>
              <a:t>Whelan TJ, Mohide EA, Willan AR, et al(2021). The supportive care needs of newly diagnosed cancer patients attending a regional cancer center. </a:t>
            </a:r>
            <a:r>
              <a:rPr kumimoji="0" lang="en-US" altLang="en-US" sz="1800" b="0" i="1" u="none" strike="noStrike" cap="none" normalizeH="0" baseline="0" dirty="0">
                <a:ln>
                  <a:noFill/>
                </a:ln>
                <a:solidFill>
                  <a:schemeClr val="tx1"/>
                </a:solidFill>
                <a:effectLst/>
                <a:latin typeface="inherit"/>
              </a:rPr>
              <a:t>Cancer</a:t>
            </a:r>
            <a:r>
              <a:rPr kumimoji="0" lang="en-US" altLang="en-US" sz="1800" b="0" i="0" u="none" strike="noStrike" cap="none" normalizeH="0" baseline="0" dirty="0">
                <a:ln>
                  <a:noFill/>
                </a:ln>
                <a:solidFill>
                  <a:schemeClr val="tx1"/>
                </a:solidFill>
                <a:effectLst/>
                <a:latin typeface="inherit"/>
              </a:rPr>
              <a:t> 80::1518,1997-1524,  (accessed : 14 December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FFFFFF"/>
                </a:solidFill>
                <a:effectLst/>
                <a:latin typeface="-apple-system"/>
                <a:hlinkClick r:id="rId2"/>
              </a:rPr>
              <a:t>View</a:t>
            </a:r>
            <a:endParaRPr kumimoji="0" lang="en-US" altLang="en-US" sz="600" b="0" i="0" u="none" strike="noStrike" cap="none" normalizeH="0" baseline="0" dirty="0">
              <a:ln>
                <a:noFill/>
              </a:ln>
              <a:solidFill>
                <a:schemeClr val="tx1"/>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sng" strike="noStrike" cap="none" normalizeH="0" baseline="0" dirty="0">
                <a:ln>
                  <a:noFill/>
                </a:ln>
                <a:solidFill>
                  <a:srgbClr val="00807B"/>
                </a:solidFill>
                <a:effectLst/>
                <a:latin typeface="-apple-system"/>
                <a:hlinkClick r:id="rId3"/>
              </a:rPr>
              <a:t>PubMed</a:t>
            </a:r>
            <a:endParaRPr kumimoji="0" lang="en-US" altLang="en-US" sz="600" b="0" i="0" u="none" strike="noStrike" cap="none" normalizeH="0" baseline="0" dirty="0">
              <a:ln>
                <a:noFill/>
              </a:ln>
              <a:solidFill>
                <a:schemeClr val="tx1"/>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dirty="0">
                <a:ln>
                  <a:noFill/>
                </a:ln>
                <a:solidFill>
                  <a:srgbClr val="505050"/>
                </a:solidFill>
                <a:effectLst/>
                <a:latin typeface="-apple-system"/>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F89C5B6C-9B82-6C04-607B-FAAAE732C518}"/>
              </a:ext>
            </a:extLst>
          </p:cNvPr>
          <p:cNvSpPr txBox="1"/>
          <p:nvPr/>
        </p:nvSpPr>
        <p:spPr>
          <a:xfrm>
            <a:off x="755576" y="2551837"/>
            <a:ext cx="7560840" cy="3908762"/>
          </a:xfrm>
          <a:prstGeom prst="rect">
            <a:avLst/>
          </a:prstGeom>
          <a:noFill/>
        </p:spPr>
        <p:txBody>
          <a:bodyPr wrap="square">
            <a:spAutoFit/>
          </a:bodyPr>
          <a:lstStyle/>
          <a:p>
            <a:pPr marL="285750" indent="-285750">
              <a:buFont typeface="Arial" panose="020B0604020202020204" pitchFamily="34" charset="0"/>
              <a:buChar char="•"/>
            </a:pPr>
            <a:r>
              <a:rPr lang="en-GB" sz="1600" b="0" i="0" dirty="0">
                <a:solidFill>
                  <a:srgbClr val="222222"/>
                </a:solidFill>
                <a:effectLst/>
                <a:latin typeface="Arial" panose="020B0604020202020204" pitchFamily="34" charset="0"/>
              </a:rPr>
              <a:t>Ulloa, A.I.S., Ramos, L.G.G., Espinoza, M.J.M., Lagos, F.D.L.C. and Cruz, K.F.M., (2023). </a:t>
            </a:r>
            <a:r>
              <a:rPr lang="en-GB" sz="1600" b="0" i="0" dirty="0" err="1">
                <a:solidFill>
                  <a:srgbClr val="222222"/>
                </a:solidFill>
                <a:effectLst/>
                <a:latin typeface="Arial" panose="020B0604020202020204" pitchFamily="34" charset="0"/>
              </a:rPr>
              <a:t>loT</a:t>
            </a:r>
            <a:r>
              <a:rPr lang="en-GB" sz="1600" b="0" i="0" dirty="0">
                <a:solidFill>
                  <a:srgbClr val="222222"/>
                </a:solidFill>
                <a:effectLst/>
                <a:latin typeface="Arial" panose="020B0604020202020204" pitchFamily="34" charset="0"/>
              </a:rPr>
              <a:t> Based Prototype for Monitoring the Elderly. In </a:t>
            </a:r>
            <a:r>
              <a:rPr lang="en-GB" sz="1600" b="0" i="1" dirty="0">
                <a:solidFill>
                  <a:srgbClr val="222222"/>
                </a:solidFill>
                <a:effectLst/>
                <a:latin typeface="Arial" panose="020B0604020202020204" pitchFamily="34" charset="0"/>
              </a:rPr>
              <a:t>IEEE 41st Central America and Panama Convention (CONCAPAN XLI)</a:t>
            </a:r>
            <a:r>
              <a:rPr lang="en-GB" sz="1600" b="0" i="0" dirty="0">
                <a:solidFill>
                  <a:srgbClr val="222222"/>
                </a:solidFill>
                <a:effectLst/>
                <a:latin typeface="Arial" panose="020B0604020202020204" pitchFamily="34" charset="0"/>
              </a:rPr>
              <a:t> (pp. 1-6). IEEE. (Accessed: 15</a:t>
            </a:r>
            <a:r>
              <a:rPr lang="en-GB" sz="1600" b="0" i="0" baseline="30000" dirty="0">
                <a:solidFill>
                  <a:srgbClr val="222222"/>
                </a:solidFill>
                <a:effectLst/>
                <a:latin typeface="Arial" panose="020B0604020202020204" pitchFamily="34" charset="0"/>
              </a:rPr>
              <a:t>th</a:t>
            </a:r>
            <a:r>
              <a:rPr lang="en-GB" sz="1600" b="0" i="0" dirty="0">
                <a:solidFill>
                  <a:srgbClr val="222222"/>
                </a:solidFill>
                <a:effectLst/>
                <a:latin typeface="Arial" panose="020B0604020202020204" pitchFamily="34" charset="0"/>
              </a:rPr>
              <a:t>  December 2025)</a:t>
            </a:r>
          </a:p>
          <a:p>
            <a:pPr marL="285750" indent="-285750">
              <a:buFont typeface="Arial" panose="020B0604020202020204" pitchFamily="34" charset="0"/>
              <a:buChar char="•"/>
            </a:pPr>
            <a:endParaRPr lang="en-GB" sz="1600" dirty="0">
              <a:solidFill>
                <a:srgbClr val="222222"/>
              </a:solidFill>
            </a:endParaRPr>
          </a:p>
          <a:p>
            <a:pPr marL="285750" indent="-285750">
              <a:buFont typeface="Arial" panose="020B0604020202020204" pitchFamily="34" charset="0"/>
              <a:buChar char="•"/>
            </a:pPr>
            <a:r>
              <a:rPr lang="en-GB" sz="1600" dirty="0"/>
              <a:t>Smith, S.K., Zimmerman, S., Williams, C.S. and Zebrack, B.J., (2009). Health status and quality of life among non‐Hodgkin lymphoma survivors. </a:t>
            </a:r>
            <a:r>
              <a:rPr lang="en-GB" sz="1600" i="1" dirty="0"/>
              <a:t>Cancer: Interdisciplinary International Journal of the American Cancer Society</a:t>
            </a:r>
            <a:r>
              <a:rPr lang="en-GB" sz="1600" dirty="0"/>
              <a:t>, </a:t>
            </a:r>
            <a:r>
              <a:rPr lang="en-GB" sz="1600" i="1" dirty="0"/>
              <a:t>115</a:t>
            </a:r>
            <a:r>
              <a:rPr lang="en-GB" sz="1600" dirty="0"/>
              <a:t>(14), pp.3312-3323.(Accessed: 15</a:t>
            </a:r>
            <a:r>
              <a:rPr lang="en-GB" sz="1600" baseline="30000" dirty="0"/>
              <a:t>th</a:t>
            </a:r>
            <a:r>
              <a:rPr lang="en-GB" sz="1600" dirty="0"/>
              <a:t> December 2025).</a:t>
            </a:r>
            <a:endParaRPr lang="en-GB" sz="1600" dirty="0">
              <a:solidFill>
                <a:srgbClr val="222222"/>
              </a:solidFill>
            </a:endParaRPr>
          </a:p>
          <a:p>
            <a:pPr marL="285750" indent="-285750">
              <a:buFont typeface="Arial" panose="020B0604020202020204" pitchFamily="34" charset="0"/>
              <a:buChar char="•"/>
            </a:pPr>
            <a:endParaRPr lang="en-GB" sz="1600" dirty="0">
              <a:solidFill>
                <a:srgbClr val="222222"/>
              </a:solidFill>
            </a:endParaRPr>
          </a:p>
          <a:p>
            <a:pPr marL="285750" indent="-285750">
              <a:buFont typeface="Arial" panose="020B0604020202020204" pitchFamily="34" charset="0"/>
              <a:buChar char="•"/>
            </a:pPr>
            <a:endParaRPr lang="en-GB" sz="1600" dirty="0">
              <a:solidFill>
                <a:srgbClr val="222222"/>
              </a:solidFill>
            </a:endParaRPr>
          </a:p>
          <a:p>
            <a:pPr marL="285750" indent="-285750">
              <a:buFont typeface="Arial" panose="020B0604020202020204" pitchFamily="34" charset="0"/>
              <a:buChar char="•"/>
            </a:pPr>
            <a:endParaRPr lang="en-GB" sz="1600" dirty="0">
              <a:solidFill>
                <a:srgbClr val="222222"/>
              </a:solidFill>
            </a:endParaRPr>
          </a:p>
          <a:p>
            <a:pPr marL="285750" indent="-285750">
              <a:buFont typeface="Arial" panose="020B0604020202020204" pitchFamily="34" charset="0"/>
              <a:buChar char="•"/>
            </a:pPr>
            <a:endParaRPr lang="en-GB" sz="1600" dirty="0">
              <a:solidFill>
                <a:srgbClr val="222222"/>
              </a:solidFill>
            </a:endParaRPr>
          </a:p>
          <a:p>
            <a:pPr marL="285750" indent="-285750">
              <a:buFont typeface="Arial" panose="020B0604020202020204" pitchFamily="34" charset="0"/>
              <a:buChar char="•"/>
            </a:pPr>
            <a:endParaRPr lang="en-GB" sz="1600" dirty="0">
              <a:solidFill>
                <a:srgbClr val="222222"/>
              </a:solidFill>
            </a:endParaRPr>
          </a:p>
          <a:p>
            <a:pPr marL="285750" indent="-285750">
              <a:buFont typeface="Arial" panose="020B0604020202020204" pitchFamily="34" charset="0"/>
              <a:buChar char="•"/>
            </a:pPr>
            <a:endParaRPr lang="en-GB" sz="1600" dirty="0"/>
          </a:p>
        </p:txBody>
      </p:sp>
    </p:spTree>
    <p:extLst>
      <p:ext uri="{BB962C8B-B14F-4D97-AF65-F5344CB8AC3E}">
        <p14:creationId xmlns:p14="http://schemas.microsoft.com/office/powerpoint/2010/main" val="881972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ABBE5-0B75-F6AE-7600-46D6FB1CB0B8}"/>
              </a:ext>
            </a:extLst>
          </p:cNvPr>
          <p:cNvSpPr>
            <a:spLocks noGrp="1"/>
          </p:cNvSpPr>
          <p:nvPr>
            <p:ph type="title"/>
          </p:nvPr>
        </p:nvSpPr>
        <p:spPr>
          <a:xfrm>
            <a:off x="457200" y="274638"/>
            <a:ext cx="8229600" cy="130026"/>
          </a:xfrm>
        </p:spPr>
        <p:txBody>
          <a:bodyPr/>
          <a:lstStyle/>
          <a:p>
            <a:r>
              <a:rPr lang="en-GB" sz="1600" dirty="0"/>
              <a:t>references</a:t>
            </a:r>
          </a:p>
        </p:txBody>
      </p:sp>
      <p:sp>
        <p:nvSpPr>
          <p:cNvPr id="3" name="Content Placeholder 2">
            <a:extLst>
              <a:ext uri="{FF2B5EF4-FFF2-40B4-BE49-F238E27FC236}">
                <a16:creationId xmlns:a16="http://schemas.microsoft.com/office/drawing/2014/main" id="{A440C84F-063D-9AB4-1A01-357FE52337E4}"/>
              </a:ext>
            </a:extLst>
          </p:cNvPr>
          <p:cNvSpPr>
            <a:spLocks noGrp="1"/>
          </p:cNvSpPr>
          <p:nvPr>
            <p:ph idx="1"/>
          </p:nvPr>
        </p:nvSpPr>
        <p:spPr>
          <a:xfrm>
            <a:off x="683568" y="692696"/>
            <a:ext cx="7560840" cy="7920880"/>
          </a:xfrm>
        </p:spPr>
        <p:txBody>
          <a:bodyPr/>
          <a:lstStyle/>
          <a:p>
            <a:r>
              <a:rPr lang="en-GB" sz="1400" dirty="0">
                <a:latin typeface="Arial" panose="020B0604020202020204" pitchFamily="34" charset="0"/>
                <a:cs typeface="Arial" panose="020B0604020202020204" pitchFamily="34" charset="0"/>
              </a:rPr>
              <a:t>Bansal, T., Sharan, A.D. and Garg, B., (2022). Enhanced recovery after surgery (ERAS) protocol in spine surgery. </a:t>
            </a:r>
            <a:r>
              <a:rPr lang="en-GB" sz="1400" i="1" dirty="0">
                <a:latin typeface="Arial" panose="020B0604020202020204" pitchFamily="34" charset="0"/>
                <a:cs typeface="Arial" panose="020B0604020202020204" pitchFamily="34" charset="0"/>
              </a:rPr>
              <a:t>Journal of clinical orthopaedics and trauma</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31</a:t>
            </a:r>
            <a:r>
              <a:rPr lang="en-GB" sz="1400" dirty="0">
                <a:latin typeface="Arial" panose="020B0604020202020204" pitchFamily="34" charset="0"/>
                <a:cs typeface="Arial" panose="020B0604020202020204" pitchFamily="34" charset="0"/>
              </a:rPr>
              <a:t>, p.101944.</a:t>
            </a:r>
          </a:p>
          <a:p>
            <a:r>
              <a:rPr lang="en-GB" sz="1400" dirty="0">
                <a:latin typeface="Arial" panose="020B0604020202020204" pitchFamily="34" charset="0"/>
                <a:cs typeface="Arial" panose="020B0604020202020204" pitchFamily="34" charset="0"/>
              </a:rPr>
              <a:t>(Accessed : 13 December 2025)</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Batchelor TJP, Rasburn NJ, Abdelnour-Berchtold E et al. Guidelines for enhanced recovery after lung surgery: recommendations of the Enhanced Recovery After Surgery (ERAS</a:t>
            </a:r>
            <a:r>
              <a:rPr lang="en-GB" sz="1400" baseline="30000"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Society and the European Society of Thoracic Surgeons (ESTS). </a:t>
            </a:r>
            <a:r>
              <a:rPr lang="en-GB" sz="1400" i="1" dirty="0">
                <a:latin typeface="Arial" panose="020B0604020202020204" pitchFamily="34" charset="0"/>
                <a:cs typeface="Arial" panose="020B0604020202020204" pitchFamily="34" charset="0"/>
              </a:rPr>
              <a:t>European Journal of Cardio-Thoracic Surgery.</a:t>
            </a:r>
            <a:r>
              <a:rPr lang="en-GB" sz="1400" dirty="0">
                <a:latin typeface="Arial" panose="020B0604020202020204" pitchFamily="34" charset="0"/>
                <a:cs typeface="Arial" panose="020B0604020202020204" pitchFamily="34" charset="0"/>
              </a:rPr>
              <a:t> 55, 91–115 </a:t>
            </a:r>
          </a:p>
          <a:p>
            <a:r>
              <a:rPr lang="en-GB" sz="1400" dirty="0">
                <a:latin typeface="Arial" panose="020B0604020202020204" pitchFamily="34" charset="0"/>
                <a:cs typeface="Arial" panose="020B0604020202020204" pitchFamily="34" charset="0"/>
              </a:rPr>
              <a:t>(accessed  : 13 December 2025)  </a:t>
            </a:r>
          </a:p>
          <a:p>
            <a:pPr marL="0" indent="0">
              <a:buNone/>
            </a:pPr>
            <a:endParaRPr lang="en-GB" sz="14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Boffetta, P., (2011). I. Epidemiology of adult non-Hodgkin lymphoma. </a:t>
            </a:r>
            <a:r>
              <a:rPr lang="en-GB" sz="1600" i="1" dirty="0">
                <a:latin typeface="Arial" panose="020B0604020202020204" pitchFamily="34" charset="0"/>
                <a:cs typeface="Arial" panose="020B0604020202020204" pitchFamily="34" charset="0"/>
              </a:rPr>
              <a:t>Annals of oncology</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22</a:t>
            </a:r>
            <a:r>
              <a:rPr lang="en-GB" sz="1600" dirty="0">
                <a:latin typeface="Arial" panose="020B0604020202020204" pitchFamily="34" charset="0"/>
                <a:cs typeface="Arial" panose="020B0604020202020204" pitchFamily="34" charset="0"/>
              </a:rPr>
              <a:t>, pp.iv27-iv31. (Accessed: 18 December 2025)</a:t>
            </a:r>
          </a:p>
          <a:p>
            <a:pPr marL="0" indent="0">
              <a:buNone/>
            </a:pPr>
            <a:r>
              <a:rPr lang="en-GB" sz="1200" dirty="0">
                <a:latin typeface="Arial" panose="020B0604020202020204" pitchFamily="34" charset="0"/>
                <a:cs typeface="Arial" panose="020B0604020202020204" pitchFamily="34" charset="0"/>
              </a:rPr>
              <a:t>Hall, J.E. and Hall, M.E., (2020). </a:t>
            </a:r>
            <a:r>
              <a:rPr lang="en-GB" sz="1200" i="1" dirty="0">
                <a:latin typeface="Arial" panose="020B0604020202020204" pitchFamily="34" charset="0"/>
                <a:cs typeface="Arial" panose="020B0604020202020204" pitchFamily="34" charset="0"/>
              </a:rPr>
              <a:t>Guyton and Hall </a:t>
            </a:r>
          </a:p>
          <a:p>
            <a:pPr marL="0" indent="0">
              <a:buNone/>
            </a:pPr>
            <a:r>
              <a:rPr lang="en-GB" sz="1200" i="1" dirty="0">
                <a:latin typeface="Arial" panose="020B0604020202020204" pitchFamily="34" charset="0"/>
                <a:cs typeface="Arial" panose="020B0604020202020204" pitchFamily="34" charset="0"/>
              </a:rPr>
              <a:t>Textbook of Medical Physiology E-Book: Guyton and Hall Textbook of Medical Physiology E-Book</a:t>
            </a:r>
            <a:r>
              <a:rPr lang="en-GB" sz="1200" dirty="0">
                <a:latin typeface="Arial" panose="020B0604020202020204" pitchFamily="34" charset="0"/>
                <a:cs typeface="Arial" panose="020B0604020202020204" pitchFamily="34" charset="0"/>
              </a:rPr>
              <a:t>. Elsevier Health </a:t>
            </a:r>
            <a:r>
              <a:rPr lang="en-GB" sz="1200" dirty="0"/>
              <a:t>Sciences.</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Lyman, G.H., Carrier, M., Ay, C., Di Nisio, M., Hicks, L.K., Khorana, A.A., Leavitt, A.D., Lee</a:t>
            </a:r>
            <a:r>
              <a:rPr lang="en-GB" sz="1400" dirty="0">
                <a:latin typeface="Arial" panose="020B0604020202020204" pitchFamily="34" charset="0"/>
                <a:cs typeface="Arial" panose="020B0604020202020204" pitchFamily="34" charset="0"/>
              </a:rPr>
              <a:t>, A.Y., Macbeth, F., Morgan, R.L. and Noble, S., (2021). American Society of Haematology  guidelines for management of venous thromboembolism: prevention and treatment in patients with cancer. </a:t>
            </a:r>
            <a:r>
              <a:rPr lang="en-GB" sz="1400" i="1" dirty="0">
                <a:latin typeface="Arial" panose="020B0604020202020204" pitchFamily="34" charset="0"/>
                <a:cs typeface="Arial" panose="020B0604020202020204" pitchFamily="34" charset="0"/>
              </a:rPr>
              <a:t>Blood advances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5</a:t>
            </a:r>
            <a:r>
              <a:rPr lang="en-GB" sz="1400" dirty="0">
                <a:latin typeface="Arial" panose="020B0604020202020204" pitchFamily="34" charset="0"/>
                <a:cs typeface="Arial" panose="020B0604020202020204" pitchFamily="34" charset="0"/>
              </a:rPr>
              <a:t>(4), pp.927-974. (Access : 12 December 2025)</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F8FCEE4A-006D-B08D-112C-77C644FE9F8D}"/>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58292A5C-86DF-635B-A4AE-65857BB9D0DB}"/>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8379720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2740733-F9BF-E68E-C9FA-4AA690ADC187}"/>
              </a:ext>
            </a:extLst>
          </p:cNvPr>
          <p:cNvSpPr>
            <a:spLocks noGrp="1"/>
          </p:cNvSpPr>
          <p:nvPr>
            <p:ph type="title"/>
          </p:nvPr>
        </p:nvSpPr>
        <p:spPr>
          <a:xfrm>
            <a:off x="457200" y="274638"/>
            <a:ext cx="8229600" cy="339725"/>
          </a:xfrm>
        </p:spPr>
        <p:txBody>
          <a:bodyPr/>
          <a:lstStyle/>
          <a:p>
            <a:r>
              <a:rPr lang="en-US" sz="1600" dirty="0">
                <a:latin typeface="Arial" panose="020B0604020202020204" pitchFamily="34" charset="0"/>
                <a:cs typeface="Arial" panose="020B0604020202020204" pitchFamily="34" charset="0"/>
              </a:rPr>
              <a:t>REFERENCES</a:t>
            </a:r>
          </a:p>
        </p:txBody>
      </p:sp>
      <p:sp>
        <p:nvSpPr>
          <p:cNvPr id="2" name="Date Placeholder 1">
            <a:extLst>
              <a:ext uri="{FF2B5EF4-FFF2-40B4-BE49-F238E27FC236}">
                <a16:creationId xmlns:a16="http://schemas.microsoft.com/office/drawing/2014/main" id="{55A83717-B431-B20F-A504-582590CC9432}"/>
              </a:ext>
            </a:extLst>
          </p:cNvPr>
          <p:cNvSpPr>
            <a:spLocks noGrp="1"/>
          </p:cNvSpPr>
          <p:nvPr>
            <p:ph type="dt" sz="half" idx="10"/>
          </p:nvPr>
        </p:nvSpPr>
        <p:spPr/>
        <p:txBody>
          <a:bodyPr vert="horz" lIns="91440" tIns="45720" rIns="91440" bIns="45720" rtlCol="0" anchor="ctr">
            <a:normAutofit/>
          </a:bodyPr>
          <a:lstStyle/>
          <a:p>
            <a:pPr>
              <a:lnSpc>
                <a:spcPct val="90000"/>
              </a:lnSpc>
              <a:spcAft>
                <a:spcPts val="600"/>
              </a:spcAft>
              <a:defRPr/>
            </a:pPr>
            <a:fld id="{D30023C4-5528-489E-A726-D14A340FF59E}" type="datetime1">
              <a:rPr lang="en-GB" altLang="en-US" sz="900" kern="1200">
                <a:latin typeface="+mn-lt"/>
                <a:ea typeface="+mn-ea"/>
                <a:cs typeface="+mn-cs"/>
              </a:rPr>
              <a:pPr>
                <a:lnSpc>
                  <a:spcPct val="90000"/>
                </a:lnSpc>
                <a:spcAft>
                  <a:spcPts val="600"/>
                </a:spcAft>
                <a:defRPr/>
              </a:pPr>
              <a:t>18/12/2025</a:t>
            </a:fld>
            <a:endParaRPr lang="en-GB" altLang="en-US" sz="900" kern="1200">
              <a:latin typeface="+mn-lt"/>
              <a:ea typeface="+mn-ea"/>
              <a:cs typeface="+mn-cs"/>
            </a:endParaRPr>
          </a:p>
        </p:txBody>
      </p:sp>
      <p:sp>
        <p:nvSpPr>
          <p:cNvPr id="3" name="Slide Number Placeholder 2">
            <a:extLst>
              <a:ext uri="{FF2B5EF4-FFF2-40B4-BE49-F238E27FC236}">
                <a16:creationId xmlns:a16="http://schemas.microsoft.com/office/drawing/2014/main" id="{5003566D-BC43-7115-CD85-3A2A025A9AC9}"/>
              </a:ext>
            </a:extLst>
          </p:cNvPr>
          <p:cNvSpPr>
            <a:spLocks noGrp="1"/>
          </p:cNvSpPr>
          <p:nvPr>
            <p:ph type="sldNum" sz="quarter" idx="11"/>
          </p:nvPr>
        </p:nvSpPr>
        <p:spPr/>
        <p:txBody>
          <a:bodyPr vert="horz" wrap="square" lIns="91440" tIns="45720" rIns="91440" bIns="45720" numCol="1" anchor="ctr" anchorCtr="0" compatLnSpc="1">
            <a:prstTxWarp prst="textNoShape">
              <a:avLst/>
            </a:prstTxWarp>
            <a:normAutofit/>
          </a:bodyPr>
          <a:lstStyle/>
          <a:p>
            <a:pPr>
              <a:spcAft>
                <a:spcPts val="600"/>
              </a:spcAft>
              <a:defRPr/>
            </a:pPr>
            <a:fld id="{AA1819AB-B9DA-41D7-8C91-5DE9528F5AA4}" type="slidenum">
              <a:rPr lang="en-GB" altLang="en-US" kern="1200">
                <a:latin typeface="Myriad Pro"/>
                <a:ea typeface="+mn-ea"/>
                <a:cs typeface="Arial" panose="020B0604020202020204" pitchFamily="34" charset="0"/>
              </a:rPr>
              <a:pPr>
                <a:spcAft>
                  <a:spcPts val="600"/>
                </a:spcAft>
                <a:defRPr/>
              </a:pPr>
              <a:t>22</a:t>
            </a:fld>
            <a:endParaRPr lang="en-GB" altLang="en-US" kern="1200">
              <a:latin typeface="Myriad Pro"/>
              <a:ea typeface="+mn-ea"/>
              <a:cs typeface="Arial" panose="020B0604020202020204" pitchFamily="34" charset="0"/>
            </a:endParaRPr>
          </a:p>
        </p:txBody>
      </p:sp>
      <p:sp>
        <p:nvSpPr>
          <p:cNvPr id="6" name="Rectangle 2">
            <a:extLst>
              <a:ext uri="{FF2B5EF4-FFF2-40B4-BE49-F238E27FC236}">
                <a16:creationId xmlns:a16="http://schemas.microsoft.com/office/drawing/2014/main" id="{9F14B336-98D9-9A9C-0504-59E8B3FDBCAB}"/>
              </a:ext>
            </a:extLst>
          </p:cNvPr>
          <p:cNvSpPr>
            <a:spLocks noChangeArrowheads="1"/>
          </p:cNvSpPr>
          <p:nvPr/>
        </p:nvSpPr>
        <p:spPr bwMode="auto">
          <a:xfrm>
            <a:off x="736600" y="114300"/>
            <a:ext cx="4051424" cy="53146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p>
            <a:pPr marR="0" lvl="0" defTabSz="914400" latinLnBrk="0">
              <a:lnSpc>
                <a:spcPct val="90000"/>
              </a:lnSpc>
              <a:spcBef>
                <a:spcPct val="20000"/>
              </a:spcBef>
              <a:buClrTx/>
              <a:buSzTx/>
              <a:tabLst/>
            </a:pPr>
            <a:r>
              <a:rPr kumimoji="0" lang="en-US" altLang="en-US" sz="1500" b="0" i="0" u="none" strike="noStrike" cap="none" normalizeH="0" baseline="0">
                <a:ln>
                  <a:noFill/>
                </a:ln>
                <a:effectLst/>
                <a:latin typeface="+mn-lt"/>
                <a:cs typeface="+mn-cs"/>
              </a:rPr>
              <a:t> </a:t>
            </a:r>
          </a:p>
          <a:p>
            <a:pPr marR="0" lvl="0" defTabSz="914400" latinLnBrk="0">
              <a:lnSpc>
                <a:spcPct val="90000"/>
              </a:lnSpc>
              <a:spcBef>
                <a:spcPct val="20000"/>
              </a:spcBef>
              <a:buClrTx/>
              <a:buSzTx/>
              <a:tabLst/>
            </a:pPr>
            <a:endParaRPr lang="en-US" sz="1500">
              <a:latin typeface="+mn-lt"/>
              <a:cs typeface="+mn-cs"/>
            </a:endParaRPr>
          </a:p>
          <a:p>
            <a:pPr marR="0" lvl="0" defTabSz="914400" latinLnBrk="0">
              <a:lnSpc>
                <a:spcPct val="90000"/>
              </a:lnSpc>
              <a:spcBef>
                <a:spcPct val="20000"/>
              </a:spcBef>
              <a:buClrTx/>
              <a:buSzTx/>
              <a:tabLst/>
            </a:pPr>
            <a:endParaRPr lang="en-US" sz="1500">
              <a:latin typeface="+mn-lt"/>
              <a:cs typeface="+mn-cs"/>
            </a:endParaRPr>
          </a:p>
          <a:p>
            <a:pPr marR="0" lvl="0" defTabSz="914400" latinLnBrk="0">
              <a:lnSpc>
                <a:spcPct val="90000"/>
              </a:lnSpc>
              <a:spcBef>
                <a:spcPct val="20000"/>
              </a:spcBef>
              <a:buClrTx/>
              <a:buSzTx/>
              <a:tabLst/>
            </a:pPr>
            <a:endParaRPr lang="en-US" sz="1500">
              <a:latin typeface="+mn-lt"/>
              <a:cs typeface="+mn-cs"/>
            </a:endParaRPr>
          </a:p>
          <a:p>
            <a:pPr marR="0" lvl="0" defTabSz="914400" latinLnBrk="0">
              <a:lnSpc>
                <a:spcPct val="90000"/>
              </a:lnSpc>
              <a:spcBef>
                <a:spcPct val="20000"/>
              </a:spcBef>
              <a:buClrTx/>
              <a:buSzTx/>
              <a:tabLst/>
            </a:pPr>
            <a:r>
              <a:rPr lang="en-GB" sz="1200"/>
              <a:t>Ramachandran, R., Manan, A., Kim, J. </a:t>
            </a:r>
            <a:r>
              <a:rPr lang="en-GB" sz="1200" i="1"/>
              <a:t>et</a:t>
            </a:r>
            <a:r>
              <a:rPr lang="en-GB" sz="1200"/>
              <a:t> (2024). </a:t>
            </a:r>
            <a:r>
              <a:rPr lang="en-GB" sz="1200" i="1"/>
              <a:t>al.</a:t>
            </a:r>
            <a:r>
              <a:rPr lang="en-GB" sz="1200"/>
              <a:t> NLRP3 inflammasome: a key player in the pathogenesis of life-style disorders. </a:t>
            </a:r>
            <a:r>
              <a:rPr lang="en-GB" sz="1200" i="1"/>
              <a:t>Exp Mol Med</a:t>
            </a:r>
            <a:r>
              <a:rPr lang="en-GB" sz="1200"/>
              <a:t> </a:t>
            </a:r>
            <a:r>
              <a:rPr lang="en-GB" sz="1200" b="1"/>
              <a:t>56</a:t>
            </a:r>
            <a:r>
              <a:rPr lang="en-GB" sz="1200"/>
              <a:t>, 1488–1500 </a:t>
            </a:r>
            <a:r>
              <a:rPr lang="en-GB" sz="1200">
                <a:hlinkClick r:id="rId2"/>
              </a:rPr>
              <a:t>https://doi.org/10.1038/s12276-024-01261-8</a:t>
            </a:r>
            <a:r>
              <a:rPr lang="en-GB" sz="1200"/>
              <a:t>  Accessed : 12 December 2025</a:t>
            </a:r>
            <a:endParaRPr kumimoji="0" lang="en-US" altLang="en-US" sz="1200" b="0" i="0" u="none" strike="noStrike" cap="none" normalizeH="0" baseline="0">
              <a:ln>
                <a:noFill/>
              </a:ln>
              <a:effectLst/>
            </a:endParaRPr>
          </a:p>
          <a:p>
            <a:pPr marL="342900" marR="0" lvl="0" indent="-342900" defTabSz="914400" latinLnBrk="0">
              <a:lnSpc>
                <a:spcPct val="90000"/>
              </a:lnSpc>
              <a:spcBef>
                <a:spcPct val="20000"/>
              </a:spcBef>
              <a:buClrTx/>
              <a:buSzTx/>
              <a:buFont typeface="Arial" panose="020B0604020202020204" pitchFamily="34" charset="0"/>
              <a:buChar char="•"/>
              <a:tabLst/>
            </a:pPr>
            <a:endParaRPr lang="en-US" altLang="en-US" sz="1200"/>
          </a:p>
          <a:p>
            <a:pPr marR="0" lvl="0" defTabSz="914400" latinLnBrk="0">
              <a:lnSpc>
                <a:spcPct val="90000"/>
              </a:lnSpc>
              <a:spcBef>
                <a:spcPct val="20000"/>
              </a:spcBef>
              <a:buClrTx/>
              <a:buSzTx/>
              <a:tabLst/>
            </a:pPr>
            <a:r>
              <a:rPr kumimoji="0" lang="en-US" altLang="en-US" sz="1200" b="0" i="0" u="none" strike="noStrike" cap="none" normalizeH="0" baseline="0">
                <a:ln>
                  <a:noFill/>
                </a:ln>
                <a:effectLst/>
              </a:rPr>
              <a:t>Ruf R, Yarandi N, Ortiz-Melo DI, Sparks MA. (2021). Onco-hypertension: Overview of hypertension with anti-cancer agents. </a:t>
            </a:r>
            <a:r>
              <a:rPr kumimoji="0" lang="en-US" altLang="en-US" sz="1200" b="0" i="1" u="none" strike="noStrike" cap="none" normalizeH="0" baseline="0">
                <a:ln>
                  <a:noFill/>
                </a:ln>
                <a:effectLst/>
              </a:rPr>
              <a:t>Journal of Onco-Nephrology</a:t>
            </a:r>
            <a:r>
              <a:rPr kumimoji="0" lang="en-US" altLang="en-US" sz="1200" b="0" i="0" u="none" strike="noStrike" cap="none" normalizeH="0" baseline="0">
                <a:ln>
                  <a:noFill/>
                </a:ln>
                <a:effectLst/>
              </a:rPr>
              <a:t>. 2021;5(1):57-69. doi:</a:t>
            </a:r>
            <a:r>
              <a:rPr kumimoji="0" lang="en-US" altLang="en-US" sz="1200" b="0" i="0" u="none" strike="noStrike" cap="none" normalizeH="0" baseline="0">
                <a:ln>
                  <a:noFill/>
                </a:ln>
                <a:effectLst/>
                <a:hlinkClick r:id="rId3">
                  <a:extLst>
                    <a:ext uri="{A12FA001-AC4F-418D-AE19-62706E023703}">
                      <ahyp:hlinkClr xmlns:ahyp="http://schemas.microsoft.com/office/drawing/2018/hyperlinkcolor" val="tx"/>
                    </a:ext>
                  </a:extLst>
                </a:hlinkClick>
              </a:rPr>
              <a:t>10.1177/23993693211001374</a:t>
            </a:r>
            <a:endParaRPr kumimoji="0" lang="en-US" altLang="en-US" sz="1200" b="0" i="0" u="none" strike="noStrike" cap="none" normalizeH="0" baseline="0">
              <a:ln>
                <a:noFill/>
              </a:ln>
              <a:effectLst/>
            </a:endParaRPr>
          </a:p>
          <a:p>
            <a:pPr marR="0" lvl="0" defTabSz="914400" latinLnBrk="0">
              <a:lnSpc>
                <a:spcPct val="90000"/>
              </a:lnSpc>
              <a:spcBef>
                <a:spcPct val="20000"/>
              </a:spcBef>
              <a:buClrTx/>
              <a:buSzTx/>
              <a:tabLst/>
            </a:pPr>
            <a:r>
              <a:rPr kumimoji="0" lang="en-US" altLang="en-US" sz="1200" b="0" i="0" u="none" strike="noStrike" cap="none" normalizeH="0" baseline="0">
                <a:ln>
                  <a:noFill/>
                </a:ln>
                <a:effectLst/>
              </a:rPr>
              <a:t> (Accessed: 13 December 2025)</a:t>
            </a:r>
            <a:endParaRPr kumimoji="0" lang="en-US" altLang="en-US" sz="1200" b="0" i="0" u="none" strike="noStrike" cap="none" normalizeH="0" baseline="0" dirty="0">
              <a:ln>
                <a:noFill/>
              </a:ln>
              <a:effectLst/>
            </a:endParaRPr>
          </a:p>
        </p:txBody>
      </p:sp>
      <p:sp>
        <p:nvSpPr>
          <p:cNvPr id="5" name="TextBox 4">
            <a:extLst>
              <a:ext uri="{FF2B5EF4-FFF2-40B4-BE49-F238E27FC236}">
                <a16:creationId xmlns:a16="http://schemas.microsoft.com/office/drawing/2014/main" id="{FA35AE32-A43C-ADB9-B111-19A9B8E6EB81}"/>
              </a:ext>
            </a:extLst>
          </p:cNvPr>
          <p:cNvSpPr txBox="1"/>
          <p:nvPr/>
        </p:nvSpPr>
        <p:spPr bwMode="auto">
          <a:xfrm rot="10800000" flipV="1">
            <a:off x="457200" y="3140968"/>
            <a:ext cx="6555248" cy="576064"/>
          </a:xfrm>
          <a:prstGeom prst="rect">
            <a:avLst/>
          </a:prstGeom>
          <a:noFill/>
          <a:ln>
            <a:noFill/>
          </a:ln>
        </p:spPr>
        <p:txBody>
          <a:bodyPr vert="horz" wrap="square" lIns="91440" tIns="45720" rIns="91440" bIns="45720" numCol="1" anchor="t" anchorCtr="0" compatLnSpc="1">
            <a:prstTxWarp prst="textNoShape">
              <a:avLst/>
            </a:prstTxWarp>
            <a:normAutofit lnSpcReduction="10000"/>
          </a:bodyPr>
          <a:lstStyle/>
          <a:p>
            <a:pPr>
              <a:lnSpc>
                <a:spcPct val="90000"/>
              </a:lnSpc>
              <a:spcBef>
                <a:spcPct val="20000"/>
              </a:spcBef>
            </a:pPr>
            <a:r>
              <a:rPr lang="en-GB" sz="1200"/>
              <a:t>Cokkinides, V., Albano, J., Samuels, A., Ward, M. and Thum, J.,( 2005). American cancer society: Cancer facts and figures. </a:t>
            </a:r>
            <a:r>
              <a:rPr lang="en-GB" sz="1200" i="1"/>
              <a:t>Atlanta: American Cancer Society</a:t>
            </a:r>
            <a:r>
              <a:rPr lang="en-GB" sz="1200"/>
              <a:t>. (Accessed : 11 December 2025)</a:t>
            </a:r>
            <a:endParaRPr lang="en-US" sz="1200" dirty="0">
              <a:latin typeface="+mn-lt"/>
              <a:cs typeface="+mn-cs"/>
            </a:endParaRPr>
          </a:p>
        </p:txBody>
      </p:sp>
    </p:spTree>
    <p:extLst>
      <p:ext uri="{BB962C8B-B14F-4D97-AF65-F5344CB8AC3E}">
        <p14:creationId xmlns:p14="http://schemas.microsoft.com/office/powerpoint/2010/main" val="27218722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5516389-FA54-0F4E-AA58-C38D4BD42A1B}"/>
              </a:ext>
            </a:extLst>
          </p:cNvPr>
          <p:cNvSpPr>
            <a:spLocks noGrp="1"/>
          </p:cNvSpPr>
          <p:nvPr>
            <p:ph type="title"/>
          </p:nvPr>
        </p:nvSpPr>
        <p:spPr>
          <a:xfrm>
            <a:off x="457200" y="274638"/>
            <a:ext cx="8229600" cy="274042"/>
          </a:xfrm>
        </p:spPr>
        <p:txBody>
          <a:bodyPr wrap="square" anchor="ctr">
            <a:noAutofit/>
          </a:bodyPr>
          <a:lstStyle/>
          <a:p>
            <a:r>
              <a:rPr lang="en-US" sz="1600" dirty="0">
                <a:latin typeface="Arial" panose="020B0604020202020204" pitchFamily="34" charset="0"/>
                <a:cs typeface="Arial" panose="020B0604020202020204" pitchFamily="34" charset="0"/>
              </a:rPr>
              <a:t>References</a:t>
            </a:r>
          </a:p>
        </p:txBody>
      </p:sp>
      <p:sp>
        <p:nvSpPr>
          <p:cNvPr id="13" name="Content Placeholder 2">
            <a:extLst>
              <a:ext uri="{FF2B5EF4-FFF2-40B4-BE49-F238E27FC236}">
                <a16:creationId xmlns:a16="http://schemas.microsoft.com/office/drawing/2014/main" id="{F4C52C84-EC98-0A7A-F87D-5593A2270AA6}"/>
              </a:ext>
            </a:extLst>
          </p:cNvPr>
          <p:cNvSpPr>
            <a:spLocks noGrp="1"/>
          </p:cNvSpPr>
          <p:nvPr>
            <p:ph idx="1"/>
          </p:nvPr>
        </p:nvSpPr>
        <p:spPr>
          <a:xfrm>
            <a:off x="457200" y="764704"/>
            <a:ext cx="8229600" cy="6624735"/>
          </a:xfrm>
        </p:spPr>
        <p:txBody>
          <a:bodyPr/>
          <a:lstStyle/>
          <a:p>
            <a:r>
              <a:rPr lang="en-GB" sz="1600" dirty="0">
                <a:latin typeface="Arial" panose="020B0604020202020204" pitchFamily="34" charset="0"/>
                <a:cs typeface="Arial" panose="020B0604020202020204" pitchFamily="34" charset="0"/>
              </a:rPr>
              <a:t>Melis P, Galletta M, Gonzalez CIA, </a:t>
            </a:r>
            <a:r>
              <a:rPr lang="en-GB" sz="1600" dirty="0" err="1">
                <a:latin typeface="Arial" panose="020B0604020202020204" pitchFamily="34" charset="0"/>
                <a:cs typeface="Arial" panose="020B0604020202020204" pitchFamily="34" charset="0"/>
              </a:rPr>
              <a:t>Contu</a:t>
            </a:r>
            <a:r>
              <a:rPr lang="en-GB" sz="1600" dirty="0">
                <a:latin typeface="Arial" panose="020B0604020202020204" pitchFamily="34" charset="0"/>
                <a:cs typeface="Arial" panose="020B0604020202020204" pitchFamily="34" charset="0"/>
              </a:rPr>
              <a:t> P, Herrera MFJ. (2020). Ethical perspectives in communication in cancer care: An interpretative phenomenological study. </a:t>
            </a:r>
            <a:r>
              <a:rPr lang="en-GB" sz="1600" i="1" dirty="0">
                <a:latin typeface="Arial" panose="020B0604020202020204" pitchFamily="34" charset="0"/>
                <a:cs typeface="Arial" panose="020B0604020202020204" pitchFamily="34" charset="0"/>
              </a:rPr>
              <a:t>Nursing Ethics</a:t>
            </a:r>
            <a:r>
              <a:rPr lang="en-GB" sz="1600" dirty="0">
                <a:latin typeface="Arial" panose="020B0604020202020204" pitchFamily="34" charset="0"/>
                <a:cs typeface="Arial" panose="020B0604020202020204" pitchFamily="34" charset="0"/>
              </a:rPr>
              <a:t>. 2020;27(6):1418-1435. doi:</a:t>
            </a:r>
            <a:r>
              <a:rPr lang="en-GB" sz="1600" u="sng" dirty="0">
                <a:latin typeface="Arial" panose="020B0604020202020204" pitchFamily="34" charset="0"/>
                <a:cs typeface="Arial" panose="020B0604020202020204" pitchFamily="34" charset="0"/>
                <a:hlinkClick r:id="rId3"/>
              </a:rPr>
              <a:t>10.1177/0969733020916771</a:t>
            </a:r>
            <a:r>
              <a:rPr lang="en-GB" sz="1600" u="sng" dirty="0">
                <a:latin typeface="Arial" panose="020B0604020202020204" pitchFamily="34" charset="0"/>
                <a:cs typeface="Arial" panose="020B0604020202020204" pitchFamily="34" charset="0"/>
              </a:rPr>
              <a:t> (</a:t>
            </a:r>
            <a:r>
              <a:rPr lang="en-GB" sz="1600" u="sng" dirty="0" err="1">
                <a:latin typeface="Arial" panose="020B0604020202020204" pitchFamily="34" charset="0"/>
                <a:cs typeface="Arial" panose="020B0604020202020204" pitchFamily="34" charset="0"/>
              </a:rPr>
              <a:t>Acessed</a:t>
            </a:r>
            <a:r>
              <a:rPr lang="en-GB" sz="1600" u="sng" dirty="0">
                <a:latin typeface="Arial" panose="020B0604020202020204" pitchFamily="34" charset="0"/>
                <a:cs typeface="Arial" panose="020B0604020202020204" pitchFamily="34" charset="0"/>
              </a:rPr>
              <a:t>: 13</a:t>
            </a:r>
            <a:r>
              <a:rPr lang="en-GB" sz="1600" u="sng" baseline="30000" dirty="0">
                <a:latin typeface="Arial" panose="020B0604020202020204" pitchFamily="34" charset="0"/>
                <a:cs typeface="Arial" panose="020B0604020202020204" pitchFamily="34" charset="0"/>
              </a:rPr>
              <a:t>th</a:t>
            </a:r>
            <a:r>
              <a:rPr lang="en-GB" sz="1600" u="sng" dirty="0">
                <a:latin typeface="Arial" panose="020B0604020202020204" pitchFamily="34" charset="0"/>
                <a:cs typeface="Arial" panose="020B0604020202020204" pitchFamily="34" charset="0"/>
              </a:rPr>
              <a:t> December 2025)</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Martínez García, L., McFarlane, E., Barnes, S., Sanabria, A.J., Alonso-Coello, P. and Alderson, P., (2014). Updated recommendations: an assessment of NICE clinical guidelines. </a:t>
            </a:r>
            <a:r>
              <a:rPr lang="en-GB" sz="1600" i="1" dirty="0">
                <a:latin typeface="Arial" panose="020B0604020202020204" pitchFamily="34" charset="0"/>
                <a:cs typeface="Arial" panose="020B0604020202020204" pitchFamily="34" charset="0"/>
              </a:rPr>
              <a:t>Implementation Science</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9</a:t>
            </a:r>
            <a:r>
              <a:rPr lang="en-GB" sz="1600" dirty="0">
                <a:latin typeface="Arial" panose="020B0604020202020204" pitchFamily="34" charset="0"/>
                <a:cs typeface="Arial" panose="020B0604020202020204" pitchFamily="34" charset="0"/>
              </a:rPr>
              <a:t>(1), p.72. (accessed : 13 December 2025)</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Merli, M., Costantini, A., Tafuri, S., Bavaro, D.F., </a:t>
            </a:r>
            <a:r>
              <a:rPr lang="en-GB" sz="1600" dirty="0" err="1">
                <a:latin typeface="Arial" panose="020B0604020202020204" pitchFamily="34" charset="0"/>
                <a:cs typeface="Arial" panose="020B0604020202020204" pitchFamily="34" charset="0"/>
              </a:rPr>
              <a:t>Minoia</a:t>
            </a:r>
            <a:r>
              <a:rPr lang="en-GB" sz="1600" dirty="0">
                <a:latin typeface="Arial" panose="020B0604020202020204" pitchFamily="34" charset="0"/>
                <a:cs typeface="Arial" panose="020B0604020202020204" pitchFamily="34" charset="0"/>
              </a:rPr>
              <a:t>, C., Meli, E., </a:t>
            </a:r>
            <a:r>
              <a:rPr lang="en-GB" sz="1600" dirty="0" err="1">
                <a:latin typeface="Arial" panose="020B0604020202020204" pitchFamily="34" charset="0"/>
                <a:cs typeface="Arial" panose="020B0604020202020204" pitchFamily="34" charset="0"/>
              </a:rPr>
              <a:t>Luminari</a:t>
            </a:r>
            <a:r>
              <a:rPr lang="en-GB" sz="1600" dirty="0">
                <a:latin typeface="Arial" panose="020B0604020202020204" pitchFamily="34" charset="0"/>
                <a:cs typeface="Arial" panose="020B0604020202020204" pitchFamily="34" charset="0"/>
              </a:rPr>
              <a:t>, S. and Gini, G.,( 2024). Management of vaccinations in patients with non‐Hodgkin lymphoma. </a:t>
            </a:r>
            <a:r>
              <a:rPr lang="en-GB" sz="1600" i="1" dirty="0">
                <a:latin typeface="Arial" panose="020B0604020202020204" pitchFamily="34" charset="0"/>
                <a:cs typeface="Arial" panose="020B0604020202020204" pitchFamily="34" charset="0"/>
              </a:rPr>
              <a:t>British Journal of Haematology</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204</a:t>
            </a:r>
            <a:r>
              <a:rPr lang="en-GB" sz="1600" dirty="0">
                <a:latin typeface="Arial" panose="020B0604020202020204" pitchFamily="34" charset="0"/>
                <a:cs typeface="Arial" panose="020B0604020202020204" pitchFamily="34" charset="0"/>
              </a:rPr>
              <a:t>(5), pp.1617-1634.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Ansell, S.M., 2022. Hodgkin lymphoma: (2023) update on diagnosis, risk‐stratification, and management. </a:t>
            </a:r>
            <a:r>
              <a:rPr lang="en-GB" sz="1400" i="1" dirty="0">
                <a:latin typeface="Arial" panose="020B0604020202020204" pitchFamily="34" charset="0"/>
                <a:cs typeface="Arial" panose="020B0604020202020204" pitchFamily="34" charset="0"/>
              </a:rPr>
              <a:t>American journal of </a:t>
            </a:r>
            <a:r>
              <a:rPr lang="en-GB" sz="1400" i="1" dirty="0" err="1">
                <a:latin typeface="Arial" panose="020B0604020202020204" pitchFamily="34" charset="0"/>
                <a:cs typeface="Arial" panose="020B0604020202020204" pitchFamily="34" charset="0"/>
              </a:rPr>
              <a:t>hematology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97</a:t>
            </a:r>
            <a:r>
              <a:rPr lang="en-GB" sz="1400" dirty="0">
                <a:latin typeface="Arial" panose="020B0604020202020204" pitchFamily="34" charset="0"/>
                <a:cs typeface="Arial" panose="020B0604020202020204" pitchFamily="34" charset="0"/>
              </a:rPr>
              <a:t>(11), pp.1478-1488.</a:t>
            </a:r>
            <a:endParaRPr lang="en-GB" sz="1400" b="1"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Batchelor TJP, Rasburn NJ, Abdelnour-Berchtold E et al. Guidelines for enhanced recovery after lung surgery: recommendations of the Enhanced Recovery After Surgery (ERAS</a:t>
            </a:r>
            <a:r>
              <a:rPr lang="en-GB" sz="1400" baseline="30000"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Society and the European Society of Thoracic Surgeons (ESTS). </a:t>
            </a:r>
            <a:r>
              <a:rPr lang="en-GB" sz="1400" i="1" dirty="0">
                <a:latin typeface="Arial" panose="020B0604020202020204" pitchFamily="34" charset="0"/>
                <a:cs typeface="Arial" panose="020B0604020202020204" pitchFamily="34" charset="0"/>
              </a:rPr>
              <a:t>European Journal of Cardio-Thoracic Surgery.</a:t>
            </a:r>
            <a:r>
              <a:rPr lang="en-GB" sz="1400" dirty="0">
                <a:latin typeface="Arial" panose="020B0604020202020204" pitchFamily="34" charset="0"/>
                <a:cs typeface="Arial" panose="020B0604020202020204" pitchFamily="34" charset="0"/>
              </a:rPr>
              <a:t> 55, 91–115</a:t>
            </a:r>
          </a:p>
          <a:p>
            <a:endParaRPr lang="en-US" sz="1400" dirty="0">
              <a:latin typeface="Arial" panose="020B0604020202020204" pitchFamily="34" charset="0"/>
              <a:cs typeface="Arial" panose="020B0604020202020204" pitchFamily="34" charset="0"/>
            </a:endParaRPr>
          </a:p>
        </p:txBody>
      </p:sp>
      <p:sp>
        <p:nvSpPr>
          <p:cNvPr id="2" name="Date Placeholder 1">
            <a:extLst>
              <a:ext uri="{FF2B5EF4-FFF2-40B4-BE49-F238E27FC236}">
                <a16:creationId xmlns:a16="http://schemas.microsoft.com/office/drawing/2014/main" id="{89B86F42-BA33-9105-6B35-5152857CCCD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0023C4-5528-489E-A726-D14A340FF59E}" type="datetime1">
              <a:rPr lang="en-GB" altLang="en-US" sz="900" smtClean="0"/>
              <a:pPr>
                <a:lnSpc>
                  <a:spcPct val="90000"/>
                </a:lnSpc>
                <a:spcAft>
                  <a:spcPts val="600"/>
                </a:spcAft>
                <a:defRPr/>
              </a:pPr>
              <a:t>18/12/2025</a:t>
            </a:fld>
            <a:endParaRPr lang="en-GB" altLang="en-US" sz="900"/>
          </a:p>
        </p:txBody>
      </p:sp>
      <p:sp>
        <p:nvSpPr>
          <p:cNvPr id="3" name="Slide Number Placeholder 2">
            <a:extLst>
              <a:ext uri="{FF2B5EF4-FFF2-40B4-BE49-F238E27FC236}">
                <a16:creationId xmlns:a16="http://schemas.microsoft.com/office/drawing/2014/main" id="{340FC538-1061-001D-CDD8-F9AA36C60745}"/>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AA1819AB-B9DA-41D7-8C91-5DE9528F5AA4}" type="slidenum">
              <a:rPr lang="en-GB" altLang="en-US" smtClean="0"/>
              <a:pPr>
                <a:spcAft>
                  <a:spcPts val="600"/>
                </a:spcAft>
                <a:defRPr/>
              </a:pPr>
              <a:t>23</a:t>
            </a:fld>
            <a:endParaRPr lang="en-GB" altLang="en-US"/>
          </a:p>
        </p:txBody>
      </p:sp>
    </p:spTree>
    <p:extLst>
      <p:ext uri="{BB962C8B-B14F-4D97-AF65-F5344CB8AC3E}">
        <p14:creationId xmlns:p14="http://schemas.microsoft.com/office/powerpoint/2010/main" val="2268442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A7D61-AE78-FD33-D03A-4D53E55C1B06}"/>
              </a:ext>
            </a:extLst>
          </p:cNvPr>
          <p:cNvSpPr>
            <a:spLocks noGrp="1"/>
          </p:cNvSpPr>
          <p:nvPr>
            <p:ph type="title"/>
          </p:nvPr>
        </p:nvSpPr>
        <p:spPr/>
        <p:txBody>
          <a:bodyPr/>
          <a:lstStyle/>
          <a:p>
            <a:r>
              <a:rPr lang="en-GB" sz="2800" dirty="0">
                <a:latin typeface="Arial" panose="020B0604020202020204" pitchFamily="34" charset="0"/>
                <a:cs typeface="Arial" panose="020B0604020202020204" pitchFamily="34" charset="0"/>
              </a:rPr>
              <a:t>references</a:t>
            </a:r>
          </a:p>
        </p:txBody>
      </p:sp>
      <p:sp>
        <p:nvSpPr>
          <p:cNvPr id="3" name="Date Placeholder 2">
            <a:extLst>
              <a:ext uri="{FF2B5EF4-FFF2-40B4-BE49-F238E27FC236}">
                <a16:creationId xmlns:a16="http://schemas.microsoft.com/office/drawing/2014/main" id="{4B97383E-118F-3748-A800-A737B4747E9E}"/>
              </a:ext>
            </a:extLst>
          </p:cNvPr>
          <p:cNvSpPr>
            <a:spLocks noGrp="1"/>
          </p:cNvSpPr>
          <p:nvPr>
            <p:ph type="dt" sz="half" idx="10"/>
          </p:nvPr>
        </p:nvSpPr>
        <p:spPr/>
        <p:txBody>
          <a:bodyPr/>
          <a:lstStyle/>
          <a:p>
            <a:pPr>
              <a:defRPr/>
            </a:pPr>
            <a:fld id="{D58B45E6-64D3-4C5F-BDB6-A1B894EEEA29}" type="datetime1">
              <a:rPr lang="en-GB" altLang="en-US" smtClean="0"/>
              <a:pPr>
                <a:defRPr/>
              </a:pPr>
              <a:t>18/12/2025</a:t>
            </a:fld>
            <a:endParaRPr lang="en-GB" altLang="en-US"/>
          </a:p>
        </p:txBody>
      </p:sp>
      <p:sp>
        <p:nvSpPr>
          <p:cNvPr id="4" name="Slide Number Placeholder 3">
            <a:extLst>
              <a:ext uri="{FF2B5EF4-FFF2-40B4-BE49-F238E27FC236}">
                <a16:creationId xmlns:a16="http://schemas.microsoft.com/office/drawing/2014/main" id="{CB3DD289-601E-F461-7CCB-2806F9051656}"/>
              </a:ext>
            </a:extLst>
          </p:cNvPr>
          <p:cNvSpPr>
            <a:spLocks noGrp="1"/>
          </p:cNvSpPr>
          <p:nvPr>
            <p:ph type="sldNum" sz="quarter" idx="11"/>
          </p:nvPr>
        </p:nvSpPr>
        <p:spPr/>
        <p:txBody>
          <a:bodyPr/>
          <a:lstStyle/>
          <a:p>
            <a:pPr>
              <a:defRPr/>
            </a:pPr>
            <a:fld id="{FAF5663D-1B9D-48C8-BD8E-835F92F174D7}" type="slidenum">
              <a:rPr lang="en-GB" altLang="en-US" smtClean="0"/>
              <a:pPr>
                <a:defRPr/>
              </a:pPr>
              <a:t>24</a:t>
            </a:fld>
            <a:endParaRPr lang="en-GB" altLang="en-US"/>
          </a:p>
        </p:txBody>
      </p:sp>
      <p:sp>
        <p:nvSpPr>
          <p:cNvPr id="6" name="TextBox 5">
            <a:extLst>
              <a:ext uri="{FF2B5EF4-FFF2-40B4-BE49-F238E27FC236}">
                <a16:creationId xmlns:a16="http://schemas.microsoft.com/office/drawing/2014/main" id="{92059564-0566-5691-AF84-BE47BAEA4D52}"/>
              </a:ext>
            </a:extLst>
          </p:cNvPr>
          <p:cNvSpPr txBox="1"/>
          <p:nvPr/>
        </p:nvSpPr>
        <p:spPr>
          <a:xfrm>
            <a:off x="457200" y="1124744"/>
            <a:ext cx="6400800" cy="1077218"/>
          </a:xfrm>
          <a:prstGeom prst="rect">
            <a:avLst/>
          </a:prstGeom>
          <a:noFill/>
        </p:spPr>
        <p:txBody>
          <a:bodyPr wrap="square">
            <a:spAutoFit/>
          </a:bodyPr>
          <a:lstStyle/>
          <a:p>
            <a:r>
              <a:rPr lang="en-GB" sz="1600" b="0" i="0" dirty="0">
                <a:solidFill>
                  <a:srgbClr val="222222"/>
                </a:solidFill>
                <a:effectLst/>
                <a:latin typeface="Arial" panose="020B0604020202020204" pitchFamily="34" charset="0"/>
              </a:rPr>
              <a:t>Sahan, K., Lyle, K., Carley, H., Hallowell, N., Parker, M.J. and Lucassen, A.M.,( 2024). Ethical preparedness in genomic medicine: how NHS clinical scientists navigate ethical issues. </a:t>
            </a:r>
            <a:r>
              <a:rPr lang="en-GB" sz="1600" b="0" i="1" dirty="0">
                <a:solidFill>
                  <a:srgbClr val="222222"/>
                </a:solidFill>
                <a:effectLst/>
                <a:latin typeface="Arial" panose="020B0604020202020204" pitchFamily="34" charset="0"/>
              </a:rPr>
              <a:t>Journal of Medical Ethics</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50</a:t>
            </a:r>
            <a:r>
              <a:rPr lang="en-GB" sz="1600" b="0" i="0" dirty="0">
                <a:solidFill>
                  <a:srgbClr val="222222"/>
                </a:solidFill>
                <a:effectLst/>
                <a:latin typeface="Arial" panose="020B0604020202020204" pitchFamily="34" charset="0"/>
              </a:rPr>
              <a:t>(8), pp.517-522.  accessed: 15 December 2025</a:t>
            </a:r>
            <a:endParaRPr lang="en-GB" sz="1600" dirty="0"/>
          </a:p>
        </p:txBody>
      </p:sp>
      <p:sp>
        <p:nvSpPr>
          <p:cNvPr id="8" name="TextBox 7">
            <a:extLst>
              <a:ext uri="{FF2B5EF4-FFF2-40B4-BE49-F238E27FC236}">
                <a16:creationId xmlns:a16="http://schemas.microsoft.com/office/drawing/2014/main" id="{41E1F631-62C4-C047-8223-675719920FAE}"/>
              </a:ext>
            </a:extLst>
          </p:cNvPr>
          <p:cNvSpPr txBox="1"/>
          <p:nvPr/>
        </p:nvSpPr>
        <p:spPr>
          <a:xfrm>
            <a:off x="395536" y="2492896"/>
            <a:ext cx="6552728" cy="1569660"/>
          </a:xfrm>
          <a:prstGeom prst="rect">
            <a:avLst/>
          </a:prstGeom>
          <a:noFill/>
        </p:spPr>
        <p:txBody>
          <a:bodyPr wrap="square">
            <a:spAutoFit/>
          </a:bodyPr>
          <a:lstStyle/>
          <a:p>
            <a:r>
              <a:rPr lang="en-GB" sz="1600" b="0" i="0" dirty="0" err="1">
                <a:solidFill>
                  <a:srgbClr val="222222"/>
                </a:solidFill>
                <a:effectLst/>
                <a:latin typeface="Arial" panose="020B0604020202020204" pitchFamily="34" charset="0"/>
              </a:rPr>
              <a:t>Zelenetz</a:t>
            </a:r>
            <a:r>
              <a:rPr lang="en-GB" sz="1600" b="0" i="0" dirty="0">
                <a:solidFill>
                  <a:srgbClr val="222222"/>
                </a:solidFill>
                <a:effectLst/>
                <a:latin typeface="Arial" panose="020B0604020202020204" pitchFamily="34" charset="0"/>
              </a:rPr>
              <a:t>, A.D., Gordon, L.I., Abramson, J.S., Advani, R.H., Bartlett, N.L., Caimi, P.F., Chang, J.E., Chavez, J.C., Christian, B., Fayad, L.E. and Glenn, M.J.,( 2019). NCCN guidelines insights: B-cell lymphomas, version 3.2019: featured updates to the NCCN guidelines. </a:t>
            </a:r>
            <a:r>
              <a:rPr lang="en-GB" sz="1600" b="0" i="1" dirty="0">
                <a:solidFill>
                  <a:srgbClr val="222222"/>
                </a:solidFill>
                <a:effectLst/>
                <a:latin typeface="Arial" panose="020B0604020202020204" pitchFamily="34" charset="0"/>
              </a:rPr>
              <a:t>Journal of the National Comprehensive Cancer Network</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17</a:t>
            </a:r>
            <a:r>
              <a:rPr lang="en-GB" sz="1600" b="0" i="0" dirty="0">
                <a:solidFill>
                  <a:srgbClr val="222222"/>
                </a:solidFill>
                <a:effectLst/>
                <a:latin typeface="Arial" panose="020B0604020202020204" pitchFamily="34" charset="0"/>
              </a:rPr>
              <a:t>(6), pp.650-661. (accessed 17 December 2025)</a:t>
            </a:r>
            <a:endParaRPr lang="en-GB" sz="1600" dirty="0"/>
          </a:p>
        </p:txBody>
      </p:sp>
      <p:sp>
        <p:nvSpPr>
          <p:cNvPr id="10" name="TextBox 9">
            <a:extLst>
              <a:ext uri="{FF2B5EF4-FFF2-40B4-BE49-F238E27FC236}">
                <a16:creationId xmlns:a16="http://schemas.microsoft.com/office/drawing/2014/main" id="{DCEBEC2D-98CD-6B11-CD8D-EFB1FEAEC8E6}"/>
              </a:ext>
            </a:extLst>
          </p:cNvPr>
          <p:cNvSpPr txBox="1"/>
          <p:nvPr/>
        </p:nvSpPr>
        <p:spPr>
          <a:xfrm>
            <a:off x="457200" y="4062556"/>
            <a:ext cx="6059016" cy="1323439"/>
          </a:xfrm>
          <a:prstGeom prst="rect">
            <a:avLst/>
          </a:prstGeom>
          <a:noFill/>
        </p:spPr>
        <p:txBody>
          <a:bodyPr wrap="square">
            <a:spAutoFit/>
          </a:bodyPr>
          <a:lstStyle/>
          <a:p>
            <a:r>
              <a:rPr lang="en-US" sz="1600" dirty="0"/>
              <a:t>Zhan, Z., Guo, W., Wan, X. </a:t>
            </a:r>
            <a:r>
              <a:rPr lang="en-US" sz="1600" i="1" dirty="0"/>
              <a:t>et al.</a:t>
            </a:r>
            <a:r>
              <a:rPr lang="en-US" sz="1600" dirty="0"/>
              <a:t> (2023).Second primary malignancies in non-Hodgkin lymphoma: epidemiology and risk factors. </a:t>
            </a:r>
            <a:r>
              <a:rPr lang="en-US" sz="1600" i="1" dirty="0"/>
              <a:t>Ann </a:t>
            </a:r>
            <a:r>
              <a:rPr lang="en-US" sz="1600" i="1" dirty="0" err="1"/>
              <a:t>Hematol</a:t>
            </a:r>
            <a:r>
              <a:rPr lang="en-US" sz="1600" dirty="0"/>
              <a:t> </a:t>
            </a:r>
            <a:r>
              <a:rPr lang="en-US" sz="1600" b="1" dirty="0"/>
              <a:t>102</a:t>
            </a:r>
            <a:r>
              <a:rPr lang="en-US" sz="1600" dirty="0"/>
              <a:t>, 249–259 (2023). </a:t>
            </a:r>
            <a:r>
              <a:rPr lang="en-US" sz="1600" dirty="0">
                <a:hlinkClick r:id="rId2">
                  <a:extLst>
                    <a:ext uri="{A12FA001-AC4F-418D-AE19-62706E023703}">
                      <ahyp:hlinkClr xmlns:ahyp="http://schemas.microsoft.com/office/drawing/2018/hyperlinkcolor" val="tx"/>
                    </a:ext>
                  </a:extLst>
                </a:hlinkClick>
              </a:rPr>
              <a:t>https://doi.org/10.1007/s00277-023-05095-8</a:t>
            </a:r>
            <a:r>
              <a:rPr lang="en-US" sz="1600" dirty="0"/>
              <a:t>    (Accessed :06 December 2025)</a:t>
            </a:r>
          </a:p>
        </p:txBody>
      </p:sp>
    </p:spTree>
    <p:extLst>
      <p:ext uri="{BB962C8B-B14F-4D97-AF65-F5344CB8AC3E}">
        <p14:creationId xmlns:p14="http://schemas.microsoft.com/office/powerpoint/2010/main" val="40105127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6" ma:contentTypeDescription="Create a new document." ma:contentTypeScope="" ma:versionID="09d1d49d52fe1cbf08f93f396d56421f">
  <xsd:schema xmlns:xsd="http://www.w3.org/2001/XMLSchema" xmlns:xs="http://www.w3.org/2001/XMLSchema" xmlns:p="http://schemas.microsoft.com/office/2006/metadata/properties" xmlns:ns3="170d7878-6d73-463a-a069-a6c57769e00c" targetNamespace="http://schemas.microsoft.com/office/2006/metadata/properties" ma:root="true" ma:fieldsID="7f809f516adcdacad5b353f77a1b0478"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Props1.xml><?xml version="1.0" encoding="utf-8"?>
<ds:datastoreItem xmlns:ds="http://schemas.openxmlformats.org/officeDocument/2006/customXml" ds:itemID="{642981A1-F827-4FFA-8E09-5D440803A563}">
  <ds:schemaRefs>
    <ds:schemaRef ds:uri="http://schemas.microsoft.com/sharepoint/v3/contenttype/forms"/>
  </ds:schemaRefs>
</ds:datastoreItem>
</file>

<file path=customXml/itemProps2.xml><?xml version="1.0" encoding="utf-8"?>
<ds:datastoreItem xmlns:ds="http://schemas.openxmlformats.org/officeDocument/2006/customXml" ds:itemID="{5ED18CC9-C3D5-4676-AAB7-FF05EDE763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0d7878-6d73-463a-a069-a6c57769e0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C294E88-ABF2-400B-96D9-BCEBA1162134}">
  <ds:schemaRefs>
    <ds:schemaRef ds:uri="http://purl.org/dc/elements/1.1/"/>
    <ds:schemaRef ds:uri="http://schemas.microsoft.com/office/2006/documentManagement/types"/>
    <ds:schemaRef ds:uri="http://schemas.microsoft.com/office/2006/metadata/properties"/>
    <ds:schemaRef ds:uri="http://schemas.openxmlformats.org/package/2006/metadata/core-properties"/>
    <ds:schemaRef ds:uri="http://purl.org/dc/terms/"/>
    <ds:schemaRef ds:uri="http://purl.org/dc/dcmitype/"/>
    <ds:schemaRef ds:uri="http://schemas.microsoft.com/office/infopath/2007/PartnerControls"/>
    <ds:schemaRef ds:uri="170d7878-6d73-463a-a069-a6c57769e00c"/>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PPT template</Template>
  <TotalTime>0</TotalTime>
  <Words>4776</Words>
  <Application>Microsoft Office PowerPoint</Application>
  <PresentationFormat>On-screen Show (4:3)</PresentationFormat>
  <Paragraphs>268</Paragraphs>
  <Slides>24</Slides>
  <Notes>12</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-apple-system</vt:lpstr>
      <vt:lpstr>Arial</vt:lpstr>
      <vt:lpstr>Arial Body</vt:lpstr>
      <vt:lpstr>Helvetica</vt:lpstr>
      <vt:lpstr>inherit</vt:lpstr>
      <vt:lpstr>Myriad Pro</vt:lpstr>
      <vt:lpstr>Verdana</vt:lpstr>
      <vt:lpstr>20140311PresentationUWTSDTemplate</vt:lpstr>
      <vt:lpstr>PowerPoint Presentation</vt:lpstr>
      <vt:lpstr>Introduction</vt:lpstr>
      <vt:lpstr>What is Non- Hodge Lymphoma  B-cell cancer ?</vt:lpstr>
      <vt:lpstr>Symptoms of B-cells Non -Hodgkin Lymphoma Cancer (NHL)</vt:lpstr>
      <vt:lpstr> fictional patient and main Disease Disorder :Non- Hodgkin B- Cells Lymphoma Cancer (NHL)   </vt:lpstr>
      <vt:lpstr>Case presentation :  Patient Information </vt:lpstr>
      <vt:lpstr>Personal and family history</vt:lpstr>
      <vt:lpstr>Patient  Demographics </vt:lpstr>
      <vt:lpstr>Physiology  of Non- Hodgkins lymphoma Cancer B-Cells</vt:lpstr>
      <vt:lpstr>Anatomy in Non-Hodgkin Lymphoma B- Cell (NHL</vt:lpstr>
      <vt:lpstr>Lifestyle, and Health behaviour of Lymphoma  ( Care Plan 1)</vt:lpstr>
      <vt:lpstr> Care Plan (2/3) Coping with Lymphoma B-cells  </vt:lpstr>
      <vt:lpstr>Care Plan (3/3 ) COMMUNICATION and Ethical Consideration in Patient Care  </vt:lpstr>
      <vt:lpstr>Main Risk factors for Patient X Health  </vt:lpstr>
      <vt:lpstr>Evidence –Based :Recommendations Care plan and  Monitoring </vt:lpstr>
      <vt:lpstr>Evidence base recommendation (cont.</vt:lpstr>
      <vt:lpstr>Conclusion</vt:lpstr>
      <vt:lpstr>References</vt:lpstr>
      <vt:lpstr>References</vt:lpstr>
      <vt:lpstr>references</vt:lpstr>
      <vt:lpstr>references</vt:lpstr>
      <vt:lpstr>REFERENCES</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Eileen Margia Cooper (2416088)</cp:lastModifiedBy>
  <cp:revision>401</cp:revision>
  <cp:lastPrinted>2018-07-09T15:27:01Z</cp:lastPrinted>
  <dcterms:created xsi:type="dcterms:W3CDTF">2002-10-07T19:43:58Z</dcterms:created>
  <dcterms:modified xsi:type="dcterms:W3CDTF">2025-12-18T15:46:47Z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