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304" r:id="rId2"/>
    <p:sldId id="318" r:id="rId3"/>
    <p:sldId id="355" r:id="rId4"/>
    <p:sldId id="367" r:id="rId5"/>
    <p:sldId id="373" r:id="rId6"/>
    <p:sldId id="374" r:id="rId7"/>
    <p:sldId id="375" r:id="rId8"/>
    <p:sldId id="376" r:id="rId9"/>
    <p:sldId id="377" r:id="rId10"/>
    <p:sldId id="372" r:id="rId11"/>
    <p:sldId id="341" r:id="rId12"/>
    <p:sldId id="363" r:id="rId13"/>
    <p:sldId id="364" r:id="rId14"/>
    <p:sldId id="365" r:id="rId15"/>
    <p:sldId id="366" r:id="rId16"/>
    <p:sldId id="368" r:id="rId17"/>
    <p:sldId id="369" r:id="rId18"/>
    <p:sldId id="370" r:id="rId19"/>
    <p:sldId id="371" r:id="rId20"/>
    <p:sldId id="3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5050" autoAdjust="0"/>
  </p:normalViewPr>
  <p:slideViewPr>
    <p:cSldViewPr snapToGrid="0">
      <p:cViewPr varScale="1">
        <p:scale>
          <a:sx n="86" d="100"/>
          <a:sy n="86" d="100"/>
        </p:scale>
        <p:origin x="1378"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13/11/2023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11/13/2023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11/13/2023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11/13/2023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11/13/2023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11/13/2023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11/13/2023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11/13/2023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11/13/2023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11/13/2023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11/13/2023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11/13/2023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11/13/2023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8364258" cy="3343684"/>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Global Branding</a:t>
            </a:r>
            <a:br>
              <a:rPr lang="en-GB" sz="4800" b="1" dirty="0">
                <a:solidFill>
                  <a:schemeClr val="accent2">
                    <a:lumMod val="20000"/>
                    <a:lumOff val="80000"/>
                  </a:schemeClr>
                </a:solidFill>
              </a:rPr>
            </a:br>
            <a:br>
              <a:rPr lang="en-GB" sz="3200" b="1" dirty="0">
                <a:solidFill>
                  <a:schemeClr val="accent2">
                    <a:lumMod val="20000"/>
                    <a:lumOff val="80000"/>
                  </a:schemeClr>
                </a:solidFill>
              </a:rPr>
            </a:br>
            <a:br>
              <a:rPr lang="en-GB" sz="1800" b="0" i="0" u="none" strike="noStrike" baseline="0" dirty="0">
                <a:solidFill>
                  <a:srgbClr val="000000"/>
                </a:solidFill>
                <a:latin typeface="Arial" panose="020B0604020202020204" pitchFamily="34" charset="0"/>
              </a:rPr>
            </a:br>
            <a:br>
              <a:rPr lang="en-US" sz="1800" b="0" i="0" u="none" strike="noStrike" baseline="0" dirty="0">
                <a:solidFill>
                  <a:srgbClr val="000000"/>
                </a:solidFill>
                <a:latin typeface="Arial" panose="020B0604020202020204" pitchFamily="34" charset="0"/>
              </a:rPr>
            </a:br>
            <a:endParaRPr lang="en-GB" altLang="en-US" b="1" dirty="0">
              <a:solidFill>
                <a:schemeClr val="accent2">
                  <a:lumMod val="60000"/>
                  <a:lumOff val="40000"/>
                </a:schemeClr>
              </a:solidFill>
            </a:endParaRPr>
          </a:p>
        </p:txBody>
      </p:sp>
      <p:pic>
        <p:nvPicPr>
          <p:cNvPr id="4" name="Picture 3">
            <a:extLst>
              <a:ext uri="{FF2B5EF4-FFF2-40B4-BE49-F238E27FC236}">
                <a16:creationId xmlns:a16="http://schemas.microsoft.com/office/drawing/2014/main" id="{AC285605-E8E6-D021-E196-F04CF6DEC53B}"/>
              </a:ext>
            </a:extLst>
          </p:cNvPr>
          <p:cNvPicPr>
            <a:picLocks noChangeAspect="1"/>
          </p:cNvPicPr>
          <p:nvPr/>
        </p:nvPicPr>
        <p:blipFill>
          <a:blip r:embed="rId2"/>
          <a:stretch>
            <a:fillRect/>
          </a:stretch>
        </p:blipFill>
        <p:spPr>
          <a:xfrm>
            <a:off x="1766656" y="2821370"/>
            <a:ext cx="6134470" cy="3127910"/>
          </a:xfrm>
          <a:prstGeom prst="rect">
            <a:avLst/>
          </a:prstGeom>
        </p:spPr>
      </p:pic>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2763C-8498-1F58-991C-3218BC281304}"/>
              </a:ext>
            </a:extLst>
          </p:cNvPr>
          <p:cNvSpPr>
            <a:spLocks noGrp="1"/>
          </p:cNvSpPr>
          <p:nvPr>
            <p:ph type="title"/>
          </p:nvPr>
        </p:nvSpPr>
        <p:spPr/>
        <p:txBody>
          <a:bodyPr/>
          <a:lstStyle/>
          <a:p>
            <a:r>
              <a:rPr lang="en-US" b="1" dirty="0"/>
              <a:t>Learning Outcomes</a:t>
            </a:r>
            <a:endParaRPr lang="en-GB" b="1" dirty="0"/>
          </a:p>
        </p:txBody>
      </p:sp>
      <p:sp>
        <p:nvSpPr>
          <p:cNvPr id="5" name="Content Placeholder 4">
            <a:extLst>
              <a:ext uri="{FF2B5EF4-FFF2-40B4-BE49-F238E27FC236}">
                <a16:creationId xmlns:a16="http://schemas.microsoft.com/office/drawing/2014/main" id="{C60A2978-F023-3BD7-4037-E2351BED30D0}"/>
              </a:ext>
            </a:extLst>
          </p:cNvPr>
          <p:cNvSpPr>
            <a:spLocks noGrp="1"/>
          </p:cNvSpPr>
          <p:nvPr>
            <p:ph idx="1"/>
          </p:nvPr>
        </p:nvSpPr>
        <p:spPr/>
        <p:txBody>
          <a:bodyPr/>
          <a:lstStyle/>
          <a:p>
            <a:pPr>
              <a:lnSpc>
                <a:spcPct val="80000"/>
              </a:lnSpc>
              <a:buSzPct val="100000"/>
            </a:pPr>
            <a:r>
              <a:rPr lang="en-US" dirty="0"/>
              <a:t>To understand the Global Branding and its importance in international marketing context</a:t>
            </a:r>
          </a:p>
          <a:p>
            <a:pPr>
              <a:lnSpc>
                <a:spcPct val="80000"/>
              </a:lnSpc>
              <a:buSzPct val="100000"/>
            </a:pPr>
            <a:endParaRPr lang="en-US" dirty="0"/>
          </a:p>
          <a:p>
            <a:pPr>
              <a:lnSpc>
                <a:spcPct val="80000"/>
              </a:lnSpc>
              <a:buSzPct val="100000"/>
            </a:pPr>
            <a:r>
              <a:rPr lang="en-US" dirty="0"/>
              <a:t>To understand the Brand Architecture</a:t>
            </a:r>
          </a:p>
          <a:p>
            <a:pPr marL="0" indent="0">
              <a:lnSpc>
                <a:spcPct val="80000"/>
              </a:lnSpc>
              <a:buSzPct val="100000"/>
              <a:buNone/>
            </a:pPr>
            <a:endParaRPr lang="en-US" dirty="0"/>
          </a:p>
          <a:p>
            <a:pPr>
              <a:lnSpc>
                <a:spcPct val="80000"/>
              </a:lnSpc>
              <a:buSzPct val="100000"/>
            </a:pPr>
            <a:r>
              <a:rPr lang="en-US" dirty="0"/>
              <a:t>To study global branding structures</a:t>
            </a:r>
          </a:p>
          <a:p>
            <a:pPr>
              <a:lnSpc>
                <a:spcPct val="80000"/>
              </a:lnSpc>
              <a:buSzPct val="100000"/>
            </a:pPr>
            <a:endParaRPr lang="en-US" dirty="0"/>
          </a:p>
          <a:p>
            <a:pPr>
              <a:lnSpc>
                <a:spcPct val="80000"/>
              </a:lnSpc>
              <a:buSzPct val="100000"/>
            </a:pPr>
            <a:r>
              <a:rPr lang="en-US" dirty="0"/>
              <a:t>To identify the challenges encountered in the global marketing.</a:t>
            </a:r>
          </a:p>
          <a:p>
            <a:pPr marL="0" indent="0">
              <a:lnSpc>
                <a:spcPct val="80000"/>
              </a:lnSpc>
              <a:buSzPct val="100000"/>
              <a:buNone/>
            </a:pPr>
            <a:endParaRPr lang="en-US" dirty="0"/>
          </a:p>
        </p:txBody>
      </p:sp>
    </p:spTree>
    <p:extLst>
      <p:ext uri="{BB962C8B-B14F-4D97-AF65-F5344CB8AC3E}">
        <p14:creationId xmlns:p14="http://schemas.microsoft.com/office/powerpoint/2010/main" val="314275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3D08B-5D3E-1B5B-A24D-8A16DDD0B9A5}"/>
              </a:ext>
            </a:extLst>
          </p:cNvPr>
          <p:cNvSpPr>
            <a:spLocks noGrp="1"/>
          </p:cNvSpPr>
          <p:nvPr>
            <p:ph type="title"/>
          </p:nvPr>
        </p:nvSpPr>
        <p:spPr>
          <a:xfrm>
            <a:off x="457199" y="123718"/>
            <a:ext cx="8229600" cy="453331"/>
          </a:xfrm>
        </p:spPr>
        <p:txBody>
          <a:bodyPr>
            <a:normAutofit fontScale="90000"/>
          </a:bodyPr>
          <a:lstStyle/>
          <a:p>
            <a:r>
              <a:rPr lang="en-US" b="1" dirty="0">
                <a:latin typeface="Proxima Nova"/>
              </a:rPr>
              <a:t>W</a:t>
            </a:r>
            <a:r>
              <a:rPr lang="en-GB" b="1" dirty="0">
                <a:latin typeface="Proxima Nova"/>
              </a:rPr>
              <a:t>hat is Global Branding? </a:t>
            </a:r>
            <a:endParaRPr lang="en-GB" dirty="0"/>
          </a:p>
        </p:txBody>
      </p:sp>
      <p:sp>
        <p:nvSpPr>
          <p:cNvPr id="3" name="Content Placeholder 2">
            <a:extLst>
              <a:ext uri="{FF2B5EF4-FFF2-40B4-BE49-F238E27FC236}">
                <a16:creationId xmlns:a16="http://schemas.microsoft.com/office/drawing/2014/main" id="{582BB3B6-89E1-C03D-663E-6CF98E85AE36}"/>
              </a:ext>
            </a:extLst>
          </p:cNvPr>
          <p:cNvSpPr>
            <a:spLocks noGrp="1"/>
          </p:cNvSpPr>
          <p:nvPr>
            <p:ph idx="1"/>
          </p:nvPr>
        </p:nvSpPr>
        <p:spPr>
          <a:xfrm>
            <a:off x="186430" y="861134"/>
            <a:ext cx="8500369" cy="4656100"/>
          </a:xfrm>
        </p:spPr>
        <p:txBody>
          <a:bodyPr>
            <a:normAutofit fontScale="70000" lnSpcReduction="20000"/>
          </a:bodyPr>
          <a:lstStyle/>
          <a:p>
            <a:r>
              <a:rPr lang="en-US" dirty="0">
                <a:latin typeface="Arial" panose="020B0604020202020204" pitchFamily="34" charset="0"/>
                <a:cs typeface="Arial" panose="020B0604020202020204" pitchFamily="34" charset="0"/>
              </a:rPr>
              <a:t>As companies expand globally, a brand like Coke or Nike can be the greatest asset a firm has, but it also can quickly lose its power if it comes to signify something different in every market.</a:t>
            </a:r>
          </a:p>
          <a:p>
            <a:endParaRPr lang="en-US" b="0" i="0" dirty="0">
              <a:solidFill>
                <a:srgbClr val="393E42"/>
              </a:solidFill>
              <a:effectLst/>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 many companies, “global” branding evolves as the company enters new countries or expands product offerings within an existing country.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formulation of an effective brand strategy that transcends national boundaries.</a:t>
            </a:r>
          </a:p>
          <a:p>
            <a:pPr marL="0" indent="0">
              <a:buNone/>
            </a:pPr>
            <a:endParaRPr lang="en-US" dirty="0">
              <a:latin typeface="Arial" panose="020B0604020202020204" pitchFamily="34" charset="0"/>
              <a:cs typeface="Arial" panose="020B0604020202020204" pitchFamily="34" charset="0"/>
            </a:endParaRPr>
          </a:p>
          <a:p>
            <a:r>
              <a:rPr lang="en-US" dirty="0">
                <a:solidFill>
                  <a:srgbClr val="393E42"/>
                </a:solidFill>
                <a:latin typeface="Arial" panose="020B0604020202020204" pitchFamily="34" charset="0"/>
                <a:cs typeface="Arial" panose="020B0604020202020204" pitchFamily="34" charset="0"/>
              </a:rPr>
              <a:t>Definition of Global Branding: </a:t>
            </a:r>
          </a:p>
          <a:p>
            <a:pPr marL="0" indent="0">
              <a:buNone/>
            </a:pPr>
            <a:endParaRPr lang="en-US" b="0" i="0" dirty="0">
              <a:solidFill>
                <a:srgbClr val="393E42"/>
              </a:solidFill>
              <a:effectLst/>
              <a:latin typeface="Arial" panose="020B0604020202020204" pitchFamily="34" charset="0"/>
              <a:cs typeface="Arial" panose="020B0604020202020204" pitchFamily="34" charset="0"/>
            </a:endParaRPr>
          </a:p>
          <a:p>
            <a:pPr marL="0" indent="0">
              <a:buNone/>
            </a:pPr>
            <a:r>
              <a:rPr lang="en-US" b="0" i="1" dirty="0">
                <a:solidFill>
                  <a:srgbClr val="1F1F1F"/>
                </a:solidFill>
                <a:effectLst/>
                <a:latin typeface="Arial" panose="020B0604020202020204" pitchFamily="34" charset="0"/>
                <a:cs typeface="Arial" panose="020B0604020202020204" pitchFamily="34" charset="0"/>
              </a:rPr>
              <a:t>Global branding is a management of a brand in different countries with a consistent mission, personality, look and feel. This process involves planning and developing a global branding strategy, positioning, and advertising that ultimately turns a local brand into a global one. </a:t>
            </a:r>
          </a:p>
          <a:p>
            <a:pPr marL="0" indent="0">
              <a:buNone/>
            </a:pPr>
            <a:endParaRPr lang="en-US" i="1" dirty="0">
              <a:solidFill>
                <a:srgbClr val="1F1F1F"/>
              </a:solidFill>
              <a:latin typeface="Arial" panose="020B0604020202020204" pitchFamily="34" charset="0"/>
              <a:cs typeface="Arial" panose="020B0604020202020204" pitchFamily="34" charset="0"/>
            </a:endParaRPr>
          </a:p>
          <a:p>
            <a:pPr marL="0" indent="0">
              <a:buNone/>
            </a:pPr>
            <a:r>
              <a:rPr lang="en-US" b="0" i="1" dirty="0">
                <a:solidFill>
                  <a:srgbClr val="212121"/>
                </a:solidFill>
                <a:effectLst/>
                <a:latin typeface="Arial" panose="020B0604020202020204" pitchFamily="34" charset="0"/>
                <a:cs typeface="Arial" panose="020B0604020202020204" pitchFamily="34" charset="0"/>
              </a:rPr>
              <a:t>Global branding is the process of creating and promoting a brand that transcends geographic and cultural boundaries.</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3427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996E-3529-5F41-E8C8-E4EA3E9B4F4F}"/>
              </a:ext>
            </a:extLst>
          </p:cNvPr>
          <p:cNvSpPr>
            <a:spLocks noGrp="1"/>
          </p:cNvSpPr>
          <p:nvPr>
            <p:ph type="title"/>
          </p:nvPr>
        </p:nvSpPr>
        <p:spPr>
          <a:xfrm>
            <a:off x="457200" y="274638"/>
            <a:ext cx="8229600" cy="533230"/>
          </a:xfrm>
        </p:spPr>
        <p:txBody>
          <a:bodyPr>
            <a:normAutofit fontScale="90000"/>
          </a:bodyPr>
          <a:lstStyle/>
          <a:p>
            <a:r>
              <a:rPr lang="en-US" b="1" dirty="0"/>
              <a:t>Brand Architecture</a:t>
            </a:r>
            <a:endParaRPr lang="en-GB" b="1" dirty="0"/>
          </a:p>
        </p:txBody>
      </p:sp>
      <p:sp>
        <p:nvSpPr>
          <p:cNvPr id="3" name="Content Placeholder 2">
            <a:extLst>
              <a:ext uri="{FF2B5EF4-FFF2-40B4-BE49-F238E27FC236}">
                <a16:creationId xmlns:a16="http://schemas.microsoft.com/office/drawing/2014/main" id="{AEF73C54-0683-81CF-831D-6998295AD527}"/>
              </a:ext>
            </a:extLst>
          </p:cNvPr>
          <p:cNvSpPr>
            <a:spLocks noGrp="1"/>
          </p:cNvSpPr>
          <p:nvPr>
            <p:ph idx="1"/>
          </p:nvPr>
        </p:nvSpPr>
        <p:spPr>
          <a:xfrm>
            <a:off x="457200" y="923278"/>
            <a:ext cx="8229600" cy="4593955"/>
          </a:xfrm>
        </p:spPr>
        <p:txBody>
          <a:bodyPr/>
          <a:lstStyle/>
          <a:p>
            <a:r>
              <a:rPr lang="en-US" dirty="0"/>
              <a:t>Typically, expansion decisions are made incrementally, and often on a country-by-country, product-division, or product-line basis, without considering their implications on the overall balance or coherence of the global brand portfolio.</a:t>
            </a:r>
          </a:p>
          <a:p>
            <a:pPr marL="0" indent="0">
              <a:buNone/>
            </a:pPr>
            <a:endParaRPr lang="en-US" dirty="0"/>
          </a:p>
          <a:p>
            <a:r>
              <a:rPr lang="en-US" b="0" i="0" dirty="0">
                <a:solidFill>
                  <a:srgbClr val="202124"/>
                </a:solidFill>
                <a:effectLst/>
                <a:latin typeface="Google Sans"/>
              </a:rPr>
              <a:t>Brand Architecture is </a:t>
            </a:r>
            <a:r>
              <a:rPr lang="en-US" b="0" i="0" dirty="0">
                <a:solidFill>
                  <a:srgbClr val="040C28"/>
                </a:solidFill>
                <a:effectLst/>
                <a:latin typeface="Google Sans"/>
              </a:rPr>
              <a:t>a system that organizes brands, products, and services to help customers access and relate to a brand</a:t>
            </a:r>
            <a:r>
              <a:rPr lang="en-US" b="0" i="0" dirty="0">
                <a:solidFill>
                  <a:srgbClr val="202124"/>
                </a:solidFill>
                <a:effectLst/>
                <a:latin typeface="Google Sans"/>
              </a:rPr>
              <a:t>. It helps structure a brand portfolio so that customers can easily tell which brands are affiliated and at what level.</a:t>
            </a:r>
            <a:endParaRPr lang="en-US" b="0" i="0" dirty="0">
              <a:solidFill>
                <a:srgbClr val="393E42"/>
              </a:solidFill>
              <a:effectLst/>
              <a:latin typeface="Proxima Nova"/>
            </a:endParaRPr>
          </a:p>
          <a:p>
            <a:endParaRPr lang="en-GB" dirty="0"/>
          </a:p>
        </p:txBody>
      </p:sp>
    </p:spTree>
    <p:extLst>
      <p:ext uri="{BB962C8B-B14F-4D97-AF65-F5344CB8AC3E}">
        <p14:creationId xmlns:p14="http://schemas.microsoft.com/office/powerpoint/2010/main" val="3201547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197F8-BD72-7E7D-317C-D6D6848F19CA}"/>
              </a:ext>
            </a:extLst>
          </p:cNvPr>
          <p:cNvSpPr>
            <a:spLocks noGrp="1"/>
          </p:cNvSpPr>
          <p:nvPr>
            <p:ph type="title"/>
          </p:nvPr>
        </p:nvSpPr>
        <p:spPr>
          <a:xfrm>
            <a:off x="457200" y="274638"/>
            <a:ext cx="8229600" cy="843948"/>
          </a:xfrm>
        </p:spPr>
        <p:txBody>
          <a:bodyPr/>
          <a:lstStyle/>
          <a:p>
            <a:r>
              <a:rPr lang="en-US" b="1" dirty="0"/>
              <a:t>Brand Architecture Strategies</a:t>
            </a:r>
            <a:endParaRPr lang="en-GB" b="1" dirty="0"/>
          </a:p>
        </p:txBody>
      </p:sp>
      <p:sp>
        <p:nvSpPr>
          <p:cNvPr id="3" name="Content Placeholder 2">
            <a:extLst>
              <a:ext uri="{FF2B5EF4-FFF2-40B4-BE49-F238E27FC236}">
                <a16:creationId xmlns:a16="http://schemas.microsoft.com/office/drawing/2014/main" id="{926283DF-D10B-BA47-EF8C-F6EDA2835690}"/>
              </a:ext>
            </a:extLst>
          </p:cNvPr>
          <p:cNvSpPr>
            <a:spLocks noGrp="1"/>
          </p:cNvSpPr>
          <p:nvPr>
            <p:ph idx="1"/>
          </p:nvPr>
        </p:nvSpPr>
        <p:spPr/>
        <p:txBody>
          <a:bodyPr/>
          <a:lstStyle/>
          <a:p>
            <a:r>
              <a:rPr lang="en-US" b="0" i="0" dirty="0">
                <a:effectLst/>
                <a:latin typeface="Poppins" panose="00000500000000000000" pitchFamily="2" charset="0"/>
              </a:rPr>
              <a:t>Depending on the product, service, or target market, there are many ways to approach the process of branding.</a:t>
            </a:r>
          </a:p>
          <a:p>
            <a:endParaRPr lang="en-US" dirty="0">
              <a:latin typeface="Poppins" panose="00000500000000000000" pitchFamily="2" charset="0"/>
            </a:endParaRPr>
          </a:p>
          <a:p>
            <a:r>
              <a:rPr lang="en-US" b="0" i="0" dirty="0">
                <a:effectLst/>
                <a:latin typeface="Poppins" panose="00000500000000000000" pitchFamily="2" charset="0"/>
              </a:rPr>
              <a:t>There are mainly four types of Brand Architectures; Monolithic Brand, Endorsed Brand, Pluralistic Brand and Hybrid Brand. </a:t>
            </a:r>
          </a:p>
          <a:p>
            <a:endParaRPr lang="en-GB" dirty="0"/>
          </a:p>
        </p:txBody>
      </p:sp>
    </p:spTree>
    <p:extLst>
      <p:ext uri="{BB962C8B-B14F-4D97-AF65-F5344CB8AC3E}">
        <p14:creationId xmlns:p14="http://schemas.microsoft.com/office/powerpoint/2010/main" val="2193295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B1EE-CEF3-37E8-E775-50E4C0EB3A7C}"/>
              </a:ext>
            </a:extLst>
          </p:cNvPr>
          <p:cNvSpPr>
            <a:spLocks noGrp="1"/>
          </p:cNvSpPr>
          <p:nvPr>
            <p:ph type="title"/>
          </p:nvPr>
        </p:nvSpPr>
        <p:spPr>
          <a:xfrm>
            <a:off x="457200" y="274638"/>
            <a:ext cx="8229600" cy="355677"/>
          </a:xfrm>
        </p:spPr>
        <p:txBody>
          <a:bodyPr>
            <a:normAutofit fontScale="90000"/>
          </a:bodyPr>
          <a:lstStyle/>
          <a:p>
            <a:r>
              <a:rPr lang="en-US" b="1" dirty="0"/>
              <a:t>Monolithic Brand</a:t>
            </a:r>
            <a:endParaRPr lang="en-GB" b="1" dirty="0"/>
          </a:p>
        </p:txBody>
      </p:sp>
      <p:sp>
        <p:nvSpPr>
          <p:cNvPr id="3" name="Content Placeholder 2">
            <a:extLst>
              <a:ext uri="{FF2B5EF4-FFF2-40B4-BE49-F238E27FC236}">
                <a16:creationId xmlns:a16="http://schemas.microsoft.com/office/drawing/2014/main" id="{6BC24F61-59CF-3EA0-395C-301FD1F2AF40}"/>
              </a:ext>
            </a:extLst>
          </p:cNvPr>
          <p:cNvSpPr>
            <a:spLocks noGrp="1"/>
          </p:cNvSpPr>
          <p:nvPr>
            <p:ph idx="1"/>
          </p:nvPr>
        </p:nvSpPr>
        <p:spPr>
          <a:xfrm>
            <a:off x="115410" y="861134"/>
            <a:ext cx="9028590" cy="4656099"/>
          </a:xfrm>
        </p:spPr>
        <p:txBody>
          <a:bodyPr>
            <a:normAutofit lnSpcReduction="10000"/>
          </a:bodyPr>
          <a:lstStyle/>
          <a:p>
            <a:r>
              <a:rPr lang="en-US" sz="1800" b="0" i="0" dirty="0">
                <a:effectLst/>
                <a:latin typeface="Poppins" panose="00000500000000000000" pitchFamily="2" charset="0"/>
              </a:rPr>
              <a:t>Monolithic architecture (or branded house) is characterized by a strong, single master brand. Brand extensions use the parent’s identity with descriptors.</a:t>
            </a:r>
          </a:p>
          <a:p>
            <a:pPr marL="0" indent="0">
              <a:buNone/>
            </a:pPr>
            <a:endParaRPr lang="en-US" sz="1800" b="0" i="0" dirty="0">
              <a:effectLst/>
              <a:latin typeface="Poppins" panose="00000500000000000000" pitchFamily="2" charset="0"/>
            </a:endParaRPr>
          </a:p>
          <a:p>
            <a:pPr algn="l" fontAlgn="base"/>
            <a:r>
              <a:rPr lang="en-US" sz="1800" b="0" i="0" dirty="0">
                <a:effectLst/>
                <a:latin typeface="Poppins" panose="00000500000000000000" pitchFamily="2" charset="0"/>
              </a:rPr>
              <a:t> In this type of brand architecture the master brand takes under control of the whole operation.</a:t>
            </a:r>
          </a:p>
          <a:p>
            <a:pPr marL="0" indent="0" algn="l" fontAlgn="base">
              <a:buNone/>
            </a:pPr>
            <a:endParaRPr lang="en-US" sz="1800" b="0" i="0" dirty="0">
              <a:effectLst/>
              <a:latin typeface="Poppins" panose="00000500000000000000" pitchFamily="2" charset="0"/>
            </a:endParaRPr>
          </a:p>
          <a:p>
            <a:pPr algn="l" fontAlgn="base"/>
            <a:r>
              <a:rPr lang="en-US" sz="1800" b="0" i="0" dirty="0">
                <a:effectLst/>
                <a:latin typeface="Poppins" panose="00000500000000000000" pitchFamily="2" charset="0"/>
              </a:rPr>
              <a:t>All brands bear the parent brand’s name – it’s always visible. Benefits of using monolithic brand architecture:</a:t>
            </a:r>
          </a:p>
          <a:p>
            <a:pPr marL="0" indent="0" algn="l" fontAlgn="base">
              <a:buNone/>
            </a:pPr>
            <a:endParaRPr lang="en-US" sz="1800" b="0" i="0" dirty="0">
              <a:effectLst/>
              <a:latin typeface="Poppins" panose="00000500000000000000" pitchFamily="2" charset="0"/>
            </a:endParaRPr>
          </a:p>
          <a:p>
            <a:pPr algn="l" fontAlgn="base"/>
            <a:r>
              <a:rPr lang="en-US" sz="1800" b="0" i="0" dirty="0">
                <a:effectLst/>
                <a:latin typeface="Poppins" panose="00000500000000000000" pitchFamily="2" charset="0"/>
              </a:rPr>
              <a:t>Customers make choices based on brand loyalty.</a:t>
            </a:r>
          </a:p>
          <a:p>
            <a:pPr marL="0" indent="0" algn="l" fontAlgn="base">
              <a:buNone/>
            </a:pPr>
            <a:endParaRPr lang="en-US" sz="1800" b="0" i="0" dirty="0">
              <a:effectLst/>
              <a:latin typeface="Poppins" panose="00000500000000000000" pitchFamily="2" charset="0"/>
            </a:endParaRPr>
          </a:p>
          <a:p>
            <a:pPr algn="l" fontAlgn="base">
              <a:buFont typeface="Arial" panose="020B0604020202020204" pitchFamily="34" charset="0"/>
              <a:buChar char="•"/>
            </a:pPr>
            <a:r>
              <a:rPr lang="en-GB" sz="1800" b="1" i="0" dirty="0">
                <a:effectLst/>
                <a:latin typeface="Poppins" panose="00000500000000000000" pitchFamily="2" charset="0"/>
              </a:rPr>
              <a:t>Google</a:t>
            </a:r>
            <a:r>
              <a:rPr lang="en-GB" sz="1800" b="0" i="0" dirty="0">
                <a:effectLst/>
                <a:latin typeface="Poppins" panose="00000500000000000000" pitchFamily="2" charset="0"/>
              </a:rPr>
              <a:t> — Google Maps, Google Ads, Google Pay</a:t>
            </a:r>
          </a:p>
          <a:p>
            <a:pPr algn="l" fontAlgn="base">
              <a:buFont typeface="Arial" panose="020B0604020202020204" pitchFamily="34" charset="0"/>
              <a:buChar char="•"/>
            </a:pPr>
            <a:r>
              <a:rPr lang="en-GB" sz="1800" b="1" i="0" dirty="0">
                <a:effectLst/>
                <a:latin typeface="Poppins" panose="00000500000000000000" pitchFamily="2" charset="0"/>
              </a:rPr>
              <a:t>GE</a:t>
            </a:r>
            <a:r>
              <a:rPr lang="en-GB" sz="1800" b="0" i="0" dirty="0">
                <a:effectLst/>
                <a:latin typeface="Poppins" panose="00000500000000000000" pitchFamily="2" charset="0"/>
              </a:rPr>
              <a:t> — GE Healthcare, GE Energy, GE Aviation</a:t>
            </a:r>
          </a:p>
          <a:p>
            <a:pPr algn="l" fontAlgn="base">
              <a:buFont typeface="Arial" panose="020B0604020202020204" pitchFamily="34" charset="0"/>
              <a:buChar char="•"/>
            </a:pPr>
            <a:r>
              <a:rPr lang="en-GB" sz="1800" b="1" i="0" dirty="0">
                <a:effectLst/>
                <a:latin typeface="Poppins" panose="00000500000000000000" pitchFamily="2" charset="0"/>
              </a:rPr>
              <a:t>Virgin</a:t>
            </a:r>
            <a:r>
              <a:rPr lang="en-GB" sz="1800" b="0" i="0" dirty="0">
                <a:effectLst/>
                <a:latin typeface="Poppins" panose="00000500000000000000" pitchFamily="2" charset="0"/>
              </a:rPr>
              <a:t> — Virgin Mobile, Virgin Records, Virgin Media</a:t>
            </a:r>
          </a:p>
          <a:p>
            <a:pPr algn="l" fontAlgn="base"/>
            <a:endParaRPr lang="en-US" sz="1800" b="0" i="0" dirty="0">
              <a:effectLst/>
              <a:latin typeface="Poppins" panose="00000500000000000000" pitchFamily="2" charset="0"/>
            </a:endParaRPr>
          </a:p>
          <a:p>
            <a:endParaRPr lang="en-GB" sz="1800" dirty="0"/>
          </a:p>
        </p:txBody>
      </p:sp>
    </p:spTree>
    <p:extLst>
      <p:ext uri="{BB962C8B-B14F-4D97-AF65-F5344CB8AC3E}">
        <p14:creationId xmlns:p14="http://schemas.microsoft.com/office/powerpoint/2010/main" val="1198761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75B5F-1661-9A9C-DE06-299D5915F38D}"/>
              </a:ext>
            </a:extLst>
          </p:cNvPr>
          <p:cNvSpPr>
            <a:spLocks noGrp="1"/>
          </p:cNvSpPr>
          <p:nvPr>
            <p:ph type="title"/>
          </p:nvPr>
        </p:nvSpPr>
        <p:spPr>
          <a:xfrm>
            <a:off x="297402" y="168106"/>
            <a:ext cx="8229600" cy="417820"/>
          </a:xfrm>
        </p:spPr>
        <p:txBody>
          <a:bodyPr>
            <a:normAutofit fontScale="90000"/>
          </a:bodyPr>
          <a:lstStyle/>
          <a:p>
            <a:r>
              <a:rPr lang="en-US" b="1" dirty="0"/>
              <a:t>Endorsed Brands</a:t>
            </a:r>
            <a:endParaRPr lang="en-GB" b="1" dirty="0"/>
          </a:p>
        </p:txBody>
      </p:sp>
      <p:sp>
        <p:nvSpPr>
          <p:cNvPr id="3" name="Content Placeholder 2">
            <a:extLst>
              <a:ext uri="{FF2B5EF4-FFF2-40B4-BE49-F238E27FC236}">
                <a16:creationId xmlns:a16="http://schemas.microsoft.com/office/drawing/2014/main" id="{1DE5545E-09A0-4713-76D0-83294037FEB2}"/>
              </a:ext>
            </a:extLst>
          </p:cNvPr>
          <p:cNvSpPr>
            <a:spLocks noGrp="1"/>
          </p:cNvSpPr>
          <p:nvPr>
            <p:ph idx="1"/>
          </p:nvPr>
        </p:nvSpPr>
        <p:spPr>
          <a:xfrm>
            <a:off x="186431" y="861135"/>
            <a:ext cx="8797771" cy="4656098"/>
          </a:xfrm>
        </p:spPr>
        <p:txBody>
          <a:bodyPr>
            <a:normAutofit fontScale="62500" lnSpcReduction="20000"/>
          </a:bodyPr>
          <a:lstStyle/>
          <a:p>
            <a:r>
              <a:rPr lang="en-US" b="0" i="0" dirty="0">
                <a:effectLst/>
                <a:latin typeface="Poppins" panose="00000500000000000000" pitchFamily="2" charset="0"/>
              </a:rPr>
              <a:t>Endorsed architecture is characterized by marketing synergy between the product or division, and the parent. The product or division is endorsed by the parent company.</a:t>
            </a:r>
          </a:p>
          <a:p>
            <a:pPr marL="0" indent="0">
              <a:buNone/>
            </a:pPr>
            <a:endParaRPr lang="en-US" b="0" i="0" dirty="0">
              <a:effectLst/>
              <a:latin typeface="Poppins" panose="00000500000000000000" pitchFamily="2" charset="0"/>
            </a:endParaRPr>
          </a:p>
          <a:p>
            <a:r>
              <a:rPr lang="en-US" b="0" i="0" dirty="0">
                <a:effectLst/>
                <a:latin typeface="Poppins" panose="00000500000000000000" pitchFamily="2" charset="0"/>
              </a:rPr>
              <a:t>This type of brand architecture simply contains independent brands which are endorsed by an organizational brand.</a:t>
            </a:r>
          </a:p>
          <a:p>
            <a:endParaRPr lang="en-US" dirty="0">
              <a:latin typeface="Poppins" panose="00000500000000000000" pitchFamily="2" charset="0"/>
            </a:endParaRPr>
          </a:p>
          <a:p>
            <a:pPr algn="l" fontAlgn="base"/>
            <a:r>
              <a:rPr lang="en-US" b="0" i="0" dirty="0">
                <a:effectLst/>
                <a:latin typeface="Poppins" panose="00000500000000000000" pitchFamily="2" charset="0"/>
              </a:rPr>
              <a:t>Benefits of using endorsed brand architecture:</a:t>
            </a:r>
          </a:p>
          <a:p>
            <a:pPr marL="0" indent="0" algn="l" fontAlgn="base">
              <a:buNone/>
            </a:pPr>
            <a:r>
              <a:rPr lang="en-US" b="0" i="0" dirty="0">
                <a:effectLst/>
                <a:latin typeface="Poppins" panose="00000500000000000000" pitchFamily="2" charset="0"/>
              </a:rPr>
              <a:t>- The endorsement adds credibility to the sub-brand.</a:t>
            </a:r>
          </a:p>
          <a:p>
            <a:pPr marL="0" indent="0" algn="l" fontAlgn="base">
              <a:buNone/>
            </a:pPr>
            <a:r>
              <a:rPr lang="en-US" b="0" i="0" dirty="0">
                <a:effectLst/>
                <a:latin typeface="Poppins" panose="00000500000000000000" pitchFamily="2" charset="0"/>
              </a:rPr>
              <a:t>- The new brand is linked to the positive equity from the existing brand.</a:t>
            </a:r>
          </a:p>
          <a:p>
            <a:pPr marL="0" indent="0" algn="l" fontAlgn="base">
              <a:buNone/>
            </a:pPr>
            <a:r>
              <a:rPr lang="en-US" b="0" i="0" dirty="0">
                <a:effectLst/>
                <a:latin typeface="Poppins" panose="00000500000000000000" pitchFamily="2" charset="0"/>
              </a:rPr>
              <a:t>- Allows to compete in the market without alienating the existing audience.</a:t>
            </a:r>
          </a:p>
          <a:p>
            <a:endParaRPr lang="en-US" b="0" i="0" dirty="0">
              <a:effectLst/>
              <a:latin typeface="Poppins" panose="00000500000000000000" pitchFamily="2" charset="0"/>
            </a:endParaRPr>
          </a:p>
          <a:p>
            <a:pPr marL="0" indent="0">
              <a:buNone/>
            </a:pPr>
            <a:endParaRPr lang="en-US" b="0" i="0" dirty="0">
              <a:effectLst/>
              <a:latin typeface="Poppins" panose="00000500000000000000" pitchFamily="2" charset="0"/>
            </a:endParaRPr>
          </a:p>
          <a:p>
            <a:r>
              <a:rPr lang="en-US" b="0" i="0" dirty="0">
                <a:effectLst/>
                <a:latin typeface="Poppins" panose="00000500000000000000" pitchFamily="2" charset="0"/>
              </a:rPr>
              <a:t>The difference to monolithic branding is that endorsed branding will use a parent brand that can sometimes be hidden.</a:t>
            </a:r>
          </a:p>
          <a:p>
            <a:pPr marL="0" indent="0">
              <a:buNone/>
            </a:pPr>
            <a:endParaRPr lang="en-US" b="0" i="0" dirty="0">
              <a:effectLst/>
              <a:latin typeface="Poppins" panose="00000500000000000000" pitchFamily="2" charset="0"/>
            </a:endParaRPr>
          </a:p>
          <a:p>
            <a:pPr algn="l" fontAlgn="base">
              <a:buFont typeface="Arial" panose="020B0604020202020204" pitchFamily="34" charset="0"/>
              <a:buChar char="•"/>
            </a:pPr>
            <a:r>
              <a:rPr lang="en-GB" b="1" i="0" dirty="0">
                <a:effectLst/>
                <a:latin typeface="Poppins" panose="00000500000000000000" pitchFamily="2" charset="0"/>
              </a:rPr>
              <a:t>Apple </a:t>
            </a:r>
            <a:r>
              <a:rPr lang="en-GB" b="0" i="0" dirty="0">
                <a:effectLst/>
                <a:latin typeface="Poppins" panose="00000500000000000000" pitchFamily="2" charset="0"/>
              </a:rPr>
              <a:t>— </a:t>
            </a:r>
            <a:r>
              <a:rPr lang="en-GB" b="0" i="0" dirty="0" err="1">
                <a:effectLst/>
                <a:latin typeface="Poppins" panose="00000500000000000000" pitchFamily="2" charset="0"/>
              </a:rPr>
              <a:t>iPay</a:t>
            </a:r>
            <a:r>
              <a:rPr lang="en-GB" b="0" i="0" dirty="0">
                <a:effectLst/>
                <a:latin typeface="Poppins" panose="00000500000000000000" pitchFamily="2" charset="0"/>
              </a:rPr>
              <a:t>, iPad, iPhone</a:t>
            </a:r>
          </a:p>
          <a:p>
            <a:pPr algn="l" fontAlgn="base">
              <a:buFont typeface="Arial" panose="020B0604020202020204" pitchFamily="34" charset="0"/>
              <a:buChar char="•"/>
            </a:pPr>
            <a:r>
              <a:rPr lang="en-GB" b="1" i="0" dirty="0">
                <a:effectLst/>
                <a:latin typeface="Poppins" panose="00000500000000000000" pitchFamily="2" charset="0"/>
              </a:rPr>
              <a:t>Marriott</a:t>
            </a:r>
            <a:r>
              <a:rPr lang="en-GB" b="0" i="0" dirty="0">
                <a:effectLst/>
                <a:latin typeface="Poppins" panose="00000500000000000000" pitchFamily="2" charset="0"/>
              </a:rPr>
              <a:t> — Courtyard, Fairfield, SpringHill</a:t>
            </a:r>
          </a:p>
          <a:p>
            <a:pPr algn="l" fontAlgn="base">
              <a:buFont typeface="Arial" panose="020B0604020202020204" pitchFamily="34" charset="0"/>
              <a:buChar char="•"/>
            </a:pPr>
            <a:r>
              <a:rPr lang="en-GB" b="1" i="0" dirty="0">
                <a:effectLst/>
                <a:latin typeface="Poppins" panose="00000500000000000000" pitchFamily="2" charset="0"/>
              </a:rPr>
              <a:t>Nestle</a:t>
            </a:r>
            <a:r>
              <a:rPr lang="en-GB" b="0" i="0" dirty="0">
                <a:effectLst/>
                <a:latin typeface="Poppins" panose="00000500000000000000" pitchFamily="2" charset="0"/>
              </a:rPr>
              <a:t> — Nesquik, KitKat, </a:t>
            </a:r>
            <a:r>
              <a:rPr lang="en-GB" b="0" i="0" dirty="0" err="1">
                <a:effectLst/>
                <a:latin typeface="Poppins" panose="00000500000000000000" pitchFamily="2" charset="0"/>
              </a:rPr>
              <a:t>Cheerios</a:t>
            </a:r>
            <a:endParaRPr lang="en-GB" dirty="0"/>
          </a:p>
        </p:txBody>
      </p:sp>
    </p:spTree>
    <p:extLst>
      <p:ext uri="{BB962C8B-B14F-4D97-AF65-F5344CB8AC3E}">
        <p14:creationId xmlns:p14="http://schemas.microsoft.com/office/powerpoint/2010/main" val="459475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83894-7377-4CBA-7F0C-6BBDF9D1D46B}"/>
              </a:ext>
            </a:extLst>
          </p:cNvPr>
          <p:cNvSpPr>
            <a:spLocks noGrp="1"/>
          </p:cNvSpPr>
          <p:nvPr>
            <p:ph type="title"/>
          </p:nvPr>
        </p:nvSpPr>
        <p:spPr>
          <a:xfrm>
            <a:off x="457200" y="274638"/>
            <a:ext cx="8229600" cy="639762"/>
          </a:xfrm>
        </p:spPr>
        <p:txBody>
          <a:bodyPr>
            <a:normAutofit/>
          </a:bodyPr>
          <a:lstStyle/>
          <a:p>
            <a:pPr fontAlgn="base"/>
            <a:r>
              <a:rPr lang="en-GB" b="0" i="0" dirty="0">
                <a:effectLst/>
                <a:latin typeface="Poppins" panose="00000500000000000000" pitchFamily="2" charset="0"/>
              </a:rPr>
              <a:t> </a:t>
            </a:r>
            <a:r>
              <a:rPr lang="en-GB" b="1" i="0" dirty="0">
                <a:effectLst/>
                <a:latin typeface="Poppins" panose="00000500000000000000" pitchFamily="2" charset="0"/>
              </a:rPr>
              <a:t>Pluralistic Brands</a:t>
            </a:r>
            <a:endParaRPr lang="en-GB" dirty="0"/>
          </a:p>
        </p:txBody>
      </p:sp>
      <p:sp>
        <p:nvSpPr>
          <p:cNvPr id="3" name="Content Placeholder 2">
            <a:extLst>
              <a:ext uri="{FF2B5EF4-FFF2-40B4-BE49-F238E27FC236}">
                <a16:creationId xmlns:a16="http://schemas.microsoft.com/office/drawing/2014/main" id="{9D36D83E-0B56-E39E-B312-40D23ADD32FB}"/>
              </a:ext>
            </a:extLst>
          </p:cNvPr>
          <p:cNvSpPr>
            <a:spLocks noGrp="1"/>
          </p:cNvSpPr>
          <p:nvPr>
            <p:ph idx="1"/>
          </p:nvPr>
        </p:nvSpPr>
        <p:spPr>
          <a:xfrm>
            <a:off x="319596" y="1012054"/>
            <a:ext cx="8367204" cy="4505179"/>
          </a:xfrm>
        </p:spPr>
        <p:txBody>
          <a:bodyPr>
            <a:normAutofit fontScale="92500" lnSpcReduction="20000"/>
          </a:bodyPr>
          <a:lstStyle/>
          <a:p>
            <a:pPr algn="l" fontAlgn="base"/>
            <a:r>
              <a:rPr lang="en-US" b="0" i="0" dirty="0">
                <a:effectLst/>
                <a:latin typeface="Poppins" panose="00000500000000000000" pitchFamily="2" charset="0"/>
              </a:rPr>
              <a:t> This type of brand architecture simply contains independent, unconnected brands.</a:t>
            </a:r>
          </a:p>
          <a:p>
            <a:pPr marL="0" indent="0">
              <a:buNone/>
            </a:pPr>
            <a:endParaRPr lang="en-GB" dirty="0"/>
          </a:p>
          <a:p>
            <a:pPr algn="l" fontAlgn="base"/>
            <a:r>
              <a:rPr lang="en-US" b="0" i="0" dirty="0">
                <a:effectLst/>
                <a:latin typeface="Poppins" panose="00000500000000000000" pitchFamily="2" charset="0"/>
              </a:rPr>
              <a:t>Benefits of using pluralistic brand architecture:</a:t>
            </a:r>
          </a:p>
          <a:p>
            <a:pPr marL="0" indent="0" algn="l" fontAlgn="base">
              <a:buNone/>
            </a:pPr>
            <a:r>
              <a:rPr lang="en-US" b="0" i="0" dirty="0">
                <a:effectLst/>
                <a:latin typeface="Poppins" panose="00000500000000000000" pitchFamily="2" charset="0"/>
              </a:rPr>
              <a:t>- Each independent brand can maximize its impact on the market.</a:t>
            </a:r>
          </a:p>
          <a:p>
            <a:pPr marL="0" indent="0" algn="l" fontAlgn="base">
              <a:buNone/>
            </a:pPr>
            <a:r>
              <a:rPr lang="en-US" b="0" i="0" dirty="0">
                <a:effectLst/>
                <a:latin typeface="Poppins" panose="00000500000000000000" pitchFamily="2" charset="0"/>
              </a:rPr>
              <a:t>- Avoiding a brand association that is incompatible with an offering.</a:t>
            </a:r>
          </a:p>
          <a:p>
            <a:pPr marL="0" indent="0" algn="l" fontAlgn="base">
              <a:buNone/>
            </a:pPr>
            <a:r>
              <a:rPr lang="en-US" b="0" i="0" dirty="0">
                <a:effectLst/>
                <a:latin typeface="Poppins" panose="00000500000000000000" pitchFamily="2" charset="0"/>
              </a:rPr>
              <a:t>- Owning a new product class by using a powerful name.</a:t>
            </a:r>
          </a:p>
          <a:p>
            <a:endParaRPr lang="en-GB" dirty="0"/>
          </a:p>
          <a:p>
            <a:pPr algn="l" fontAlgn="base">
              <a:buFont typeface="Arial" panose="020B0604020202020204" pitchFamily="34" charset="0"/>
              <a:buChar char="•"/>
            </a:pPr>
            <a:r>
              <a:rPr lang="en-GB" b="1" i="0" dirty="0">
                <a:effectLst/>
                <a:latin typeface="Poppins" panose="00000500000000000000" pitchFamily="2" charset="0"/>
              </a:rPr>
              <a:t>Procter &amp; Gamble </a:t>
            </a:r>
            <a:r>
              <a:rPr lang="en-GB" b="0" i="0" dirty="0">
                <a:effectLst/>
                <a:latin typeface="Poppins" panose="00000500000000000000" pitchFamily="2" charset="0"/>
              </a:rPr>
              <a:t>— Gilette, Tide, Old Spice</a:t>
            </a:r>
          </a:p>
          <a:p>
            <a:pPr algn="l" fontAlgn="base">
              <a:buFont typeface="Arial" panose="020B0604020202020204" pitchFamily="34" charset="0"/>
              <a:buChar char="•"/>
            </a:pPr>
            <a:r>
              <a:rPr lang="en-GB" b="1" i="0" dirty="0">
                <a:effectLst/>
                <a:latin typeface="Poppins" panose="00000500000000000000" pitchFamily="2" charset="0"/>
              </a:rPr>
              <a:t>Unilever</a:t>
            </a:r>
            <a:r>
              <a:rPr lang="en-GB" b="0" i="0" dirty="0">
                <a:effectLst/>
                <a:latin typeface="Poppins" panose="00000500000000000000" pitchFamily="2" charset="0"/>
              </a:rPr>
              <a:t> — Dove, Lipton, Ben &amp; Jerry’s</a:t>
            </a:r>
          </a:p>
          <a:p>
            <a:pPr algn="l" fontAlgn="base">
              <a:buFont typeface="Arial" panose="020B0604020202020204" pitchFamily="34" charset="0"/>
              <a:buChar char="•"/>
            </a:pPr>
            <a:r>
              <a:rPr lang="en-GB" b="1" i="0" dirty="0">
                <a:effectLst/>
                <a:latin typeface="Poppins" panose="00000500000000000000" pitchFamily="2" charset="0"/>
              </a:rPr>
              <a:t>Coca-Cola</a:t>
            </a:r>
            <a:r>
              <a:rPr lang="en-GB" b="0" i="0" dirty="0">
                <a:effectLst/>
                <a:latin typeface="Poppins" panose="00000500000000000000" pitchFamily="2" charset="0"/>
              </a:rPr>
              <a:t> — Sprite, Powerade, Fanta</a:t>
            </a:r>
          </a:p>
          <a:p>
            <a:endParaRPr lang="en-GB" dirty="0"/>
          </a:p>
        </p:txBody>
      </p:sp>
    </p:spTree>
    <p:extLst>
      <p:ext uri="{BB962C8B-B14F-4D97-AF65-F5344CB8AC3E}">
        <p14:creationId xmlns:p14="http://schemas.microsoft.com/office/powerpoint/2010/main" val="1867430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5FD29-77E4-AC72-AAD4-4477A8F03371}"/>
              </a:ext>
            </a:extLst>
          </p:cNvPr>
          <p:cNvSpPr>
            <a:spLocks noGrp="1"/>
          </p:cNvSpPr>
          <p:nvPr>
            <p:ph type="title"/>
          </p:nvPr>
        </p:nvSpPr>
        <p:spPr>
          <a:xfrm>
            <a:off x="457200" y="274638"/>
            <a:ext cx="8229600" cy="622007"/>
          </a:xfrm>
        </p:spPr>
        <p:txBody>
          <a:bodyPr/>
          <a:lstStyle/>
          <a:p>
            <a:r>
              <a:rPr lang="en-US" b="1" dirty="0"/>
              <a:t>Hybrid Brands</a:t>
            </a:r>
            <a:endParaRPr lang="en-GB" b="1" dirty="0"/>
          </a:p>
        </p:txBody>
      </p:sp>
      <p:sp>
        <p:nvSpPr>
          <p:cNvPr id="3" name="Content Placeholder 2">
            <a:extLst>
              <a:ext uri="{FF2B5EF4-FFF2-40B4-BE49-F238E27FC236}">
                <a16:creationId xmlns:a16="http://schemas.microsoft.com/office/drawing/2014/main" id="{C067C951-995F-E92B-6775-982E0C661EF2}"/>
              </a:ext>
            </a:extLst>
          </p:cNvPr>
          <p:cNvSpPr>
            <a:spLocks noGrp="1"/>
          </p:cNvSpPr>
          <p:nvPr>
            <p:ph idx="1"/>
          </p:nvPr>
        </p:nvSpPr>
        <p:spPr>
          <a:xfrm>
            <a:off x="457200" y="1127464"/>
            <a:ext cx="8229600" cy="4389769"/>
          </a:xfrm>
        </p:spPr>
        <p:txBody>
          <a:bodyPr>
            <a:normAutofit fontScale="70000" lnSpcReduction="20000"/>
          </a:bodyPr>
          <a:lstStyle/>
          <a:p>
            <a:pPr algn="l" fontAlgn="base"/>
            <a:r>
              <a:rPr lang="en-US" sz="2600" b="0" i="0" dirty="0">
                <a:effectLst/>
                <a:latin typeface="Arial" panose="020B0604020202020204" pitchFamily="34" charset="0"/>
                <a:cs typeface="Arial" panose="020B0604020202020204" pitchFamily="34" charset="0"/>
              </a:rPr>
              <a:t>The hybrid brand architecture is a combination of two or more brand architectures.</a:t>
            </a:r>
          </a:p>
          <a:p>
            <a:endParaRPr lang="en-US" sz="2600" dirty="0">
              <a:latin typeface="Arial" panose="020B0604020202020204" pitchFamily="34" charset="0"/>
              <a:cs typeface="Arial" panose="020B0604020202020204" pitchFamily="34" charset="0"/>
            </a:endParaRPr>
          </a:p>
          <a:p>
            <a:pPr algn="l" fontAlgn="base"/>
            <a:r>
              <a:rPr lang="en-US" sz="2600" b="0" i="0" dirty="0">
                <a:effectLst/>
                <a:latin typeface="Arial" panose="020B0604020202020204" pitchFamily="34" charset="0"/>
                <a:cs typeface="Arial" panose="020B0604020202020204" pitchFamily="34" charset="0"/>
              </a:rPr>
              <a:t>Hybrid branding is typically used when a firm is often changing brand architectures or acquiring existing brands through mergers or acquisitions.</a:t>
            </a:r>
          </a:p>
          <a:p>
            <a:pPr marL="0" indent="0">
              <a:buNone/>
            </a:pPr>
            <a:endParaRPr lang="en-US" sz="2600" dirty="0">
              <a:latin typeface="Arial" panose="020B0604020202020204" pitchFamily="34" charset="0"/>
              <a:cs typeface="Arial" panose="020B0604020202020204" pitchFamily="34" charset="0"/>
            </a:endParaRPr>
          </a:p>
          <a:p>
            <a:pPr algn="l" fontAlgn="base"/>
            <a:r>
              <a:rPr lang="en-US" sz="2600" b="0" i="0" dirty="0">
                <a:effectLst/>
                <a:latin typeface="Arial" panose="020B0604020202020204" pitchFamily="34" charset="0"/>
                <a:cs typeface="Arial" panose="020B0604020202020204" pitchFamily="34" charset="0"/>
              </a:rPr>
              <a:t>Benefits of using hybrid brand architecture:</a:t>
            </a:r>
          </a:p>
          <a:p>
            <a:pPr marL="0" indent="0" algn="l" fontAlgn="base">
              <a:buNone/>
            </a:pPr>
            <a:r>
              <a:rPr lang="en-US" sz="2600" b="0" i="0" dirty="0">
                <a:effectLst/>
                <a:latin typeface="Arial" panose="020B0604020202020204" pitchFamily="34" charset="0"/>
                <a:cs typeface="Arial" panose="020B0604020202020204" pitchFamily="34" charset="0"/>
              </a:rPr>
              <a:t>- Permits the coexistence of old and new products.</a:t>
            </a:r>
          </a:p>
          <a:p>
            <a:pPr marL="0" indent="0" algn="l" fontAlgn="base">
              <a:buNone/>
            </a:pPr>
            <a:r>
              <a:rPr lang="en-US" sz="2600" b="0" i="0" dirty="0">
                <a:effectLst/>
                <a:latin typeface="Arial" panose="020B0604020202020204" pitchFamily="34" charset="0"/>
                <a:cs typeface="Arial" panose="020B0604020202020204" pitchFamily="34" charset="0"/>
              </a:rPr>
              <a:t>- Allows for mergers/acquisitions of different types of brands.</a:t>
            </a:r>
          </a:p>
          <a:p>
            <a:pPr marL="0" indent="0" algn="l" fontAlgn="base">
              <a:buNone/>
            </a:pPr>
            <a:r>
              <a:rPr lang="en-US" sz="2600" b="0" i="0" dirty="0">
                <a:effectLst/>
                <a:latin typeface="Arial" panose="020B0604020202020204" pitchFamily="34" charset="0"/>
                <a:cs typeface="Arial" panose="020B0604020202020204" pitchFamily="34" charset="0"/>
              </a:rPr>
              <a:t>- A major innovation justifies its own name while other entities are closely related.</a:t>
            </a:r>
          </a:p>
          <a:p>
            <a:endParaRPr lang="en-US" sz="2600" dirty="0">
              <a:latin typeface="Arial" panose="020B0604020202020204" pitchFamily="34" charset="0"/>
              <a:cs typeface="Arial" panose="020B0604020202020204" pitchFamily="34" charset="0"/>
            </a:endParaRPr>
          </a:p>
          <a:p>
            <a:pPr algn="l" fontAlgn="base">
              <a:buFont typeface="Arial" panose="020B0604020202020204" pitchFamily="34" charset="0"/>
              <a:buChar char="•"/>
            </a:pPr>
            <a:r>
              <a:rPr lang="en-GB" sz="2600" b="1" i="0" dirty="0">
                <a:effectLst/>
                <a:latin typeface="Arial" panose="020B0604020202020204" pitchFamily="34" charset="0"/>
                <a:cs typeface="Arial" panose="020B0604020202020204" pitchFamily="34" charset="0"/>
              </a:rPr>
              <a:t>Amazon</a:t>
            </a:r>
            <a:r>
              <a:rPr lang="en-GB" sz="2600" b="0" i="0" dirty="0">
                <a:effectLst/>
                <a:latin typeface="Arial" panose="020B0604020202020204" pitchFamily="34" charset="0"/>
                <a:cs typeface="Arial" panose="020B0604020202020204" pitchFamily="34" charset="0"/>
              </a:rPr>
              <a:t> — Amazon Kindle, Amazon AWS, Amazon Echo</a:t>
            </a:r>
          </a:p>
          <a:p>
            <a:pPr algn="l" fontAlgn="base">
              <a:buFont typeface="Arial" panose="020B0604020202020204" pitchFamily="34" charset="0"/>
              <a:buChar char="•"/>
            </a:pPr>
            <a:r>
              <a:rPr lang="en-GB" sz="2600" b="1" i="0" dirty="0">
                <a:effectLst/>
                <a:latin typeface="Arial" panose="020B0604020202020204" pitchFamily="34" charset="0"/>
                <a:cs typeface="Arial" panose="020B0604020202020204" pitchFamily="34" charset="0"/>
              </a:rPr>
              <a:t>Alphabet </a:t>
            </a:r>
            <a:r>
              <a:rPr lang="en-GB" sz="2600" b="0" i="0" dirty="0">
                <a:effectLst/>
                <a:latin typeface="Arial" panose="020B0604020202020204" pitchFamily="34" charset="0"/>
                <a:cs typeface="Arial" panose="020B0604020202020204" pitchFamily="34" charset="0"/>
              </a:rPr>
              <a:t>— Google, Waymo, Google Ads</a:t>
            </a:r>
          </a:p>
          <a:p>
            <a:pPr algn="l" fontAlgn="base">
              <a:buFont typeface="Arial" panose="020B0604020202020204" pitchFamily="34" charset="0"/>
              <a:buChar char="•"/>
            </a:pPr>
            <a:r>
              <a:rPr lang="en-GB" sz="2600" b="1" i="0" dirty="0">
                <a:effectLst/>
                <a:latin typeface="Arial" panose="020B0604020202020204" pitchFamily="34" charset="0"/>
                <a:cs typeface="Arial" panose="020B0604020202020204" pitchFamily="34" charset="0"/>
              </a:rPr>
              <a:t>Microsoft</a:t>
            </a:r>
            <a:r>
              <a:rPr lang="en-GB" sz="2600" b="0" i="0" dirty="0">
                <a:effectLst/>
                <a:latin typeface="Arial" panose="020B0604020202020204" pitchFamily="34" charset="0"/>
                <a:cs typeface="Arial" panose="020B0604020202020204" pitchFamily="34" charset="0"/>
              </a:rPr>
              <a:t> — Microsoft Windows, Xbox, Skype</a:t>
            </a: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8696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744F6-32E7-7CF7-19A2-18E49C504A22}"/>
              </a:ext>
            </a:extLst>
          </p:cNvPr>
          <p:cNvSpPr>
            <a:spLocks noGrp="1"/>
          </p:cNvSpPr>
          <p:nvPr>
            <p:ph type="title"/>
          </p:nvPr>
        </p:nvSpPr>
        <p:spPr>
          <a:xfrm>
            <a:off x="332912" y="114841"/>
            <a:ext cx="8229600" cy="542108"/>
          </a:xfrm>
        </p:spPr>
        <p:txBody>
          <a:bodyPr>
            <a:normAutofit fontScale="90000"/>
          </a:bodyPr>
          <a:lstStyle/>
          <a:p>
            <a:r>
              <a:rPr lang="en-US" b="1" dirty="0"/>
              <a:t>Benefits of good a Brand Architecture</a:t>
            </a:r>
            <a:endParaRPr lang="en-GB" b="1" dirty="0"/>
          </a:p>
        </p:txBody>
      </p:sp>
      <p:sp>
        <p:nvSpPr>
          <p:cNvPr id="3" name="Content Placeholder 2">
            <a:extLst>
              <a:ext uri="{FF2B5EF4-FFF2-40B4-BE49-F238E27FC236}">
                <a16:creationId xmlns:a16="http://schemas.microsoft.com/office/drawing/2014/main" id="{95FB6FB0-F3D8-E982-CED1-31C579DA6C2F}"/>
              </a:ext>
            </a:extLst>
          </p:cNvPr>
          <p:cNvSpPr>
            <a:spLocks noGrp="1"/>
          </p:cNvSpPr>
          <p:nvPr>
            <p:ph idx="1"/>
          </p:nvPr>
        </p:nvSpPr>
        <p:spPr>
          <a:xfrm>
            <a:off x="115411" y="852256"/>
            <a:ext cx="8895424" cy="4802820"/>
          </a:xfrm>
        </p:spPr>
        <p:txBody>
          <a:bodyPr>
            <a:normAutofit/>
          </a:bodyPr>
          <a:lstStyle/>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Ensures the smooth running of an organization</a:t>
            </a:r>
          </a:p>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Allows to target the needs of specific customers.</a:t>
            </a:r>
          </a:p>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Creates balance between the main brand and its sub brands.</a:t>
            </a:r>
          </a:p>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Allows flexibility for new products and services.</a:t>
            </a:r>
          </a:p>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Ensures clarity and synergy between brands, products, and services.</a:t>
            </a:r>
          </a:p>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Maximizes visibility in a competitive marketplace.</a:t>
            </a:r>
          </a:p>
          <a:p>
            <a:pPr algn="l" fontAlgn="base">
              <a:buFont typeface="Arial" panose="020B0604020202020204" pitchFamily="34" charset="0"/>
              <a:buChar char="•"/>
            </a:pPr>
            <a:r>
              <a:rPr lang="en-US" b="0" i="0" dirty="0">
                <a:effectLst/>
                <a:latin typeface="Arial" panose="020B0604020202020204" pitchFamily="34" charset="0"/>
                <a:cs typeface="Arial" panose="020B0604020202020204" pitchFamily="34" charset="0"/>
              </a:rPr>
              <a:t>Makes it possible to protect brand equity.</a:t>
            </a:r>
          </a:p>
          <a:p>
            <a:pPr algn="l">
              <a:buFont typeface="Arial" panose="020B0604020202020204" pitchFamily="34" charset="0"/>
              <a:buChar char="•"/>
            </a:pPr>
            <a:r>
              <a:rPr lang="en-US" b="0" i="0" dirty="0">
                <a:solidFill>
                  <a:srgbClr val="141414"/>
                </a:solidFill>
                <a:effectLst/>
                <a:latin typeface="Arial" panose="020B0604020202020204" pitchFamily="34" charset="0"/>
                <a:cs typeface="Arial" panose="020B0604020202020204" pitchFamily="34" charset="0"/>
              </a:rPr>
              <a:t>It creates a substantial competitive advantage.</a:t>
            </a:r>
          </a:p>
          <a:p>
            <a:pPr algn="l">
              <a:buFont typeface="Arial" panose="020B0604020202020204" pitchFamily="34" charset="0"/>
              <a:buChar char="•"/>
            </a:pPr>
            <a:r>
              <a:rPr lang="en-US" b="0" i="0" dirty="0">
                <a:solidFill>
                  <a:srgbClr val="141414"/>
                </a:solidFill>
                <a:effectLst/>
                <a:latin typeface="Arial" panose="020B0604020202020204" pitchFamily="34" charset="0"/>
                <a:cs typeface="Arial" panose="020B0604020202020204" pitchFamily="34" charset="0"/>
              </a:rPr>
              <a:t>It widens the target market.</a:t>
            </a:r>
          </a:p>
          <a:p>
            <a:pPr algn="l">
              <a:buFont typeface="Arial" panose="020B0604020202020204" pitchFamily="34" charset="0"/>
              <a:buChar char="•"/>
            </a:pPr>
            <a:r>
              <a:rPr lang="en-US" b="0" i="0" dirty="0">
                <a:solidFill>
                  <a:srgbClr val="141414"/>
                </a:solidFill>
                <a:effectLst/>
                <a:latin typeface="Arial" panose="020B0604020202020204" pitchFamily="34" charset="0"/>
                <a:cs typeface="Arial" panose="020B0604020202020204" pitchFamily="34" charset="0"/>
              </a:rPr>
              <a:t>It increases customer awareness and brand value.</a:t>
            </a:r>
            <a:endParaRPr lang="en-GB" dirty="0"/>
          </a:p>
        </p:txBody>
      </p:sp>
    </p:spTree>
    <p:extLst>
      <p:ext uri="{BB962C8B-B14F-4D97-AF65-F5344CB8AC3E}">
        <p14:creationId xmlns:p14="http://schemas.microsoft.com/office/powerpoint/2010/main" val="1689875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2A82-A001-B0D6-AED8-42E61BA8645A}"/>
              </a:ext>
            </a:extLst>
          </p:cNvPr>
          <p:cNvSpPr>
            <a:spLocks noGrp="1"/>
          </p:cNvSpPr>
          <p:nvPr>
            <p:ph type="title"/>
          </p:nvPr>
        </p:nvSpPr>
        <p:spPr>
          <a:xfrm>
            <a:off x="457200" y="274638"/>
            <a:ext cx="8229600" cy="524352"/>
          </a:xfrm>
        </p:spPr>
        <p:txBody>
          <a:bodyPr>
            <a:normAutofit fontScale="90000"/>
          </a:bodyPr>
          <a:lstStyle/>
          <a:p>
            <a:r>
              <a:rPr lang="en-US" b="1" dirty="0"/>
              <a:t>Global Brand Structures</a:t>
            </a:r>
            <a:endParaRPr lang="en-GB" b="1" dirty="0"/>
          </a:p>
        </p:txBody>
      </p:sp>
      <p:sp>
        <p:nvSpPr>
          <p:cNvPr id="5" name="Content Placeholder 4">
            <a:extLst>
              <a:ext uri="{FF2B5EF4-FFF2-40B4-BE49-F238E27FC236}">
                <a16:creationId xmlns:a16="http://schemas.microsoft.com/office/drawing/2014/main" id="{EFE7C928-4C33-2C38-A434-6E80978D252E}"/>
              </a:ext>
            </a:extLst>
          </p:cNvPr>
          <p:cNvSpPr>
            <a:spLocks noGrp="1"/>
          </p:cNvSpPr>
          <p:nvPr>
            <p:ph idx="1"/>
          </p:nvPr>
        </p:nvSpPr>
        <p:spPr>
          <a:xfrm>
            <a:off x="133165" y="985422"/>
            <a:ext cx="8824403" cy="4531812"/>
          </a:xfrm>
        </p:spPr>
        <p:txBody>
          <a:bodyPr>
            <a:normAutofit fontScale="92500" lnSpcReduction="20000"/>
          </a:bodyPr>
          <a:lstStyle/>
          <a:p>
            <a:r>
              <a:rPr lang="en-US" b="0" i="0" dirty="0">
                <a:solidFill>
                  <a:srgbClr val="333333"/>
                </a:solidFill>
                <a:effectLst/>
                <a:latin typeface="Arial" panose="020B0604020202020204" pitchFamily="34" charset="0"/>
                <a:cs typeface="Arial" panose="020B0604020202020204" pitchFamily="34" charset="0"/>
              </a:rPr>
              <a:t>As their global market presence evolves and becomes more closely interlinked, however, companies must pay closer attention to the coherence of their branding decisions across national markets and formulate an effective global brand strategy that transcends national boundaries.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Multinational companies typically operate with one of three brand structures:</a:t>
            </a:r>
          </a:p>
          <a:p>
            <a:endParaRPr lang="en-US"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 a corporate-dominant, </a:t>
            </a:r>
          </a:p>
          <a:p>
            <a:pPr marL="0" indent="0">
              <a:buNone/>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(b) a product-dominant, </a:t>
            </a:r>
          </a:p>
          <a:p>
            <a:pPr marL="0" indent="0">
              <a:buNone/>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 a hybrid structure</a:t>
            </a:r>
          </a:p>
        </p:txBody>
      </p:sp>
    </p:spTree>
    <p:extLst>
      <p:ext uri="{BB962C8B-B14F-4D97-AF65-F5344CB8AC3E}">
        <p14:creationId xmlns:p14="http://schemas.microsoft.com/office/powerpoint/2010/main" val="3665667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05AF8-9E39-0790-B049-1044535D6C39}"/>
              </a:ext>
            </a:extLst>
          </p:cNvPr>
          <p:cNvSpPr>
            <a:spLocks noGrp="1"/>
          </p:cNvSpPr>
          <p:nvPr>
            <p:ph type="title"/>
          </p:nvPr>
        </p:nvSpPr>
        <p:spPr/>
        <p:txBody>
          <a:bodyPr/>
          <a:lstStyle/>
          <a:p>
            <a:r>
              <a:rPr lang="en-GB" b="1" dirty="0"/>
              <a:t>Corporate-dominant </a:t>
            </a:r>
            <a:br>
              <a:rPr lang="en-GB" b="1" dirty="0"/>
            </a:br>
            <a:endParaRPr lang="en-GB" dirty="0"/>
          </a:p>
        </p:txBody>
      </p:sp>
      <p:sp>
        <p:nvSpPr>
          <p:cNvPr id="3" name="Content Placeholder 2">
            <a:extLst>
              <a:ext uri="{FF2B5EF4-FFF2-40B4-BE49-F238E27FC236}">
                <a16:creationId xmlns:a16="http://schemas.microsoft.com/office/drawing/2014/main" id="{A54C0B62-2057-7786-8B7C-9BA736F9BC3E}"/>
              </a:ext>
            </a:extLst>
          </p:cNvPr>
          <p:cNvSpPr>
            <a:spLocks noGrp="1"/>
          </p:cNvSpPr>
          <p:nvPr>
            <p:ph idx="1"/>
          </p:nvPr>
        </p:nvSpPr>
        <p:spPr>
          <a:xfrm>
            <a:off x="457200" y="1154097"/>
            <a:ext cx="8229600" cy="4363136"/>
          </a:xfrm>
        </p:spPr>
        <p:txBody>
          <a:bodyPr>
            <a:normAutofit fontScale="85000" lnSpcReduction="20000"/>
          </a:bodyPr>
          <a:lstStyle/>
          <a:p>
            <a:r>
              <a:rPr lang="en-US" dirty="0">
                <a:latin typeface="Arial" panose="020B0604020202020204" pitchFamily="34" charset="0"/>
                <a:cs typeface="Arial" panose="020B0604020202020204" pitchFamily="34" charset="0"/>
              </a:rPr>
              <a:t>A corporate-dominant brand structure is most common among firms with relatively limited product or market diversity, such as Shell, Toyota, or Nike.</a:t>
            </a:r>
          </a:p>
          <a:p>
            <a:pPr marL="0" indent="0">
              <a:buNone/>
            </a:pPr>
            <a:endParaRPr lang="en-US" dirty="0">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In general, these were business-to-business organizations with a heavy emphasis on corporate branding, or a relatively narrow and coherent product line.</a:t>
            </a:r>
          </a:p>
          <a:p>
            <a:pPr marL="0" indent="0">
              <a:buNone/>
            </a:pPr>
            <a:endParaRPr lang="en-US" dirty="0">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Other cases included consumer goods companies focused on a global target segment such as Nike or Benneton. Their prime objective was to establish a strong global identity for the brand rather than respond to local market conditions.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Describes the organizational structure of multinational firms with relatively limited product or market diversity.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42919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162A-381F-3352-26E2-105EF0809D55}"/>
              </a:ext>
            </a:extLst>
          </p:cNvPr>
          <p:cNvSpPr>
            <a:spLocks noGrp="1"/>
          </p:cNvSpPr>
          <p:nvPr>
            <p:ph type="title"/>
          </p:nvPr>
        </p:nvSpPr>
        <p:spPr/>
        <p:txBody>
          <a:bodyPr/>
          <a:lstStyle/>
          <a:p>
            <a:r>
              <a:rPr lang="en-GB" b="1" dirty="0"/>
              <a:t>Product-dominant </a:t>
            </a:r>
            <a:br>
              <a:rPr lang="en-GB" b="1" dirty="0"/>
            </a:br>
            <a:endParaRPr lang="en-GB" dirty="0"/>
          </a:p>
        </p:txBody>
      </p:sp>
      <p:sp>
        <p:nvSpPr>
          <p:cNvPr id="3" name="Content Placeholder 2">
            <a:extLst>
              <a:ext uri="{FF2B5EF4-FFF2-40B4-BE49-F238E27FC236}">
                <a16:creationId xmlns:a16="http://schemas.microsoft.com/office/drawing/2014/main" id="{7A49575D-81B7-25CE-2F45-2493078C0D73}"/>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Product-dominant structures , in contrast, are often used by (mostly industrial) companies, such as Akzo Nobel, that have multiple national or local brands or by firms such as Procter &amp; Gamble (P&amp;G) that have expanded internationally by leveraging their “power” brands.</a:t>
            </a:r>
          </a:p>
          <a:p>
            <a:endParaRPr lang="en-US" dirty="0">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This strategy was common among U.S. firms who had expanded internationally by leveraging "power" brands, as, for example, P&amp;G with brands such as Camay, or Pampers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9019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DCDBB-57A1-3B70-F380-46FD8CFE4818}"/>
              </a:ext>
            </a:extLst>
          </p:cNvPr>
          <p:cNvSpPr>
            <a:spLocks noGrp="1"/>
          </p:cNvSpPr>
          <p:nvPr>
            <p:ph type="title"/>
          </p:nvPr>
        </p:nvSpPr>
        <p:spPr>
          <a:xfrm>
            <a:off x="457200" y="105962"/>
            <a:ext cx="8229600" cy="559863"/>
          </a:xfrm>
        </p:spPr>
        <p:txBody>
          <a:bodyPr>
            <a:normAutofit fontScale="90000"/>
          </a:bodyPr>
          <a:lstStyle/>
          <a:p>
            <a:r>
              <a:rPr lang="en-GB" b="1" dirty="0"/>
              <a:t>Hybrid structure</a:t>
            </a:r>
            <a:endParaRPr lang="en-GB" dirty="0"/>
          </a:p>
        </p:txBody>
      </p:sp>
      <p:sp>
        <p:nvSpPr>
          <p:cNvPr id="3" name="Content Placeholder 2">
            <a:extLst>
              <a:ext uri="{FF2B5EF4-FFF2-40B4-BE49-F238E27FC236}">
                <a16:creationId xmlns:a16="http://schemas.microsoft.com/office/drawing/2014/main" id="{C5E0A5DD-7503-8BB3-7FF3-1188F1B49F12}"/>
              </a:ext>
            </a:extLst>
          </p:cNvPr>
          <p:cNvSpPr>
            <a:spLocks noGrp="1"/>
          </p:cNvSpPr>
          <p:nvPr>
            <p:ph idx="1"/>
          </p:nvPr>
        </p:nvSpPr>
        <p:spPr>
          <a:xfrm>
            <a:off x="457199" y="754602"/>
            <a:ext cx="8615779" cy="4762631"/>
          </a:xfrm>
        </p:spPr>
        <p:txBody>
          <a:bodyPr>
            <a:normAutofit fontScale="85000" lnSpcReduction="20000"/>
          </a:bodyPr>
          <a:lstStyle/>
          <a:p>
            <a:r>
              <a:rPr lang="en-US" dirty="0">
                <a:latin typeface="Arial" panose="020B0604020202020204" pitchFamily="34" charset="0"/>
                <a:cs typeface="Arial" panose="020B0604020202020204" pitchFamily="34" charset="0"/>
              </a:rPr>
              <a:t>The most commonly used structure is a hybrid5 (think of Toyota Corolla cars or Cadbury Dairy Milk chocolate) consisting of a mix of global (corporate), regional, and national product-level brands or different structures for different product divisions.</a:t>
            </a:r>
          </a:p>
          <a:p>
            <a:endParaRPr lang="en-US" dirty="0">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A number of companies had hybrid brand structures with a combination of corporate and product brands.</a:t>
            </a:r>
          </a:p>
          <a:p>
            <a:endParaRPr lang="en-US" b="0" i="0" dirty="0">
              <a:solidFill>
                <a:srgbClr val="000000"/>
              </a:solidFill>
              <a:effectLst/>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Coca-Cola, for example uses the Coca-Cola name on its cola brand worldwide, with product variants such as Cherry Coke, Coke Lite or Diet Coke or caffeine free Coke in some, but not all countries. </a:t>
            </a:r>
          </a:p>
          <a:p>
            <a:pPr marL="0" indent="0">
              <a:buNone/>
            </a:pPr>
            <a:endParaRPr lang="en-US" b="0" i="0" dirty="0">
              <a:solidFill>
                <a:srgbClr val="000000"/>
              </a:solidFill>
              <a:effectLst/>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In addition, Coca-Cola has a number of local or regional soft drink brands, such as Lilt in various fruit flavors in the U.K., </a:t>
            </a:r>
            <a:r>
              <a:rPr lang="en-US" b="0" i="0" dirty="0" err="1">
                <a:solidFill>
                  <a:srgbClr val="000000"/>
                </a:solidFill>
                <a:effectLst/>
                <a:latin typeface="Arial" panose="020B0604020202020204" pitchFamily="34" charset="0"/>
                <a:cs typeface="Arial" panose="020B0604020202020204" pitchFamily="34" charset="0"/>
              </a:rPr>
              <a:t>TabXtra</a:t>
            </a:r>
            <a:r>
              <a:rPr lang="en-US" b="0" i="0" dirty="0">
                <a:solidFill>
                  <a:srgbClr val="000000"/>
                </a:solidFill>
                <a:effectLst/>
                <a:latin typeface="Arial" panose="020B0604020202020204" pitchFamily="34" charset="0"/>
                <a:cs typeface="Arial" panose="020B0604020202020204" pitchFamily="34" charset="0"/>
              </a:rPr>
              <a:t>, a sugar-free cola drink in Scandinavia, and Cappy, a fruit drink in East Europe and Turkey.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90822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8A69C-2C00-C7FD-90A2-F09038D19B76}"/>
              </a:ext>
            </a:extLst>
          </p:cNvPr>
          <p:cNvSpPr>
            <a:spLocks noGrp="1"/>
          </p:cNvSpPr>
          <p:nvPr>
            <p:ph type="title"/>
          </p:nvPr>
        </p:nvSpPr>
        <p:spPr>
          <a:xfrm>
            <a:off x="377301" y="132595"/>
            <a:ext cx="8229600" cy="595374"/>
          </a:xfrm>
        </p:spPr>
        <p:txBody>
          <a:bodyPr/>
          <a:lstStyle/>
          <a:p>
            <a:r>
              <a:rPr lang="en-US" b="1" dirty="0"/>
              <a:t>Determinants of Brand Structure</a:t>
            </a:r>
            <a:endParaRPr lang="en-GB" b="1" dirty="0"/>
          </a:p>
        </p:txBody>
      </p:sp>
      <p:sp>
        <p:nvSpPr>
          <p:cNvPr id="3" name="Content Placeholder 2">
            <a:extLst>
              <a:ext uri="{FF2B5EF4-FFF2-40B4-BE49-F238E27FC236}">
                <a16:creationId xmlns:a16="http://schemas.microsoft.com/office/drawing/2014/main" id="{DDE16BDD-C22F-901C-7208-D3461A26D966}"/>
              </a:ext>
            </a:extLst>
          </p:cNvPr>
          <p:cNvSpPr>
            <a:spLocks noGrp="1"/>
          </p:cNvSpPr>
          <p:nvPr>
            <p:ph idx="1"/>
          </p:nvPr>
        </p:nvSpPr>
        <p:spPr>
          <a:xfrm>
            <a:off x="177553" y="994299"/>
            <a:ext cx="8842160" cy="4522934"/>
          </a:xfrm>
        </p:spPr>
        <p:txBody>
          <a:bodyPr>
            <a:normAutofit fontScale="92500" lnSpcReduction="10000"/>
          </a:bodyPr>
          <a:lstStyle/>
          <a:p>
            <a:r>
              <a:rPr lang="en-US" b="0" i="0" dirty="0">
                <a:solidFill>
                  <a:srgbClr val="000000"/>
                </a:solidFill>
                <a:effectLst/>
                <a:latin typeface="Arial" panose="020B0604020202020204" pitchFamily="34" charset="0"/>
                <a:cs typeface="Arial" panose="020B0604020202020204" pitchFamily="34" charset="0"/>
              </a:rPr>
              <a:t>The kinds of issues a company must resolve as it tries to shape a coherent global branding strategy reflect its globalization history—how it has expanded internationally and how it has organized its international operations</a:t>
            </a:r>
          </a:p>
          <a:p>
            <a:pPr marL="0" indent="0">
              <a:buNone/>
            </a:pPr>
            <a:endParaRPr lang="en-US" b="0" i="0" dirty="0">
              <a:solidFill>
                <a:srgbClr val="000000"/>
              </a:solidFill>
              <a:effectLst/>
              <a:latin typeface="Arial" panose="020B0604020202020204" pitchFamily="34" charset="0"/>
              <a:cs typeface="Arial" panose="020B0604020202020204" pitchFamily="34" charset="0"/>
            </a:endParaRPr>
          </a:p>
          <a:p>
            <a:r>
              <a:rPr lang="en-US" b="0" i="0" dirty="0">
                <a:solidFill>
                  <a:srgbClr val="000000"/>
                </a:solidFill>
                <a:effectLst/>
                <a:latin typeface="Arial" panose="020B0604020202020204" pitchFamily="34" charset="0"/>
                <a:cs typeface="Arial" panose="020B0604020202020204" pitchFamily="34" charset="0"/>
              </a:rPr>
              <a:t>Some companies, such as P&amp;G and Coca-Cola, expanded primarily by taking domestic “power” brands to international markets.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Specifically, a company’s international brand structure is shaped by three sets of factors: (a) firm-based characteristics, (b) product-market characteristics, and (c) underlying market dynamics (Douglas, Craig, and </a:t>
            </a:r>
            <a:r>
              <a:rPr lang="en-US" dirty="0" err="1">
                <a:latin typeface="Arial" panose="020B0604020202020204" pitchFamily="34" charset="0"/>
                <a:cs typeface="Arial" panose="020B0604020202020204" pitchFamily="34" charset="0"/>
              </a:rPr>
              <a:t>Nijssen</a:t>
            </a:r>
            <a:r>
              <a:rPr lang="en-US" dirty="0">
                <a:latin typeface="Arial" panose="020B0604020202020204" pitchFamily="34" charset="0"/>
                <a:cs typeface="Arial" panose="020B0604020202020204" pitchFamily="34" charset="0"/>
              </a:rPr>
              <a:t>, 2001).</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8937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6295-84AE-B7AE-783C-013A65CE8CE6}"/>
              </a:ext>
            </a:extLst>
          </p:cNvPr>
          <p:cNvSpPr>
            <a:spLocks noGrp="1"/>
          </p:cNvSpPr>
          <p:nvPr>
            <p:ph type="title"/>
          </p:nvPr>
        </p:nvSpPr>
        <p:spPr>
          <a:xfrm>
            <a:off x="386179" y="88207"/>
            <a:ext cx="8229600" cy="426698"/>
          </a:xfrm>
        </p:spPr>
        <p:txBody>
          <a:bodyPr>
            <a:normAutofit fontScale="90000"/>
          </a:bodyPr>
          <a:lstStyle/>
          <a:p>
            <a:r>
              <a:rPr lang="en-US" b="1" dirty="0"/>
              <a:t>1. Firm-based characteristics</a:t>
            </a:r>
            <a:endParaRPr lang="en-GB" b="1" dirty="0"/>
          </a:p>
        </p:txBody>
      </p:sp>
      <p:sp>
        <p:nvSpPr>
          <p:cNvPr id="3" name="Content Placeholder 2">
            <a:extLst>
              <a:ext uri="{FF2B5EF4-FFF2-40B4-BE49-F238E27FC236}">
                <a16:creationId xmlns:a16="http://schemas.microsoft.com/office/drawing/2014/main" id="{82DAB099-C1A8-E170-0111-5E50A040B1B4}"/>
              </a:ext>
            </a:extLst>
          </p:cNvPr>
          <p:cNvSpPr>
            <a:spLocks noGrp="1"/>
          </p:cNvSpPr>
          <p:nvPr>
            <p:ph idx="1"/>
          </p:nvPr>
        </p:nvSpPr>
        <p:spPr>
          <a:xfrm>
            <a:off x="124287" y="674703"/>
            <a:ext cx="8922059" cy="4980373"/>
          </a:xfrm>
        </p:spPr>
        <p:txBody>
          <a:bodyPr>
            <a:noAutofit/>
          </a:bodyPr>
          <a:lstStyle/>
          <a:p>
            <a:r>
              <a:rPr lang="en-US" sz="1400" b="0" i="0" dirty="0">
                <a:solidFill>
                  <a:srgbClr val="1F1F1F"/>
                </a:solidFill>
                <a:effectLst/>
                <a:latin typeface="Arial" panose="020B0604020202020204" pitchFamily="34" charset="0"/>
                <a:cs typeface="Arial" panose="020B0604020202020204" pitchFamily="34" charset="0"/>
              </a:rPr>
              <a:t>Brand strategy inevitably reflects the imprint of previous generations of management directives. </a:t>
            </a:r>
          </a:p>
          <a:p>
            <a:pPr marL="0" indent="0">
              <a:buNone/>
            </a:pPr>
            <a:endParaRPr lang="en-US" sz="1400" b="0" i="0" dirty="0">
              <a:solidFill>
                <a:srgbClr val="1F1F1F"/>
              </a:solidFill>
              <a:effectLst/>
              <a:latin typeface="Arial" panose="020B0604020202020204" pitchFamily="34" charset="0"/>
              <a:cs typeface="Arial" panose="020B0604020202020204" pitchFamily="34" charset="0"/>
            </a:endParaRPr>
          </a:p>
          <a:p>
            <a:r>
              <a:rPr lang="en-US" sz="1400" b="0" i="0" dirty="0">
                <a:solidFill>
                  <a:srgbClr val="1F1F1F"/>
                </a:solidFill>
                <a:effectLst/>
                <a:latin typeface="Arial" panose="020B0604020202020204" pitchFamily="34" charset="0"/>
                <a:cs typeface="Arial" panose="020B0604020202020204" pitchFamily="34" charset="0"/>
              </a:rPr>
              <a:t>The firm’s administrative heritage and in particular, its organizational strategy, establish the template for its brand strategy.</a:t>
            </a:r>
          </a:p>
          <a:p>
            <a:endParaRPr lang="en-US" sz="1400" dirty="0">
              <a:solidFill>
                <a:srgbClr val="1F1F1F"/>
              </a:solidFill>
              <a:latin typeface="Arial" panose="020B0604020202020204" pitchFamily="34" charset="0"/>
              <a:cs typeface="Arial" panose="020B0604020202020204" pitchFamily="34" charset="0"/>
            </a:endParaRPr>
          </a:p>
          <a:p>
            <a:r>
              <a:rPr lang="en-US" sz="1400" b="0" i="0" dirty="0">
                <a:solidFill>
                  <a:srgbClr val="000000"/>
                </a:solidFill>
                <a:effectLst/>
                <a:latin typeface="Arial" panose="020B0604020202020204" pitchFamily="34" charset="0"/>
                <a:cs typeface="Arial" panose="020B0604020202020204" pitchFamily="34" charset="0"/>
              </a:rPr>
              <a:t>Firms with a centralized organizational structure and global product divisions, such as Panasonic or Siemens, are more likely to have global brands.</a:t>
            </a:r>
          </a:p>
          <a:p>
            <a:pPr marL="0" indent="0">
              <a:buNone/>
            </a:pPr>
            <a:endParaRPr lang="en-US" sz="1400" b="0" i="0" dirty="0">
              <a:solidFill>
                <a:srgbClr val="000000"/>
              </a:solidFill>
              <a:effectLst/>
              <a:latin typeface="Arial" panose="020B0604020202020204" pitchFamily="34" charset="0"/>
              <a:cs typeface="Arial" panose="020B0604020202020204" pitchFamily="34" charset="0"/>
            </a:endParaRPr>
          </a:p>
          <a:p>
            <a:r>
              <a:rPr lang="en-US" sz="1400" b="0" i="0" dirty="0">
                <a:solidFill>
                  <a:srgbClr val="000000"/>
                </a:solidFill>
                <a:effectLst/>
                <a:latin typeface="Arial" panose="020B0604020202020204" pitchFamily="34" charset="0"/>
                <a:cs typeface="Arial" panose="020B0604020202020204" pitchFamily="34" charset="0"/>
              </a:rPr>
              <a:t>Both adopted a corporate branding strategy that emphasizes quality and reliability.</a:t>
            </a:r>
          </a:p>
          <a:p>
            <a:pPr marL="0" indent="0">
              <a:buNone/>
            </a:pPr>
            <a:endParaRPr lang="en-US" sz="1400" b="0" i="0" dirty="0">
              <a:solidFill>
                <a:srgbClr val="000000"/>
              </a:solidFill>
              <a:effectLst/>
              <a:latin typeface="Arial" panose="020B0604020202020204" pitchFamily="34" charset="0"/>
              <a:cs typeface="Arial" panose="020B0604020202020204" pitchFamily="34" charset="0"/>
            </a:endParaRPr>
          </a:p>
          <a:p>
            <a:r>
              <a:rPr lang="en-US" sz="1400" b="0" i="0" dirty="0">
                <a:solidFill>
                  <a:srgbClr val="000000"/>
                </a:solidFill>
                <a:effectLst/>
                <a:latin typeface="Arial" panose="020B0604020202020204" pitchFamily="34" charset="0"/>
                <a:cs typeface="Arial" panose="020B0604020202020204" pitchFamily="34" charset="0"/>
              </a:rPr>
              <a:t>Product lines are typically standardized worldwide, with minor variations in styling and features for local country markets.</a:t>
            </a:r>
          </a:p>
          <a:p>
            <a:pPr marL="0" indent="0">
              <a:buNone/>
            </a:pPr>
            <a:endParaRPr lang="en-US" sz="1400" b="0" i="0" dirty="0">
              <a:solidFill>
                <a:srgbClr val="000000"/>
              </a:solidFill>
              <a:effectLst/>
              <a:latin typeface="Arial" panose="020B0604020202020204" pitchFamily="34" charset="0"/>
              <a:cs typeface="Arial" panose="020B0604020202020204" pitchFamily="34" charset="0"/>
            </a:endParaRPr>
          </a:p>
          <a:p>
            <a:r>
              <a:rPr lang="en-US" sz="1400" b="0" i="0" dirty="0">
                <a:solidFill>
                  <a:srgbClr val="000000"/>
                </a:solidFill>
                <a:effectLst/>
                <a:latin typeface="Arial" panose="020B0604020202020204" pitchFamily="34" charset="0"/>
                <a:cs typeface="Arial" panose="020B0604020202020204" pitchFamily="34" charset="0"/>
              </a:rPr>
              <a:t>Firms that </a:t>
            </a:r>
            <a:r>
              <a:rPr lang="en-US" sz="1400" b="0" i="1" dirty="0">
                <a:solidFill>
                  <a:srgbClr val="000000"/>
                </a:solidFill>
                <a:effectLst/>
                <a:latin typeface="Arial" panose="020B0604020202020204" pitchFamily="34" charset="0"/>
                <a:cs typeface="Arial" panose="020B0604020202020204" pitchFamily="34" charset="0"/>
              </a:rPr>
              <a:t>expand internationally</a:t>
            </a:r>
            <a:r>
              <a:rPr lang="en-US" sz="1400" b="0" i="0" dirty="0">
                <a:solidFill>
                  <a:srgbClr val="000000"/>
                </a:solidFill>
                <a:effectLst/>
                <a:latin typeface="Arial" panose="020B0604020202020204" pitchFamily="34" charset="0"/>
                <a:cs typeface="Arial" panose="020B0604020202020204" pitchFamily="34" charset="0"/>
              </a:rPr>
              <a:t> by acquiring local companies, even when the primary goal is to gain access to distribution channels, often acquire local brands.  </a:t>
            </a:r>
          </a:p>
          <a:p>
            <a:pPr marL="0" indent="0">
              <a:buNone/>
            </a:pPr>
            <a:endParaRPr lang="en-US" sz="1400" b="0" i="0" dirty="0">
              <a:solidFill>
                <a:srgbClr val="000000"/>
              </a:solidFill>
              <a:effectLst/>
              <a:latin typeface="Arial" panose="020B0604020202020204" pitchFamily="34" charset="0"/>
              <a:cs typeface="Arial" panose="020B0604020202020204" pitchFamily="34" charset="0"/>
            </a:endParaRPr>
          </a:p>
          <a:p>
            <a:pPr algn="l"/>
            <a:r>
              <a:rPr lang="en-US" sz="1400" b="0" i="0" dirty="0">
                <a:solidFill>
                  <a:srgbClr val="000000"/>
                </a:solidFill>
                <a:effectLst/>
                <a:latin typeface="Arial" panose="020B0604020202020204" pitchFamily="34" charset="0"/>
                <a:cs typeface="Arial" panose="020B0604020202020204" pitchFamily="34" charset="0"/>
              </a:rPr>
              <a:t>If these brands have high local recognition or a strong customer or distributor franchise, the company will normally retain the brand. This is particularly likely if the brand does not occupy a similar </a:t>
            </a:r>
            <a:r>
              <a:rPr lang="en-US" sz="1400" b="0" i="0" u="none" strike="noStrike" dirty="0">
                <a:solidFill>
                  <a:srgbClr val="000000"/>
                </a:solidFill>
                <a:effectLst/>
                <a:latin typeface="Arial" panose="020B0604020202020204" pitchFamily="34" charset="0"/>
                <a:cs typeface="Arial" panose="020B0604020202020204" pitchFamily="34" charset="0"/>
              </a:rPr>
              <a:t>positioning </a:t>
            </a:r>
            <a:r>
              <a:rPr lang="en-US" sz="1400" b="0" i="0" dirty="0">
                <a:solidFill>
                  <a:srgbClr val="000000"/>
                </a:solidFill>
                <a:effectLst/>
                <a:latin typeface="Arial" panose="020B0604020202020204" pitchFamily="34" charset="0"/>
                <a:cs typeface="Arial" panose="020B0604020202020204" pitchFamily="34" charset="0"/>
              </a:rPr>
              <a:t>to that of another brand currently owned by the firm. Nestlé and Unilever are examples of companies following this type of expansion strategy.</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0595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ECE0-FA3D-12B9-6710-B0F38ED247A4}"/>
              </a:ext>
            </a:extLst>
          </p:cNvPr>
          <p:cNvSpPr>
            <a:spLocks noGrp="1"/>
          </p:cNvSpPr>
          <p:nvPr>
            <p:ph type="title"/>
          </p:nvPr>
        </p:nvSpPr>
        <p:spPr>
          <a:xfrm>
            <a:off x="457200" y="150352"/>
            <a:ext cx="8229600" cy="462208"/>
          </a:xfrm>
        </p:spPr>
        <p:txBody>
          <a:bodyPr>
            <a:normAutofit fontScale="90000"/>
          </a:bodyPr>
          <a:lstStyle/>
          <a:p>
            <a:r>
              <a:rPr lang="en-US" b="1" dirty="0"/>
              <a:t>2. Product-market characteristics</a:t>
            </a:r>
            <a:endParaRPr lang="en-GB" b="1" dirty="0"/>
          </a:p>
        </p:txBody>
      </p:sp>
      <p:sp>
        <p:nvSpPr>
          <p:cNvPr id="3" name="Content Placeholder 2">
            <a:extLst>
              <a:ext uri="{FF2B5EF4-FFF2-40B4-BE49-F238E27FC236}">
                <a16:creationId xmlns:a16="http://schemas.microsoft.com/office/drawing/2014/main" id="{99BB974F-42E6-F9BB-3CA8-10B7F0B72465}"/>
              </a:ext>
            </a:extLst>
          </p:cNvPr>
          <p:cNvSpPr>
            <a:spLocks noGrp="1"/>
          </p:cNvSpPr>
          <p:nvPr>
            <p:ph idx="1"/>
          </p:nvPr>
        </p:nvSpPr>
        <p:spPr>
          <a:xfrm>
            <a:off x="221941" y="816746"/>
            <a:ext cx="8780015" cy="4864963"/>
          </a:xfrm>
        </p:spPr>
        <p:txBody>
          <a:bodyPr>
            <a:noAutofit/>
          </a:bodyPr>
          <a:lstStyle/>
          <a:p>
            <a:pPr algn="l"/>
            <a:r>
              <a:rPr lang="en-US" sz="1600" b="0" i="0" dirty="0">
                <a:solidFill>
                  <a:srgbClr val="000000"/>
                </a:solidFill>
                <a:effectLst/>
                <a:latin typeface="Arial" panose="020B0604020202020204" pitchFamily="34" charset="0"/>
                <a:cs typeface="Arial" panose="020B0604020202020204" pitchFamily="34" charset="0"/>
              </a:rPr>
              <a:t>Three product-market factors play an important role in </a:t>
            </a:r>
            <a:r>
              <a:rPr lang="en-US" sz="1600" b="0" i="0" u="none" strike="noStrike" dirty="0">
                <a:solidFill>
                  <a:srgbClr val="000000"/>
                </a:solidFill>
                <a:effectLst/>
                <a:latin typeface="Arial" panose="020B0604020202020204" pitchFamily="34" charset="0"/>
                <a:cs typeface="Arial" panose="020B0604020202020204" pitchFamily="34" charset="0"/>
              </a:rPr>
              <a:t>brand architecture:</a:t>
            </a:r>
            <a:r>
              <a:rPr lang="en-US" sz="1600" b="0" i="0" dirty="0">
                <a:solidFill>
                  <a:srgbClr val="000000"/>
                </a:solidFill>
                <a:effectLst/>
                <a:latin typeface="Arial" panose="020B0604020202020204" pitchFamily="34" charset="0"/>
                <a:cs typeface="Arial" panose="020B0604020202020204" pitchFamily="34" charset="0"/>
              </a:rPr>
              <a:t> the </a:t>
            </a:r>
            <a:r>
              <a:rPr lang="en-US" sz="1600" b="0" i="1" dirty="0">
                <a:solidFill>
                  <a:srgbClr val="000000"/>
                </a:solidFill>
                <a:effectLst/>
                <a:latin typeface="Arial" panose="020B0604020202020204" pitchFamily="34" charset="0"/>
                <a:cs typeface="Arial" panose="020B0604020202020204" pitchFamily="34" charset="0"/>
              </a:rPr>
              <a:t>nature and scope of the target market</a:t>
            </a:r>
            <a:r>
              <a:rPr lang="en-US" sz="1600" b="0" i="0" dirty="0">
                <a:solidFill>
                  <a:srgbClr val="000000"/>
                </a:solidFill>
                <a:effectLst/>
                <a:latin typeface="Arial" panose="020B0604020202020204" pitchFamily="34" charset="0"/>
                <a:cs typeface="Arial" panose="020B0604020202020204" pitchFamily="34" charset="0"/>
              </a:rPr>
              <a:t>, the product’s </a:t>
            </a:r>
            <a:r>
              <a:rPr lang="en-US" sz="1600" b="0" i="1" dirty="0">
                <a:solidFill>
                  <a:srgbClr val="000000"/>
                </a:solidFill>
                <a:effectLst/>
                <a:latin typeface="Arial" panose="020B0604020202020204" pitchFamily="34" charset="0"/>
                <a:cs typeface="Arial" panose="020B0604020202020204" pitchFamily="34" charset="0"/>
              </a:rPr>
              <a:t>cultural associations</a:t>
            </a:r>
            <a:r>
              <a:rPr lang="en-US" sz="1600" b="0" i="0" dirty="0">
                <a:solidFill>
                  <a:srgbClr val="000000"/>
                </a:solidFill>
                <a:effectLst/>
                <a:latin typeface="Arial" panose="020B0604020202020204" pitchFamily="34" charset="0"/>
                <a:cs typeface="Arial" panose="020B0604020202020204" pitchFamily="34" charset="0"/>
              </a:rPr>
              <a:t>, and the </a:t>
            </a:r>
            <a:r>
              <a:rPr lang="en-US" sz="1600" b="0" i="1" dirty="0">
                <a:solidFill>
                  <a:srgbClr val="000000"/>
                </a:solidFill>
                <a:effectLst/>
                <a:latin typeface="Arial" panose="020B0604020202020204" pitchFamily="34" charset="0"/>
                <a:cs typeface="Arial" panose="020B0604020202020204" pitchFamily="34" charset="0"/>
              </a:rPr>
              <a:t>competitive market structure</a:t>
            </a:r>
          </a:p>
          <a:p>
            <a:pPr algn="l"/>
            <a:endParaRPr lang="en-US" sz="1600" i="1" dirty="0">
              <a:solidFill>
                <a:srgbClr val="000000"/>
              </a:solidFill>
              <a:latin typeface="Arial" panose="020B0604020202020204" pitchFamily="34" charset="0"/>
              <a:cs typeface="Arial" panose="020B0604020202020204" pitchFamily="34" charset="0"/>
            </a:endParaRPr>
          </a:p>
          <a:p>
            <a:pPr algn="l"/>
            <a:r>
              <a:rPr lang="en-US" sz="1600" b="0" i="0" dirty="0">
                <a:solidFill>
                  <a:srgbClr val="000000"/>
                </a:solidFill>
                <a:effectLst/>
                <a:latin typeface="Arial" panose="020B0604020202020204" pitchFamily="34" charset="0"/>
                <a:cs typeface="Arial" panose="020B0604020202020204" pitchFamily="34" charset="0"/>
              </a:rPr>
              <a:t>When companies target a </a:t>
            </a:r>
            <a:r>
              <a:rPr lang="en-US" sz="1600" b="0" i="0" u="none" strike="noStrike" dirty="0">
                <a:solidFill>
                  <a:srgbClr val="000000"/>
                </a:solidFill>
                <a:effectLst/>
                <a:latin typeface="Arial" panose="020B0604020202020204" pitchFamily="34" charset="0"/>
                <a:cs typeface="Arial" panose="020B0604020202020204" pitchFamily="34" charset="0"/>
              </a:rPr>
              <a:t>global market segment </a:t>
            </a:r>
            <a:r>
              <a:rPr lang="en-US" sz="1600" b="0" i="0" dirty="0">
                <a:solidFill>
                  <a:srgbClr val="000000"/>
                </a:solidFill>
                <a:effectLst/>
                <a:latin typeface="Arial" panose="020B0604020202020204" pitchFamily="34" charset="0"/>
                <a:cs typeface="Arial" panose="020B0604020202020204" pitchFamily="34" charset="0"/>
              </a:rPr>
              <a:t>with relatively homogeneous needs and preferences worldwide, global brands provide an effective means of establishing a distinctive global identity.</a:t>
            </a:r>
          </a:p>
          <a:p>
            <a:pPr marL="0" indent="0" algn="l">
              <a:buNone/>
            </a:pPr>
            <a:endParaRPr lang="en-US" sz="1600" b="0" i="0" dirty="0">
              <a:solidFill>
                <a:srgbClr val="000000"/>
              </a:solidFill>
              <a:effectLst/>
              <a:latin typeface="Arial" panose="020B0604020202020204" pitchFamily="34" charset="0"/>
              <a:cs typeface="Arial" panose="020B0604020202020204" pitchFamily="34" charset="0"/>
            </a:endParaRPr>
          </a:p>
          <a:p>
            <a:pPr algn="l"/>
            <a:r>
              <a:rPr lang="en-US" sz="1600" b="0" i="0" dirty="0">
                <a:solidFill>
                  <a:srgbClr val="000000"/>
                </a:solidFill>
                <a:effectLst/>
                <a:latin typeface="Arial" panose="020B0604020202020204" pitchFamily="34" charset="0"/>
                <a:cs typeface="Arial" panose="020B0604020202020204" pitchFamily="34" charset="0"/>
              </a:rPr>
              <a:t>Luxury brands such as Godiva, Moet and </a:t>
            </a:r>
            <a:r>
              <a:rPr lang="en-US" sz="1600" b="0" i="0" dirty="0" err="1">
                <a:solidFill>
                  <a:srgbClr val="000000"/>
                </a:solidFill>
                <a:effectLst/>
                <a:latin typeface="Arial" panose="020B0604020202020204" pitchFamily="34" charset="0"/>
                <a:cs typeface="Arial" panose="020B0604020202020204" pitchFamily="34" charset="0"/>
              </a:rPr>
              <a:t>Chandon</a:t>
            </a:r>
            <a:r>
              <a:rPr lang="en-US" sz="1600" b="0" i="0" dirty="0">
                <a:solidFill>
                  <a:srgbClr val="000000"/>
                </a:solidFill>
                <a:effectLst/>
                <a:latin typeface="Arial" panose="020B0604020202020204" pitchFamily="34" charset="0"/>
                <a:cs typeface="Arial" panose="020B0604020202020204" pitchFamily="34" charset="0"/>
              </a:rPr>
              <a:t>, and Louis Vuitton, as well as brands such as </a:t>
            </a:r>
            <a:r>
              <a:rPr lang="en-US" sz="1600" b="0" i="0" dirty="0" err="1">
                <a:solidFill>
                  <a:srgbClr val="000000"/>
                </a:solidFill>
                <a:effectLst/>
                <a:latin typeface="Arial" panose="020B0604020202020204" pitchFamily="34" charset="0"/>
                <a:cs typeface="Arial" panose="020B0604020202020204" pitchFamily="34" charset="0"/>
              </a:rPr>
              <a:t>deBeers</a:t>
            </a:r>
            <a:r>
              <a:rPr lang="en-US" sz="1600" b="0" i="0" dirty="0">
                <a:solidFill>
                  <a:srgbClr val="000000"/>
                </a:solidFill>
                <a:effectLst/>
                <a:latin typeface="Arial" panose="020B0604020202020204" pitchFamily="34" charset="0"/>
                <a:cs typeface="Arial" panose="020B0604020202020204" pitchFamily="34" charset="0"/>
              </a:rPr>
              <a:t>, Benetton, and </a:t>
            </a:r>
            <a:r>
              <a:rPr lang="en-US" sz="1600" b="0" i="0" dirty="0" err="1">
                <a:solidFill>
                  <a:srgbClr val="000000"/>
                </a:solidFill>
                <a:effectLst/>
                <a:latin typeface="Arial" panose="020B0604020202020204" pitchFamily="34" charset="0"/>
                <a:cs typeface="Arial" panose="020B0604020202020204" pitchFamily="34" charset="0"/>
              </a:rPr>
              <a:t>L’Oreal</a:t>
            </a:r>
            <a:r>
              <a:rPr lang="en-US" sz="1600" b="0" i="0" dirty="0">
                <a:solidFill>
                  <a:srgbClr val="000000"/>
                </a:solidFill>
                <a:effectLst/>
                <a:latin typeface="Arial" panose="020B0604020202020204" pitchFamily="34" charset="0"/>
                <a:cs typeface="Arial" panose="020B0604020202020204" pitchFamily="34" charset="0"/>
              </a:rPr>
              <a:t> are all targeted to the same market segment worldwide and benefit from the cachet provided by their appeal to a global consumer group.</a:t>
            </a:r>
          </a:p>
          <a:p>
            <a:pPr marL="0" indent="0" algn="l">
              <a:buNone/>
            </a:pPr>
            <a:endParaRPr lang="en-US" sz="1600" b="0" i="0" dirty="0">
              <a:solidFill>
                <a:srgbClr val="000000"/>
              </a:solidFill>
              <a:effectLst/>
              <a:latin typeface="Arial" panose="020B0604020202020204" pitchFamily="34" charset="0"/>
              <a:cs typeface="Arial" panose="020B0604020202020204" pitchFamily="34" charset="0"/>
            </a:endParaRPr>
          </a:p>
          <a:p>
            <a:pPr algn="l"/>
            <a:r>
              <a:rPr lang="en-US" sz="1600" b="0" i="0" dirty="0">
                <a:solidFill>
                  <a:srgbClr val="000000"/>
                </a:solidFill>
                <a:effectLst/>
                <a:latin typeface="Arial" panose="020B0604020202020204" pitchFamily="34" charset="0"/>
                <a:cs typeface="Arial" panose="020B0604020202020204" pitchFamily="34" charset="0"/>
              </a:rPr>
              <a:t>A critical factor influencing brand structure is the extent to which the </a:t>
            </a:r>
            <a:r>
              <a:rPr lang="en-US" sz="1600" b="0" i="1" dirty="0">
                <a:solidFill>
                  <a:srgbClr val="000000"/>
                </a:solidFill>
                <a:effectLst/>
                <a:latin typeface="Arial" panose="020B0604020202020204" pitchFamily="34" charset="0"/>
                <a:cs typeface="Arial" panose="020B0604020202020204" pitchFamily="34" charset="0"/>
              </a:rPr>
              <a:t>product is associated with a particular culture.</a:t>
            </a:r>
          </a:p>
          <a:p>
            <a:pPr marL="0" indent="0" algn="l">
              <a:buNone/>
            </a:pPr>
            <a:endParaRPr lang="en-US" sz="1600" b="0" i="1" dirty="0">
              <a:solidFill>
                <a:srgbClr val="000000"/>
              </a:solidFill>
              <a:effectLst/>
              <a:latin typeface="Arial" panose="020B0604020202020204" pitchFamily="34" charset="0"/>
              <a:cs typeface="Arial" panose="020B0604020202020204" pitchFamily="34" charset="0"/>
            </a:endParaRPr>
          </a:p>
          <a:p>
            <a:pPr algn="l"/>
            <a:r>
              <a:rPr lang="en-US" sz="1600" b="0" i="0" dirty="0">
                <a:solidFill>
                  <a:srgbClr val="000000"/>
                </a:solidFill>
                <a:effectLst/>
                <a:latin typeface="Tahoma" panose="020B0604030504040204" pitchFamily="34" charset="0"/>
              </a:rPr>
              <a:t>The stronger the cultural association, the less likely it is that global product brands will thrive; instead, local branding may be called for.</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7087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809CB-52B5-75B0-B56B-FAC41C181266}"/>
              </a:ext>
            </a:extLst>
          </p:cNvPr>
          <p:cNvSpPr>
            <a:spLocks noGrp="1"/>
          </p:cNvSpPr>
          <p:nvPr>
            <p:ph type="title"/>
          </p:nvPr>
        </p:nvSpPr>
        <p:spPr>
          <a:xfrm>
            <a:off x="377301" y="123718"/>
            <a:ext cx="8229600" cy="559863"/>
          </a:xfrm>
        </p:spPr>
        <p:txBody>
          <a:bodyPr>
            <a:normAutofit fontScale="90000"/>
          </a:bodyPr>
          <a:lstStyle/>
          <a:p>
            <a:r>
              <a:rPr lang="en-US" b="1" dirty="0"/>
              <a:t>3. Underlying market dynamics</a:t>
            </a:r>
            <a:endParaRPr lang="en-GB" b="1" dirty="0"/>
          </a:p>
        </p:txBody>
      </p:sp>
      <p:sp>
        <p:nvSpPr>
          <p:cNvPr id="3" name="Content Placeholder 2">
            <a:extLst>
              <a:ext uri="{FF2B5EF4-FFF2-40B4-BE49-F238E27FC236}">
                <a16:creationId xmlns:a16="http://schemas.microsoft.com/office/drawing/2014/main" id="{8D58B7AD-406E-3367-2082-12C014A08E39}"/>
              </a:ext>
            </a:extLst>
          </p:cNvPr>
          <p:cNvSpPr>
            <a:spLocks noGrp="1"/>
          </p:cNvSpPr>
          <p:nvPr>
            <p:ph idx="1"/>
          </p:nvPr>
        </p:nvSpPr>
        <p:spPr>
          <a:xfrm>
            <a:off x="1" y="683581"/>
            <a:ext cx="9041906" cy="5015883"/>
          </a:xfrm>
        </p:spPr>
        <p:txBody>
          <a:bodyPr>
            <a:noAutofit/>
          </a:bodyPr>
          <a:lstStyle/>
          <a:p>
            <a:r>
              <a:rPr lang="en-US" sz="1500" dirty="0">
                <a:solidFill>
                  <a:srgbClr val="000000"/>
                </a:solidFill>
                <a:latin typeface="Arial" panose="020B0604020202020204" pitchFamily="34" charset="0"/>
                <a:cs typeface="Arial" panose="020B0604020202020204" pitchFamily="34" charset="0"/>
              </a:rPr>
              <a:t>W</a:t>
            </a:r>
            <a:r>
              <a:rPr lang="en-US" sz="1500" b="0" i="0" dirty="0">
                <a:solidFill>
                  <a:srgbClr val="000000"/>
                </a:solidFill>
                <a:effectLst/>
                <a:latin typeface="Arial" panose="020B0604020202020204" pitchFamily="34" charset="0"/>
                <a:cs typeface="Arial" panose="020B0604020202020204" pitchFamily="34" charset="0"/>
              </a:rPr>
              <a:t>hile the firm’s history (Firm Based Characteristics) and the product markets in which it operates shape its brand structure, market dynamics—including </a:t>
            </a:r>
            <a:r>
              <a:rPr lang="en-US" sz="1500" b="0" i="1" dirty="0">
                <a:solidFill>
                  <a:srgbClr val="000000"/>
                </a:solidFill>
                <a:effectLst/>
                <a:latin typeface="Arial" panose="020B0604020202020204" pitchFamily="34" charset="0"/>
                <a:cs typeface="Arial" panose="020B0604020202020204" pitchFamily="34" charset="0"/>
              </a:rPr>
              <a:t>ongoing </a:t>
            </a:r>
            <a:r>
              <a:rPr lang="en-US" sz="1500" b="1" i="1" u="sng" dirty="0">
                <a:solidFill>
                  <a:srgbClr val="000000"/>
                </a:solidFill>
                <a:effectLst/>
                <a:latin typeface="Arial" panose="020B0604020202020204" pitchFamily="34" charset="0"/>
                <a:cs typeface="Arial" panose="020B0604020202020204" pitchFamily="34" charset="0"/>
              </a:rPr>
              <a:t>political and economic integration</a:t>
            </a:r>
            <a:r>
              <a:rPr lang="en-US" sz="1500" b="0" i="1" dirty="0">
                <a:solidFill>
                  <a:srgbClr val="000000"/>
                </a:solidFill>
                <a:effectLst/>
                <a:latin typeface="Arial" panose="020B0604020202020204" pitchFamily="34" charset="0"/>
                <a:cs typeface="Arial" panose="020B0604020202020204" pitchFamily="34" charset="0"/>
              </a:rPr>
              <a:t>, </a:t>
            </a:r>
            <a:r>
              <a:rPr lang="en-US" sz="1500" b="1" i="1" u="sng" dirty="0">
                <a:solidFill>
                  <a:srgbClr val="000000"/>
                </a:solidFill>
                <a:effectLst/>
                <a:latin typeface="Arial" panose="020B0604020202020204" pitchFamily="34" charset="0"/>
                <a:cs typeface="Arial" panose="020B0604020202020204" pitchFamily="34" charset="0"/>
              </a:rPr>
              <a:t>the emergence of a global market infrastructure</a:t>
            </a:r>
            <a:r>
              <a:rPr lang="en-US" sz="1500" b="0" i="1" dirty="0">
                <a:solidFill>
                  <a:srgbClr val="000000"/>
                </a:solidFill>
                <a:effectLst/>
                <a:latin typeface="Arial" panose="020B0604020202020204" pitchFamily="34" charset="0"/>
                <a:cs typeface="Arial" panose="020B0604020202020204" pitchFamily="34" charset="0"/>
              </a:rPr>
              <a:t>, and </a:t>
            </a:r>
            <a:r>
              <a:rPr lang="en-US" sz="1500" b="1" i="1" u="sng" dirty="0">
                <a:solidFill>
                  <a:srgbClr val="000000"/>
                </a:solidFill>
                <a:effectLst/>
                <a:latin typeface="Arial" panose="020B0604020202020204" pitchFamily="34" charset="0"/>
                <a:cs typeface="Arial" panose="020B0604020202020204" pitchFamily="34" charset="0"/>
              </a:rPr>
              <a:t>consumer mobility</a:t>
            </a:r>
            <a:r>
              <a:rPr lang="en-US" sz="1500" b="0" i="0" dirty="0">
                <a:solidFill>
                  <a:srgbClr val="000000"/>
                </a:solidFill>
                <a:effectLst/>
                <a:latin typeface="Arial" panose="020B0604020202020204" pitchFamily="34" charset="0"/>
                <a:cs typeface="Arial" panose="020B0604020202020204" pitchFamily="34" charset="0"/>
              </a:rPr>
              <a:t>—shape and continually change the context in which this evolves. </a:t>
            </a:r>
          </a:p>
          <a:p>
            <a:pPr marL="0" indent="0">
              <a:buNone/>
            </a:pPr>
            <a:endParaRPr lang="en-US" sz="1500" b="0" i="0" dirty="0">
              <a:solidFill>
                <a:srgbClr val="000000"/>
              </a:solidFill>
              <a:effectLst/>
              <a:latin typeface="Arial" panose="020B0604020202020204" pitchFamily="34" charset="0"/>
              <a:cs typeface="Arial" panose="020B0604020202020204" pitchFamily="34" charset="0"/>
            </a:endParaRPr>
          </a:p>
          <a:p>
            <a:pPr algn="l"/>
            <a:r>
              <a:rPr lang="en-US" sz="1500" b="0" i="0" dirty="0">
                <a:solidFill>
                  <a:srgbClr val="000000"/>
                </a:solidFill>
                <a:effectLst/>
                <a:latin typeface="Arial" panose="020B0604020202020204" pitchFamily="34" charset="0"/>
                <a:cs typeface="Arial" panose="020B0604020202020204" pitchFamily="34" charset="0"/>
              </a:rPr>
              <a:t>Increasing </a:t>
            </a:r>
            <a:r>
              <a:rPr lang="en-US" sz="1500" b="0" i="0" u="none" strike="noStrike" dirty="0">
                <a:solidFill>
                  <a:srgbClr val="000000"/>
                </a:solidFill>
                <a:effectLst/>
                <a:latin typeface="Arial" panose="020B0604020202020204" pitchFamily="34" charset="0"/>
                <a:cs typeface="Arial" panose="020B0604020202020204" pitchFamily="34" charset="0"/>
              </a:rPr>
              <a:t>political and economic integration </a:t>
            </a:r>
            <a:r>
              <a:rPr lang="en-US" sz="1500" b="0" i="0" dirty="0">
                <a:solidFill>
                  <a:srgbClr val="000000"/>
                </a:solidFill>
                <a:effectLst/>
                <a:latin typeface="Arial" panose="020B0604020202020204" pitchFamily="34" charset="0"/>
                <a:cs typeface="Arial" panose="020B0604020202020204" pitchFamily="34" charset="0"/>
              </a:rPr>
              <a:t>in many parts of the world has been a key factor behind the growth of international branding.</a:t>
            </a:r>
          </a:p>
          <a:p>
            <a:pPr marL="0" indent="0">
              <a:buNone/>
            </a:pPr>
            <a:endParaRPr lang="en-US" sz="1500" b="0" i="0" dirty="0">
              <a:solidFill>
                <a:srgbClr val="000000"/>
              </a:solidFill>
              <a:effectLst/>
              <a:latin typeface="Arial" panose="020B0604020202020204" pitchFamily="34" charset="0"/>
              <a:cs typeface="Arial" panose="020B0604020202020204" pitchFamily="34" charset="0"/>
            </a:endParaRPr>
          </a:p>
          <a:p>
            <a:r>
              <a:rPr lang="en-US" sz="1500" b="0" i="0" dirty="0">
                <a:solidFill>
                  <a:srgbClr val="000000"/>
                </a:solidFill>
                <a:effectLst/>
                <a:latin typeface="Arial" panose="020B0604020202020204" pitchFamily="34" charset="0"/>
                <a:cs typeface="Arial" panose="020B0604020202020204" pitchFamily="34" charset="0"/>
              </a:rPr>
              <a:t>The growth of a global </a:t>
            </a:r>
            <a:r>
              <a:rPr lang="en-US" sz="1500" b="0" i="1" dirty="0">
                <a:solidFill>
                  <a:srgbClr val="000000"/>
                </a:solidFill>
                <a:effectLst/>
                <a:latin typeface="Arial" panose="020B0604020202020204" pitchFamily="34" charset="0"/>
                <a:cs typeface="Arial" panose="020B0604020202020204" pitchFamily="34" charset="0"/>
              </a:rPr>
              <a:t>market infrastructure</a:t>
            </a:r>
            <a:r>
              <a:rPr lang="en-US" sz="1500" b="0" i="0" dirty="0">
                <a:solidFill>
                  <a:srgbClr val="000000"/>
                </a:solidFill>
                <a:effectLst/>
                <a:latin typeface="Arial" panose="020B0604020202020204" pitchFamily="34" charset="0"/>
                <a:cs typeface="Arial" panose="020B0604020202020204" pitchFamily="34" charset="0"/>
              </a:rPr>
              <a:t> is also a major catalyst to the spread of international brands. Global and regional media provide economical and effective vehicles for advertising international brands.</a:t>
            </a:r>
            <a:endParaRPr lang="en-GB" sz="15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a:p>
            <a:pPr algn="l"/>
            <a:r>
              <a:rPr lang="en-US" sz="1500" dirty="0">
                <a:solidFill>
                  <a:srgbClr val="000000"/>
                </a:solidFill>
                <a:latin typeface="Arial" panose="020B0604020202020204" pitchFamily="34" charset="0"/>
                <a:cs typeface="Arial" panose="020B0604020202020204" pitchFamily="34" charset="0"/>
              </a:rPr>
              <a:t>Another </a:t>
            </a:r>
            <a:r>
              <a:rPr lang="en-US" sz="1500" b="0" i="0" dirty="0">
                <a:solidFill>
                  <a:srgbClr val="000000"/>
                </a:solidFill>
                <a:effectLst/>
                <a:latin typeface="Arial" panose="020B0604020202020204" pitchFamily="34" charset="0"/>
                <a:cs typeface="Arial" panose="020B0604020202020204" pitchFamily="34" charset="0"/>
              </a:rPr>
              <a:t>factor shaping the context for international branding is increased </a:t>
            </a:r>
            <a:r>
              <a:rPr lang="en-US" sz="1500" b="0" i="0" u="none" strike="noStrike" dirty="0">
                <a:solidFill>
                  <a:srgbClr val="000000"/>
                </a:solidFill>
                <a:effectLst/>
                <a:latin typeface="Arial" panose="020B0604020202020204" pitchFamily="34" charset="0"/>
                <a:cs typeface="Arial" panose="020B0604020202020204" pitchFamily="34" charset="0"/>
              </a:rPr>
              <a:t>consumer mobility. </a:t>
            </a:r>
          </a:p>
          <a:p>
            <a:pPr marL="0" indent="0" algn="l">
              <a:buNone/>
            </a:pPr>
            <a:endParaRPr lang="en-US" sz="1500" b="0" i="0" dirty="0">
              <a:solidFill>
                <a:srgbClr val="000000"/>
              </a:solidFill>
              <a:effectLst/>
              <a:latin typeface="Arial" panose="020B0604020202020204" pitchFamily="34" charset="0"/>
              <a:cs typeface="Arial" panose="020B0604020202020204" pitchFamily="34" charset="0"/>
            </a:endParaRPr>
          </a:p>
          <a:p>
            <a:pPr algn="l"/>
            <a:r>
              <a:rPr lang="en-US" sz="1500" b="0" i="0" dirty="0">
                <a:solidFill>
                  <a:srgbClr val="000000"/>
                </a:solidFill>
                <a:effectLst/>
                <a:latin typeface="Arial" panose="020B0604020202020204" pitchFamily="34" charset="0"/>
                <a:cs typeface="Arial" panose="020B0604020202020204" pitchFamily="34" charset="0"/>
              </a:rPr>
              <a:t>While global media provide passive exposure to brands, increasing international travel and movement of customers across national boundaries provides active exposure to brands in different countries.</a:t>
            </a:r>
          </a:p>
          <a:p>
            <a:pPr marL="0" indent="0" algn="l">
              <a:buNone/>
            </a:pPr>
            <a:endParaRPr lang="en-US" sz="1500" b="0" i="0" dirty="0">
              <a:solidFill>
                <a:srgbClr val="000000"/>
              </a:solidFill>
              <a:effectLst/>
              <a:latin typeface="Arial" panose="020B0604020202020204" pitchFamily="34" charset="0"/>
              <a:cs typeface="Arial" panose="020B0604020202020204" pitchFamily="34" charset="0"/>
            </a:endParaRPr>
          </a:p>
          <a:p>
            <a:pPr algn="l"/>
            <a:r>
              <a:rPr lang="en-US" sz="1500" b="0" i="0" dirty="0">
                <a:solidFill>
                  <a:srgbClr val="000000"/>
                </a:solidFill>
                <a:effectLst/>
                <a:latin typeface="Arial" panose="020B0604020202020204" pitchFamily="34" charset="0"/>
                <a:cs typeface="Arial" panose="020B0604020202020204" pitchFamily="34" charset="0"/>
              </a:rPr>
              <a:t>Awareness of the availability and high visibility of an international brand in multiple countries enhances its value to consumers and provides reassurance of its strength and reliability. </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2500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4A2A9-32A6-B480-178B-0DEE2FA36E52}"/>
              </a:ext>
            </a:extLst>
          </p:cNvPr>
          <p:cNvSpPr>
            <a:spLocks noGrp="1"/>
          </p:cNvSpPr>
          <p:nvPr>
            <p:ph type="title"/>
          </p:nvPr>
        </p:nvSpPr>
        <p:spPr>
          <a:xfrm>
            <a:off x="457200" y="274638"/>
            <a:ext cx="8229600" cy="622007"/>
          </a:xfrm>
        </p:spPr>
        <p:txBody>
          <a:bodyPr/>
          <a:lstStyle/>
          <a:p>
            <a:r>
              <a:rPr lang="en-US" b="1" dirty="0"/>
              <a:t>Challenges in Global Branding </a:t>
            </a:r>
            <a:endParaRPr lang="en-GB" b="1" dirty="0"/>
          </a:p>
        </p:txBody>
      </p:sp>
      <p:sp>
        <p:nvSpPr>
          <p:cNvPr id="3" name="Content Placeholder 2">
            <a:extLst>
              <a:ext uri="{FF2B5EF4-FFF2-40B4-BE49-F238E27FC236}">
                <a16:creationId xmlns:a16="http://schemas.microsoft.com/office/drawing/2014/main" id="{7FC84AAC-1551-DF85-368C-997BB0959AE6}"/>
              </a:ext>
            </a:extLst>
          </p:cNvPr>
          <p:cNvSpPr>
            <a:spLocks noGrp="1"/>
          </p:cNvSpPr>
          <p:nvPr>
            <p:ph idx="1"/>
          </p:nvPr>
        </p:nvSpPr>
        <p:spPr>
          <a:xfrm>
            <a:off x="457200" y="1100832"/>
            <a:ext cx="8229600" cy="4416402"/>
          </a:xfrm>
        </p:spPr>
        <p:txBody>
          <a:bodyPr/>
          <a:lstStyle/>
          <a:p>
            <a:pPr marL="457200" indent="-457200">
              <a:buAutoNum type="arabicPeriod"/>
            </a:pPr>
            <a:r>
              <a:rPr lang="en-US" dirty="0">
                <a:solidFill>
                  <a:srgbClr val="212121"/>
                </a:solidFill>
                <a:effectLst/>
              </a:rPr>
              <a:t>Navigating cultural differences and localization</a:t>
            </a:r>
          </a:p>
          <a:p>
            <a:pPr marL="457200" indent="-457200">
              <a:buAutoNum type="arabicPeriod"/>
            </a:pPr>
            <a:endParaRPr lang="en-US" dirty="0">
              <a:solidFill>
                <a:srgbClr val="212121"/>
              </a:solidFill>
            </a:endParaRPr>
          </a:p>
          <a:p>
            <a:pPr marL="457200" indent="-457200">
              <a:buFont typeface="Arial" pitchFamily="34" charset="0"/>
              <a:buAutoNum type="arabicPeriod"/>
            </a:pPr>
            <a:r>
              <a:rPr lang="en-US" dirty="0">
                <a:solidFill>
                  <a:srgbClr val="212121"/>
                </a:solidFill>
                <a:effectLst/>
              </a:rPr>
              <a:t>Overcoming legal and regulatory hurdles</a:t>
            </a:r>
          </a:p>
          <a:p>
            <a:pPr marL="457200" indent="-457200">
              <a:buAutoNum type="arabicPeriod"/>
            </a:pPr>
            <a:endParaRPr lang="en-US" dirty="0">
              <a:solidFill>
                <a:srgbClr val="212121"/>
              </a:solidFill>
              <a:effectLst/>
            </a:endParaRPr>
          </a:p>
          <a:p>
            <a:pPr marL="457200" indent="-457200">
              <a:buFont typeface="Arial" pitchFamily="34" charset="0"/>
              <a:buAutoNum type="arabicPeriod"/>
            </a:pPr>
            <a:r>
              <a:rPr lang="en-US" dirty="0">
                <a:solidFill>
                  <a:srgbClr val="212121"/>
                </a:solidFill>
                <a:effectLst/>
              </a:rPr>
              <a:t>Competing with local and global businesses</a:t>
            </a:r>
          </a:p>
          <a:p>
            <a:pPr marL="457200" indent="-457200">
              <a:buFont typeface="Arial" pitchFamily="34" charset="0"/>
              <a:buAutoNum type="arabicPeriod"/>
            </a:pPr>
            <a:endParaRPr lang="en-US" b="1" dirty="0">
              <a:solidFill>
                <a:srgbClr val="212121"/>
              </a:solidFill>
            </a:endParaRPr>
          </a:p>
          <a:p>
            <a:pPr marL="457200" indent="-457200">
              <a:buFont typeface="Arial" pitchFamily="34" charset="0"/>
              <a:buAutoNum type="arabicPeriod"/>
            </a:pPr>
            <a:r>
              <a:rPr lang="en-GB" dirty="0">
                <a:solidFill>
                  <a:srgbClr val="212121"/>
                </a:solidFill>
                <a:effectLst/>
              </a:rPr>
              <a:t>Market research and understanding</a:t>
            </a:r>
          </a:p>
          <a:p>
            <a:pPr marL="457200" indent="-457200">
              <a:buFont typeface="Arial" pitchFamily="34" charset="0"/>
              <a:buAutoNum type="arabicPeriod"/>
            </a:pPr>
            <a:endParaRPr lang="en-US" b="1" dirty="0">
              <a:solidFill>
                <a:srgbClr val="212121"/>
              </a:solidFill>
              <a:effectLst/>
            </a:endParaRPr>
          </a:p>
          <a:p>
            <a:pPr marL="0" indent="0">
              <a:buNone/>
            </a:pPr>
            <a:endParaRPr lang="en-US" b="1" dirty="0">
              <a:solidFill>
                <a:srgbClr val="212121"/>
              </a:solidFill>
              <a:effectLst/>
            </a:endParaRPr>
          </a:p>
          <a:p>
            <a:pPr algn="l"/>
            <a:endParaRPr lang="en-GB" dirty="0"/>
          </a:p>
        </p:txBody>
      </p:sp>
    </p:spTree>
    <p:extLst>
      <p:ext uri="{BB962C8B-B14F-4D97-AF65-F5344CB8AC3E}">
        <p14:creationId xmlns:p14="http://schemas.microsoft.com/office/powerpoint/2010/main" val="2868839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A0395C-4A57-D5A7-A590-A785C303F9FB}"/>
              </a:ext>
            </a:extLst>
          </p:cNvPr>
          <p:cNvSpPr>
            <a:spLocks noGrp="1"/>
          </p:cNvSpPr>
          <p:nvPr>
            <p:ph idx="1"/>
          </p:nvPr>
        </p:nvSpPr>
        <p:spPr/>
        <p:txBody>
          <a:bodyPr>
            <a:normAutofit/>
          </a:bodyPr>
          <a:lstStyle/>
          <a:p>
            <a:pPr marL="0" indent="0" algn="ctr">
              <a:buNone/>
            </a:pPr>
            <a:r>
              <a:rPr lang="en-US" sz="4800" b="1" dirty="0"/>
              <a:t>Thank you !</a:t>
            </a:r>
            <a:endParaRPr lang="en-GB" sz="4800" b="1" dirty="0"/>
          </a:p>
        </p:txBody>
      </p:sp>
    </p:spTree>
    <p:extLst>
      <p:ext uri="{BB962C8B-B14F-4D97-AF65-F5344CB8AC3E}">
        <p14:creationId xmlns:p14="http://schemas.microsoft.com/office/powerpoint/2010/main" val="2099944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1926</Words>
  <Application>Microsoft Office PowerPoint</Application>
  <PresentationFormat>On-screen Show (4:3)</PresentationFormat>
  <Paragraphs>174</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Google Sans</vt:lpstr>
      <vt:lpstr>Myriad Pro</vt:lpstr>
      <vt:lpstr>Poppins</vt:lpstr>
      <vt:lpstr>Proxima Nova</vt:lpstr>
      <vt:lpstr>Tahoma</vt:lpstr>
      <vt:lpstr>20140311PresentationUWTSDTemplate</vt:lpstr>
      <vt:lpstr>Master of Business Administration   Global Branding    </vt:lpstr>
      <vt:lpstr>Learning Outcomes</vt:lpstr>
      <vt:lpstr>What is Global Branding? </vt:lpstr>
      <vt:lpstr>Brand Architecture</vt:lpstr>
      <vt:lpstr>Brand Architecture Strategies</vt:lpstr>
      <vt:lpstr>Monolithic Brand</vt:lpstr>
      <vt:lpstr>Endorsed Brands</vt:lpstr>
      <vt:lpstr> Pluralistic Brands</vt:lpstr>
      <vt:lpstr>Hybrid Brands</vt:lpstr>
      <vt:lpstr>Benefits of good a Brand Architecture</vt:lpstr>
      <vt:lpstr>Global Brand Structures</vt:lpstr>
      <vt:lpstr>Corporate-dominant  </vt:lpstr>
      <vt:lpstr>Product-dominant  </vt:lpstr>
      <vt:lpstr>Hybrid structure</vt:lpstr>
      <vt:lpstr>Determinants of Brand Structure</vt:lpstr>
      <vt:lpstr>1. Firm-based characteristics</vt:lpstr>
      <vt:lpstr>2. Product-market characteristics</vt:lpstr>
      <vt:lpstr>3. Underlying market dynamics</vt:lpstr>
      <vt:lpstr>Challenges in Global Branding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Rodrigo, Liyanage</cp:lastModifiedBy>
  <cp:revision>58</cp:revision>
  <dcterms:created xsi:type="dcterms:W3CDTF">2020-04-06T13:34:42Z</dcterms:created>
  <dcterms:modified xsi:type="dcterms:W3CDTF">2023-11-13T12:24:00Z</dcterms:modified>
</cp:coreProperties>
</file>