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9352C7-85E7-A812-89DB-CBF33F831503}" v="299" dt="2024-12-10T22:04:11.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79CA0-A183-4300-9E15-6E16673B7AC8}" type="datetimeFigureOut">
              <a:t>12/10/2024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145A1F-DF41-4568-80D8-0495232C3DC3}" type="slidenum">
              <a:t>‹#›</a:t>
            </a:fld>
            <a:endParaRPr lang="en-US"/>
          </a:p>
        </p:txBody>
      </p:sp>
    </p:spTree>
    <p:extLst>
      <p:ext uri="{BB962C8B-B14F-4D97-AF65-F5344CB8AC3E}">
        <p14:creationId xmlns:p14="http://schemas.microsoft.com/office/powerpoint/2010/main" val="39375054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examine Hailey Bieber's career as a model and fashion entrepreneur. We will examine Hailey's commercial </a:t>
            </a:r>
            <a:r>
              <a:rPr lang="en-US" dirty="0" err="1"/>
              <a:t>endeavours</a:t>
            </a:r>
            <a:r>
              <a:rPr lang="en-US" dirty="0"/>
              <a:t>, personal driving forces, and entrepreneurial qualities that have helped her succeed. Hailey has had a major influence on the fashion and cosmetics industries.</a:t>
            </a:r>
          </a:p>
          <a:p>
            <a:endParaRPr lang="en-US"/>
          </a:p>
          <a:p>
            <a:endParaRPr lang="en-US"/>
          </a:p>
        </p:txBody>
      </p:sp>
      <p:sp>
        <p:nvSpPr>
          <p:cNvPr id="4" name="Slide Number Placeholder 3"/>
          <p:cNvSpPr>
            <a:spLocks noGrp="1"/>
          </p:cNvSpPr>
          <p:nvPr>
            <p:ph type="sldNum" sz="quarter" idx="5"/>
          </p:nvPr>
        </p:nvSpPr>
        <p:spPr/>
        <p:txBody>
          <a:bodyPr/>
          <a:lstStyle/>
          <a:p>
            <a:fld id="{AA145A1F-DF41-4568-80D8-0495232C3DC3}" type="slidenum">
              <a:t>1</a:t>
            </a:fld>
            <a:endParaRPr lang="en-US"/>
          </a:p>
        </p:txBody>
      </p:sp>
    </p:spTree>
    <p:extLst>
      <p:ext uri="{BB962C8B-B14F-4D97-AF65-F5344CB8AC3E}">
        <p14:creationId xmlns:p14="http://schemas.microsoft.com/office/powerpoint/2010/main" val="3834798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Hailey Bieber's business pursuits go well beyond fashion. Her beauty company, Rhode, specializes in clean, no-nonsense skincare products. By using her platform to transform personal branding into economic prospects, Hailey has shown the potential power of celebrity entrepreneurship.</a:t>
            </a:r>
          </a:p>
        </p:txBody>
      </p:sp>
      <p:sp>
        <p:nvSpPr>
          <p:cNvPr id="4" name="Slide Number Placeholder 3"/>
          <p:cNvSpPr>
            <a:spLocks noGrp="1"/>
          </p:cNvSpPr>
          <p:nvPr>
            <p:ph type="sldNum" sz="quarter" idx="5"/>
          </p:nvPr>
        </p:nvSpPr>
        <p:spPr/>
        <p:txBody>
          <a:bodyPr/>
          <a:lstStyle/>
          <a:p>
            <a:fld id="{AA145A1F-DF41-4568-80D8-0495232C3DC3}" type="slidenum">
              <a:t>2</a:t>
            </a:fld>
            <a:endParaRPr lang="en-US"/>
          </a:p>
        </p:txBody>
      </p:sp>
    </p:spTree>
    <p:extLst>
      <p:ext uri="{BB962C8B-B14F-4D97-AF65-F5344CB8AC3E}">
        <p14:creationId xmlns:p14="http://schemas.microsoft.com/office/powerpoint/2010/main" val="1091645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Rhode embodies Hailey Bieber’s passion for skin care, as well as her commitment to creating products that are in line with her values. The brand's philosophy of beauty is based on clean ingredients, simplicity and efficacy. Through Rhode, Hailey has managed to channel her energy in the entrepreneurial aspect and into something she loves personally, by creating things that her customers love.</a:t>
            </a:r>
          </a:p>
        </p:txBody>
      </p:sp>
      <p:sp>
        <p:nvSpPr>
          <p:cNvPr id="4" name="Slide Number Placeholder 3"/>
          <p:cNvSpPr>
            <a:spLocks noGrp="1"/>
          </p:cNvSpPr>
          <p:nvPr>
            <p:ph type="sldNum" sz="quarter" idx="5"/>
          </p:nvPr>
        </p:nvSpPr>
        <p:spPr/>
        <p:txBody>
          <a:bodyPr/>
          <a:lstStyle/>
          <a:p>
            <a:fld id="{AA145A1F-DF41-4568-80D8-0495232C3DC3}" type="slidenum">
              <a:t>3</a:t>
            </a:fld>
            <a:endParaRPr lang="en-US"/>
          </a:p>
        </p:txBody>
      </p:sp>
    </p:spTree>
    <p:extLst>
      <p:ext uri="{BB962C8B-B14F-4D97-AF65-F5344CB8AC3E}">
        <p14:creationId xmlns:p14="http://schemas.microsoft.com/office/powerpoint/2010/main" val="3529435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endParaRPr lang="en-US" dirty="0"/>
          </a:p>
          <a:p>
            <a:pPr marL="285750" indent="-285750">
              <a:lnSpc>
                <a:spcPct val="90000"/>
              </a:lnSpc>
              <a:spcBef>
                <a:spcPts val="1000"/>
              </a:spcBef>
              <a:buFont typeface="Arial"/>
              <a:buChar char="•"/>
            </a:pPr>
            <a:r>
              <a:rPr lang="en-US" dirty="0"/>
              <a:t>As a privately held company, Rhode (like many beauty brands) allows Hailey to maintain significant control over the decisions and activities it undertakes. This arrangement allows her to innovate the skincare world while remaining loyal to her personal brand ideals.</a:t>
            </a:r>
          </a:p>
        </p:txBody>
      </p:sp>
      <p:sp>
        <p:nvSpPr>
          <p:cNvPr id="4" name="Slide Number Placeholder 3"/>
          <p:cNvSpPr>
            <a:spLocks noGrp="1"/>
          </p:cNvSpPr>
          <p:nvPr>
            <p:ph type="sldNum" sz="quarter" idx="5"/>
          </p:nvPr>
        </p:nvSpPr>
        <p:spPr/>
        <p:txBody>
          <a:bodyPr/>
          <a:lstStyle/>
          <a:p>
            <a:fld id="{AA145A1F-DF41-4568-80D8-0495232C3DC3}" type="slidenum">
              <a:t>4</a:t>
            </a:fld>
            <a:endParaRPr lang="en-US"/>
          </a:p>
        </p:txBody>
      </p:sp>
    </p:spTree>
    <p:extLst>
      <p:ext uri="{BB962C8B-B14F-4D97-AF65-F5344CB8AC3E}">
        <p14:creationId xmlns:p14="http://schemas.microsoft.com/office/powerpoint/2010/main" val="3330450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Hailey’s brand is inextricable from how she runs Rhode. She brings that knowledge of beauty trends and access to millions of people via social media to the table with a fresh, real perspective. Unlike many other skincare brands, product creation is personal for Rhode.</a:t>
            </a:r>
          </a:p>
        </p:txBody>
      </p:sp>
      <p:sp>
        <p:nvSpPr>
          <p:cNvPr id="4" name="Slide Number Placeholder 3"/>
          <p:cNvSpPr>
            <a:spLocks noGrp="1"/>
          </p:cNvSpPr>
          <p:nvPr>
            <p:ph type="sldNum" sz="quarter" idx="5"/>
          </p:nvPr>
        </p:nvSpPr>
        <p:spPr/>
        <p:txBody>
          <a:bodyPr/>
          <a:lstStyle/>
          <a:p>
            <a:fld id="{AA145A1F-DF41-4568-80D8-0495232C3DC3}" type="slidenum">
              <a:t>5</a:t>
            </a:fld>
            <a:endParaRPr lang="en-US"/>
          </a:p>
        </p:txBody>
      </p:sp>
    </p:spTree>
    <p:extLst>
      <p:ext uri="{BB962C8B-B14F-4D97-AF65-F5344CB8AC3E}">
        <p14:creationId xmlns:p14="http://schemas.microsoft.com/office/powerpoint/2010/main" val="153378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Rhode’s greatest strengths are Hailey Bieber’s attraction on social media and in people’s lives. But to stay relevant in an extremely competitive beauty market, Rhode will have to adapt and push limits. However, despite giant potential to diversify product varieties and markets, penetration will require solid market research.</a:t>
            </a:r>
          </a:p>
        </p:txBody>
      </p:sp>
      <p:sp>
        <p:nvSpPr>
          <p:cNvPr id="4" name="Slide Number Placeholder 3"/>
          <p:cNvSpPr>
            <a:spLocks noGrp="1"/>
          </p:cNvSpPr>
          <p:nvPr>
            <p:ph type="sldNum" sz="quarter" idx="5"/>
          </p:nvPr>
        </p:nvSpPr>
        <p:spPr/>
        <p:txBody>
          <a:bodyPr/>
          <a:lstStyle/>
          <a:p>
            <a:fld id="{AA145A1F-DF41-4568-80D8-0495232C3DC3}" type="slidenum">
              <a:t>6</a:t>
            </a:fld>
            <a:endParaRPr lang="en-US"/>
          </a:p>
        </p:txBody>
      </p:sp>
    </p:spTree>
    <p:extLst>
      <p:ext uri="{BB962C8B-B14F-4D97-AF65-F5344CB8AC3E}">
        <p14:creationId xmlns:p14="http://schemas.microsoft.com/office/powerpoint/2010/main" val="1097622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Rhode should expect robust early interest thanks to Hailey Bieber’s top-tier status in the fashion and cosmetics world. In the early stages of acceptance, however, ensuring production and marketing costs are contained will be a critical factor in ensuring the company can remain solvent as it grows.</a:t>
            </a:r>
          </a:p>
        </p:txBody>
      </p:sp>
      <p:sp>
        <p:nvSpPr>
          <p:cNvPr id="4" name="Slide Number Placeholder 3"/>
          <p:cNvSpPr>
            <a:spLocks noGrp="1"/>
          </p:cNvSpPr>
          <p:nvPr>
            <p:ph type="sldNum" sz="quarter" idx="5"/>
          </p:nvPr>
        </p:nvSpPr>
        <p:spPr/>
        <p:txBody>
          <a:bodyPr/>
          <a:lstStyle/>
          <a:p>
            <a:fld id="{AA145A1F-DF41-4568-80D8-0495232C3DC3}" type="slidenum">
              <a:t>8</a:t>
            </a:fld>
            <a:endParaRPr lang="en-US"/>
          </a:p>
        </p:txBody>
      </p:sp>
    </p:spTree>
    <p:extLst>
      <p:ext uri="{BB962C8B-B14F-4D97-AF65-F5344CB8AC3E}">
        <p14:creationId xmlns:p14="http://schemas.microsoft.com/office/powerpoint/2010/main" val="1833792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Hailey Bieber's evolution from wealthy model to successful entrepreneur teaches us all about the importance of personal brand power in our current business climate. Her skincare brand, Rhode, has a focus on simplicity and pure ingredients, appealing to the tastes of modern consumers. In spite of industry obstacles, Hailey's strategy demonstrates that entrepreneurial qualities like genuine-ness, adaptability, and a customer-centric ethos can bolster sustained success.</a:t>
            </a:r>
          </a:p>
        </p:txBody>
      </p:sp>
      <p:sp>
        <p:nvSpPr>
          <p:cNvPr id="4" name="Slide Number Placeholder 3"/>
          <p:cNvSpPr>
            <a:spLocks noGrp="1"/>
          </p:cNvSpPr>
          <p:nvPr>
            <p:ph type="sldNum" sz="quarter" idx="5"/>
          </p:nvPr>
        </p:nvSpPr>
        <p:spPr/>
        <p:txBody>
          <a:bodyPr/>
          <a:lstStyle/>
          <a:p>
            <a:fld id="{AA145A1F-DF41-4568-80D8-0495232C3DC3}" type="slidenum">
              <a:t>9</a:t>
            </a:fld>
            <a:endParaRPr lang="en-US"/>
          </a:p>
        </p:txBody>
      </p:sp>
    </p:spTree>
    <p:extLst>
      <p:ext uri="{BB962C8B-B14F-4D97-AF65-F5344CB8AC3E}">
        <p14:creationId xmlns:p14="http://schemas.microsoft.com/office/powerpoint/2010/main" val="2055437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iptvline.blogspot.com/2019/10/fox-news-hailey-bieber-will-dress-up.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toptunenews.tistory.com/entry/Inside-Justin-and-Hailey-Biebers-Rollercoaster-Marriage-Secrets-Revealed"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hilydesigns.com/2021/04/hailey-bieber-promociona-la-coleccion.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ltratendencias.com/2018/12/hailey-baldwin-aparece-en-la-portada-de.html" TargetMode="External"/><Relationship Id="rId7" Type="http://schemas.openxmlformats.org/officeDocument/2006/relationships/hyperlink" Target="https://www.nytimes.com"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www.voguebusiness.com" TargetMode="External"/><Relationship Id="rId5" Type="http://schemas.openxmlformats.org/officeDocument/2006/relationships/hyperlink" Target="https://www.forbes.com" TargetMode="External"/><Relationship Id="rId4" Type="http://schemas.openxmlformats.org/officeDocument/2006/relationships/hyperlink" Target="https://www.businessinsider.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ultratendencias.com/2018/12/hailey-baldwin-aparece-en-la-portada-de.html"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www.theguardian.com" TargetMode="External"/><Relationship Id="rId5" Type="http://schemas.openxmlformats.org/officeDocument/2006/relationships/hyperlink" Target="https://www.harpersbazaar.com/" TargetMode="External"/><Relationship Id="rId4" Type="http://schemas.openxmlformats.org/officeDocument/2006/relationships/hyperlink" Target="https://www.entrepreneur.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17733" y="490537"/>
            <a:ext cx="5291663" cy="1628775"/>
          </a:xfrm>
        </p:spPr>
        <p:txBody>
          <a:bodyPr vert="horz" lIns="91440" tIns="45720" rIns="91440" bIns="45720" rtlCol="0" anchor="b">
            <a:normAutofit/>
          </a:bodyPr>
          <a:lstStyle/>
          <a:p>
            <a:pPr algn="l"/>
            <a:r>
              <a:rPr lang="en-US" sz="4000"/>
              <a:t>Hailey Bieber: Fashion Icon and Entrepreneur</a:t>
            </a:r>
          </a:p>
        </p:txBody>
      </p:sp>
      <p:pic>
        <p:nvPicPr>
          <p:cNvPr id="4" name="Picture 3" descr="A person with large hoop earrings&#10;&#10;Description automatically generated">
            <a:extLst>
              <a:ext uri="{FF2B5EF4-FFF2-40B4-BE49-F238E27FC236}">
                <a16:creationId xmlns:a16="http://schemas.microsoft.com/office/drawing/2014/main" id="{371F2A40-0AFE-DC96-B24B-21D323ECDB3A}"/>
              </a:ext>
            </a:extLst>
          </p:cNvPr>
          <p:cNvPicPr>
            <a:picLocks noChangeAspect="1"/>
          </p:cNvPicPr>
          <p:nvPr/>
        </p:nvPicPr>
        <p:blipFill>
          <a:blip r:embed="rId3">
            <a:extLst>
              <a:ext uri="{837473B0-CC2E-450A-ABE3-18F120FF3D39}">
                <a1611:picAttrSrcUrl xmlns:a1611="http://schemas.microsoft.com/office/drawing/2016/11/main" r:id="rId4"/>
              </a:ext>
            </a:extLst>
          </a:blip>
          <a:srcRect l="30411" r="22912" b="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Subtitle 2"/>
          <p:cNvSpPr>
            <a:spLocks noGrp="1"/>
          </p:cNvSpPr>
          <p:nvPr>
            <p:ph type="subTitle" idx="1"/>
          </p:nvPr>
        </p:nvSpPr>
        <p:spPr>
          <a:xfrm>
            <a:off x="6417734" y="2614612"/>
            <a:ext cx="5291663" cy="3752849"/>
          </a:xfrm>
        </p:spPr>
        <p:txBody>
          <a:bodyPr vert="horz" lIns="91440" tIns="45720" rIns="91440" bIns="45720" rtlCol="0">
            <a:normAutofit/>
          </a:bodyPr>
          <a:lstStyle/>
          <a:p>
            <a:pPr indent="-228600" algn="l">
              <a:spcBef>
                <a:spcPct val="0"/>
              </a:spcBef>
              <a:buFont typeface="Arial" panose="020B0604020202020204" pitchFamily="34" charset="0"/>
              <a:buChar char="•"/>
            </a:pPr>
            <a:r>
              <a:rPr lang="en-US" sz="1800"/>
              <a:t>Study Plan: Business Management Module, BA (Hons) </a:t>
            </a:r>
          </a:p>
          <a:p>
            <a:pPr indent="-228600" algn="l">
              <a:spcBef>
                <a:spcPct val="0"/>
              </a:spcBef>
              <a:buFont typeface="Arial" panose="020B0604020202020204" pitchFamily="34" charset="0"/>
              <a:buChar char="•"/>
            </a:pPr>
            <a:r>
              <a:rPr lang="en-US" sz="1800"/>
              <a:t>Module name: LCBB5001 Assignment on Entrepreneurship </a:t>
            </a:r>
          </a:p>
          <a:p>
            <a:pPr indent="-228600" algn="l">
              <a:spcBef>
                <a:spcPct val="0"/>
              </a:spcBef>
              <a:buFont typeface="Arial" panose="020B0604020202020204" pitchFamily="34" charset="0"/>
              <a:buChar char="•"/>
            </a:pPr>
            <a:r>
              <a:rPr lang="en-US" sz="1800"/>
              <a:t>Title: Report &amp; Presentation</a:t>
            </a:r>
          </a:p>
          <a:p>
            <a:pPr indent="-228600" algn="l">
              <a:spcBef>
                <a:spcPct val="0"/>
              </a:spcBef>
              <a:buFont typeface="Arial" panose="020B0604020202020204" pitchFamily="34" charset="0"/>
              <a:buChar char="•"/>
            </a:pPr>
            <a:r>
              <a:rPr lang="en-US" sz="1800"/>
              <a:t>Name of Lecturer: Dr. Said Osman</a:t>
            </a:r>
          </a:p>
          <a:p>
            <a:pPr indent="-228600" algn="l">
              <a:spcBef>
                <a:spcPct val="0"/>
              </a:spcBef>
              <a:buFont typeface="Arial" panose="020B0604020202020204" pitchFamily="34" charset="0"/>
              <a:buChar char="•"/>
            </a:pPr>
            <a:r>
              <a:rPr lang="en-US" sz="1800"/>
              <a:t>Name of the student: Student name: Brindusa-Mihaela Ciobanu</a:t>
            </a:r>
          </a:p>
          <a:p>
            <a:pPr indent="-228600" algn="l">
              <a:spcBef>
                <a:spcPct val="0"/>
              </a:spcBef>
              <a:buFont typeface="Arial" panose="020B0604020202020204" pitchFamily="34" charset="0"/>
              <a:buChar char="•"/>
            </a:pPr>
            <a:r>
              <a:rPr lang="en-US" sz="1800"/>
              <a:t> Student ID: 2247469</a:t>
            </a:r>
          </a:p>
          <a:p>
            <a:pPr indent="-228600" algn="l">
              <a:spcBef>
                <a:spcPct val="0"/>
              </a:spcBef>
              <a:buFont typeface="Arial" panose="020B0604020202020204" pitchFamily="34" charset="0"/>
              <a:buChar char="•"/>
            </a:pPr>
            <a:r>
              <a:rPr lang="en-US" sz="1800"/>
              <a:t>Date: 10/12/2024</a:t>
            </a:r>
          </a:p>
          <a:p>
            <a:pPr indent="-228600" algn="l">
              <a:buFont typeface="Arial" panose="020B0604020202020204" pitchFamily="34" charset="0"/>
              <a:buChar char="•"/>
            </a:pPr>
            <a:endParaRPr lang="en-US" sz="1800"/>
          </a:p>
        </p:txBody>
      </p:sp>
      <p:sp>
        <p:nvSpPr>
          <p:cNvPr id="5" name="TextBox 4">
            <a:extLst>
              <a:ext uri="{FF2B5EF4-FFF2-40B4-BE49-F238E27FC236}">
                <a16:creationId xmlns:a16="http://schemas.microsoft.com/office/drawing/2014/main" id="{A6522A2D-874E-B77C-AD71-69FE264783B6}"/>
              </a:ext>
            </a:extLst>
          </p:cNvPr>
          <p:cNvSpPr txBox="1"/>
          <p:nvPr/>
        </p:nvSpPr>
        <p:spPr>
          <a:xfrm>
            <a:off x="1524000" y="5829300"/>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53882-40BF-B4F9-682C-20E14AE241B7}"/>
              </a:ext>
            </a:extLst>
          </p:cNvPr>
          <p:cNvSpPr>
            <a:spLocks noGrp="1"/>
          </p:cNvSpPr>
          <p:nvPr>
            <p:ph type="title"/>
          </p:nvPr>
        </p:nvSpPr>
        <p:spPr>
          <a:xfrm>
            <a:off x="6417733" y="490537"/>
            <a:ext cx="5291663" cy="1628775"/>
          </a:xfrm>
        </p:spPr>
        <p:txBody>
          <a:bodyPr anchor="b">
            <a:normAutofit/>
          </a:bodyPr>
          <a:lstStyle/>
          <a:p>
            <a:r>
              <a:rPr lang="en-US" sz="4000">
                <a:latin typeface="Calibri"/>
                <a:ea typeface="Calibri"/>
                <a:cs typeface="Calibri"/>
              </a:rPr>
              <a:t>Introduction</a:t>
            </a:r>
          </a:p>
        </p:txBody>
      </p:sp>
      <p:pic>
        <p:nvPicPr>
          <p:cNvPr id="4" name="Picture 3" descr="A person and person in a red dress&#10;&#10;Description automatically generated">
            <a:extLst>
              <a:ext uri="{FF2B5EF4-FFF2-40B4-BE49-F238E27FC236}">
                <a16:creationId xmlns:a16="http://schemas.microsoft.com/office/drawing/2014/main" id="{E8EF01D8-941F-F75C-2E84-E54FF570FBEF}"/>
              </a:ext>
            </a:extLst>
          </p:cNvPr>
          <p:cNvPicPr>
            <a:picLocks noChangeAspect="1"/>
          </p:cNvPicPr>
          <p:nvPr/>
        </p:nvPicPr>
        <p:blipFill>
          <a:blip r:embed="rId3">
            <a:extLst>
              <a:ext uri="{837473B0-CC2E-450A-ABE3-18F120FF3D39}">
                <a1611:picAttrSrcUrl xmlns:a1611="http://schemas.microsoft.com/office/drawing/2016/11/main" r:id="rId4"/>
              </a:ext>
            </a:extLst>
          </a:blip>
          <a:srcRect l="44646" r="5343"/>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671F253F-7E16-C217-EA3C-68401E0ACC64}"/>
              </a:ext>
            </a:extLst>
          </p:cNvPr>
          <p:cNvSpPr>
            <a:spLocks noGrp="1"/>
          </p:cNvSpPr>
          <p:nvPr>
            <p:ph idx="1"/>
          </p:nvPr>
        </p:nvSpPr>
        <p:spPr>
          <a:xfrm>
            <a:off x="6417734" y="2614612"/>
            <a:ext cx="5291663" cy="3752849"/>
          </a:xfrm>
        </p:spPr>
        <p:txBody>
          <a:bodyPr vert="horz" lIns="91440" tIns="45720" rIns="91440" bIns="45720" rtlCol="0">
            <a:normAutofit/>
          </a:bodyPr>
          <a:lstStyle/>
          <a:p>
            <a:pPr marL="0" indent="0">
              <a:buNone/>
            </a:pPr>
            <a:r>
              <a:rPr lang="en-US" sz="1800">
                <a:latin typeface="Calibri"/>
                <a:ea typeface="+mn-lt"/>
                <a:cs typeface="+mn-lt"/>
              </a:rPr>
              <a:t>Well-known model and businesswoman Hailey Bieber found her own way into the field. She went on to become a high-profile model who worked for top-shelf labels including Versace and Tommy Hilfiger. Alongside modeling, she started the skincare line Rhode, which reflects her passion for wellness and beauty. Both its contents and corresponding business model combine business savvy and personal branding with a shrewd nose for popular trends (Smith, 2022; Yagoda, 2022).</a:t>
            </a:r>
            <a:endParaRPr lang="en-US" sz="1800">
              <a:latin typeface="Calibri"/>
              <a:ea typeface="Calibri"/>
              <a:cs typeface="Calibri"/>
            </a:endParaRPr>
          </a:p>
          <a:p>
            <a:pPr marL="0" indent="0">
              <a:buNone/>
            </a:pPr>
            <a:endParaRPr lang="en-US" sz="1800"/>
          </a:p>
          <a:p>
            <a:endParaRPr lang="en-US" sz="1800"/>
          </a:p>
          <a:p>
            <a:endParaRPr lang="en-US" sz="1800"/>
          </a:p>
        </p:txBody>
      </p:sp>
      <p:sp>
        <p:nvSpPr>
          <p:cNvPr id="5" name="TextBox 4">
            <a:extLst>
              <a:ext uri="{FF2B5EF4-FFF2-40B4-BE49-F238E27FC236}">
                <a16:creationId xmlns:a16="http://schemas.microsoft.com/office/drawing/2014/main" id="{B029C1E4-68C3-8351-7E31-89E4CB5DE1C4}"/>
              </a:ext>
            </a:extLst>
          </p:cNvPr>
          <p:cNvSpPr txBox="1"/>
          <p:nvPr/>
        </p:nvSpPr>
        <p:spPr>
          <a:xfrm>
            <a:off x="2" y="6172359"/>
            <a:ext cx="6095999" cy="685641"/>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262416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593E32-B5E5-3E9C-A264-E3FE51CC3389}"/>
              </a:ext>
            </a:extLst>
          </p:cNvPr>
          <p:cNvSpPr>
            <a:spLocks noGrp="1"/>
          </p:cNvSpPr>
          <p:nvPr>
            <p:ph type="title"/>
          </p:nvPr>
        </p:nvSpPr>
        <p:spPr>
          <a:xfrm>
            <a:off x="761800" y="762001"/>
            <a:ext cx="5334197" cy="1708242"/>
          </a:xfrm>
        </p:spPr>
        <p:txBody>
          <a:bodyPr anchor="ctr">
            <a:normAutofit/>
          </a:bodyPr>
          <a:lstStyle/>
          <a:p>
            <a:r>
              <a:rPr lang="en-US" sz="4000" dirty="0">
                <a:latin typeface="Calibri"/>
                <a:ea typeface="Calibri"/>
                <a:cs typeface="Calibri"/>
              </a:rPr>
              <a:t>Business Idea</a:t>
            </a:r>
            <a:br>
              <a:rPr lang="en-US" sz="4000" dirty="0">
                <a:latin typeface="Calibri"/>
                <a:ea typeface="Calibri"/>
                <a:cs typeface="Calibri"/>
              </a:rPr>
            </a:br>
            <a:endParaRPr lang="en-US" sz="4000" dirty="0">
              <a:latin typeface="Calibri"/>
              <a:ea typeface="Calibri"/>
              <a:cs typeface="Calibri"/>
            </a:endParaRPr>
          </a:p>
        </p:txBody>
      </p:sp>
      <p:sp>
        <p:nvSpPr>
          <p:cNvPr id="3" name="Content Placeholder 2">
            <a:extLst>
              <a:ext uri="{FF2B5EF4-FFF2-40B4-BE49-F238E27FC236}">
                <a16:creationId xmlns:a16="http://schemas.microsoft.com/office/drawing/2014/main" id="{767D85D2-9569-8BA1-DE7E-93E99729669D}"/>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US" sz="2000">
                <a:latin typeface="Calibri"/>
                <a:ea typeface="+mn-lt"/>
                <a:cs typeface="+mn-lt"/>
              </a:rPr>
              <a:t>Hailey Bieber founded her skincare line Rhode in 2022, focusing on uncomplicated, clean ingredients that simplify beauty routines. With an increasing demand for ethical and environmentally conscious beauty, the brand focuses on inclusivity and natural ingredients. Rhode's products cater to customers looking for straightforward skincare with an emphasis on hydration and nourishment (Johnson, 2022; Kline, 2022).</a:t>
            </a:r>
            <a:endParaRPr lang="en-US" sz="2000">
              <a:latin typeface="Calibri"/>
              <a:ea typeface="Calibri"/>
              <a:cs typeface="Calibri"/>
            </a:endParaRPr>
          </a:p>
          <a:p>
            <a:endParaRPr lang="en-US" sz="2000"/>
          </a:p>
          <a:p>
            <a:pPr marL="0" indent="0">
              <a:buNone/>
            </a:pPr>
            <a:endParaRPr lang="en-US" sz="2000"/>
          </a:p>
          <a:p>
            <a:endParaRPr lang="en-US" sz="2000"/>
          </a:p>
          <a:p>
            <a:endParaRPr lang="en-US" sz="2000"/>
          </a:p>
          <a:p>
            <a:endParaRPr lang="en-US" sz="2000"/>
          </a:p>
          <a:p>
            <a:endParaRPr lang="en-US" sz="2000"/>
          </a:p>
        </p:txBody>
      </p:sp>
      <p:pic>
        <p:nvPicPr>
          <p:cNvPr id="5" name="Picture 4" descr="Lotions with flowers">
            <a:extLst>
              <a:ext uri="{FF2B5EF4-FFF2-40B4-BE49-F238E27FC236}">
                <a16:creationId xmlns:a16="http://schemas.microsoft.com/office/drawing/2014/main" id="{6EDA2C24-DF95-8A7E-D1F6-D90ECEFD3600}"/>
              </a:ext>
            </a:extLst>
          </p:cNvPr>
          <p:cNvPicPr>
            <a:picLocks noChangeAspect="1"/>
          </p:cNvPicPr>
          <p:nvPr/>
        </p:nvPicPr>
        <p:blipFill>
          <a:blip r:embed="rId3"/>
          <a:srcRect l="20244" r="2814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98672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8485C-3EB4-2E7C-FDEA-6EB2A9439410}"/>
              </a:ext>
            </a:extLst>
          </p:cNvPr>
          <p:cNvSpPr>
            <a:spLocks noGrp="1"/>
          </p:cNvSpPr>
          <p:nvPr>
            <p:ph type="title"/>
          </p:nvPr>
        </p:nvSpPr>
        <p:spPr>
          <a:xfrm>
            <a:off x="6417733" y="490537"/>
            <a:ext cx="5291663" cy="1628775"/>
          </a:xfrm>
        </p:spPr>
        <p:txBody>
          <a:bodyPr anchor="b">
            <a:normAutofit/>
          </a:bodyPr>
          <a:lstStyle/>
          <a:p>
            <a:r>
              <a:rPr lang="en-US" sz="4000">
                <a:latin typeface="Calibri"/>
                <a:ea typeface="Calibri"/>
                <a:cs typeface="Calibri"/>
              </a:rPr>
              <a:t>Legal ownership</a:t>
            </a:r>
          </a:p>
        </p:txBody>
      </p:sp>
      <p:pic>
        <p:nvPicPr>
          <p:cNvPr id="7" name="Picture 6" descr="A person sitting on the floor&#10;&#10;Description automatically generated">
            <a:extLst>
              <a:ext uri="{FF2B5EF4-FFF2-40B4-BE49-F238E27FC236}">
                <a16:creationId xmlns:a16="http://schemas.microsoft.com/office/drawing/2014/main" id="{B2E6265E-297D-B7D5-4371-1AB599D09CFB}"/>
              </a:ext>
            </a:extLst>
          </p:cNvPr>
          <p:cNvPicPr>
            <a:picLocks noChangeAspect="1"/>
          </p:cNvPicPr>
          <p:nvPr/>
        </p:nvPicPr>
        <p:blipFill>
          <a:blip r:embed="rId3">
            <a:extLst>
              <a:ext uri="{837473B0-CC2E-450A-ABE3-18F120FF3D39}">
                <a1611:picAttrSrcUrl xmlns:a1611="http://schemas.microsoft.com/office/drawing/2016/11/main" r:id="rId4"/>
              </a:ext>
            </a:extLst>
          </a:blip>
          <a:srcRect b="10021"/>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936D9C8B-9CDB-12F2-0816-2FC45A55110B}"/>
              </a:ext>
            </a:extLst>
          </p:cNvPr>
          <p:cNvSpPr>
            <a:spLocks noGrp="1"/>
          </p:cNvSpPr>
          <p:nvPr>
            <p:ph idx="1"/>
          </p:nvPr>
        </p:nvSpPr>
        <p:spPr>
          <a:xfrm>
            <a:off x="6417734" y="2614612"/>
            <a:ext cx="5291663" cy="3752849"/>
          </a:xfrm>
        </p:spPr>
        <p:txBody>
          <a:bodyPr vert="horz" lIns="91440" tIns="45720" rIns="91440" bIns="45720" rtlCol="0">
            <a:normAutofit/>
          </a:bodyPr>
          <a:lstStyle/>
          <a:p>
            <a:pPr marL="0" indent="0">
              <a:buNone/>
            </a:pPr>
            <a:r>
              <a:rPr lang="en-US" sz="1800">
                <a:latin typeface="Calibri"/>
                <a:ea typeface="+mn-lt"/>
                <a:cs typeface="+mn-lt"/>
              </a:rPr>
              <a:t>Hailey Bieber is the founder and public face of the private company Rhode. It allows her to remain in control of where the company is headed while working closely with key players in the beauty industry. To achieve her goal, Hailey has also worked a great deal with skincare industry experts and investors (Lewis, 2022; Williams, 2023).</a:t>
            </a:r>
            <a:endParaRPr lang="en-US" sz="1800">
              <a:latin typeface="Calibri"/>
            </a:endParaRPr>
          </a:p>
          <a:p>
            <a:endParaRPr lang="en-US" sz="1800"/>
          </a:p>
          <a:p>
            <a:pPr marL="0" indent="0">
              <a:buNone/>
            </a:pPr>
            <a:endParaRPr lang="en-US" sz="1800"/>
          </a:p>
          <a:p>
            <a:endParaRPr lang="en-US" sz="1800"/>
          </a:p>
        </p:txBody>
      </p:sp>
      <p:sp>
        <p:nvSpPr>
          <p:cNvPr id="8" name="TextBox 7">
            <a:extLst>
              <a:ext uri="{FF2B5EF4-FFF2-40B4-BE49-F238E27FC236}">
                <a16:creationId xmlns:a16="http://schemas.microsoft.com/office/drawing/2014/main" id="{EBD85874-C602-E06A-18B5-955A124039EF}"/>
              </a:ext>
            </a:extLst>
          </p:cNvPr>
          <p:cNvSpPr txBox="1"/>
          <p:nvPr/>
        </p:nvSpPr>
        <p:spPr>
          <a:xfrm>
            <a:off x="3657600" y="6477000"/>
            <a:ext cx="4876800" cy="317500"/>
          </a:xfrm>
          <a:prstGeom prst="rect">
            <a:avLst/>
          </a:prstGeom>
        </p:spPr>
        <p:txBody>
          <a:bodyPr>
            <a:normAutofit fontScale="85000" lnSpcReduction="10000"/>
          </a:bodyPr>
          <a:lstStyle/>
          <a:p>
            <a:pPr>
              <a:lnSpc>
                <a:spcPct val="90000"/>
              </a:lnSpc>
              <a:spcAft>
                <a:spcPts val="600"/>
              </a:spcAft>
            </a:pPr>
            <a:r>
              <a:rPr lang="en-US" sz="1500"/>
              <a:t>ThePhoto by PhotoAuthor is licensed under CCYYSA.</a:t>
            </a:r>
          </a:p>
        </p:txBody>
      </p:sp>
    </p:spTree>
    <p:extLst>
      <p:ext uri="{BB962C8B-B14F-4D97-AF65-F5344CB8AC3E}">
        <p14:creationId xmlns:p14="http://schemas.microsoft.com/office/powerpoint/2010/main" val="4234613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background of department store">
            <a:extLst>
              <a:ext uri="{FF2B5EF4-FFF2-40B4-BE49-F238E27FC236}">
                <a16:creationId xmlns:a16="http://schemas.microsoft.com/office/drawing/2014/main" id="{0D0FC98B-BB70-E9E6-1E86-18EBC965A0DE}"/>
              </a:ext>
            </a:extLst>
          </p:cNvPr>
          <p:cNvPicPr>
            <a:picLocks noChangeAspect="1"/>
          </p:cNvPicPr>
          <p:nvPr/>
        </p:nvPicPr>
        <p:blipFill>
          <a:blip r:embed="rId3"/>
          <a:srcRect r="6021" b="-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EC80BA-2A21-512B-48E9-FE04082502C7}"/>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Organisational management</a:t>
            </a:r>
          </a:p>
        </p:txBody>
      </p:sp>
      <p:sp>
        <p:nvSpPr>
          <p:cNvPr id="3" name="Content Placeholder 2">
            <a:extLst>
              <a:ext uri="{FF2B5EF4-FFF2-40B4-BE49-F238E27FC236}">
                <a16:creationId xmlns:a16="http://schemas.microsoft.com/office/drawing/2014/main" id="{3B027C16-9FAB-AB48-54B2-65F2C6F46902}"/>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2000">
                <a:latin typeface="Calibri"/>
                <a:ea typeface="+mn-lt"/>
                <a:cs typeface="+mn-lt"/>
              </a:rPr>
              <a:t>Hailey Bieber manages Rhode focusing on customer retention and product quality. It is clear that she is involved in brand strategy and product development. Hailey has valuable experience in media and fashion that is crucial to marketing and promotion of consumer needs, trends, and interest (Parker, 2022; Yagoda, 2022).</a:t>
            </a:r>
            <a:endParaRPr lang="en-US" sz="2000">
              <a:latin typeface="Calibri"/>
            </a:endParaRPr>
          </a:p>
          <a:p>
            <a:endParaRPr lang="en-US" sz="2000"/>
          </a:p>
          <a:p>
            <a:pPr marL="0" indent="0">
              <a:buNone/>
            </a:pPr>
            <a:endParaRPr lang="en-US" sz="2000"/>
          </a:p>
          <a:p>
            <a:endParaRPr lang="en-US" sz="2000"/>
          </a:p>
          <a:p>
            <a:endParaRPr lang="en-US" sz="2000"/>
          </a:p>
        </p:txBody>
      </p:sp>
    </p:spTree>
    <p:extLst>
      <p:ext uri="{BB962C8B-B14F-4D97-AF65-F5344CB8AC3E}">
        <p14:creationId xmlns:p14="http://schemas.microsoft.com/office/powerpoint/2010/main" val="2937102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F0E04D8-BC43-42AB-8C75-0EBE7A9878AE}"/>
              </a:ext>
            </a:extLst>
          </p:cNvPr>
          <p:cNvPicPr>
            <a:picLocks noChangeAspect="1"/>
          </p:cNvPicPr>
          <p:nvPr/>
        </p:nvPicPr>
        <p:blipFill>
          <a:blip r:embed="rId3"/>
          <a:srcRect r="25646" b="625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6BC8A6-4874-338E-C678-97868F4EBE1A}"/>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F222AC7B-BBBD-4F91-C556-E1C211665D8A}"/>
              </a:ext>
            </a:extLst>
          </p:cNvPr>
          <p:cNvSpPr>
            <a:spLocks noGrp="1"/>
          </p:cNvSpPr>
          <p:nvPr>
            <p:ph idx="1"/>
          </p:nvPr>
        </p:nvSpPr>
        <p:spPr>
          <a:xfrm>
            <a:off x="7531610" y="2434201"/>
            <a:ext cx="3822189" cy="3742762"/>
          </a:xfrm>
        </p:spPr>
        <p:txBody>
          <a:bodyPr vert="horz" lIns="91440" tIns="45720" rIns="91440" bIns="45720" rtlCol="0">
            <a:normAutofit/>
          </a:bodyPr>
          <a:lstStyle/>
          <a:p>
            <a:endParaRPr lang="en-US" sz="1600">
              <a:latin typeface="Calibri"/>
              <a:ea typeface="Calibri"/>
              <a:cs typeface="Calibri"/>
            </a:endParaRPr>
          </a:p>
          <a:p>
            <a:pPr marL="0" indent="0">
              <a:buNone/>
            </a:pPr>
            <a:r>
              <a:rPr lang="en-US" sz="1600" b="1">
                <a:latin typeface="Calibri"/>
                <a:ea typeface="Calibri"/>
                <a:cs typeface="Calibri"/>
              </a:rPr>
              <a:t>Strengths</a:t>
            </a:r>
          </a:p>
          <a:p>
            <a:endParaRPr lang="en-US" sz="1600">
              <a:latin typeface="Calibri"/>
              <a:ea typeface="Calibri"/>
              <a:cs typeface="Calibri"/>
            </a:endParaRPr>
          </a:p>
          <a:p>
            <a:r>
              <a:rPr lang="en-US" sz="1600">
                <a:latin typeface="Calibri"/>
                <a:ea typeface="+mn-lt"/>
                <a:cs typeface="+mn-lt"/>
              </a:rPr>
              <a:t>Superior, eco-friendly goods</a:t>
            </a:r>
            <a:endParaRPr lang="en-US" sz="1600">
              <a:latin typeface="Calibri"/>
              <a:ea typeface="Calibri"/>
              <a:cs typeface="Calibri"/>
            </a:endParaRPr>
          </a:p>
          <a:p>
            <a:r>
              <a:rPr lang="en-US" sz="1600">
                <a:latin typeface="Calibri"/>
                <a:ea typeface="+mn-lt"/>
                <a:cs typeface="+mn-lt"/>
              </a:rPr>
              <a:t>Devoted social media audience</a:t>
            </a:r>
            <a:endParaRPr lang="en-US" sz="1600">
              <a:latin typeface="Calibri"/>
              <a:ea typeface="Calibri"/>
              <a:cs typeface="Calibri"/>
            </a:endParaRPr>
          </a:p>
          <a:p>
            <a:endParaRPr lang="en-US" sz="1600" b="1">
              <a:latin typeface="Calibri"/>
              <a:ea typeface="Calibri"/>
              <a:cs typeface="Calibri"/>
            </a:endParaRPr>
          </a:p>
          <a:p>
            <a:pPr marL="0" indent="0">
              <a:buNone/>
            </a:pPr>
            <a:r>
              <a:rPr lang="en-US" sz="1600" b="1">
                <a:latin typeface="Calibri"/>
                <a:ea typeface="+mn-lt"/>
                <a:cs typeface="+mn-lt"/>
              </a:rPr>
              <a:t>Weaknesses:</a:t>
            </a:r>
            <a:endParaRPr lang="en-US" sz="1600" b="1">
              <a:latin typeface="Calibri"/>
              <a:ea typeface="Calibri"/>
              <a:cs typeface="Calibri"/>
            </a:endParaRPr>
          </a:p>
          <a:p>
            <a:endParaRPr lang="en-US" sz="1600">
              <a:latin typeface="Calibri"/>
              <a:ea typeface="Calibri"/>
              <a:cs typeface="Calibri"/>
            </a:endParaRPr>
          </a:p>
          <a:p>
            <a:r>
              <a:rPr lang="en-US" sz="1600">
                <a:latin typeface="Calibri"/>
                <a:ea typeface="+mn-lt"/>
                <a:cs typeface="+mn-lt"/>
              </a:rPr>
              <a:t>The beauty industry is competitive</a:t>
            </a:r>
            <a:endParaRPr lang="en-US" sz="1600">
              <a:latin typeface="Calibri"/>
              <a:ea typeface="Calibri"/>
              <a:cs typeface="Calibri"/>
            </a:endParaRPr>
          </a:p>
          <a:p>
            <a:r>
              <a:rPr lang="en-US" sz="1600">
                <a:latin typeface="Calibri"/>
                <a:ea typeface="+mn-lt"/>
                <a:cs typeface="+mn-lt"/>
              </a:rPr>
              <a:t>Limited range of products (temporarily)</a:t>
            </a:r>
            <a:endParaRPr lang="en-US" sz="1600">
              <a:latin typeface="Calibri"/>
            </a:endParaRPr>
          </a:p>
          <a:p>
            <a:endParaRPr lang="en-US" sz="1600"/>
          </a:p>
          <a:p>
            <a:endParaRPr lang="en-US" sz="1600"/>
          </a:p>
          <a:p>
            <a:endParaRPr lang="en-US" sz="1600"/>
          </a:p>
          <a:p>
            <a:endParaRPr lang="en-US" sz="1600"/>
          </a:p>
          <a:p>
            <a:endParaRPr lang="en-US" sz="1600"/>
          </a:p>
        </p:txBody>
      </p:sp>
    </p:spTree>
    <p:extLst>
      <p:ext uri="{BB962C8B-B14F-4D97-AF65-F5344CB8AC3E}">
        <p14:creationId xmlns:p14="http://schemas.microsoft.com/office/powerpoint/2010/main" val="958226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gnifying glass showing decling performance">
            <a:extLst>
              <a:ext uri="{FF2B5EF4-FFF2-40B4-BE49-F238E27FC236}">
                <a16:creationId xmlns:a16="http://schemas.microsoft.com/office/drawing/2014/main" id="{A7FF52A3-5547-2F83-D3C3-892A95E08C01}"/>
              </a:ext>
            </a:extLst>
          </p:cNvPr>
          <p:cNvPicPr>
            <a:picLocks noChangeAspect="1"/>
          </p:cNvPicPr>
          <p:nvPr/>
        </p:nvPicPr>
        <p:blipFill>
          <a:blip r:embed="rId2"/>
          <a:srcRect l="4980" r="1041" b="-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7258ED-D869-9F68-94C5-96C34DB9FA34}"/>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SWOT Analysis</a:t>
            </a:r>
          </a:p>
        </p:txBody>
      </p:sp>
      <p:sp>
        <p:nvSpPr>
          <p:cNvPr id="3" name="Content Placeholder 2">
            <a:extLst>
              <a:ext uri="{FF2B5EF4-FFF2-40B4-BE49-F238E27FC236}">
                <a16:creationId xmlns:a16="http://schemas.microsoft.com/office/drawing/2014/main" id="{EB80C366-551F-ED7B-C39F-8CE3B3CE5864}"/>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1700" b="1">
                <a:latin typeface="Calibri"/>
                <a:ea typeface="Calibri"/>
                <a:cs typeface="Calibri"/>
              </a:rPr>
              <a:t>Opportunities</a:t>
            </a:r>
          </a:p>
          <a:p>
            <a:endParaRPr lang="en-US" sz="1700">
              <a:latin typeface="Calibri"/>
              <a:ea typeface="Calibri"/>
              <a:cs typeface="Calibri"/>
            </a:endParaRPr>
          </a:p>
          <a:p>
            <a:r>
              <a:rPr lang="en-US" sz="1700">
                <a:latin typeface="Calibri"/>
                <a:ea typeface="Calibri"/>
                <a:cs typeface="Calibri"/>
              </a:rPr>
              <a:t>Branching out into more skincare products</a:t>
            </a:r>
          </a:p>
          <a:p>
            <a:r>
              <a:rPr lang="en-US" sz="1700">
                <a:latin typeface="Calibri"/>
                <a:ea typeface="Calibri"/>
                <a:cs typeface="Calibri"/>
              </a:rPr>
              <a:t>Growth of global markets</a:t>
            </a:r>
          </a:p>
          <a:p>
            <a:pPr marL="0" indent="0">
              <a:buNone/>
            </a:pPr>
            <a:endParaRPr lang="en-US" sz="1700">
              <a:latin typeface="Calibri"/>
              <a:ea typeface="Calibri"/>
              <a:cs typeface="Calibri"/>
            </a:endParaRPr>
          </a:p>
          <a:p>
            <a:pPr marL="0" indent="0">
              <a:buNone/>
            </a:pPr>
            <a:r>
              <a:rPr lang="en-US" sz="1700" b="1">
                <a:latin typeface="Calibri"/>
                <a:ea typeface="Calibri"/>
                <a:cs typeface="Calibri"/>
              </a:rPr>
              <a:t>Threats</a:t>
            </a:r>
          </a:p>
          <a:p>
            <a:r>
              <a:rPr lang="en-US" sz="1700">
                <a:latin typeface="Calibri"/>
                <a:ea typeface="Calibri"/>
                <a:cs typeface="Calibri"/>
              </a:rPr>
              <a:t> The rapidly changing of beauty trend</a:t>
            </a:r>
          </a:p>
          <a:p>
            <a:r>
              <a:rPr lang="en-US" sz="1700">
                <a:latin typeface="Calibri"/>
                <a:ea typeface="Calibri"/>
                <a:cs typeface="Calibri"/>
              </a:rPr>
              <a:t>The skincare market is already saturated (Thompson, 2023; Lewis, 2022).</a:t>
            </a:r>
          </a:p>
        </p:txBody>
      </p:sp>
    </p:spTree>
    <p:extLst>
      <p:ext uri="{BB962C8B-B14F-4D97-AF65-F5344CB8AC3E}">
        <p14:creationId xmlns:p14="http://schemas.microsoft.com/office/powerpoint/2010/main" val="4280876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lculator, pen, compass, money and a paper with graphs printed on it">
            <a:extLst>
              <a:ext uri="{FF2B5EF4-FFF2-40B4-BE49-F238E27FC236}">
                <a16:creationId xmlns:a16="http://schemas.microsoft.com/office/drawing/2014/main" id="{8C59895E-2BC6-2E97-9CC0-01869252B87C}"/>
              </a:ext>
            </a:extLst>
          </p:cNvPr>
          <p:cNvPicPr>
            <a:picLocks noChangeAspect="1"/>
          </p:cNvPicPr>
          <p:nvPr/>
        </p:nvPicPr>
        <p:blipFill>
          <a:blip r:embed="rId3"/>
          <a:srcRect l="8105" r="6808" b="8"/>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55BA03-BEFE-DF17-4D71-E56814C9F0E5}"/>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12-month cash flow projection</a:t>
            </a:r>
          </a:p>
        </p:txBody>
      </p:sp>
      <p:sp>
        <p:nvSpPr>
          <p:cNvPr id="3" name="Content Placeholder 2">
            <a:extLst>
              <a:ext uri="{FF2B5EF4-FFF2-40B4-BE49-F238E27FC236}">
                <a16:creationId xmlns:a16="http://schemas.microsoft.com/office/drawing/2014/main" id="{EF9E7742-C639-FC12-3FBB-FB9CAC7B0A99}"/>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1900">
                <a:latin typeface="Calibri"/>
                <a:ea typeface="+mn-lt"/>
                <a:cs typeface="+mn-lt"/>
              </a:rPr>
              <a:t>Business Operations: Within its first year of operation, Rhode hopes to reach positive cash flow with an anticipated £25,000 in upfront investment. The company would need to pay for marketing, distribution and production. Leaning on Initial sales due to Hailey brand recognition may be high, but the business will need to find the balance between cash control and investment in quality for sustainability (Williams, 2023; Johnson, 2022).</a:t>
            </a:r>
            <a:endParaRPr lang="en-US" sz="1900">
              <a:latin typeface="Calibri"/>
            </a:endParaRPr>
          </a:p>
          <a:p>
            <a:pPr marL="0" indent="0">
              <a:buNone/>
            </a:pPr>
            <a:endParaRPr lang="en-US" sz="1900"/>
          </a:p>
          <a:p>
            <a:endParaRPr lang="en-US" sz="1900"/>
          </a:p>
        </p:txBody>
      </p:sp>
    </p:spTree>
    <p:extLst>
      <p:ext uri="{BB962C8B-B14F-4D97-AF65-F5344CB8AC3E}">
        <p14:creationId xmlns:p14="http://schemas.microsoft.com/office/powerpoint/2010/main" val="4043465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Images : woman, red, color, fashion, lip, makeup, mouth, make up ...">
            <a:extLst>
              <a:ext uri="{FF2B5EF4-FFF2-40B4-BE49-F238E27FC236}">
                <a16:creationId xmlns:a16="http://schemas.microsoft.com/office/drawing/2014/main" id="{7A62CD71-9391-62FF-6D5A-E9593CC9EFD9}"/>
              </a:ext>
            </a:extLst>
          </p:cNvPr>
          <p:cNvPicPr>
            <a:picLocks noChangeAspect="1"/>
          </p:cNvPicPr>
          <p:nvPr/>
        </p:nvPicPr>
        <p:blipFill>
          <a:blip r:embed="rId3"/>
          <a:srcRect r="6237"/>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3DFFC9-19DE-9795-8A07-EC7A174FB8FF}"/>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Conclusion</a:t>
            </a:r>
          </a:p>
        </p:txBody>
      </p:sp>
      <p:sp>
        <p:nvSpPr>
          <p:cNvPr id="3" name="Content Placeholder 2">
            <a:extLst>
              <a:ext uri="{FF2B5EF4-FFF2-40B4-BE49-F238E27FC236}">
                <a16:creationId xmlns:a16="http://schemas.microsoft.com/office/drawing/2014/main" id="{9D8CF2B8-0D96-E115-2BC1-DFC4647D9C99}"/>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US" sz="1400">
                <a:latin typeface="Calibri"/>
                <a:ea typeface="+mn-lt"/>
                <a:cs typeface="+mn-lt"/>
              </a:rPr>
              <a:t>In summary, Hailey Bieber's beauty business experience highlights the importance of creativity and personal branding in the beauty industry. And she has also capitalized on her notoriety and met the increasing demand from consumers for eco-friendly and high-performing beauty products with her skincare line, Rhode. Hailey's nature, which comprises of her desirability, quality and consumer engagement, largely governs the potential success of Hailey's brand. Rhode has a promising future despite continuing challenges like market saturation and competition, particularly as the brand expands its offering and international presence. Hailey Bieber, for instance, is a successful entrepreneur who highlights the benefit of combining business initiative with passion in their cutthroat industry (Smith, 2022; Johnson, 2022).</a:t>
            </a:r>
            <a:endParaRPr lang="en-US" sz="1400">
              <a:latin typeface="Calibri"/>
            </a:endParaRPr>
          </a:p>
          <a:p>
            <a:pPr marL="0" indent="0">
              <a:buNone/>
            </a:pPr>
            <a:endParaRPr lang="en-US" sz="1400"/>
          </a:p>
          <a:p>
            <a:endParaRPr lang="en-US" sz="1400"/>
          </a:p>
          <a:p>
            <a:endParaRPr lang="en-US" sz="1400"/>
          </a:p>
        </p:txBody>
      </p:sp>
    </p:spTree>
    <p:extLst>
      <p:ext uri="{BB962C8B-B14F-4D97-AF65-F5344CB8AC3E}">
        <p14:creationId xmlns:p14="http://schemas.microsoft.com/office/powerpoint/2010/main" val="1355952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on the cover of a magazine&#10;&#10;Description automatically generated">
            <a:extLst>
              <a:ext uri="{FF2B5EF4-FFF2-40B4-BE49-F238E27FC236}">
                <a16:creationId xmlns:a16="http://schemas.microsoft.com/office/drawing/2014/main" id="{6276BAC8-0D9E-8171-723B-109E1E3D150C}"/>
              </a:ext>
            </a:extLst>
          </p:cNvPr>
          <p:cNvPicPr>
            <a:picLocks noChangeAspect="1"/>
          </p:cNvPicPr>
          <p:nvPr/>
        </p:nvPicPr>
        <p:blipFill>
          <a:blip r:embed="rId2">
            <a:extLst>
              <a:ext uri="{837473B0-CC2E-450A-ABE3-18F120FF3D39}">
                <a1611:picAttrSrcUrl xmlns:a1611="http://schemas.microsoft.com/office/drawing/2016/11/main" r:id="rId3"/>
              </a:ext>
            </a:extLst>
          </a:blip>
          <a:srcRect t="17381" r="1" b="25882"/>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24DE87-DF86-B399-530D-924DAB06AD13}"/>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A7BC3111-862C-5150-3F77-804592F3C783}"/>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100">
                <a:latin typeface="Calibri"/>
                <a:ea typeface="+mn-lt"/>
                <a:cs typeface="+mn-lt"/>
              </a:rPr>
              <a:t>R. Anderson. 2021. Lessons from Hailey Bieber's Entrepreneurial Journey on the Power of Personal Branding. Business Insider. The website </a:t>
            </a:r>
            <a:r>
              <a:rPr lang="en-US" sz="1100">
                <a:latin typeface="Calibri"/>
                <a:ea typeface="+mn-lt"/>
                <a:cs typeface="+mn-lt"/>
                <a:hlinkClick r:id="rId4"/>
              </a:rPr>
              <a:t>https://www.businessinsider.com</a:t>
            </a:r>
            <a:r>
              <a:rPr lang="en-US" sz="1100">
                <a:latin typeface="Calibri"/>
                <a:ea typeface="+mn-lt"/>
                <a:cs typeface="+mn-lt"/>
              </a:rPr>
              <a:t> is accessible. [retrieved December 10, 2024].</a:t>
            </a:r>
            <a:endParaRPr lang="en-US" sz="1100">
              <a:latin typeface="Calibri"/>
              <a:ea typeface="Calibri"/>
              <a:cs typeface="Calibri"/>
            </a:endParaRPr>
          </a:p>
          <a:p>
            <a:r>
              <a:rPr lang="en-US" sz="1100">
                <a:latin typeface="Calibri"/>
                <a:ea typeface="+mn-lt"/>
                <a:cs typeface="+mn-lt"/>
              </a:rPr>
              <a:t>E. Brown (2022). A Case Study on Hailey Bieber's Skincare Company Rhode. Forbes. accessible via </a:t>
            </a:r>
            <a:r>
              <a:rPr lang="en-US" sz="1100">
                <a:latin typeface="Calibri"/>
                <a:ea typeface="+mn-lt"/>
                <a:cs typeface="+mn-lt"/>
                <a:hlinkClick r:id="rId5"/>
              </a:rPr>
              <a:t>https://www.forbes.com</a:t>
            </a:r>
            <a:r>
              <a:rPr lang="en-US" sz="1100">
                <a:latin typeface="Calibri"/>
                <a:ea typeface="+mn-lt"/>
                <a:cs typeface="+mn-lt"/>
              </a:rPr>
              <a:t>. [retrieved December 10, 2024].</a:t>
            </a:r>
            <a:endParaRPr lang="en-US" sz="1100">
              <a:latin typeface="Calibri"/>
              <a:ea typeface="Calibri"/>
              <a:cs typeface="Calibri"/>
            </a:endParaRPr>
          </a:p>
          <a:p>
            <a:r>
              <a:rPr lang="en-US" sz="1100">
                <a:latin typeface="Calibri"/>
                <a:ea typeface="+mn-lt"/>
                <a:cs typeface="+mn-lt"/>
              </a:rPr>
              <a:t>Y. Choi (2021). Influencers as Businesspeople: Hailey Bieber's Path into the Beauty Sector. Fashion Business Journal, 25(2), pp. 67–80.</a:t>
            </a:r>
            <a:endParaRPr lang="en-US" sz="1100">
              <a:latin typeface="Calibri"/>
              <a:ea typeface="Calibri"/>
              <a:cs typeface="Calibri"/>
            </a:endParaRPr>
          </a:p>
          <a:p>
            <a:r>
              <a:rPr lang="en-US" sz="1100">
                <a:latin typeface="Calibri"/>
                <a:ea typeface="+mn-lt"/>
                <a:cs typeface="+mn-lt"/>
              </a:rPr>
              <a:t>M. Gomez (2021). Clean Beauty's Ascent: How Hailey Bieber's Brand Complements Current Market Trends. Vogue Business. </a:t>
            </a:r>
            <a:r>
              <a:rPr lang="en-US" sz="1100">
                <a:latin typeface="Calibri"/>
                <a:ea typeface="+mn-lt"/>
                <a:cs typeface="+mn-lt"/>
                <a:hlinkClick r:id="rId6"/>
              </a:rPr>
              <a:t>https://www.voguebusiness.com</a:t>
            </a:r>
            <a:r>
              <a:rPr lang="en-US" sz="1100">
                <a:latin typeface="Calibri"/>
                <a:ea typeface="+mn-lt"/>
                <a:cs typeface="+mn-lt"/>
              </a:rPr>
              <a:t> is the URL. [retrieved December 10, 2024].</a:t>
            </a:r>
            <a:endParaRPr lang="en-US" sz="1100">
              <a:latin typeface="Calibri"/>
              <a:ea typeface="Calibri"/>
              <a:cs typeface="Calibri"/>
            </a:endParaRPr>
          </a:p>
          <a:p>
            <a:r>
              <a:rPr lang="en-US" sz="1100">
                <a:latin typeface="Calibri"/>
                <a:ea typeface="+mn-lt"/>
                <a:cs typeface="+mn-lt"/>
              </a:rPr>
              <a:t>S. Hall (2022). Hailey Bieber's Influence on Skincare Trends: Branding Beauty. The New York Times. Visit </a:t>
            </a:r>
            <a:r>
              <a:rPr lang="en-US" sz="1100">
                <a:latin typeface="Calibri"/>
                <a:ea typeface="+mn-lt"/>
                <a:cs typeface="+mn-lt"/>
                <a:hlinkClick r:id="rId7"/>
              </a:rPr>
              <a:t>https://www.nytimes.com</a:t>
            </a:r>
            <a:r>
              <a:rPr lang="en-US" sz="1100">
                <a:latin typeface="Calibri"/>
                <a:ea typeface="+mn-lt"/>
                <a:cs typeface="+mn-lt"/>
              </a:rPr>
              <a:t> to access it. [retrieved December 10, 2024].</a:t>
            </a:r>
            <a:endParaRPr lang="en-US" sz="1100">
              <a:latin typeface="Calibri"/>
              <a:ea typeface="Calibri"/>
              <a:cs typeface="Calibri"/>
            </a:endParaRPr>
          </a:p>
          <a:p>
            <a:endParaRPr lang="en-US" sz="1100"/>
          </a:p>
          <a:p>
            <a:endParaRPr lang="en-US" sz="1100"/>
          </a:p>
        </p:txBody>
      </p:sp>
    </p:spTree>
    <p:extLst>
      <p:ext uri="{BB962C8B-B14F-4D97-AF65-F5344CB8AC3E}">
        <p14:creationId xmlns:p14="http://schemas.microsoft.com/office/powerpoint/2010/main" val="2758874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on the cover of a magazine&#10;&#10;Description automatically generated">
            <a:extLst>
              <a:ext uri="{FF2B5EF4-FFF2-40B4-BE49-F238E27FC236}">
                <a16:creationId xmlns:a16="http://schemas.microsoft.com/office/drawing/2014/main" id="{9469D418-AA40-03B4-4DA4-943878664226}"/>
              </a:ext>
            </a:extLst>
          </p:cNvPr>
          <p:cNvPicPr>
            <a:picLocks noChangeAspect="1"/>
          </p:cNvPicPr>
          <p:nvPr/>
        </p:nvPicPr>
        <p:blipFill>
          <a:blip r:embed="rId2">
            <a:extLst>
              <a:ext uri="{837473B0-CC2E-450A-ABE3-18F120FF3D39}">
                <a1611:picAttrSrcUrl xmlns:a1611="http://schemas.microsoft.com/office/drawing/2016/11/main" r:id="rId3"/>
              </a:ext>
            </a:extLst>
          </a:blip>
          <a:srcRect t="17381" r="1" b="25882"/>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6FFDDB-717A-04BD-9975-9598FAB5BA69}"/>
              </a:ext>
            </a:extLst>
          </p:cNvPr>
          <p:cNvSpPr>
            <a:spLocks noGrp="1"/>
          </p:cNvSpPr>
          <p:nvPr>
            <p:ph type="title"/>
          </p:nvPr>
        </p:nvSpPr>
        <p:spPr>
          <a:xfrm>
            <a:off x="7531610" y="365125"/>
            <a:ext cx="3822189" cy="1899912"/>
          </a:xfrm>
        </p:spPr>
        <p:txBody>
          <a:bodyPr>
            <a:normAutofit/>
          </a:bodyPr>
          <a:lstStyle/>
          <a:p>
            <a:r>
              <a:rPr lang="en-US" sz="4000">
                <a:latin typeface="Calibri"/>
                <a:ea typeface="Calibri"/>
                <a:cs typeface="Calibri"/>
              </a:rPr>
              <a:t>References</a:t>
            </a:r>
          </a:p>
        </p:txBody>
      </p:sp>
      <p:sp>
        <p:nvSpPr>
          <p:cNvPr id="3" name="Content Placeholder 2">
            <a:extLst>
              <a:ext uri="{FF2B5EF4-FFF2-40B4-BE49-F238E27FC236}">
                <a16:creationId xmlns:a16="http://schemas.microsoft.com/office/drawing/2014/main" id="{53F657C3-8912-F68A-FC15-12FF9ACB85B2}"/>
              </a:ext>
            </a:extLst>
          </p:cNvPr>
          <p:cNvSpPr>
            <a:spLocks noGrp="1"/>
          </p:cNvSpPr>
          <p:nvPr>
            <p:ph idx="1"/>
          </p:nvPr>
        </p:nvSpPr>
        <p:spPr>
          <a:xfrm>
            <a:off x="7531610" y="2434201"/>
            <a:ext cx="3822189" cy="3742762"/>
          </a:xfrm>
        </p:spPr>
        <p:txBody>
          <a:bodyPr vert="horz" lIns="91440" tIns="45720" rIns="91440" bIns="45720" rtlCol="0">
            <a:normAutofit/>
          </a:bodyPr>
          <a:lstStyle/>
          <a:p>
            <a:endParaRPr lang="en-US" sz="1000">
              <a:latin typeface="Calibri"/>
              <a:ea typeface="Calibri"/>
              <a:cs typeface="Calibri"/>
            </a:endParaRPr>
          </a:p>
          <a:p>
            <a:r>
              <a:rPr lang="en-US" sz="1000">
                <a:latin typeface="Calibri"/>
                <a:ea typeface="Calibri"/>
                <a:cs typeface="Calibri"/>
              </a:rPr>
              <a:t>L. Johnson (2022). The model turned skincare tycoon is Hailey Bieber. Entrepreneur Magazine. The website </a:t>
            </a:r>
            <a:r>
              <a:rPr lang="en-US" sz="1000">
                <a:latin typeface="Calibri"/>
                <a:ea typeface="Calibri"/>
                <a:cs typeface="Calibri"/>
                <a:hlinkClick r:id="rId4"/>
              </a:rPr>
              <a:t>https://www.entrepreneur.com</a:t>
            </a:r>
            <a:r>
              <a:rPr lang="en-US" sz="1000">
                <a:latin typeface="Calibri"/>
                <a:ea typeface="Calibri"/>
                <a:cs typeface="Calibri"/>
              </a:rPr>
              <a:t> is accessible. [retrieved December 10, 2024].</a:t>
            </a:r>
          </a:p>
          <a:p>
            <a:r>
              <a:rPr lang="en-US" sz="1000">
                <a:latin typeface="Calibri"/>
                <a:ea typeface="Calibri"/>
                <a:cs typeface="Calibri"/>
              </a:rPr>
              <a:t>C. Keller (2022). Hailey Bieber's Entrepreneurial Mindset: Overcoming Obstacles in the Beauty Industry. 38(4), Business Week, pp. 112-119.</a:t>
            </a:r>
          </a:p>
          <a:p>
            <a:r>
              <a:rPr lang="en-US" sz="1000">
                <a:latin typeface="Calibri"/>
                <a:ea typeface="Calibri"/>
                <a:cs typeface="Calibri"/>
              </a:rPr>
              <a:t>F. Martinez. 2021. Sustainable Beauty: The Future of Clean Skincare and Hailey Bieber's Rhode. Journal of Sustainability in Business, 12(3), 45–58.</a:t>
            </a:r>
          </a:p>
          <a:p>
            <a:r>
              <a:rPr lang="en-US" sz="1000">
                <a:latin typeface="Calibri"/>
                <a:ea typeface="Calibri"/>
                <a:cs typeface="Calibri"/>
              </a:rPr>
              <a:t>Moore, K. (2021). An in-depth analysis of Hailey Bieber's business strategy is provided in Rhode. Harper's Bazaar. The following URL is accessible: </a:t>
            </a:r>
            <a:r>
              <a:rPr lang="en-US" sz="1000">
                <a:latin typeface="Calibri"/>
                <a:ea typeface="Calibri"/>
                <a:cs typeface="Calibri"/>
                <a:hlinkClick r:id="rId5"/>
              </a:rPr>
              <a:t>https://www.harpersbazaar.com</a:t>
            </a:r>
            <a:r>
              <a:rPr lang="en-US" sz="1000">
                <a:latin typeface="Calibri"/>
                <a:ea typeface="Calibri"/>
                <a:cs typeface="Calibri"/>
              </a:rPr>
              <a:t> [retrieved December 10, 2024].</a:t>
            </a:r>
          </a:p>
          <a:p>
            <a:r>
              <a:rPr lang="en-US" sz="1000">
                <a:latin typeface="Calibri"/>
                <a:ea typeface="Calibri"/>
                <a:cs typeface="Calibri"/>
              </a:rPr>
              <a:t>A. Smith (2022). The Business Impact and Entrepreneurial Qualities of Hailey Bieber. The Guardian. </a:t>
            </a:r>
            <a:r>
              <a:rPr lang="en-US" sz="1000">
                <a:latin typeface="Calibri"/>
                <a:ea typeface="Calibri"/>
                <a:cs typeface="Calibri"/>
                <a:hlinkClick r:id="rId6"/>
              </a:rPr>
              <a:t>https://www.theguardian.com</a:t>
            </a:r>
            <a:r>
              <a:rPr lang="en-US" sz="1000">
                <a:latin typeface="Calibri"/>
                <a:ea typeface="Calibri"/>
                <a:cs typeface="Calibri"/>
              </a:rPr>
              <a:t> is the URL. [retrieved December 10, 2024].</a:t>
            </a:r>
          </a:p>
        </p:txBody>
      </p:sp>
      <p:sp>
        <p:nvSpPr>
          <p:cNvPr id="5" name="TextBox 4">
            <a:extLst>
              <a:ext uri="{FF2B5EF4-FFF2-40B4-BE49-F238E27FC236}">
                <a16:creationId xmlns:a16="http://schemas.microsoft.com/office/drawing/2014/main" id="{CB95BA63-9914-73C8-224E-5C2BC0489856}"/>
              </a:ext>
            </a:extLst>
          </p:cNvPr>
          <p:cNvSpPr txBox="1"/>
          <p:nvPr/>
        </p:nvSpPr>
        <p:spPr>
          <a:xfrm>
            <a:off x="3627438" y="6515100"/>
            <a:ext cx="4937125" cy="317500"/>
          </a:xfrm>
          <a:prstGeom prst="rect">
            <a:avLst/>
          </a:prstGeom>
        </p:spPr>
        <p:txBody>
          <a:bodyPr>
            <a:normAutofit fontScale="85000" lnSpcReduction="10000"/>
          </a:bodyPr>
          <a:lstStyle/>
          <a:p>
            <a:pPr>
              <a:lnSpc>
                <a:spcPct val="90000"/>
              </a:lnSpc>
              <a:spcAft>
                <a:spcPts val="600"/>
              </a:spcAft>
            </a:pPr>
            <a:r>
              <a:rPr lang="en-US" sz="1500"/>
              <a:t>ThePhoto by PhotoAuthor is licensed under CCYYSA.</a:t>
            </a:r>
          </a:p>
        </p:txBody>
      </p:sp>
    </p:spTree>
    <p:extLst>
      <p:ext uri="{BB962C8B-B14F-4D97-AF65-F5344CB8AC3E}">
        <p14:creationId xmlns:p14="http://schemas.microsoft.com/office/powerpoint/2010/main" val="3822732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Hailey Bieber: Fashion Icon and Entrepreneur</vt:lpstr>
      <vt:lpstr>Introduction</vt:lpstr>
      <vt:lpstr>Business Idea </vt:lpstr>
      <vt:lpstr>Legal ownership</vt:lpstr>
      <vt:lpstr>Organisational management</vt:lpstr>
      <vt:lpstr>SWOT Analysis</vt:lpstr>
      <vt:lpstr>SWOT Analysis</vt:lpstr>
      <vt:lpstr>12-month cash flow projection</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123</cp:revision>
  <dcterms:created xsi:type="dcterms:W3CDTF">2024-12-10T21:26:23Z</dcterms:created>
  <dcterms:modified xsi:type="dcterms:W3CDTF">2024-12-10T22:04:35Z</dcterms:modified>
</cp:coreProperties>
</file>