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 id="269" r:id="rId15"/>
    <p:sldId id="270" r:id="rId16"/>
    <p:sldId id="272" r:id="rId17"/>
    <p:sldId id="271" r:id="rId18"/>
    <p:sldId id="274" r:id="rId19"/>
    <p:sldId id="275" r:id="rId20"/>
    <p:sldId id="276" r:id="rId21"/>
    <p:sldId id="277" r:id="rId22"/>
    <p:sldId id="278" r:id="rId23"/>
    <p:sldId id="279" r:id="rId24"/>
    <p:sldId id="273" r:id="rId25"/>
    <p:sldId id="280" r:id="rId26"/>
    <p:sldId id="281" r:id="rId27"/>
    <p:sldId id="282" r:id="rId28"/>
    <p:sldId id="283" r:id="rId29"/>
    <p:sldId id="284" r:id="rId30"/>
    <p:sldId id="285" r:id="rId31"/>
    <p:sldId id="286" r:id="rId32"/>
    <p:sldId id="287"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9" r:id="rId49"/>
    <p:sldId id="304" r:id="rId50"/>
    <p:sldId id="305" r:id="rId51"/>
    <p:sldId id="288" r:id="rId52"/>
    <p:sldId id="310" r:id="rId53"/>
    <p:sldId id="311" r:id="rId54"/>
    <p:sldId id="312" r:id="rId55"/>
    <p:sldId id="313" r:id="rId56"/>
    <p:sldId id="314" r:id="rId57"/>
    <p:sldId id="315" r:id="rId58"/>
    <p:sldId id="316" r:id="rId59"/>
    <p:sldId id="317" r:id="rId60"/>
    <p:sldId id="318" r:id="rId61"/>
    <p:sldId id="319" r:id="rId62"/>
    <p:sldId id="320"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881531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385582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906192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3A1F4D-BD0D-4D2C-A866-6AD2EA24D92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876161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3A1F4D-BD0D-4D2C-A866-6AD2EA24D928}" type="datetimeFigureOut">
              <a:rPr lang="en-GB" smtClean="0"/>
              <a:t>27/12/2020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2486486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3A1F4D-BD0D-4D2C-A866-6AD2EA24D928}" type="datetimeFigureOut">
              <a:rPr lang="en-GB" smtClean="0"/>
              <a:t>27/12/2020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769402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3A1F4D-BD0D-4D2C-A866-6AD2EA24D928}" type="datetimeFigureOut">
              <a:rPr lang="en-GB" smtClean="0"/>
              <a:t>27/12/2020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678432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3A1F4D-BD0D-4D2C-A866-6AD2EA24D92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864699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3A1F4D-BD0D-4D2C-A866-6AD2EA24D928}" type="datetimeFigureOut">
              <a:rPr lang="en-GB" smtClean="0"/>
              <a:t>27/12/2020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588901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460709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5810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640221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64648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605487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3640473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3A1F4D-BD0D-4D2C-A866-6AD2EA24D928}" type="datetimeFigureOut">
              <a:rPr lang="en-GB" smtClean="0"/>
              <a:t>27/12/2020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926C8-B308-4187-8E86-F5F19C447FC4}" type="slidenum">
              <a:rPr lang="en-GB" smtClean="0"/>
              <a:t>‹#›</a:t>
            </a:fld>
            <a:endParaRPr lang="en-GB"/>
          </a:p>
        </p:txBody>
      </p:sp>
    </p:spTree>
    <p:extLst>
      <p:ext uri="{BB962C8B-B14F-4D97-AF65-F5344CB8AC3E}">
        <p14:creationId xmlns:p14="http://schemas.microsoft.com/office/powerpoint/2010/main" val="1478863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3A1F4D-BD0D-4D2C-A866-6AD2EA24D928}" type="datetimeFigureOut">
              <a:rPr lang="en-GB" smtClean="0"/>
              <a:t>27/12/2020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3926C8-B308-4187-8E86-F5F19C447FC4}" type="slidenum">
              <a:rPr lang="en-GB" smtClean="0"/>
              <a:t>‹#›</a:t>
            </a:fld>
            <a:endParaRPr lang="en-GB"/>
          </a:p>
        </p:txBody>
      </p:sp>
    </p:spTree>
    <p:extLst>
      <p:ext uri="{BB962C8B-B14F-4D97-AF65-F5344CB8AC3E}">
        <p14:creationId xmlns:p14="http://schemas.microsoft.com/office/powerpoint/2010/main" val="712739979"/>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3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4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 Id="rId4" Type="http://schemas.openxmlformats.org/officeDocument/2006/relationships/image" Target="../media/image82.jpeg"/></Relationships>
</file>

<file path=ppt/slides/_rels/slide4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47.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7.xml"/><Relationship Id="rId4" Type="http://schemas.openxmlformats.org/officeDocument/2006/relationships/image" Target="../media/image89.jpeg"/></Relationships>
</file>

<file path=ppt/slides/_rels/slide4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hyperlink" Target="https://www.tripadvisor.co.uk/Attraction_Review-g186361-d215644-Reviews-Pitt_Rivers_Museum-Oxford_Oxfordshire_England.html" TargetMode="External"/><Relationship Id="rId3" Type="http://schemas.openxmlformats.org/officeDocument/2006/relationships/hyperlink" Target="https://www.nhm.ac.uk/visit/galleries-and-museum-map.html" TargetMode="External"/><Relationship Id="rId7" Type="http://schemas.openxmlformats.org/officeDocument/2006/relationships/hyperlink" Target="https://www.tripadvisor.co.uk/Attraction_Review-g186338-d187555-Reviews-The_British_Museum-London_England.html" TargetMode="External"/><Relationship Id="rId2" Type="http://schemas.openxmlformats.org/officeDocument/2006/relationships/hyperlink" Target="https://www.anewdirection.org.uk/blog/keeping-creative-at-home-how-to-transform-your-home-into-a-museum" TargetMode="External"/><Relationship Id="rId1" Type="http://schemas.openxmlformats.org/officeDocument/2006/relationships/slideLayout" Target="../slideLayouts/slideLayout7.xml"/><Relationship Id="rId6" Type="http://schemas.openxmlformats.org/officeDocument/2006/relationships/hyperlink" Target="https://museum.wales/stfagans/" TargetMode="External"/><Relationship Id="rId5" Type="http://schemas.openxmlformats.org/officeDocument/2006/relationships/hyperlink" Target="https://www.nbm.org/exhibition/house-home/" TargetMode="External"/><Relationship Id="rId10" Type="http://schemas.openxmlformats.org/officeDocument/2006/relationships/hyperlink" Target="https://www.prm.ox.ac.uk/museum-court" TargetMode="External"/><Relationship Id="rId4" Type="http://schemas.openxmlformats.org/officeDocument/2006/relationships/hyperlink" Target="https://norskfolkemuseum.no/en" TargetMode="External"/><Relationship Id="rId9" Type="http://schemas.openxmlformats.org/officeDocument/2006/relationships/hyperlink" Target="https://my.matterport.com/show/?m=VLWSNX62ax8"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76E089-D89B-4040-8DCB-AE66EECEF358}"/>
              </a:ext>
            </a:extLst>
          </p:cNvPr>
          <p:cNvSpPr txBox="1"/>
          <p:nvPr/>
        </p:nvSpPr>
        <p:spPr>
          <a:xfrm>
            <a:off x="1280559" y="1286935"/>
            <a:ext cx="9638153" cy="2668377"/>
          </a:xfrm>
          <a:prstGeom prst="rect">
            <a:avLst/>
          </a:prstGeom>
          <a:effectLst/>
        </p:spPr>
        <p:txBody>
          <a:bodyPr vert="horz" lIns="91440" tIns="45720" rIns="91440" bIns="45720" rtlCol="0" anchor="b">
            <a:normAutofit/>
          </a:bodyPr>
          <a:lstStyle/>
          <a:p>
            <a:pPr algn="ctr">
              <a:spcBef>
                <a:spcPct val="0"/>
              </a:spcBef>
              <a:spcAft>
                <a:spcPts val="600"/>
              </a:spcAft>
            </a:pPr>
            <a:r>
              <a:rPr lang="en-US" sz="5400" b="1" dirty="0">
                <a:latin typeface="+mj-lt"/>
                <a:ea typeface="+mj-ea"/>
                <a:cs typeface="+mj-cs"/>
              </a:rPr>
              <a:t>Reconstructing my room as a Museum  </a:t>
            </a:r>
          </a:p>
        </p:txBody>
      </p:sp>
      <p:sp>
        <p:nvSpPr>
          <p:cNvPr id="3" name="TextBox 2">
            <a:extLst>
              <a:ext uri="{FF2B5EF4-FFF2-40B4-BE49-F238E27FC236}">
                <a16:creationId xmlns:a16="http://schemas.microsoft.com/office/drawing/2014/main" id="{1972CD7C-1AF9-4961-B041-2767F03627E7}"/>
              </a:ext>
            </a:extLst>
          </p:cNvPr>
          <p:cNvSpPr txBox="1"/>
          <p:nvPr/>
        </p:nvSpPr>
        <p:spPr>
          <a:xfrm flipH="1">
            <a:off x="445215" y="5948038"/>
            <a:ext cx="6994273" cy="369332"/>
          </a:xfrm>
          <a:prstGeom prst="rect">
            <a:avLst/>
          </a:prstGeom>
          <a:noFill/>
        </p:spPr>
        <p:txBody>
          <a:bodyPr wrap="square" rtlCol="0">
            <a:spAutoFit/>
          </a:bodyPr>
          <a:lstStyle/>
          <a:p>
            <a:r>
              <a:rPr lang="en-GB" dirty="0"/>
              <a:t>By Hannah Lee Chapman</a:t>
            </a:r>
          </a:p>
        </p:txBody>
      </p:sp>
    </p:spTree>
    <p:extLst>
      <p:ext uri="{BB962C8B-B14F-4D97-AF65-F5344CB8AC3E}">
        <p14:creationId xmlns:p14="http://schemas.microsoft.com/office/powerpoint/2010/main" val="42581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80E3499A-6081-4EB1-9FBB-4AB18DA185EB}"/>
              </a:ext>
            </a:extLst>
          </p:cNvPr>
          <p:cNvSpPr txBox="1"/>
          <p:nvPr/>
        </p:nvSpPr>
        <p:spPr>
          <a:xfrm>
            <a:off x="1759994" y="2541556"/>
            <a:ext cx="7766936" cy="1646302"/>
          </a:xfrm>
          <a:prstGeom prst="rect">
            <a:avLst/>
          </a:prstGeom>
        </p:spPr>
        <p:txBody>
          <a:bodyPr vert="horz" lIns="91440" tIns="45720" rIns="91440" bIns="45720" rtlCol="0" anchor="b">
            <a:normAutofit lnSpcReduction="10000"/>
          </a:bodyPr>
          <a:lstStyle/>
          <a:p>
            <a:pPr algn="ctr">
              <a:spcBef>
                <a:spcPct val="0"/>
              </a:spcBef>
              <a:spcAft>
                <a:spcPts val="600"/>
              </a:spcAft>
            </a:pPr>
            <a:r>
              <a:rPr lang="en-US" sz="5400" dirty="0">
                <a:solidFill>
                  <a:schemeClr val="accent1"/>
                </a:solidFill>
                <a:latin typeface="+mj-lt"/>
                <a:ea typeface="+mj-ea"/>
                <a:cs typeface="+mj-cs"/>
              </a:rPr>
              <a:t>How I Created the museum</a:t>
            </a:r>
          </a:p>
        </p:txBody>
      </p:sp>
    </p:spTree>
    <p:extLst>
      <p:ext uri="{BB962C8B-B14F-4D97-AF65-F5344CB8AC3E}">
        <p14:creationId xmlns:p14="http://schemas.microsoft.com/office/powerpoint/2010/main" val="22068350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AF3055-AAF3-42C6-83E1-14D4B4387C06}"/>
              </a:ext>
            </a:extLst>
          </p:cNvPr>
          <p:cNvSpPr txBox="1"/>
          <p:nvPr/>
        </p:nvSpPr>
        <p:spPr>
          <a:xfrm>
            <a:off x="328475" y="292963"/>
            <a:ext cx="6622742" cy="2031325"/>
          </a:xfrm>
          <a:prstGeom prst="rect">
            <a:avLst/>
          </a:prstGeom>
          <a:noFill/>
        </p:spPr>
        <p:txBody>
          <a:bodyPr wrap="square" rtlCol="0">
            <a:spAutoFit/>
          </a:bodyPr>
          <a:lstStyle/>
          <a:p>
            <a:r>
              <a:rPr lang="en-GB" dirty="0"/>
              <a:t>Unfortunately, a week before the deadline I found out that we needed to move house so I had to change up what I was doing slightly and relocate the museum.</a:t>
            </a:r>
          </a:p>
          <a:p>
            <a:r>
              <a:rPr lang="en-GB" dirty="0"/>
              <a:t>	at the beginning I wanted to do a full sketchbook of how I got to my final idea of creating a museum out of my room but I was taking up too much time and I wouldn’t have been able to finish. So I had to abandon it. </a:t>
            </a:r>
          </a:p>
        </p:txBody>
      </p:sp>
      <p:sp>
        <p:nvSpPr>
          <p:cNvPr id="4" name="TextBox 3">
            <a:extLst>
              <a:ext uri="{FF2B5EF4-FFF2-40B4-BE49-F238E27FC236}">
                <a16:creationId xmlns:a16="http://schemas.microsoft.com/office/drawing/2014/main" id="{C9A8E0E3-D48A-4A4E-ADEB-200C563ACDE0}"/>
              </a:ext>
            </a:extLst>
          </p:cNvPr>
          <p:cNvSpPr txBox="1"/>
          <p:nvPr/>
        </p:nvSpPr>
        <p:spPr>
          <a:xfrm>
            <a:off x="328474" y="2324288"/>
            <a:ext cx="6094520" cy="1754326"/>
          </a:xfrm>
          <a:prstGeom prst="rect">
            <a:avLst/>
          </a:prstGeom>
          <a:noFill/>
        </p:spPr>
        <p:txBody>
          <a:bodyPr wrap="square">
            <a:spAutoFit/>
          </a:bodyPr>
          <a:lstStyle/>
          <a:p>
            <a:r>
              <a:rPr lang="en-GB" dirty="0"/>
              <a:t>	the one positive to moving for this project was that I would have a completely blank canvas to work on in the new house. Although this meant I just had more to do since my new room didn’t have and flooring or anything in it so I needed to paint and refloor it before adding anything else in</a:t>
            </a:r>
          </a:p>
        </p:txBody>
      </p:sp>
      <p:pic>
        <p:nvPicPr>
          <p:cNvPr id="1026" name="Picture 2">
            <a:extLst>
              <a:ext uri="{FF2B5EF4-FFF2-40B4-BE49-F238E27FC236}">
                <a16:creationId xmlns:a16="http://schemas.microsoft.com/office/drawing/2014/main" id="{4CD4B370-7020-410B-BE41-0EB1B218F4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2926"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87F8C1F-07ED-41A7-AE25-315B81B3785D}"/>
              </a:ext>
            </a:extLst>
          </p:cNvPr>
          <p:cNvSpPr txBox="1"/>
          <p:nvPr/>
        </p:nvSpPr>
        <p:spPr>
          <a:xfrm>
            <a:off x="4683709" y="4311365"/>
            <a:ext cx="2379217" cy="2031325"/>
          </a:xfrm>
          <a:prstGeom prst="rect">
            <a:avLst/>
          </a:prstGeom>
          <a:noFill/>
        </p:spPr>
        <p:txBody>
          <a:bodyPr wrap="square" rtlCol="0">
            <a:spAutoFit/>
          </a:bodyPr>
          <a:lstStyle/>
          <a:p>
            <a:r>
              <a:rPr lang="en-GB" dirty="0"/>
              <a:t>This is what the room looked like when we where looking around the house for the first time 5 days before we got the keys to the house</a:t>
            </a:r>
          </a:p>
        </p:txBody>
      </p:sp>
    </p:spTree>
    <p:extLst>
      <p:ext uri="{BB962C8B-B14F-4D97-AF65-F5344CB8AC3E}">
        <p14:creationId xmlns:p14="http://schemas.microsoft.com/office/powerpoint/2010/main" val="3556803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26F2F26-BBA9-4860-AE8C-0F70910160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016" y="135877"/>
            <a:ext cx="4918415" cy="65578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1F6F917-015E-4771-A123-56EDDF993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1569" y="135878"/>
            <a:ext cx="4918414" cy="65578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92782B8-F747-48D7-A343-3D941B45FC3A}"/>
              </a:ext>
            </a:extLst>
          </p:cNvPr>
          <p:cNvSpPr txBox="1"/>
          <p:nvPr/>
        </p:nvSpPr>
        <p:spPr>
          <a:xfrm>
            <a:off x="5273891" y="2660002"/>
            <a:ext cx="1837678" cy="1200329"/>
          </a:xfrm>
          <a:prstGeom prst="rect">
            <a:avLst/>
          </a:prstGeom>
          <a:noFill/>
        </p:spPr>
        <p:txBody>
          <a:bodyPr wrap="square" rtlCol="0">
            <a:spAutoFit/>
          </a:bodyPr>
          <a:lstStyle/>
          <a:p>
            <a:r>
              <a:rPr lang="en-GB" dirty="0"/>
              <a:t>Pictures from when I started painting the day we got the keys</a:t>
            </a:r>
          </a:p>
        </p:txBody>
      </p:sp>
    </p:spTree>
    <p:extLst>
      <p:ext uri="{BB962C8B-B14F-4D97-AF65-F5344CB8AC3E}">
        <p14:creationId xmlns:p14="http://schemas.microsoft.com/office/powerpoint/2010/main" val="1572877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7674D44F-603C-4D31-BB64-0D4BD3F014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475"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257AFB9E-FC52-4333-8818-C55FF27830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27"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A8A85B3-C100-45D4-9D4B-F768BE9E74CB}"/>
              </a:ext>
            </a:extLst>
          </p:cNvPr>
          <p:cNvSpPr txBox="1"/>
          <p:nvPr/>
        </p:nvSpPr>
        <p:spPr>
          <a:xfrm>
            <a:off x="5306536" y="2690336"/>
            <a:ext cx="1713391" cy="1477328"/>
          </a:xfrm>
          <a:prstGeom prst="rect">
            <a:avLst/>
          </a:prstGeom>
          <a:noFill/>
        </p:spPr>
        <p:txBody>
          <a:bodyPr wrap="square" rtlCol="0">
            <a:spAutoFit/>
          </a:bodyPr>
          <a:lstStyle/>
          <a:p>
            <a:r>
              <a:rPr lang="en-GB" dirty="0"/>
              <a:t>Putting the floor in after I finished painting the walls</a:t>
            </a:r>
          </a:p>
        </p:txBody>
      </p:sp>
    </p:spTree>
    <p:extLst>
      <p:ext uri="{BB962C8B-B14F-4D97-AF65-F5344CB8AC3E}">
        <p14:creationId xmlns:p14="http://schemas.microsoft.com/office/powerpoint/2010/main" val="231668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A6DAD93E-24B9-4612-B182-A69F9C6D58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266"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2D5F1DF4-8258-42DA-A3B5-E768E13F9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8134"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BB5B86A-03AF-43E5-8EFD-D881A78F1A13}"/>
              </a:ext>
            </a:extLst>
          </p:cNvPr>
          <p:cNvSpPr txBox="1"/>
          <p:nvPr/>
        </p:nvSpPr>
        <p:spPr>
          <a:xfrm>
            <a:off x="5121814" y="228600"/>
            <a:ext cx="1948371" cy="2308324"/>
          </a:xfrm>
          <a:prstGeom prst="rect">
            <a:avLst/>
          </a:prstGeom>
          <a:noFill/>
        </p:spPr>
        <p:txBody>
          <a:bodyPr wrap="square" rtlCol="0">
            <a:spAutoFit/>
          </a:bodyPr>
          <a:lstStyle/>
          <a:p>
            <a:r>
              <a:rPr lang="en-GB" dirty="0"/>
              <a:t>After putting in the flooring the first things I put in the room was a bookcase and a wardrobe along with most of my plants</a:t>
            </a:r>
          </a:p>
        </p:txBody>
      </p:sp>
      <p:cxnSp>
        <p:nvCxnSpPr>
          <p:cNvPr id="9" name="Straight Arrow Connector 8">
            <a:extLst>
              <a:ext uri="{FF2B5EF4-FFF2-40B4-BE49-F238E27FC236}">
                <a16:creationId xmlns:a16="http://schemas.microsoft.com/office/drawing/2014/main" id="{B6679EB5-C4A5-47B2-8D96-95C0148F714F}"/>
              </a:ext>
            </a:extLst>
          </p:cNvPr>
          <p:cNvCxnSpPr/>
          <p:nvPr/>
        </p:nvCxnSpPr>
        <p:spPr>
          <a:xfrm flipH="1">
            <a:off x="2530136" y="381740"/>
            <a:ext cx="2591678" cy="1447060"/>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42648225-484F-4BF1-A261-F6D990A6540D}"/>
              </a:ext>
            </a:extLst>
          </p:cNvPr>
          <p:cNvCxnSpPr/>
          <p:nvPr/>
        </p:nvCxnSpPr>
        <p:spPr>
          <a:xfrm flipH="1">
            <a:off x="4563122" y="705775"/>
            <a:ext cx="558692" cy="79899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843E4B41-3696-4958-A790-D3B1037A8109}"/>
              </a:ext>
            </a:extLst>
          </p:cNvPr>
          <p:cNvSpPr txBox="1"/>
          <p:nvPr/>
        </p:nvSpPr>
        <p:spPr>
          <a:xfrm>
            <a:off x="5121814" y="2974019"/>
            <a:ext cx="1948371" cy="646331"/>
          </a:xfrm>
          <a:prstGeom prst="rect">
            <a:avLst/>
          </a:prstGeom>
          <a:noFill/>
        </p:spPr>
        <p:txBody>
          <a:bodyPr wrap="square" rtlCol="0">
            <a:spAutoFit/>
          </a:bodyPr>
          <a:lstStyle/>
          <a:p>
            <a:r>
              <a:rPr lang="en-GB" dirty="0"/>
              <a:t>Next I put together the bed</a:t>
            </a:r>
          </a:p>
        </p:txBody>
      </p:sp>
      <p:cxnSp>
        <p:nvCxnSpPr>
          <p:cNvPr id="14" name="Straight Arrow Connector 13">
            <a:extLst>
              <a:ext uri="{FF2B5EF4-FFF2-40B4-BE49-F238E27FC236}">
                <a16:creationId xmlns:a16="http://schemas.microsoft.com/office/drawing/2014/main" id="{ABBF64A6-B822-4D55-AB21-73898759C2C1}"/>
              </a:ext>
            </a:extLst>
          </p:cNvPr>
          <p:cNvCxnSpPr>
            <a:cxnSpLocks/>
          </p:cNvCxnSpPr>
          <p:nvPr/>
        </p:nvCxnSpPr>
        <p:spPr>
          <a:xfrm flipV="1">
            <a:off x="6374167" y="3620350"/>
            <a:ext cx="696018" cy="1704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4176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10B424A-1082-4515-AD98-3F08D88923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A90A33B3-5FE3-4015-B087-28DF9A23C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451CD04-81DC-4792-83FD-31081662E58D}"/>
              </a:ext>
            </a:extLst>
          </p:cNvPr>
          <p:cNvSpPr txBox="1"/>
          <p:nvPr/>
        </p:nvSpPr>
        <p:spPr>
          <a:xfrm>
            <a:off x="5249523" y="2136338"/>
            <a:ext cx="1340528" cy="2585323"/>
          </a:xfrm>
          <a:prstGeom prst="rect">
            <a:avLst/>
          </a:prstGeom>
          <a:noFill/>
        </p:spPr>
        <p:txBody>
          <a:bodyPr wrap="square" rtlCol="0">
            <a:spAutoFit/>
          </a:bodyPr>
          <a:lstStyle/>
          <a:p>
            <a:r>
              <a:rPr lang="en-GB" dirty="0"/>
              <a:t>Putting together my desk and starting to set it up for the butterfly display</a:t>
            </a:r>
          </a:p>
        </p:txBody>
      </p:sp>
    </p:spTree>
    <p:extLst>
      <p:ext uri="{BB962C8B-B14F-4D97-AF65-F5344CB8AC3E}">
        <p14:creationId xmlns:p14="http://schemas.microsoft.com/office/powerpoint/2010/main" val="3073110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639F7B40-980E-4342-BD9B-D55A98236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314325"/>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93CBE4AC-D7FD-4C0A-B7A6-432ECF254C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0"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9536ED9-C0D0-4211-A660-C5F0A956BC4D}"/>
              </a:ext>
            </a:extLst>
          </p:cNvPr>
          <p:cNvSpPr txBox="1"/>
          <p:nvPr/>
        </p:nvSpPr>
        <p:spPr>
          <a:xfrm>
            <a:off x="5273336" y="228600"/>
            <a:ext cx="1376039" cy="3416320"/>
          </a:xfrm>
          <a:prstGeom prst="rect">
            <a:avLst/>
          </a:prstGeom>
          <a:noFill/>
        </p:spPr>
        <p:txBody>
          <a:bodyPr wrap="square" rtlCol="0">
            <a:spAutoFit/>
          </a:bodyPr>
          <a:lstStyle/>
          <a:p>
            <a:r>
              <a:rPr lang="en-GB" dirty="0"/>
              <a:t>My whole room was a mess and being used for storage it wasn’t until everything started to be finalised I managed to tidy it up a bit.</a:t>
            </a:r>
          </a:p>
        </p:txBody>
      </p:sp>
      <p:sp>
        <p:nvSpPr>
          <p:cNvPr id="3" name="TextBox 2">
            <a:extLst>
              <a:ext uri="{FF2B5EF4-FFF2-40B4-BE49-F238E27FC236}">
                <a16:creationId xmlns:a16="http://schemas.microsoft.com/office/drawing/2014/main" id="{186E5F42-8B88-407B-B312-58C5DAD4EB3A}"/>
              </a:ext>
            </a:extLst>
          </p:cNvPr>
          <p:cNvSpPr txBox="1"/>
          <p:nvPr/>
        </p:nvSpPr>
        <p:spPr>
          <a:xfrm>
            <a:off x="5308846" y="4500979"/>
            <a:ext cx="1305018" cy="1200329"/>
          </a:xfrm>
          <a:prstGeom prst="rect">
            <a:avLst/>
          </a:prstGeom>
          <a:noFill/>
        </p:spPr>
        <p:txBody>
          <a:bodyPr wrap="square" rtlCol="0">
            <a:spAutoFit/>
          </a:bodyPr>
          <a:lstStyle/>
          <a:p>
            <a:r>
              <a:rPr lang="en-GB" dirty="0"/>
              <a:t>Putting in the second shorter shelf</a:t>
            </a:r>
          </a:p>
        </p:txBody>
      </p:sp>
      <p:cxnSp>
        <p:nvCxnSpPr>
          <p:cNvPr id="7" name="Straight Arrow Connector 6">
            <a:extLst>
              <a:ext uri="{FF2B5EF4-FFF2-40B4-BE49-F238E27FC236}">
                <a16:creationId xmlns:a16="http://schemas.microsoft.com/office/drawing/2014/main" id="{4CB6CB22-21D0-46CD-A924-5F99A27A8699}"/>
              </a:ext>
            </a:extLst>
          </p:cNvPr>
          <p:cNvCxnSpPr/>
          <p:nvPr/>
        </p:nvCxnSpPr>
        <p:spPr>
          <a:xfrm flipV="1">
            <a:off x="6356412" y="4572000"/>
            <a:ext cx="1518081" cy="72796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1217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2B54E07D-DB66-40DD-8683-66D63EBB72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extLst>
              <a:ext uri="{FF2B5EF4-FFF2-40B4-BE49-F238E27FC236}">
                <a16:creationId xmlns:a16="http://schemas.microsoft.com/office/drawing/2014/main" id="{D15DB3F6-78CD-4543-8E32-33A458E2EB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5167"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EC6D162-49F7-4E4D-90B5-4138B2E0965D}"/>
              </a:ext>
            </a:extLst>
          </p:cNvPr>
          <p:cNvSpPr txBox="1"/>
          <p:nvPr/>
        </p:nvSpPr>
        <p:spPr>
          <a:xfrm>
            <a:off x="5248275" y="228600"/>
            <a:ext cx="1790702" cy="1754326"/>
          </a:xfrm>
          <a:prstGeom prst="rect">
            <a:avLst/>
          </a:prstGeom>
          <a:noFill/>
        </p:spPr>
        <p:txBody>
          <a:bodyPr wrap="square" rtlCol="0">
            <a:spAutoFit/>
          </a:bodyPr>
          <a:lstStyle/>
          <a:p>
            <a:r>
              <a:rPr lang="en-GB" dirty="0"/>
              <a:t>Putting nails in the walls on Christmas day to hang up the pictures an my pin board </a:t>
            </a:r>
          </a:p>
        </p:txBody>
      </p:sp>
      <p:sp>
        <p:nvSpPr>
          <p:cNvPr id="3" name="TextBox 2">
            <a:extLst>
              <a:ext uri="{FF2B5EF4-FFF2-40B4-BE49-F238E27FC236}">
                <a16:creationId xmlns:a16="http://schemas.microsoft.com/office/drawing/2014/main" id="{5FB70ABA-CC9D-429C-9CDE-F33CD7F07368}"/>
              </a:ext>
            </a:extLst>
          </p:cNvPr>
          <p:cNvSpPr txBox="1"/>
          <p:nvPr/>
        </p:nvSpPr>
        <p:spPr>
          <a:xfrm>
            <a:off x="5271947" y="2899484"/>
            <a:ext cx="1767030" cy="1477328"/>
          </a:xfrm>
          <a:prstGeom prst="rect">
            <a:avLst/>
          </a:prstGeom>
          <a:noFill/>
        </p:spPr>
        <p:txBody>
          <a:bodyPr wrap="square" rtlCol="0">
            <a:spAutoFit/>
          </a:bodyPr>
          <a:lstStyle/>
          <a:p>
            <a:r>
              <a:rPr lang="en-GB" dirty="0"/>
              <a:t>Starting to bring my clothes over from the old house to the new one</a:t>
            </a:r>
          </a:p>
        </p:txBody>
      </p:sp>
      <p:cxnSp>
        <p:nvCxnSpPr>
          <p:cNvPr id="6" name="Straight Arrow Connector 5">
            <a:extLst>
              <a:ext uri="{FF2B5EF4-FFF2-40B4-BE49-F238E27FC236}">
                <a16:creationId xmlns:a16="http://schemas.microsoft.com/office/drawing/2014/main" id="{081CD971-03EA-4769-8A20-6548DB627F10}"/>
              </a:ext>
            </a:extLst>
          </p:cNvPr>
          <p:cNvCxnSpPr>
            <a:cxnSpLocks/>
          </p:cNvCxnSpPr>
          <p:nvPr/>
        </p:nvCxnSpPr>
        <p:spPr>
          <a:xfrm flipH="1">
            <a:off x="2299317" y="372862"/>
            <a:ext cx="2948958" cy="11185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4FC08079-7B12-4A6F-8F09-6C59923A38C9}"/>
              </a:ext>
            </a:extLst>
          </p:cNvPr>
          <p:cNvCxnSpPr>
            <a:cxnSpLocks/>
          </p:cNvCxnSpPr>
          <p:nvPr/>
        </p:nvCxnSpPr>
        <p:spPr>
          <a:xfrm flipV="1">
            <a:off x="6489577" y="3728622"/>
            <a:ext cx="2166151" cy="72796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668683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43BBCAA5-0E3C-45F9-AA66-309AB460FF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7428" y="233362"/>
            <a:ext cx="8524875" cy="63912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A2FAC0A-CF6E-4FFA-B7C7-81A7444398FE}"/>
              </a:ext>
            </a:extLst>
          </p:cNvPr>
          <p:cNvSpPr txBox="1"/>
          <p:nvPr/>
        </p:nvSpPr>
        <p:spPr>
          <a:xfrm>
            <a:off x="133166" y="446425"/>
            <a:ext cx="3160450" cy="2862322"/>
          </a:xfrm>
          <a:prstGeom prst="rect">
            <a:avLst/>
          </a:prstGeom>
          <a:noFill/>
        </p:spPr>
        <p:txBody>
          <a:bodyPr wrap="square" rtlCol="0">
            <a:spAutoFit/>
          </a:bodyPr>
          <a:lstStyle/>
          <a:p>
            <a:r>
              <a:rPr lang="en-GB" dirty="0"/>
              <a:t>Bringing in my dried flowers from my art projects and hanging them up.</a:t>
            </a:r>
          </a:p>
          <a:p>
            <a:endParaRPr lang="en-GB" dirty="0"/>
          </a:p>
          <a:p>
            <a:endParaRPr lang="en-GB" dirty="0"/>
          </a:p>
          <a:p>
            <a:endParaRPr lang="en-GB" dirty="0"/>
          </a:p>
          <a:p>
            <a:r>
              <a:rPr lang="en-GB" dirty="0"/>
              <a:t>Also bringing along my Christmas presents I think would look nice in the museum.</a:t>
            </a:r>
          </a:p>
        </p:txBody>
      </p:sp>
      <p:cxnSp>
        <p:nvCxnSpPr>
          <p:cNvPr id="5" name="Straight Arrow Connector 4">
            <a:extLst>
              <a:ext uri="{FF2B5EF4-FFF2-40B4-BE49-F238E27FC236}">
                <a16:creationId xmlns:a16="http://schemas.microsoft.com/office/drawing/2014/main" id="{FC7E4FFC-B282-4864-BD29-80144275260E}"/>
              </a:ext>
            </a:extLst>
          </p:cNvPr>
          <p:cNvCxnSpPr/>
          <p:nvPr/>
        </p:nvCxnSpPr>
        <p:spPr>
          <a:xfrm flipV="1">
            <a:off x="1979720" y="2778711"/>
            <a:ext cx="5273336" cy="5300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 name="Straight Arrow Connector 6">
            <a:extLst>
              <a:ext uri="{FF2B5EF4-FFF2-40B4-BE49-F238E27FC236}">
                <a16:creationId xmlns:a16="http://schemas.microsoft.com/office/drawing/2014/main" id="{69A6A65F-4CF4-4BA0-8C8B-782400EA7F56}"/>
              </a:ext>
            </a:extLst>
          </p:cNvPr>
          <p:cNvCxnSpPr>
            <a:cxnSpLocks/>
          </p:cNvCxnSpPr>
          <p:nvPr/>
        </p:nvCxnSpPr>
        <p:spPr>
          <a:xfrm flipV="1">
            <a:off x="2956264" y="905522"/>
            <a:ext cx="2148396" cy="39949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34465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FE09C19B-025A-46C9-826F-0CCAA3662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41"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CB36EA9C-9912-49EA-917B-A4B8718E6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999"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085284C-6CCC-41FE-8A9F-8AD2BDB94A8E}"/>
              </a:ext>
            </a:extLst>
          </p:cNvPr>
          <p:cNvSpPr txBox="1"/>
          <p:nvPr/>
        </p:nvSpPr>
        <p:spPr>
          <a:xfrm>
            <a:off x="5220070" y="228600"/>
            <a:ext cx="1642369" cy="4524315"/>
          </a:xfrm>
          <a:prstGeom prst="rect">
            <a:avLst/>
          </a:prstGeom>
          <a:noFill/>
        </p:spPr>
        <p:txBody>
          <a:bodyPr wrap="square" rtlCol="0">
            <a:spAutoFit/>
          </a:bodyPr>
          <a:lstStyle/>
          <a:p>
            <a:r>
              <a:rPr lang="en-GB" dirty="0"/>
              <a:t>Finally putting in the mattress for the bed.</a:t>
            </a:r>
          </a:p>
          <a:p>
            <a:endParaRPr lang="en-GB" dirty="0"/>
          </a:p>
          <a:p>
            <a:r>
              <a:rPr lang="en-GB" dirty="0"/>
              <a:t>And measuring out the 2 meter marker for the social distancing signs that I am going to print out and put on the floor </a:t>
            </a:r>
          </a:p>
        </p:txBody>
      </p:sp>
    </p:spTree>
    <p:extLst>
      <p:ext uri="{BB962C8B-B14F-4D97-AF65-F5344CB8AC3E}">
        <p14:creationId xmlns:p14="http://schemas.microsoft.com/office/powerpoint/2010/main" val="4259018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818F06C-8692-4A25-9247-23138D69C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441" y="105792"/>
            <a:ext cx="3715860" cy="49544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495D369-F37A-44F0-B9A7-E19DBFBF4C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2810" y="105793"/>
            <a:ext cx="3715860" cy="49544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3EBF8708-2758-417A-AC23-5D1C15F9CA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8699" y="105793"/>
            <a:ext cx="3715860" cy="49544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AB998AF-8EC1-4AE6-8E11-F274F65482E1}"/>
              </a:ext>
            </a:extLst>
          </p:cNvPr>
          <p:cNvSpPr txBox="1"/>
          <p:nvPr/>
        </p:nvSpPr>
        <p:spPr>
          <a:xfrm>
            <a:off x="1961965" y="5353235"/>
            <a:ext cx="8131946" cy="646331"/>
          </a:xfrm>
          <a:prstGeom prst="rect">
            <a:avLst/>
          </a:prstGeom>
          <a:noFill/>
        </p:spPr>
        <p:txBody>
          <a:bodyPr wrap="square" rtlCol="0">
            <a:spAutoFit/>
          </a:bodyPr>
          <a:lstStyle/>
          <a:p>
            <a:r>
              <a:rPr lang="en-GB" dirty="0"/>
              <a:t>Printing out all of the signs and sticking them to the cardboard to make them straighter and more durable</a:t>
            </a:r>
          </a:p>
        </p:txBody>
      </p:sp>
    </p:spTree>
    <p:extLst>
      <p:ext uri="{BB962C8B-B14F-4D97-AF65-F5344CB8AC3E}">
        <p14:creationId xmlns:p14="http://schemas.microsoft.com/office/powerpoint/2010/main" val="194035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A3D377-2596-41CD-9253-6530A5736576}"/>
              </a:ext>
            </a:extLst>
          </p:cNvPr>
          <p:cNvSpPr txBox="1"/>
          <p:nvPr/>
        </p:nvSpPr>
        <p:spPr>
          <a:xfrm>
            <a:off x="4011935" y="372862"/>
            <a:ext cx="4168129" cy="461665"/>
          </a:xfrm>
          <a:prstGeom prst="rect">
            <a:avLst/>
          </a:prstGeom>
          <a:noFill/>
        </p:spPr>
        <p:txBody>
          <a:bodyPr wrap="none" rtlCol="0">
            <a:spAutoFit/>
          </a:bodyPr>
          <a:lstStyle/>
          <a:p>
            <a:r>
              <a:rPr lang="en-GB" sz="2400" dirty="0"/>
              <a:t>Presentation of the museum </a:t>
            </a:r>
          </a:p>
        </p:txBody>
      </p:sp>
      <p:sp>
        <p:nvSpPr>
          <p:cNvPr id="4" name="TextBox 3">
            <a:extLst>
              <a:ext uri="{FF2B5EF4-FFF2-40B4-BE49-F238E27FC236}">
                <a16:creationId xmlns:a16="http://schemas.microsoft.com/office/drawing/2014/main" id="{5021D447-9100-4AA7-B1EE-588C660CC2E4}"/>
              </a:ext>
            </a:extLst>
          </p:cNvPr>
          <p:cNvSpPr txBox="1"/>
          <p:nvPr/>
        </p:nvSpPr>
        <p:spPr>
          <a:xfrm>
            <a:off x="2550573" y="1674672"/>
            <a:ext cx="7090854" cy="3693319"/>
          </a:xfrm>
          <a:prstGeom prst="rect">
            <a:avLst/>
          </a:prstGeom>
          <a:noFill/>
        </p:spPr>
        <p:txBody>
          <a:bodyPr wrap="square" rtlCol="0">
            <a:spAutoFit/>
          </a:bodyPr>
          <a:lstStyle/>
          <a:p>
            <a:pPr marL="285750" indent="-285750">
              <a:buFont typeface="Arial" panose="020B0604020202020204" pitchFamily="34" charset="0"/>
              <a:buChar char="•"/>
            </a:pPr>
            <a:r>
              <a:rPr lang="en-GB" dirty="0"/>
              <a:t>The intended audience for the museum anyone who is interested. I tried to used relatively easy language so people of all ages would be able to understand what I was writing about</a:t>
            </a:r>
          </a:p>
          <a:p>
            <a:pPr marL="285750" indent="-285750">
              <a:buFont typeface="Arial" panose="020B0604020202020204" pitchFamily="34" charset="0"/>
              <a:buChar char="•"/>
            </a:pPr>
            <a:r>
              <a:rPr lang="en-GB" dirty="0"/>
              <a:t>My aim for the butterfly guide section was to have a semi interactive / informational section</a:t>
            </a:r>
          </a:p>
          <a:p>
            <a:pPr marL="285750" indent="-285750">
              <a:buFont typeface="Arial" panose="020B0604020202020204" pitchFamily="34" charset="0"/>
              <a:buChar char="•"/>
            </a:pPr>
            <a:r>
              <a:rPr lang="en-GB" dirty="0"/>
              <a:t>The next bulk of slides will consist of pictures, after my references there will be a full list of the transcribed information.</a:t>
            </a:r>
          </a:p>
          <a:p>
            <a:pPr marL="285750" indent="-285750">
              <a:buFont typeface="Arial" panose="020B0604020202020204" pitchFamily="34" charset="0"/>
              <a:buChar char="•"/>
            </a:pPr>
            <a:r>
              <a:rPr lang="en-GB" dirty="0"/>
              <a:t>On the door I forgot to put up the 2 people at a time sign I had</a:t>
            </a:r>
          </a:p>
          <a:p>
            <a:pPr marL="285750" indent="-285750">
              <a:buFont typeface="Arial" panose="020B0604020202020204" pitchFamily="34" charset="0"/>
              <a:buChar char="•"/>
            </a:pPr>
            <a:r>
              <a:rPr lang="en-GB" dirty="0"/>
              <a:t>With every artifact I have an extremely brief description, when I brought it, or acquired it and a catalogue number it canisters of the letters HCR (that stands for Hannah Chapman’s Room) then a 2-3 digit number</a:t>
            </a:r>
          </a:p>
        </p:txBody>
      </p:sp>
    </p:spTree>
    <p:extLst>
      <p:ext uri="{BB962C8B-B14F-4D97-AF65-F5344CB8AC3E}">
        <p14:creationId xmlns:p14="http://schemas.microsoft.com/office/powerpoint/2010/main" val="3750755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4AA1DC76-F584-4127-9606-92CD67AE91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5149049" cy="68653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6B3CACE9-1ED7-440E-B459-4CCDF158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2951" y="-1"/>
            <a:ext cx="5149049" cy="6865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451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100D1ED0-0728-4AE9-B76D-DE8E6751B4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81228" cy="690830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A3DC1927-DB27-4FEC-8ADD-0E648EBE75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772" y="0"/>
            <a:ext cx="5181228" cy="6908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0090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777B33AF-31AD-4AF5-BFDF-D44645B6D8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5104660" cy="680621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E4B1751E-51C2-4F8F-BB4B-6C33CE34AC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2" t="6759" r="9478" b="6279"/>
          <a:stretch/>
        </p:blipFill>
        <p:spPr bwMode="auto">
          <a:xfrm rot="16200000">
            <a:off x="6042394" y="-821530"/>
            <a:ext cx="5317726" cy="6960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32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45A2574F-3594-4B79-8C79-FD85C6E1A1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3635" y="-434514"/>
            <a:ext cx="10092431" cy="75665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6E2D8247-E8F6-40AD-B50F-77C4A03C0536}"/>
              </a:ext>
            </a:extLst>
          </p:cNvPr>
          <p:cNvSpPr/>
          <p:nvPr/>
        </p:nvSpPr>
        <p:spPr>
          <a:xfrm>
            <a:off x="97654" y="275208"/>
            <a:ext cx="5175682" cy="8700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5F9A9B51-9BFB-481D-9821-C8C09C7CAC79}"/>
              </a:ext>
            </a:extLst>
          </p:cNvPr>
          <p:cNvSpPr txBox="1"/>
          <p:nvPr/>
        </p:nvSpPr>
        <p:spPr>
          <a:xfrm>
            <a:off x="159798" y="381740"/>
            <a:ext cx="4989251" cy="646331"/>
          </a:xfrm>
          <a:prstGeom prst="rect">
            <a:avLst/>
          </a:prstGeom>
          <a:noFill/>
        </p:spPr>
        <p:txBody>
          <a:bodyPr wrap="square" rtlCol="0">
            <a:spAutoFit/>
          </a:bodyPr>
          <a:lstStyle/>
          <a:p>
            <a:r>
              <a:rPr lang="en-GB" dirty="0"/>
              <a:t>The next 6 sides consist of a step by step guide to creating your own framed butterflies</a:t>
            </a:r>
          </a:p>
        </p:txBody>
      </p:sp>
    </p:spTree>
    <p:extLst>
      <p:ext uri="{BB962C8B-B14F-4D97-AF65-F5344CB8AC3E}">
        <p14:creationId xmlns:p14="http://schemas.microsoft.com/office/powerpoint/2010/main" val="3269718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011AAC3-4D1A-494E-BA86-53E82D25B1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751642" y="422431"/>
            <a:ext cx="4509855" cy="601314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D8D74403-0398-4822-AEED-BF3C9049B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6930503" y="422429"/>
            <a:ext cx="4509856" cy="6013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838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07D08A1-4613-4EAF-8F37-675B4A3085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6948408" y="653587"/>
            <a:ext cx="4494507" cy="5992676"/>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a:extLst>
              <a:ext uri="{FF2B5EF4-FFF2-40B4-BE49-F238E27FC236}">
                <a16:creationId xmlns:a16="http://schemas.microsoft.com/office/drawing/2014/main" id="{70AB0C35-26F4-4CDE-805B-7F921381BC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749085" y="653586"/>
            <a:ext cx="4494508" cy="5992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235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6868BF94-CE89-42A8-A17A-0CBDD45E1C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6944740" y="582040"/>
            <a:ext cx="4497651" cy="599686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D5A5BEFA-A950-4893-956A-5C9225903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749609" y="582041"/>
            <a:ext cx="4497650" cy="5996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209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6D211C33-38BB-4404-A99B-E66850B879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6625" y="-1"/>
            <a:ext cx="5125375" cy="6833833"/>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a:extLst>
              <a:ext uri="{FF2B5EF4-FFF2-40B4-BE49-F238E27FC236}">
                <a16:creationId xmlns:a16="http://schemas.microsoft.com/office/drawing/2014/main" id="{1285FE51-2F6F-4457-A666-B589FF1BB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800100" y="336611"/>
            <a:ext cx="4800600" cy="640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711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extLst>
              <a:ext uri="{FF2B5EF4-FFF2-40B4-BE49-F238E27FC236}">
                <a16:creationId xmlns:a16="http://schemas.microsoft.com/office/drawing/2014/main" id="{7449C739-6413-41A7-94E8-79DC215ED7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504" y="0"/>
            <a:ext cx="9156992" cy="6865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874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extLst>
              <a:ext uri="{FF2B5EF4-FFF2-40B4-BE49-F238E27FC236}">
                <a16:creationId xmlns:a16="http://schemas.microsoft.com/office/drawing/2014/main" id="{44EFAC15-7724-4380-AD2B-0C9E2BEE6F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983" y="1260212"/>
            <a:ext cx="5968018" cy="4474347"/>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a:extLst>
              <a:ext uri="{FF2B5EF4-FFF2-40B4-BE49-F238E27FC236}">
                <a16:creationId xmlns:a16="http://schemas.microsoft.com/office/drawing/2014/main" id="{01A3B6DC-64D0-4456-ABC5-97478FD02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60213"/>
            <a:ext cx="5968018" cy="4474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661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56468DC9-CB3D-4D74-91D5-0B937538D7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2315" y="0"/>
            <a:ext cx="5191773" cy="6922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268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E020ECCE-1CF9-4C47-8D0A-7B2E1D1D93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2A9DBD25-544E-4EF3-B04E-4379E94C10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075" y="685800"/>
            <a:ext cx="7317925"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4408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extLst>
              <a:ext uri="{FF2B5EF4-FFF2-40B4-BE49-F238E27FC236}">
                <a16:creationId xmlns:a16="http://schemas.microsoft.com/office/drawing/2014/main" id="{4B484BB0-CA2E-4CE9-9206-1BA6784C31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4484"/>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E8D0BB14-05FE-403D-A184-43899355B2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0433" y="3393116"/>
            <a:ext cx="4621567" cy="3464884"/>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a:extLst>
              <a:ext uri="{FF2B5EF4-FFF2-40B4-BE49-F238E27FC236}">
                <a16:creationId xmlns:a16="http://schemas.microsoft.com/office/drawing/2014/main" id="{B4757A22-8F4F-45B9-AB84-7DF3DBD09E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455" t="19527" b="10541"/>
          <a:stretch/>
        </p:blipFill>
        <p:spPr bwMode="auto">
          <a:xfrm>
            <a:off x="4800600" y="2277930"/>
            <a:ext cx="2769833" cy="1922341"/>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a:extLst>
              <a:ext uri="{FF2B5EF4-FFF2-40B4-BE49-F238E27FC236}">
                <a16:creationId xmlns:a16="http://schemas.microsoft.com/office/drawing/2014/main" id="{40BD3EE0-96A2-4523-9E90-A83A1AE1E4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0433" y="1"/>
            <a:ext cx="4621567" cy="3464883"/>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A3533019-3887-44EE-8FA7-C178C665ED59}"/>
              </a:ext>
            </a:extLst>
          </p:cNvPr>
          <p:cNvCxnSpPr/>
          <p:nvPr/>
        </p:nvCxnSpPr>
        <p:spPr>
          <a:xfrm>
            <a:off x="6374167" y="3595456"/>
            <a:ext cx="2947386" cy="39949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12601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extLst>
              <a:ext uri="{FF2B5EF4-FFF2-40B4-BE49-F238E27FC236}">
                <a16:creationId xmlns:a16="http://schemas.microsoft.com/office/drawing/2014/main" id="{B3FFC38A-3B06-4603-ABB6-9F1E11E3DF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01562"/>
            <a:ext cx="5993182" cy="4493212"/>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a:extLst>
              <a:ext uri="{FF2B5EF4-FFF2-40B4-BE49-F238E27FC236}">
                <a16:creationId xmlns:a16="http://schemas.microsoft.com/office/drawing/2014/main" id="{E11099EC-A4D0-4163-A490-17052D4178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6949920" y="652694"/>
            <a:ext cx="4493211" cy="599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930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01D25CBD-93BC-47E7-A501-EAE2C9E315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876415" y="-876416"/>
            <a:ext cx="5258494" cy="7011325"/>
          </a:xfrm>
          <a:prstGeom prst="rect">
            <a:avLst/>
          </a:prstGeom>
          <a:noFill/>
          <a:extLst>
            <a:ext uri="{909E8E84-426E-40DD-AFC4-6F175D3DCCD1}">
              <a14:hiddenFill xmlns:a14="http://schemas.microsoft.com/office/drawing/2010/main">
                <a:solidFill>
                  <a:srgbClr val="FFFFFF"/>
                </a:solidFill>
              </a14:hiddenFill>
            </a:ext>
          </a:extLst>
        </p:spPr>
      </p:pic>
      <p:pic>
        <p:nvPicPr>
          <p:cNvPr id="17410" name="Picture 2">
            <a:extLst>
              <a:ext uri="{FF2B5EF4-FFF2-40B4-BE49-F238E27FC236}">
                <a16:creationId xmlns:a16="http://schemas.microsoft.com/office/drawing/2014/main" id="{0B7F2411-B3F1-4731-9131-36E5A5FE98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a:off x="7011325" y="-49568"/>
            <a:ext cx="5180675" cy="6907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0802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6C4194AC-209C-4823-BDF0-7636D25E8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66804" cy="6889072"/>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a:extLst>
              <a:ext uri="{FF2B5EF4-FFF2-40B4-BE49-F238E27FC236}">
                <a16:creationId xmlns:a16="http://schemas.microsoft.com/office/drawing/2014/main" id="{45C27FA4-E087-415A-96F7-D5F7D54686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0558" y="-565004"/>
            <a:ext cx="5717219" cy="4286318"/>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a:extLst>
              <a:ext uri="{FF2B5EF4-FFF2-40B4-BE49-F238E27FC236}">
                <a16:creationId xmlns:a16="http://schemas.microsoft.com/office/drawing/2014/main" id="{3A0A919E-01EA-407F-ACB5-C8B25F6B15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0558" y="2602755"/>
            <a:ext cx="5717219" cy="428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561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6428B836-6D17-454B-8CF2-61AA76085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a:extLst>
              <a:ext uri="{FF2B5EF4-FFF2-40B4-BE49-F238E27FC236}">
                <a16:creationId xmlns:a16="http://schemas.microsoft.com/office/drawing/2014/main" id="{E3DCF318-CF02-4BDB-B91F-D041665FC5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849" b="8189"/>
          <a:stretch/>
        </p:blipFill>
        <p:spPr bwMode="auto">
          <a:xfrm>
            <a:off x="6440008" y="0"/>
            <a:ext cx="5751992" cy="4542985"/>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a:extLst>
              <a:ext uri="{FF2B5EF4-FFF2-40B4-BE49-F238E27FC236}">
                <a16:creationId xmlns:a16="http://schemas.microsoft.com/office/drawing/2014/main" id="{E89704C4-FFD5-4067-97C2-748A147FB9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250" b="33406"/>
          <a:stretch/>
        </p:blipFill>
        <p:spPr bwMode="auto">
          <a:xfrm>
            <a:off x="6440009" y="3429000"/>
            <a:ext cx="5751992"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359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extLst>
              <a:ext uri="{FF2B5EF4-FFF2-40B4-BE49-F238E27FC236}">
                <a16:creationId xmlns:a16="http://schemas.microsoft.com/office/drawing/2014/main" id="{32187DDC-7F84-4619-881C-7B9FEE2A84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02112"/>
            <a:ext cx="5942120" cy="4454930"/>
          </a:xfrm>
          <a:prstGeom prst="rect">
            <a:avLst/>
          </a:prstGeom>
          <a:noFill/>
          <a:extLst>
            <a:ext uri="{909E8E84-426E-40DD-AFC4-6F175D3DCCD1}">
              <a14:hiddenFill xmlns:a14="http://schemas.microsoft.com/office/drawing/2010/main">
                <a:solidFill>
                  <a:srgbClr val="FFFFFF"/>
                </a:solidFill>
              </a14:hiddenFill>
            </a:ext>
          </a:extLst>
        </p:spPr>
      </p:pic>
      <p:pic>
        <p:nvPicPr>
          <p:cNvPr id="20484" name="Picture 4">
            <a:extLst>
              <a:ext uri="{FF2B5EF4-FFF2-40B4-BE49-F238E27FC236}">
                <a16:creationId xmlns:a16="http://schemas.microsoft.com/office/drawing/2014/main" id="{909A7FF1-C58B-4D18-8A27-C4CA8FFC8D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9880" y="1402112"/>
            <a:ext cx="5942120" cy="4454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9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94B79E91-CD3E-4715-90E9-F1D9B8C803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5131293" cy="6841724"/>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a:extLst>
              <a:ext uri="{FF2B5EF4-FFF2-40B4-BE49-F238E27FC236}">
                <a16:creationId xmlns:a16="http://schemas.microsoft.com/office/drawing/2014/main" id="{F82FC250-B620-4CDC-A0B2-843CFC361A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50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306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54EC95D2-24B7-4CFD-AD4B-3345563D8A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5131293" cy="6841724"/>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a:extLst>
              <a:ext uri="{FF2B5EF4-FFF2-40B4-BE49-F238E27FC236}">
                <a16:creationId xmlns:a16="http://schemas.microsoft.com/office/drawing/2014/main" id="{28132AF3-6972-41D0-92F0-517E4DA47C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707" y="0"/>
            <a:ext cx="5131293" cy="6841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2449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A8B0BA1D-54F7-41E7-BE93-C2B2E549D2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741611" y="509840"/>
            <a:ext cx="4449668" cy="5932891"/>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a:extLst>
              <a:ext uri="{FF2B5EF4-FFF2-40B4-BE49-F238E27FC236}">
                <a16:creationId xmlns:a16="http://schemas.microsoft.com/office/drawing/2014/main" id="{EDB5A9D3-8261-491B-A1E3-F9D5B01B4F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9111" y="1251452"/>
            <a:ext cx="5932890" cy="4448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08493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extLst>
              <a:ext uri="{FF2B5EF4-FFF2-40B4-BE49-F238E27FC236}">
                <a16:creationId xmlns:a16="http://schemas.microsoft.com/office/drawing/2014/main" id="{04EF74CB-166E-4655-9A18-5DE90237B8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71584"/>
            <a:ext cx="6022018" cy="4514831"/>
          </a:xfrm>
          <a:prstGeom prst="rect">
            <a:avLst/>
          </a:prstGeom>
          <a:noFill/>
          <a:extLst>
            <a:ext uri="{909E8E84-426E-40DD-AFC4-6F175D3DCCD1}">
              <a14:hiddenFill xmlns:a14="http://schemas.microsoft.com/office/drawing/2010/main">
                <a:solidFill>
                  <a:srgbClr val="FFFFFF"/>
                </a:solidFill>
              </a14:hiddenFill>
            </a:ext>
          </a:extLst>
        </p:spPr>
      </p:pic>
      <p:pic>
        <p:nvPicPr>
          <p:cNvPr id="24580" name="Picture 4">
            <a:extLst>
              <a:ext uri="{FF2B5EF4-FFF2-40B4-BE49-F238E27FC236}">
                <a16:creationId xmlns:a16="http://schemas.microsoft.com/office/drawing/2014/main" id="{6597441D-FF9F-4DD3-A64A-D04CB9D9F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9981" y="1171584"/>
            <a:ext cx="6022019" cy="451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93365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extLst>
              <a:ext uri="{FF2B5EF4-FFF2-40B4-BE49-F238E27FC236}">
                <a16:creationId xmlns:a16="http://schemas.microsoft.com/office/drawing/2014/main" id="{8E6ECCF9-364C-4CA6-A423-C3B35C66A6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
            <a:ext cx="5181598" cy="6908797"/>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a:extLst>
              <a:ext uri="{FF2B5EF4-FFF2-40B4-BE49-F238E27FC236}">
                <a16:creationId xmlns:a16="http://schemas.microsoft.com/office/drawing/2014/main" id="{65BD79FB-BBBB-4749-B235-DFA1FAA9D3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2" y="-1"/>
            <a:ext cx="5181598" cy="6908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2032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extLst>
              <a:ext uri="{FF2B5EF4-FFF2-40B4-BE49-F238E27FC236}">
                <a16:creationId xmlns:a16="http://schemas.microsoft.com/office/drawing/2014/main" id="{CFCC08A1-8DFB-4285-9804-789F466D8A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87148"/>
            <a:ext cx="7696940" cy="5770555"/>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a:extLst>
              <a:ext uri="{FF2B5EF4-FFF2-40B4-BE49-F238E27FC236}">
                <a16:creationId xmlns:a16="http://schemas.microsoft.com/office/drawing/2014/main" id="{2D9A3B5F-80B1-4AED-BEB7-D7851B4798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7143572" y="1209272"/>
            <a:ext cx="5770554" cy="432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701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FE8482D2-B89C-4AB3-A19A-F8B0E1600C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7161" y="-18690"/>
            <a:ext cx="9197266" cy="689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516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3A3929D7-76D8-4E4F-BC49-423DC3177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27464"/>
            <a:ext cx="5968016" cy="4474345"/>
          </a:xfrm>
          <a:prstGeom prst="rect">
            <a:avLst/>
          </a:prstGeom>
          <a:noFill/>
          <a:extLst>
            <a:ext uri="{909E8E84-426E-40DD-AFC4-6F175D3DCCD1}">
              <a14:hiddenFill xmlns:a14="http://schemas.microsoft.com/office/drawing/2010/main">
                <a:solidFill>
                  <a:srgbClr val="FFFFFF"/>
                </a:solidFill>
              </a14:hiddenFill>
            </a:ext>
          </a:extLst>
        </p:spPr>
      </p:pic>
      <p:pic>
        <p:nvPicPr>
          <p:cNvPr id="28676" name="Picture 4">
            <a:extLst>
              <a:ext uri="{FF2B5EF4-FFF2-40B4-BE49-F238E27FC236}">
                <a16:creationId xmlns:a16="http://schemas.microsoft.com/office/drawing/2014/main" id="{B6DD2A49-2F5D-45D2-BF9D-DC9C00C712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3982" y="1127464"/>
            <a:ext cx="5968017" cy="4474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0972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extLst>
              <a:ext uri="{FF2B5EF4-FFF2-40B4-BE49-F238E27FC236}">
                <a16:creationId xmlns:a16="http://schemas.microsoft.com/office/drawing/2014/main" id="{7C541A66-D507-4702-BF95-B8CD8A7517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6342" y="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29700" name="Picture 4">
            <a:extLst>
              <a:ext uri="{FF2B5EF4-FFF2-40B4-BE49-F238E27FC236}">
                <a16:creationId xmlns:a16="http://schemas.microsoft.com/office/drawing/2014/main" id="{CECB2CCC-E9CD-4ACE-AFA4-85DCC712C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259" y="0"/>
            <a:ext cx="48006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29702" name="Picture 6">
            <a:extLst>
              <a:ext uri="{FF2B5EF4-FFF2-40B4-BE49-F238E27FC236}">
                <a16:creationId xmlns:a16="http://schemas.microsoft.com/office/drawing/2014/main" id="{FF434F6A-6F20-407D-B58E-EB65968021D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3345" b="52231"/>
          <a:stretch/>
        </p:blipFill>
        <p:spPr bwMode="auto">
          <a:xfrm>
            <a:off x="3713825" y="5859263"/>
            <a:ext cx="4800600" cy="923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66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BA2098D7-B825-4D93-9034-F00AEE490A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66804" cy="6889072"/>
          </a:xfrm>
          <a:prstGeom prst="rect">
            <a:avLst/>
          </a:prstGeom>
          <a:noFill/>
          <a:extLst>
            <a:ext uri="{909E8E84-426E-40DD-AFC4-6F175D3DCCD1}">
              <a14:hiddenFill xmlns:a14="http://schemas.microsoft.com/office/drawing/2010/main">
                <a:solidFill>
                  <a:srgbClr val="FFFFFF"/>
                </a:solidFill>
              </a14:hiddenFill>
            </a:ext>
          </a:extLst>
        </p:spPr>
      </p:pic>
      <p:pic>
        <p:nvPicPr>
          <p:cNvPr id="30724" name="Picture 4">
            <a:extLst>
              <a:ext uri="{FF2B5EF4-FFF2-40B4-BE49-F238E27FC236}">
                <a16:creationId xmlns:a16="http://schemas.microsoft.com/office/drawing/2014/main" id="{6E536053-DED5-4B30-AE3A-2166F2514D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5196" y="0"/>
            <a:ext cx="5166804" cy="6889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9953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extLst>
              <a:ext uri="{FF2B5EF4-FFF2-40B4-BE49-F238E27FC236}">
                <a16:creationId xmlns:a16="http://schemas.microsoft.com/office/drawing/2014/main" id="{EF57D5D6-E025-4D54-9C98-0025C84B2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8486" y="-15362"/>
            <a:ext cx="9188388" cy="6888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26656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a:extLst>
              <a:ext uri="{FF2B5EF4-FFF2-40B4-BE49-F238E27FC236}">
                <a16:creationId xmlns:a16="http://schemas.microsoft.com/office/drawing/2014/main" id="{E26C177D-6170-44EB-83A8-361B41B284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381" y="6125"/>
            <a:ext cx="9139237" cy="685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664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6" name="Picture 4">
            <a:extLst>
              <a:ext uri="{FF2B5EF4-FFF2-40B4-BE49-F238E27FC236}">
                <a16:creationId xmlns:a16="http://schemas.microsoft.com/office/drawing/2014/main" id="{8B8EA771-2C9B-44CB-88BA-D392690C53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04" y="-12733"/>
            <a:ext cx="9164391" cy="6870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3229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A69A2904-195E-4194-BDEC-380C2684BD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9" y="787401"/>
            <a:ext cx="3962400" cy="5283200"/>
          </a:xfrm>
          <a:prstGeom prst="rect">
            <a:avLst/>
          </a:prstGeom>
          <a:noFill/>
          <a:extLst>
            <a:ext uri="{909E8E84-426E-40DD-AFC4-6F175D3DCCD1}">
              <a14:hiddenFill xmlns:a14="http://schemas.microsoft.com/office/drawing/2010/main">
                <a:solidFill>
                  <a:srgbClr val="FFFFFF"/>
                </a:solidFill>
              </a14:hiddenFill>
            </a:ext>
          </a:extLst>
        </p:spPr>
      </p:pic>
      <p:pic>
        <p:nvPicPr>
          <p:cNvPr id="34820" name="Picture 4">
            <a:extLst>
              <a:ext uri="{FF2B5EF4-FFF2-40B4-BE49-F238E27FC236}">
                <a16:creationId xmlns:a16="http://schemas.microsoft.com/office/drawing/2014/main" id="{CA227D23-A827-4085-9ADF-C22AF3BB3B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787400"/>
            <a:ext cx="3962400" cy="5283200"/>
          </a:xfrm>
          <a:prstGeom prst="rect">
            <a:avLst/>
          </a:prstGeom>
          <a:noFill/>
          <a:extLst>
            <a:ext uri="{909E8E84-426E-40DD-AFC4-6F175D3DCCD1}">
              <a14:hiddenFill xmlns:a14="http://schemas.microsoft.com/office/drawing/2010/main">
                <a:solidFill>
                  <a:srgbClr val="FFFFFF"/>
                </a:solidFill>
              </a14:hiddenFill>
            </a:ext>
          </a:extLst>
        </p:spPr>
      </p:pic>
      <p:pic>
        <p:nvPicPr>
          <p:cNvPr id="34822" name="Picture 6">
            <a:extLst>
              <a:ext uri="{FF2B5EF4-FFF2-40B4-BE49-F238E27FC236}">
                <a16:creationId xmlns:a16="http://schemas.microsoft.com/office/drawing/2014/main" id="{2BFB699E-F839-4333-9985-22DD27A413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8121" y="787401"/>
            <a:ext cx="3962400" cy="528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93608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extLst>
              <a:ext uri="{FF2B5EF4-FFF2-40B4-BE49-F238E27FC236}">
                <a16:creationId xmlns:a16="http://schemas.microsoft.com/office/drawing/2014/main" id="{A9375FFB-C9CF-4437-BAF9-A2B7F3BEAC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317724" cy="3986807"/>
          </a:xfrm>
          <a:prstGeom prst="rect">
            <a:avLst/>
          </a:prstGeom>
          <a:noFill/>
          <a:extLst>
            <a:ext uri="{909E8E84-426E-40DD-AFC4-6F175D3DCCD1}">
              <a14:hiddenFill xmlns:a14="http://schemas.microsoft.com/office/drawing/2010/main">
                <a:solidFill>
                  <a:srgbClr val="FFFFFF"/>
                </a:solidFill>
              </a14:hiddenFill>
            </a:ext>
          </a:extLst>
        </p:spPr>
      </p:pic>
      <p:pic>
        <p:nvPicPr>
          <p:cNvPr id="35846" name="Picture 6">
            <a:extLst>
              <a:ext uri="{FF2B5EF4-FFF2-40B4-BE49-F238E27FC236}">
                <a16:creationId xmlns:a16="http://schemas.microsoft.com/office/drawing/2014/main" id="{688B07F8-8927-4EE5-BFD3-0FE54AF45A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4276" y="0"/>
            <a:ext cx="5317724" cy="3986808"/>
          </a:xfrm>
          <a:prstGeom prst="rect">
            <a:avLst/>
          </a:prstGeom>
          <a:noFill/>
          <a:extLst>
            <a:ext uri="{909E8E84-426E-40DD-AFC4-6F175D3DCCD1}">
              <a14:hiddenFill xmlns:a14="http://schemas.microsoft.com/office/drawing/2010/main">
                <a:solidFill>
                  <a:srgbClr val="FFFFFF"/>
                </a:solidFill>
              </a14:hiddenFill>
            </a:ext>
          </a:extLst>
        </p:spPr>
      </p:pic>
      <p:pic>
        <p:nvPicPr>
          <p:cNvPr id="35844" name="Picture 4">
            <a:extLst>
              <a:ext uri="{FF2B5EF4-FFF2-40B4-BE49-F238E27FC236}">
                <a16:creationId xmlns:a16="http://schemas.microsoft.com/office/drawing/2014/main" id="{E8D377B9-20BB-45C5-B78F-7D2CA984D7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598" y="3304059"/>
            <a:ext cx="4740353" cy="3553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8226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extLst>
              <a:ext uri="{FF2B5EF4-FFF2-40B4-BE49-F238E27FC236}">
                <a16:creationId xmlns:a16="http://schemas.microsoft.com/office/drawing/2014/main" id="{A3228F0D-1DE8-4550-AE2D-211C3440D8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924" y="-13577"/>
            <a:ext cx="9183625" cy="6885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5415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extLst>
              <a:ext uri="{FF2B5EF4-FFF2-40B4-BE49-F238E27FC236}">
                <a16:creationId xmlns:a16="http://schemas.microsoft.com/office/drawing/2014/main" id="{92AC30B1-F81A-4B2B-8F51-5EF25788FC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65106" y="772358"/>
            <a:ext cx="3861787" cy="5149049"/>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a:extLst>
              <a:ext uri="{FF2B5EF4-FFF2-40B4-BE49-F238E27FC236}">
                <a16:creationId xmlns:a16="http://schemas.microsoft.com/office/drawing/2014/main" id="{3309C242-28B7-4EED-9A7A-B34C41ED8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9001" y="772358"/>
            <a:ext cx="3861787" cy="5149049"/>
          </a:xfrm>
          <a:prstGeom prst="rect">
            <a:avLst/>
          </a:prstGeom>
          <a:noFill/>
          <a:extLst>
            <a:ext uri="{909E8E84-426E-40DD-AFC4-6F175D3DCCD1}">
              <a14:hiddenFill xmlns:a14="http://schemas.microsoft.com/office/drawing/2010/main">
                <a:solidFill>
                  <a:srgbClr val="FFFFFF"/>
                </a:solidFill>
              </a14:hiddenFill>
            </a:ext>
          </a:extLst>
        </p:spPr>
      </p:pic>
      <p:pic>
        <p:nvPicPr>
          <p:cNvPr id="37894" name="Picture 6">
            <a:extLst>
              <a:ext uri="{FF2B5EF4-FFF2-40B4-BE49-F238E27FC236}">
                <a16:creationId xmlns:a16="http://schemas.microsoft.com/office/drawing/2014/main" id="{025F112E-8258-4A52-91C1-6B860C836E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72358"/>
            <a:ext cx="3861787" cy="5149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7726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extLst>
              <a:ext uri="{FF2B5EF4-FFF2-40B4-BE49-F238E27FC236}">
                <a16:creationId xmlns:a16="http://schemas.microsoft.com/office/drawing/2014/main" id="{1400CF0C-F0A4-4BB0-B751-8525D1C7F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8331" y="0"/>
            <a:ext cx="5155337" cy="6873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55809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B974FB-73C0-490A-931E-15AF9C85B8EF}"/>
              </a:ext>
            </a:extLst>
          </p:cNvPr>
          <p:cNvSpPr txBox="1"/>
          <p:nvPr/>
        </p:nvSpPr>
        <p:spPr>
          <a:xfrm>
            <a:off x="2074044" y="1844576"/>
            <a:ext cx="6098405" cy="1477328"/>
          </a:xfrm>
          <a:prstGeom prst="rect">
            <a:avLst/>
          </a:prstGeom>
          <a:noFill/>
        </p:spPr>
        <p:txBody>
          <a:bodyPr wrap="square" rtlCol="0">
            <a:spAutoFit/>
          </a:bodyPr>
          <a:lstStyle/>
          <a:p>
            <a:r>
              <a:rPr lang="en-GB" dirty="0"/>
              <a:t>Overall I am quite proud with what I have done considering I only had a week and a half to create a whole new room from scratch. It was quite challenging and it took a whole lot longer than expected since I also needed to help move the rest of the house as well. </a:t>
            </a:r>
          </a:p>
        </p:txBody>
      </p:sp>
      <p:sp>
        <p:nvSpPr>
          <p:cNvPr id="3" name="TextBox 2">
            <a:extLst>
              <a:ext uri="{FF2B5EF4-FFF2-40B4-BE49-F238E27FC236}">
                <a16:creationId xmlns:a16="http://schemas.microsoft.com/office/drawing/2014/main" id="{C45A9E54-FFE9-4821-A2F6-5551F32E2961}"/>
              </a:ext>
            </a:extLst>
          </p:cNvPr>
          <p:cNvSpPr txBox="1"/>
          <p:nvPr/>
        </p:nvSpPr>
        <p:spPr>
          <a:xfrm>
            <a:off x="2069996" y="3895725"/>
            <a:ext cx="6092302" cy="2585323"/>
          </a:xfrm>
          <a:prstGeom prst="rect">
            <a:avLst/>
          </a:prstGeom>
          <a:noFill/>
        </p:spPr>
        <p:txBody>
          <a:bodyPr wrap="square" rtlCol="0">
            <a:spAutoFit/>
          </a:bodyPr>
          <a:lstStyle/>
          <a:p>
            <a:r>
              <a:rPr lang="en-GB" dirty="0"/>
              <a:t>If I was to do this again there </a:t>
            </a:r>
            <a:r>
              <a:rPr lang="en-GB" dirty="0" err="1"/>
              <a:t>there</a:t>
            </a:r>
            <a:r>
              <a:rPr lang="en-GB" dirty="0"/>
              <a:t> is a few things I would have done differently:</a:t>
            </a:r>
          </a:p>
          <a:p>
            <a:pPr marL="285750" indent="-285750">
              <a:buFontTx/>
              <a:buChar char="-"/>
            </a:pPr>
            <a:r>
              <a:rPr lang="en-GB" dirty="0"/>
              <a:t>Translated all of the information into welsh</a:t>
            </a:r>
          </a:p>
          <a:p>
            <a:pPr marL="285750" indent="-285750">
              <a:buFontTx/>
              <a:buChar char="-"/>
            </a:pPr>
            <a:r>
              <a:rPr lang="en-GB" dirty="0"/>
              <a:t>Given a headphones option</a:t>
            </a:r>
          </a:p>
          <a:p>
            <a:pPr marL="285750" indent="-285750">
              <a:buFontTx/>
              <a:buChar char="-"/>
            </a:pPr>
            <a:r>
              <a:rPr lang="en-GB" dirty="0"/>
              <a:t>Given a translation in brail</a:t>
            </a:r>
          </a:p>
          <a:p>
            <a:pPr marL="285750" indent="-285750">
              <a:buFontTx/>
              <a:buChar char="-"/>
            </a:pPr>
            <a:r>
              <a:rPr lang="en-GB" dirty="0"/>
              <a:t>Also would have provided masks at the door next to the hand sanitizer </a:t>
            </a:r>
          </a:p>
          <a:p>
            <a:pPr marL="285750" indent="-285750">
              <a:buFontTx/>
              <a:buChar char="-"/>
            </a:pPr>
            <a:r>
              <a:rPr lang="en-GB" dirty="0"/>
              <a:t>Gone more into dept with some of the things on display</a:t>
            </a:r>
          </a:p>
        </p:txBody>
      </p:sp>
      <p:pic>
        <p:nvPicPr>
          <p:cNvPr id="5" name="Graphic 4" descr="Circles with lines outline">
            <a:extLst>
              <a:ext uri="{FF2B5EF4-FFF2-40B4-BE49-F238E27FC236}">
                <a16:creationId xmlns:a16="http://schemas.microsoft.com/office/drawing/2014/main" id="{7AAB7ED8-11A5-4E32-B055-98373372D6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98875" y="1844576"/>
            <a:ext cx="472201" cy="472201"/>
          </a:xfrm>
          <a:prstGeom prst="rect">
            <a:avLst/>
          </a:prstGeom>
        </p:spPr>
      </p:pic>
      <p:pic>
        <p:nvPicPr>
          <p:cNvPr id="6" name="Graphic 5" descr="Circles with lines outline">
            <a:extLst>
              <a:ext uri="{FF2B5EF4-FFF2-40B4-BE49-F238E27FC236}">
                <a16:creationId xmlns:a16="http://schemas.microsoft.com/office/drawing/2014/main" id="{83A6E0FF-038D-4BDA-B2D4-AF956D769A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98875" y="3781425"/>
            <a:ext cx="472201" cy="472201"/>
          </a:xfrm>
          <a:prstGeom prst="rect">
            <a:avLst/>
          </a:prstGeom>
        </p:spPr>
      </p:pic>
      <p:sp>
        <p:nvSpPr>
          <p:cNvPr id="7" name="TextBox 6">
            <a:extLst>
              <a:ext uri="{FF2B5EF4-FFF2-40B4-BE49-F238E27FC236}">
                <a16:creationId xmlns:a16="http://schemas.microsoft.com/office/drawing/2014/main" id="{84F32BCF-24E6-4440-BA17-101D5A0B9B41}"/>
              </a:ext>
            </a:extLst>
          </p:cNvPr>
          <p:cNvSpPr txBox="1"/>
          <p:nvPr/>
        </p:nvSpPr>
        <p:spPr>
          <a:xfrm>
            <a:off x="369484" y="387133"/>
            <a:ext cx="3401024" cy="523220"/>
          </a:xfrm>
          <a:prstGeom prst="rect">
            <a:avLst/>
          </a:prstGeom>
          <a:noFill/>
        </p:spPr>
        <p:txBody>
          <a:bodyPr wrap="square" rtlCol="0">
            <a:spAutoFit/>
          </a:bodyPr>
          <a:lstStyle/>
          <a:p>
            <a:r>
              <a:rPr lang="en-GB" sz="2800" dirty="0"/>
              <a:t>Self evaluation:</a:t>
            </a:r>
          </a:p>
        </p:txBody>
      </p:sp>
    </p:spTree>
    <p:extLst>
      <p:ext uri="{BB962C8B-B14F-4D97-AF65-F5344CB8AC3E}">
        <p14:creationId xmlns:p14="http://schemas.microsoft.com/office/powerpoint/2010/main" val="22487548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AAC3622E-DC2A-4A02-AC04-66477440517F}"/>
              </a:ext>
            </a:extLst>
          </p:cNvPr>
          <p:cNvSpPr txBox="1"/>
          <p:nvPr/>
        </p:nvSpPr>
        <p:spPr>
          <a:xfrm>
            <a:off x="677334"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accent1"/>
                </a:solidFill>
                <a:latin typeface="+mj-lt"/>
                <a:ea typeface="+mj-ea"/>
                <a:cs typeface="+mj-cs"/>
              </a:rPr>
              <a:t>Links I found helpful</a:t>
            </a:r>
          </a:p>
        </p:txBody>
      </p:sp>
      <p:sp>
        <p:nvSpPr>
          <p:cNvPr id="3" name="TextBox 2">
            <a:extLst>
              <a:ext uri="{FF2B5EF4-FFF2-40B4-BE49-F238E27FC236}">
                <a16:creationId xmlns:a16="http://schemas.microsoft.com/office/drawing/2014/main" id="{5FF30104-2085-4AB1-A5AF-F4B95787AF80}"/>
              </a:ext>
            </a:extLst>
          </p:cNvPr>
          <p:cNvSpPr txBox="1"/>
          <p:nvPr/>
        </p:nvSpPr>
        <p:spPr>
          <a:xfrm>
            <a:off x="581634" y="1660617"/>
            <a:ext cx="8596668" cy="4705165"/>
          </a:xfrm>
          <a:prstGeom prst="rect">
            <a:avLst/>
          </a:prstGeom>
        </p:spPr>
        <p:txBody>
          <a:bodyPr vert="horz" lIns="91440" tIns="45720" rIns="91440" bIns="45720" rtlCol="0">
            <a:normAutofit lnSpcReduction="10000"/>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Making a Museum at home: </a:t>
            </a:r>
            <a:r>
              <a:rPr lang="en-US" dirty="0">
                <a:solidFill>
                  <a:schemeClr val="tx1">
                    <a:lumMod val="75000"/>
                    <a:lumOff val="25000"/>
                  </a:schemeClr>
                </a:solidFill>
                <a:hlinkClick r:id="rId2"/>
              </a:rPr>
              <a:t>https://www.anewdirection.org.uk/blog/keeping-creative-at-home-how-to-transform-your-home-into-a-museum</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Natural history museum – London: </a:t>
            </a:r>
            <a:r>
              <a:rPr lang="en-US" dirty="0">
                <a:solidFill>
                  <a:schemeClr val="tx1">
                    <a:lumMod val="75000"/>
                    <a:lumOff val="25000"/>
                  </a:schemeClr>
                </a:solidFill>
                <a:hlinkClick r:id="rId3"/>
              </a:rPr>
              <a:t>https://www.nhm.ac.uk/visit/galleries-and-museum-map.html</a:t>
            </a:r>
            <a:r>
              <a:rPr lang="en-US" dirty="0">
                <a:solidFill>
                  <a:schemeClr val="tx1">
                    <a:lumMod val="75000"/>
                    <a:lumOff val="25000"/>
                  </a:schemeClr>
                </a:solidFill>
              </a:rPr>
              <a:t> </a:t>
            </a:r>
          </a:p>
          <a:p>
            <a:pPr>
              <a:spcBef>
                <a:spcPts val="1000"/>
              </a:spcBef>
              <a:buClr>
                <a:schemeClr val="accent1"/>
              </a:buClr>
              <a:buSzPct val="80000"/>
              <a:buFont typeface="Wingdings 3" charset="2"/>
              <a:buChar char=""/>
            </a:pPr>
            <a:r>
              <a:rPr lang="en-US" dirty="0">
                <a:solidFill>
                  <a:schemeClr val="tx1">
                    <a:lumMod val="75000"/>
                    <a:lumOff val="25000"/>
                  </a:schemeClr>
                </a:solidFill>
              </a:rPr>
              <a:t>Norwegian folk museum: </a:t>
            </a:r>
            <a:r>
              <a:rPr lang="en-US" dirty="0">
                <a:solidFill>
                  <a:schemeClr val="tx1">
                    <a:lumMod val="75000"/>
                    <a:lumOff val="25000"/>
                  </a:schemeClr>
                </a:solidFill>
                <a:hlinkClick r:id="rId4"/>
              </a:rPr>
              <a:t>https://norskfolkemuseum.no/en</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Reconstructing houses: </a:t>
            </a:r>
            <a:r>
              <a:rPr lang="en-US" dirty="0">
                <a:solidFill>
                  <a:schemeClr val="tx1">
                    <a:lumMod val="75000"/>
                    <a:lumOff val="25000"/>
                  </a:schemeClr>
                </a:solidFill>
                <a:hlinkClick r:id="rId5"/>
              </a:rPr>
              <a:t>https://www.nbm.org/exhibition/house-home/</a:t>
            </a:r>
            <a:r>
              <a:rPr lang="en-US" dirty="0">
                <a:solidFill>
                  <a:schemeClr val="tx1">
                    <a:lumMod val="75000"/>
                    <a:lumOff val="25000"/>
                  </a:schemeClr>
                </a:solidFill>
              </a:rPr>
              <a:t> </a:t>
            </a:r>
          </a:p>
          <a:p>
            <a:pPr>
              <a:spcBef>
                <a:spcPts val="1000"/>
              </a:spcBef>
              <a:buClr>
                <a:schemeClr val="accent1"/>
              </a:buClr>
              <a:buSzPct val="80000"/>
              <a:buFont typeface="Wingdings 3" charset="2"/>
              <a:buChar char=""/>
            </a:pPr>
            <a:r>
              <a:rPr lang="en-US" dirty="0">
                <a:solidFill>
                  <a:schemeClr val="tx1">
                    <a:lumMod val="75000"/>
                    <a:lumOff val="25000"/>
                  </a:schemeClr>
                </a:solidFill>
              </a:rPr>
              <a:t>Saint </a:t>
            </a:r>
            <a:r>
              <a:rPr lang="en-US" dirty="0" err="1">
                <a:solidFill>
                  <a:schemeClr val="tx1">
                    <a:lumMod val="75000"/>
                    <a:lumOff val="25000"/>
                  </a:schemeClr>
                </a:solidFill>
              </a:rPr>
              <a:t>Fagans</a:t>
            </a:r>
            <a:r>
              <a:rPr lang="en-US" dirty="0">
                <a:solidFill>
                  <a:schemeClr val="tx1">
                    <a:lumMod val="75000"/>
                    <a:lumOff val="25000"/>
                  </a:schemeClr>
                </a:solidFill>
              </a:rPr>
              <a:t>: </a:t>
            </a:r>
            <a:r>
              <a:rPr lang="en-US" dirty="0">
                <a:solidFill>
                  <a:schemeClr val="tx1">
                    <a:lumMod val="75000"/>
                    <a:lumOff val="25000"/>
                  </a:schemeClr>
                </a:solidFill>
                <a:hlinkClick r:id="rId6"/>
              </a:rPr>
              <a:t>https://museum.wales/stfagans/</a:t>
            </a:r>
            <a:r>
              <a:rPr lang="en-US" dirty="0">
                <a:solidFill>
                  <a:schemeClr val="tx1">
                    <a:lumMod val="75000"/>
                    <a:lumOff val="25000"/>
                  </a:schemeClr>
                </a:solidFill>
              </a:rPr>
              <a:t> </a:t>
            </a:r>
          </a:p>
          <a:p>
            <a:pPr>
              <a:spcBef>
                <a:spcPts val="1000"/>
              </a:spcBef>
              <a:buClr>
                <a:schemeClr val="accent1"/>
              </a:buClr>
              <a:buSzPct val="80000"/>
              <a:buFont typeface="Wingdings 3" charset="2"/>
              <a:buChar char=""/>
            </a:pPr>
            <a:r>
              <a:rPr lang="en-US" dirty="0">
                <a:solidFill>
                  <a:schemeClr val="tx1">
                    <a:lumMod val="75000"/>
                    <a:lumOff val="25000"/>
                  </a:schemeClr>
                </a:solidFill>
              </a:rPr>
              <a:t>Trip advisor: </a:t>
            </a:r>
            <a:r>
              <a:rPr lang="en-US" dirty="0">
                <a:solidFill>
                  <a:schemeClr val="tx1">
                    <a:lumMod val="75000"/>
                    <a:lumOff val="25000"/>
                  </a:schemeClr>
                </a:solidFill>
                <a:hlinkClick r:id="rId7"/>
              </a:rPr>
              <a:t>https://www.tripadvisor.co.uk/Attraction_Review-g186338-d187555-Reviews-The_British_Museum-London_England.html</a:t>
            </a:r>
            <a:br>
              <a:rPr lang="en-US" dirty="0">
                <a:solidFill>
                  <a:schemeClr val="tx1">
                    <a:lumMod val="75000"/>
                    <a:lumOff val="25000"/>
                  </a:schemeClr>
                </a:solidFill>
              </a:rPr>
            </a:br>
            <a:r>
              <a:rPr lang="en-US" dirty="0">
                <a:solidFill>
                  <a:schemeClr val="tx1">
                    <a:lumMod val="75000"/>
                    <a:lumOff val="25000"/>
                  </a:schemeClr>
                </a:solidFill>
                <a:hlinkClick r:id="rId8"/>
              </a:rPr>
              <a:t>https://www.tripadvisor.co.uk/Attraction_Review-g186361-d215644-Reviews-Pitt_Rivers_Museum-Oxford_Oxfordshire_England.html</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Virtual tour of Cardiff national museum: </a:t>
            </a:r>
            <a:r>
              <a:rPr lang="en-US" dirty="0">
                <a:solidFill>
                  <a:schemeClr val="tx1">
                    <a:lumMod val="75000"/>
                    <a:lumOff val="25000"/>
                  </a:schemeClr>
                </a:solidFill>
                <a:hlinkClick r:id="rId9"/>
              </a:rPr>
              <a:t>https://my.matterport.com/show/?m=VLWSNX62ax8</a:t>
            </a:r>
            <a:r>
              <a:rPr lang="en-US" dirty="0">
                <a:solidFill>
                  <a:schemeClr val="tx1">
                    <a:lumMod val="75000"/>
                    <a:lumOff val="25000"/>
                  </a:schemeClr>
                </a:solidFill>
              </a:rPr>
              <a:t> </a:t>
            </a:r>
          </a:p>
          <a:p>
            <a:pPr>
              <a:spcBef>
                <a:spcPts val="1000"/>
              </a:spcBef>
              <a:buClr>
                <a:schemeClr val="accent1"/>
              </a:buClr>
              <a:buSzPct val="80000"/>
              <a:buFont typeface="Wingdings 3" charset="2"/>
              <a:buChar char=""/>
            </a:pPr>
            <a:r>
              <a:rPr lang="en-US" dirty="0">
                <a:solidFill>
                  <a:schemeClr val="tx1">
                    <a:lumMod val="75000"/>
                    <a:lumOff val="25000"/>
                  </a:schemeClr>
                </a:solidFill>
              </a:rPr>
              <a:t>Virtual tour of the Pitt Rivers: </a:t>
            </a:r>
            <a:r>
              <a:rPr lang="en-US" dirty="0">
                <a:solidFill>
                  <a:schemeClr val="tx1">
                    <a:lumMod val="75000"/>
                    <a:lumOff val="25000"/>
                  </a:schemeClr>
                </a:solidFill>
                <a:hlinkClick r:id="rId10"/>
              </a:rPr>
              <a:t>https://www.prm.ox.ac.uk/museum-court</a:t>
            </a:r>
            <a:endParaRPr lang="en-US" dirty="0">
              <a:solidFill>
                <a:schemeClr val="tx1">
                  <a:lumMod val="75000"/>
                  <a:lumOff val="25000"/>
                </a:schemeClr>
              </a:solidFill>
            </a:endParaRPr>
          </a:p>
        </p:txBody>
      </p:sp>
    </p:spTree>
    <p:extLst>
      <p:ext uri="{BB962C8B-B14F-4D97-AF65-F5344CB8AC3E}">
        <p14:creationId xmlns:p14="http://schemas.microsoft.com/office/powerpoint/2010/main" val="491535308"/>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418E9B5D-8AEB-41F6-92DA-DD508A32B83F}"/>
              </a:ext>
            </a:extLst>
          </p:cNvPr>
          <p:cNvSpPr txBox="1"/>
          <p:nvPr/>
        </p:nvSpPr>
        <p:spPr>
          <a:xfrm>
            <a:off x="1507067" y="2404534"/>
            <a:ext cx="7766936" cy="1646302"/>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400" dirty="0">
                <a:solidFill>
                  <a:schemeClr val="accent1"/>
                </a:solidFill>
                <a:latin typeface="+mj-lt"/>
                <a:ea typeface="+mj-ea"/>
                <a:cs typeface="+mj-cs"/>
              </a:rPr>
              <a:t>Transcription of all the information on the walls</a:t>
            </a:r>
          </a:p>
        </p:txBody>
      </p:sp>
    </p:spTree>
    <p:extLst>
      <p:ext uri="{BB962C8B-B14F-4D97-AF65-F5344CB8AC3E}">
        <p14:creationId xmlns:p14="http://schemas.microsoft.com/office/powerpoint/2010/main" val="373499650"/>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962F63-BDE2-4631-8ADD-8791F96A5D49}"/>
              </a:ext>
            </a:extLst>
          </p:cNvPr>
          <p:cNvSpPr txBox="1"/>
          <p:nvPr/>
        </p:nvSpPr>
        <p:spPr>
          <a:xfrm>
            <a:off x="229664" y="271885"/>
            <a:ext cx="6105524" cy="6314229"/>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 art nouveau poster,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By an Unknown Artist.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Was gifted to me as a birthday present in 2018.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HCR01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Storage box filled with numerous art related tools that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have been collected over the years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HCR02 to HCR19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Underneath desk: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AMP for bass and electric guitar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Wood glue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Clear Gorilla glue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Paints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HCR23 to HCR26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404814E-CABA-4914-B302-B999AEECE8F1}"/>
              </a:ext>
            </a:extLst>
          </p:cNvPr>
          <p:cNvSpPr txBox="1"/>
          <p:nvPr/>
        </p:nvSpPr>
        <p:spPr>
          <a:xfrm>
            <a:off x="6096000" y="336198"/>
            <a:ext cx="6098958" cy="6249916"/>
          </a:xfrm>
          <a:prstGeom prst="rect">
            <a:avLst/>
          </a:prstGeom>
          <a:noFill/>
        </p:spPr>
        <p:txBody>
          <a:bodyPr wrap="square">
            <a:spAutoFit/>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Paper towels used for relaxing butterflies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Collections of tools and paint brushes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between 2014-2019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HCR28 to HCR31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Unused canvas’ for painting and left-over Styrofoam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2019-2020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HCR32 to HCR33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Acoustic guitar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my nan in 1977 by my grandfather as a 20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birthday gift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HCR34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Electric guitar in the colour Arctic</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Brand: Squire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HCR35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Unavailable item as it is needed elsewhere: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Bass Guitar in the colour Pink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Brand: Gears4music</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2583446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24C89F-E528-4239-A8DB-DE7874038D35}"/>
              </a:ext>
            </a:extLst>
          </p:cNvPr>
          <p:cNvSpPr txBox="1"/>
          <p:nvPr/>
        </p:nvSpPr>
        <p:spPr>
          <a:xfrm>
            <a:off x="146482" y="-75774"/>
            <a:ext cx="6098958" cy="7009548"/>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HCR36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flowers are ones that I often used to add to famed butterflies for putting in wax when I stamp the boxes as I didn’t want them to go to waste. The bouquet in the vase was a gift off my uncle and his girlfriend for me and my nan when our cat got her leg amputated in the summer of 2020. The bouquet hanging from the top of the window was brought at a roadside honesty stall also in the spring of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Hanging bouquet: HCR37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Bouquet in vase: HCR38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Framed pen drawing of a glass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terrium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By K, Richard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my uncle and his girlfriend on Christmas day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HCR39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Room diffuser: Jasmine and Honey scented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my nan of Christmas day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Nintendo Switch and switch case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for my 19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birthday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C635A44-E26C-4D0D-A9BC-310331F600FB}"/>
              </a:ext>
            </a:extLst>
          </p:cNvPr>
          <p:cNvSpPr txBox="1"/>
          <p:nvPr/>
        </p:nvSpPr>
        <p:spPr>
          <a:xfrm>
            <a:off x="6096000" y="306895"/>
            <a:ext cx="6096000" cy="6626879"/>
          </a:xfrm>
          <a:prstGeom prst="rect">
            <a:avLst/>
          </a:prstGeom>
          <a:noFill/>
        </p:spPr>
        <p:txBody>
          <a:bodyPr wrap="square">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notebook on the bed numbered 1 is the original note book I made from scratch for the start of my project, in it you can see that I started off studying the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lewis</a:t>
            </a:r>
            <a:r>
              <a:rPr lang="en-GB" sz="1600" dirty="0">
                <a:effectLst/>
                <a:latin typeface="Calibri" panose="020F0502020204030204" pitchFamily="34" charset="0"/>
                <a:ea typeface="Calibri" panose="020F0502020204030204" pitchFamily="34" charset="0"/>
                <a:cs typeface="Times New Roman" panose="02020603050405020304" pitchFamily="18" charset="0"/>
              </a:rPr>
              <a:t> chessmen. The idea of making sculptures was quickly abandoned when I found out that I was going to be moving house as it was too time consuming. The notebook numbers 2 is a diary I used to schedule and list all of the things I need to do that day. The sticky notes numbers 3,4 and 5 are notes that I took when I was talking about my project with Quentin so I could apply them to the project.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err="1">
                <a:effectLst/>
                <a:latin typeface="Calibri" panose="020F0502020204030204" pitchFamily="34" charset="0"/>
                <a:ea typeface="Calibri" panose="020F0502020204030204" pitchFamily="34" charset="0"/>
                <a:cs typeface="Times New Roman" panose="02020603050405020304" pitchFamily="18" charset="0"/>
              </a:rPr>
              <a:t>Cofiwch</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Dryweryn</a:t>
            </a:r>
            <a:r>
              <a:rPr lang="en-GB" sz="1600" dirty="0">
                <a:effectLst/>
                <a:latin typeface="Calibri" panose="020F0502020204030204" pitchFamily="34" charset="0"/>
                <a:ea typeface="Calibri" panose="020F0502020204030204" pitchFamily="34" charset="0"/>
                <a:cs typeface="Times New Roman" panose="02020603050405020304" pitchFamily="18" charset="0"/>
              </a:rPr>
              <a:t> magnets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2019</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HCR42 to HCR43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To learn more about the significance of this sight scan the QR code below: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Tropical carnivorous pitcher plant: Nepenthes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HCR44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Small bookcase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Top shelf: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Mushrooms and other fungi of Great Britain &amp; Europe by Roger Phelps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a book that used to belong to my grandfather and that I now look to for inspiration</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spTree>
    <p:extLst>
      <p:ext uri="{BB962C8B-B14F-4D97-AF65-F5344CB8AC3E}">
        <p14:creationId xmlns:p14="http://schemas.microsoft.com/office/powerpoint/2010/main" val="31809377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FC89E0-044E-476D-8667-A9124E137107}"/>
              </a:ext>
            </a:extLst>
          </p:cNvPr>
          <p:cNvSpPr txBox="1"/>
          <p:nvPr/>
        </p:nvSpPr>
        <p:spPr>
          <a:xfrm>
            <a:off x="0" y="26818"/>
            <a:ext cx="6098958" cy="6804363"/>
          </a:xfrm>
          <a:prstGeom prst="rect">
            <a:avLst/>
          </a:prstGeom>
          <a:noFill/>
        </p:spPr>
        <p:txBody>
          <a:bodyPr wrap="square">
            <a:spAutoFit/>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Published 1981 in London by Pan Books Ltd. Unknown acquired date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Andersen’s Fairy Tales by Hans Christian Andersen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Hans Christian Andersen is one of my all time favourite authors. I brought this book in Hay-on-Wye 2018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Unknown publisher and date published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Collection of succulents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String of pearls: Senecio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rowleyanus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Second self: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Collection of draws that I keep various decoctive tapes in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in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HCR49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Notebooks where I detail the sales of my butterflies and the costs.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unknown date acquired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HCR50 to HCR51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597560F9-40D5-4850-AC86-2CE482C530D8}"/>
              </a:ext>
            </a:extLst>
          </p:cNvPr>
          <p:cNvSpPr txBox="1"/>
          <p:nvPr/>
        </p:nvSpPr>
        <p:spPr>
          <a:xfrm>
            <a:off x="5866661" y="0"/>
            <a:ext cx="6098958" cy="7260962"/>
          </a:xfrm>
          <a:prstGeom prst="rect">
            <a:avLst/>
          </a:prstGeom>
          <a:noFill/>
        </p:spPr>
        <p:txBody>
          <a:bodyPr wrap="square">
            <a:spAutoFit/>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School notebook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Unknown date acquired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Glass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Terrium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various plants and mosses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my mother in 2020 for my 20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Birthday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information on how to make your own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terrium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scan the QR code: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Third Shelf: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Unopened pack of clay that I planed to use for my original idea</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Pack of custom cards made for me in 2018 depicting Tony Robinson as Iron-age Man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 succulent that I have successfully propagated and planted inside of a small dish that belongs to my nan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unknown date acquired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HCR56 to HCR57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Framed Pressed Flowers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made in Denmark by an unknown artist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0255057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3DEC71-04F4-484B-A0B3-A9407B27E307}"/>
              </a:ext>
            </a:extLst>
          </p:cNvPr>
          <p:cNvSpPr txBox="1"/>
          <p:nvPr/>
        </p:nvSpPr>
        <p:spPr>
          <a:xfrm>
            <a:off x="226381" y="115737"/>
            <a:ext cx="6098958" cy="5618910"/>
          </a:xfrm>
          <a:prstGeom prst="rect">
            <a:avLst/>
          </a:prstGeom>
          <a:noFill/>
        </p:spPr>
        <p:txBody>
          <a:bodyPr wrap="square">
            <a:spAutoFit/>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in an antique shop for £3 in 2017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HPR58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Dungeons and Dragons Spell cards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in 2019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HCR59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Collection of CDs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between 2016 and 2018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HCR60 to HCR66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Collection of Nintendo Switch games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between 2019 and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HCR67 to HCR73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Bottom Shelf: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Fake snake skin Jewellery box</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my aunty for Christmas 2017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HCR74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Glass mirrored jewellery box</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my aunty for Christmas 2018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HCR75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4FBFEA7-B78D-44F5-91B5-7EBF4FC2CF1C}"/>
              </a:ext>
            </a:extLst>
          </p:cNvPr>
          <p:cNvSpPr txBox="1"/>
          <p:nvPr/>
        </p:nvSpPr>
        <p:spPr>
          <a:xfrm>
            <a:off x="5428696" y="42223"/>
            <a:ext cx="6098958" cy="6815777"/>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 tray of jewellery and key chain craft items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all collected or gifted to me in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HCR76 to HCR96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Large book case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Top shelf: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DIY figure of Video game character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by family friend in 2017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HCR97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Two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polly</a:t>
            </a:r>
            <a:r>
              <a:rPr lang="en-GB" sz="1800" dirty="0">
                <a:effectLst/>
                <a:latin typeface="Calibri" panose="020F0502020204030204" pitchFamily="34" charset="0"/>
                <a:ea typeface="Calibri" panose="020F0502020204030204" pitchFamily="34" charset="0"/>
                <a:cs typeface="Times New Roman" panose="02020603050405020304" pitchFamily="18" charset="0"/>
              </a:rPr>
              <a:t> pocket closable dollhouse play set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Gifted to me sometime in the early 2000’s by my Great Aunt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HCR98 to HCR99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Second shelf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 collection of cacti and succulents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between 2018 and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HCR100 to HCR105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 A geode that my Dad found whilst cleaning out someone’s basement in the early 2000’s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HCR106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fossil that my grandfather found in Morocco in the 1980’s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HCR107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32182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64E601-803A-44C8-B0DB-7BFA7F7BF318}"/>
              </a:ext>
            </a:extLst>
          </p:cNvPr>
          <p:cNvSpPr txBox="1"/>
          <p:nvPr/>
        </p:nvSpPr>
        <p:spPr>
          <a:xfrm>
            <a:off x="75461" y="0"/>
            <a:ext cx="6098958" cy="6457858"/>
          </a:xfrm>
          <a:prstGeom prst="rect">
            <a:avLst/>
          </a:prstGeom>
          <a:noFill/>
        </p:spPr>
        <p:txBody>
          <a:bodyPr wrap="square">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Third shelf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potted cacti are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cactai</a:t>
            </a:r>
            <a:r>
              <a:rPr lang="en-GB" sz="1600" dirty="0">
                <a:effectLst/>
                <a:latin typeface="Calibri" panose="020F0502020204030204" pitchFamily="34" charset="0"/>
                <a:ea typeface="Calibri" panose="020F0502020204030204" pitchFamily="34" charset="0"/>
                <a:cs typeface="Times New Roman" panose="02020603050405020304" pitchFamily="18" charset="0"/>
              </a:rPr>
              <a:t> that I received in a monthly plant subscription box</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HCR108 to HCR111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Moss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Terrium</a:t>
            </a:r>
            <a:r>
              <a:rPr lang="en-GB" sz="1600" dirty="0">
                <a:effectLst/>
                <a:latin typeface="Calibri" panose="020F0502020204030204" pitchFamily="34" charset="0"/>
                <a:ea typeface="Calibri" panose="020F0502020204030204" pitchFamily="34" charset="0"/>
                <a:cs typeface="Times New Roman" panose="02020603050405020304" pitchFamily="18" charset="0"/>
              </a:rPr>
              <a:t> that was gifted to me by a friend for my 20</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birthday in 2020</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Fourth shelf: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 collection of gemstones, fossils and rocks. All of these rocks where either ones that where gifted to me or where given to me by my geology teacher, friends, grandparents and mum. Whenever I go to a gift shop I make it a point to always by a stone to commemorate the trip. included this collection there is: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piece of meteorite gifted to me by my mum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chunk of bismuth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Some pumice I brought from Iceland when I visited in 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Shells I have received from my friend who lives in California, America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HCR113 to HCR169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Fifth shelf: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0386DE0-9855-4727-BF2B-FCCF1FAE3A02}"/>
              </a:ext>
            </a:extLst>
          </p:cNvPr>
          <p:cNvSpPr txBox="1"/>
          <p:nvPr/>
        </p:nvSpPr>
        <p:spPr>
          <a:xfrm>
            <a:off x="5792680" y="0"/>
            <a:ext cx="6098958" cy="6270563"/>
          </a:xfrm>
          <a:prstGeom prst="rect">
            <a:avLst/>
          </a:prstGeom>
          <a:noFill/>
        </p:spPr>
        <p:txBody>
          <a:bodyPr wrap="square">
            <a:spAutoFit/>
          </a:bodyPr>
          <a:lstStyle/>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replica sculpture of the </a:t>
            </a:r>
            <a:r>
              <a:rPr lang="en-GB" sz="1600" dirty="0" err="1">
                <a:latin typeface="Calibri" panose="020F0502020204030204" pitchFamily="34" charset="0"/>
                <a:cs typeface="Calibri" panose="020F0502020204030204" pitchFamily="34" charset="0"/>
              </a:rPr>
              <a:t>Hallgrímskirkja</a:t>
            </a:r>
            <a:r>
              <a:rPr lang="en-GB" sz="1600" b="0" i="0" dirty="0">
                <a:solidFill>
                  <a:srgbClr val="4D5156"/>
                </a:solidFill>
                <a:effectLst/>
                <a:latin typeface="arial" panose="020B0604020202020204" pitchFamily="34"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in Iceland</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in 2016</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HCR170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One of my first pair of trainers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in the early 2000’s by my Dad</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HCR171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collection of Nintendo DS games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for me by various people in the late 2000’s to early 2010’s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HCR172 to HCR177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Items gifted to me by my mum when she went to Lindisfarne, Scotland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Unknown year acquire</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HCR178 to HCR191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weather forecast glass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was gifted to me by my mum for Christmas 2020</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HCR192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collection of Gwen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Stephanies</a:t>
            </a:r>
            <a:r>
              <a:rPr lang="en-GB" sz="1600" dirty="0">
                <a:effectLst/>
                <a:latin typeface="Calibri" panose="020F0502020204030204" pitchFamily="34" charset="0"/>
                <a:ea typeface="Calibri" panose="020F0502020204030204" pitchFamily="34" charset="0"/>
                <a:cs typeface="Times New Roman" panose="02020603050405020304" pitchFamily="18" charset="0"/>
              </a:rPr>
              <a:t> Perfumes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unknown years acquired</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HCR193 to HCR196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 glass jar of sealing wax I melted into hearts for easier access when sealing letters and commissions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HCR197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957297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5848F-F34B-4CBA-A5E8-E0316155EAF2}"/>
              </a:ext>
            </a:extLst>
          </p:cNvPr>
          <p:cNvSpPr txBox="1"/>
          <p:nvPr/>
        </p:nvSpPr>
        <p:spPr>
          <a:xfrm>
            <a:off x="483833" y="317475"/>
            <a:ext cx="6098958" cy="6223050"/>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 Sealed glass jar with butterfly wings inside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Created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HCR198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Bottom Shelf: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small portion of the books that I own, the others are still in storage and will be displayed when needed.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HCR199 to HCR225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Monstera Deliciosa</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Brought 2020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HCR226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5905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Wardrobe: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small portion of the clothes that I wear on a daily bases. The one that is labelled 1 is a handmade Icelandic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Lopapeysa</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I was gifted in the Christmas of 2016 by my Grandmother as  told her how much I liked them when I visited Iceland in the October of 2016.</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HCR227 to HCR238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For more information on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Lopapeysa</a:t>
            </a:r>
            <a:r>
              <a:rPr lang="en-GB" sz="1800" dirty="0">
                <a:effectLst/>
                <a:latin typeface="Calibri" panose="020F0502020204030204" pitchFamily="34" charset="0"/>
                <a:ea typeface="Calibri" panose="020F0502020204030204" pitchFamily="34" charset="0"/>
                <a:cs typeface="Times New Roman" panose="02020603050405020304" pitchFamily="18" charset="0"/>
              </a:rPr>
              <a:t> scan the QR code: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99672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418E9B5D-8AEB-41F6-92DA-DD508A32B83F}"/>
              </a:ext>
            </a:extLst>
          </p:cNvPr>
          <p:cNvSpPr txBox="1"/>
          <p:nvPr/>
        </p:nvSpPr>
        <p:spPr>
          <a:xfrm>
            <a:off x="1507067" y="2404534"/>
            <a:ext cx="7766936" cy="1646302"/>
          </a:xfrm>
          <a:prstGeom prst="rect">
            <a:avLst/>
          </a:prstGeom>
        </p:spPr>
        <p:txBody>
          <a:bodyPr vert="horz" lIns="91440" tIns="45720" rIns="91440" bIns="45720" rtlCol="0" anchor="b">
            <a:normAutofit fontScale="85000" lnSpcReduction="20000"/>
          </a:bodyPr>
          <a:lstStyle/>
          <a:p>
            <a:pPr algn="ctr">
              <a:lnSpc>
                <a:spcPct val="90000"/>
              </a:lnSpc>
              <a:spcBef>
                <a:spcPct val="0"/>
              </a:spcBef>
              <a:spcAft>
                <a:spcPts val="600"/>
              </a:spcAft>
            </a:pPr>
            <a:r>
              <a:rPr lang="en-US" sz="5400" dirty="0">
                <a:solidFill>
                  <a:schemeClr val="accent1"/>
                </a:solidFill>
                <a:latin typeface="+mj-lt"/>
                <a:ea typeface="+mj-ea"/>
                <a:cs typeface="+mj-cs"/>
              </a:rPr>
              <a:t>Transcription of all the Step by step butterfly mounting guide</a:t>
            </a:r>
          </a:p>
        </p:txBody>
      </p:sp>
    </p:spTree>
    <p:extLst>
      <p:ext uri="{BB962C8B-B14F-4D97-AF65-F5344CB8AC3E}">
        <p14:creationId xmlns:p14="http://schemas.microsoft.com/office/powerpoint/2010/main" val="71343987"/>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A8857B-5943-47A0-A100-3BC50DF8CB92}"/>
              </a:ext>
            </a:extLst>
          </p:cNvPr>
          <p:cNvSpPr txBox="1"/>
          <p:nvPr/>
        </p:nvSpPr>
        <p:spPr>
          <a:xfrm>
            <a:off x="66583" y="-75774"/>
            <a:ext cx="6098958" cy="7009548"/>
          </a:xfrm>
          <a:prstGeom prst="rect">
            <a:avLst/>
          </a:prstGeom>
          <a:noFill/>
        </p:spPr>
        <p:txBody>
          <a:bodyPr wrap="square">
            <a:spAutoFit/>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My passion for butterflies (and mushrooms) started with my maternal grandfather. </a:t>
            </a:r>
            <a:r>
              <a:rPr lang="en-GB" sz="1800" dirty="0">
                <a:effectLst/>
                <a:latin typeface="Calibri" panose="020F0502020204030204" pitchFamily="34" charset="0"/>
                <a:ea typeface="Calibri" panose="020F0502020204030204" pitchFamily="34" charset="0"/>
                <a:cs typeface="Times New Roman" panose="02020603050405020304" pitchFamily="18" charset="0"/>
              </a:rPr>
              <a:t>He always had so many books on butterflies from around the world so I was always captivated by their beauty. It wasn’t until this year when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looking for things to do during lockdown that I came across unpinned butterflies on the internet. Seeing this inspired me to buy them and try to create art out of them. It was hard and very time consuming at the start but during lockdown we had nothing but time on our hands, so I persisted with it.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For a while I was making them as gifts for friends and family members but eventually this became quite expensive especially as I found more better-quality sellers. After more people in my life became interesting in the artwork I created, I decided to open up 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etsy</a:t>
            </a:r>
            <a:r>
              <a:rPr lang="en-GB" sz="1800" dirty="0">
                <a:effectLst/>
                <a:latin typeface="Calibri" panose="020F0502020204030204" pitchFamily="34" charset="0"/>
                <a:ea typeface="Calibri" panose="020F0502020204030204" pitchFamily="34" charset="0"/>
                <a:cs typeface="Times New Roman" panose="02020603050405020304" pitchFamily="18" charset="0"/>
              </a:rPr>
              <a:t> page. Etsy is a sight where many small scale artists go to sell their handmade goods so I thought it was perfect for what I was doing.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now managed to sell quite a few of the pieces and I intend to create to sell more in the future.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Scan the QR code below for a link to my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etsy</a:t>
            </a:r>
            <a:r>
              <a:rPr lang="en-GB" sz="1800" dirty="0">
                <a:effectLst/>
                <a:latin typeface="Calibri" panose="020F0502020204030204" pitchFamily="34" charset="0"/>
                <a:ea typeface="Calibri" panose="020F0502020204030204" pitchFamily="34" charset="0"/>
                <a:cs typeface="Times New Roman" panose="02020603050405020304" pitchFamily="18" charset="0"/>
              </a:rPr>
              <a:t> shop: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Below on the desk you will be able to see a timeline of what goes into making them.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D2A8F9F-745E-4CB3-8A58-7BF5DD550253}"/>
              </a:ext>
            </a:extLst>
          </p:cNvPr>
          <p:cNvSpPr txBox="1"/>
          <p:nvPr/>
        </p:nvSpPr>
        <p:spPr>
          <a:xfrm>
            <a:off x="7603725" y="1160975"/>
            <a:ext cx="6098958" cy="4536050"/>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will need: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Paper towels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Airtight container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Salt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Styrofoam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Pins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Tracing paper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Flat tipped tweezers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box frame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Glue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paint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Optional: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Small gemstones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Dried flowers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85764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56C983-41CD-4D7B-8A7C-FF4F01F59B5B}"/>
              </a:ext>
            </a:extLst>
          </p:cNvPr>
          <p:cNvSpPr txBox="1"/>
          <p:nvPr/>
        </p:nvSpPr>
        <p:spPr>
          <a:xfrm>
            <a:off x="-5916" y="0"/>
            <a:ext cx="6098958" cy="6408165"/>
          </a:xfrm>
          <a:prstGeom prst="rect">
            <a:avLst/>
          </a:prstGeom>
          <a:noFill/>
        </p:spPr>
        <p:txBody>
          <a:bodyPr wrap="square">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Step 1:</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Buy the specimens! They are relatively easy to find online if you google “unpinned butterflies/moths/bugs/beetles” there will be plenty of links that will come up. When you go on a website just make sure to check weather they will post to the country you live in. Once they arrive the butterflies will always be in paper triangles whilst other bugs may be covered in plastic and stapled to cardboard.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Step 2: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This next part is called relaxing and can sound a little strange to the average person. Get serval paper towels wet them enough so they are soaked through but are not dripping them place them into the bottom of a airtight container. Unwrap whatever you are wanting to pin then place it on top of the paper towels. Gets another paper towel, wet it the same as before and place it on top. Then you can sprinkle some salt on top to stop any mould growth. Once that is done place it in the fridge for 2-3 days (some may take longer but if they do, change out the paper towel after the 3</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600" dirty="0">
                <a:effectLst/>
                <a:latin typeface="Calibri" panose="020F0502020204030204" pitchFamily="34" charset="0"/>
                <a:ea typeface="Calibri" panose="020F0502020204030204" pitchFamily="34" charset="0"/>
                <a:cs typeface="Times New Roman" panose="02020603050405020304" pitchFamily="18" charset="0"/>
              </a:rPr>
              <a:t> day). You will know when they are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are</a:t>
            </a:r>
            <a:r>
              <a:rPr lang="en-GB" sz="1600" dirty="0">
                <a:effectLst/>
                <a:latin typeface="Calibri" panose="020F0502020204030204" pitchFamily="34" charset="0"/>
                <a:ea typeface="Calibri" panose="020F0502020204030204" pitchFamily="34" charset="0"/>
                <a:cs typeface="Times New Roman" panose="02020603050405020304" pitchFamily="18" charset="0"/>
              </a:rPr>
              <a:t> fully relaxed because the beetles legs and wings will open when moved and when you slightly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squeze</a:t>
            </a:r>
            <a:r>
              <a:rPr lang="en-GB" sz="1600" dirty="0">
                <a:effectLst/>
                <a:latin typeface="Calibri" panose="020F0502020204030204" pitchFamily="34" charset="0"/>
                <a:ea typeface="Calibri" panose="020F0502020204030204" pitchFamily="34" charset="0"/>
                <a:cs typeface="Times New Roman" panose="02020603050405020304" pitchFamily="18" charset="0"/>
              </a:rPr>
              <a:t> the thorax of the butterfly its wings will open.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Step 3: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Pinning. Once the butterfly is relaxed place a pin though the top of the thorax and place into the Styrofoam. Cut the tracing paper into small rectangular pieces big enough to cover the wings of the </a:t>
            </a:r>
            <a:endParaRPr lang="en-GB" sz="1600" dirty="0"/>
          </a:p>
        </p:txBody>
      </p:sp>
      <p:sp>
        <p:nvSpPr>
          <p:cNvPr id="5" name="TextBox 4">
            <a:extLst>
              <a:ext uri="{FF2B5EF4-FFF2-40B4-BE49-F238E27FC236}">
                <a16:creationId xmlns:a16="http://schemas.microsoft.com/office/drawing/2014/main" id="{738D3074-FD09-4F37-BAE0-C103D776EC77}"/>
              </a:ext>
            </a:extLst>
          </p:cNvPr>
          <p:cNvSpPr txBox="1"/>
          <p:nvPr/>
        </p:nvSpPr>
        <p:spPr>
          <a:xfrm>
            <a:off x="6093042" y="0"/>
            <a:ext cx="6098958" cy="6883359"/>
          </a:xfrm>
          <a:prstGeom prst="rect">
            <a:avLst/>
          </a:prstGeom>
          <a:noFill/>
        </p:spPr>
        <p:txBody>
          <a:bodyPr wrap="square">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butterfly completely. Its important that during this step you want to avoid touching the butterfly with your fingers as much as possible as the scales are very delicate and will come off. Lay the tracing paper over the wings and slowly bring it down so the wing comes into contact with the Styrofoam. Take your flat tipped tweezers and from the opening in the top of the tracing paper lightly pinch the top of the win and pull it up to desired place, this should make a small v in-between the bottom wing and the top wing when they overlap. When it is in the place you would like, pin around the wing making sure you don’t put any needless though the actual wing. Repeat this process with the other side and leave to dry for 2-7 days. With other bugs you just want to lightly push the legs into desired position then keep it in place with pins on both sides.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Note: if antenna or heads come off, this is fine. You can glue them back on after. But sometimes accidents do happen if a wing may break or come off. I tend to take off the rest of the wings very carefully to make sure their in the best possible condition and keep the wings for other art projects.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Step 4: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Framing. Its important to buy a deep box frame for this step otherwise the bug wont fit. Take off the back of the frame and paint to desired colour. Let it dry completely before gluing. Put some glue in the centre of the frame and place your bug. If you want to stop hear, wait for the glue to dry up completely before framing otherwise there will be a residue left on the glass. If you want to add more, go to the next step.</a:t>
            </a:r>
            <a:endParaRPr lang="en-GB" sz="1600" dirty="0"/>
          </a:p>
        </p:txBody>
      </p:sp>
    </p:spTree>
    <p:extLst>
      <p:ext uri="{BB962C8B-B14F-4D97-AF65-F5344CB8AC3E}">
        <p14:creationId xmlns:p14="http://schemas.microsoft.com/office/powerpoint/2010/main" val="26693630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E5A196-79B4-44D7-8450-BB73745134A1}"/>
              </a:ext>
            </a:extLst>
          </p:cNvPr>
          <p:cNvSpPr txBox="1"/>
          <p:nvPr/>
        </p:nvSpPr>
        <p:spPr>
          <a:xfrm>
            <a:off x="2774272" y="1827472"/>
            <a:ext cx="6098958" cy="320305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Step 5:</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Decorating. At this stage we are pretty much done. I always tend to use small stones and dried flowers to add to the frame for a little bit of decoration. Place you item where you see fit and secure with some glue, just don’t use too much as it may be visible in the final product.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your done!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Because I sell mine, I try to make the packaging as nice as possible. I either stamp the box with some of my mushroom stamps or use wax to seal it. I may also add a flower to the wax.</a:t>
            </a:r>
            <a:endParaRPr lang="en-GB" dirty="0"/>
          </a:p>
        </p:txBody>
      </p:sp>
    </p:spTree>
    <p:extLst>
      <p:ext uri="{BB962C8B-B14F-4D97-AF65-F5344CB8AC3E}">
        <p14:creationId xmlns:p14="http://schemas.microsoft.com/office/powerpoint/2010/main" val="31628921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15</TotalTime>
  <Words>3236</Words>
  <Application>Microsoft Office PowerPoint</Application>
  <PresentationFormat>Widescreen</PresentationFormat>
  <Paragraphs>160</Paragraphs>
  <Slides>62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Arial</vt:lpstr>
      <vt:lpstr>Arial</vt:lpstr>
      <vt:lpstr>Calibri</vt:lpstr>
      <vt:lpstr>Symbol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Lee Chapman (1902077)</dc:creator>
  <cp:lastModifiedBy>Hannah Lee Chapman (1902077)</cp:lastModifiedBy>
  <cp:revision>3</cp:revision>
  <dcterms:created xsi:type="dcterms:W3CDTF">2020-12-27T23:38:29Z</dcterms:created>
  <dcterms:modified xsi:type="dcterms:W3CDTF">2020-12-27T23:53:29Z</dcterms:modified>
</cp:coreProperties>
</file>