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23"/>
  </p:notesMasterIdLst>
  <p:sldIdLst>
    <p:sldId id="259" r:id="rId5"/>
    <p:sldId id="260" r:id="rId6"/>
    <p:sldId id="265" r:id="rId7"/>
    <p:sldId id="261" r:id="rId8"/>
    <p:sldId id="263" r:id="rId9"/>
    <p:sldId id="266" r:id="rId10"/>
    <p:sldId id="264" r:id="rId11"/>
    <p:sldId id="268" r:id="rId12"/>
    <p:sldId id="271" r:id="rId13"/>
    <p:sldId id="270" r:id="rId14"/>
    <p:sldId id="272" r:id="rId15"/>
    <p:sldId id="269" r:id="rId16"/>
    <p:sldId id="275" r:id="rId17"/>
    <p:sldId id="273" r:id="rId18"/>
    <p:sldId id="274" r:id="rId19"/>
    <p:sldId id="276" r:id="rId20"/>
    <p:sldId id="277"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3C43"/>
    <a:srgbClr val="E4F3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42FDA3-61E4-43A8-ADA5-720EA99C0A8C}" v="392" dt="2026-02-14T23:04:58.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62" autoAdjust="0"/>
    <p:restoredTop sz="94635" autoAdjust="0"/>
  </p:normalViewPr>
  <p:slideViewPr>
    <p:cSldViewPr snapToGrid="0">
      <p:cViewPr>
        <p:scale>
          <a:sx n="63" d="100"/>
          <a:sy n="63" d="100"/>
        </p:scale>
        <p:origin x="906" y="345"/>
      </p:cViewPr>
      <p:guideLst/>
    </p:cSldViewPr>
  </p:slideViewPr>
  <p:outlineViewPr>
    <p:cViewPr>
      <p:scale>
        <a:sx n="33" d="100"/>
        <a:sy n="33" d="100"/>
      </p:scale>
      <p:origin x="0" y="-130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EADCF1-59B5-4F8A-A81A-CBD1B3E4C11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EC8AA53-5A54-4822-89E0-3C6857D636DB}">
      <dgm:prSet/>
      <dgm:spPr/>
      <dgm:t>
        <a:bodyPr/>
        <a:lstStyle/>
        <a:p>
          <a:r>
            <a:rPr lang="en-GB" dirty="0">
              <a:latin typeface="Georgia" panose="02040502050405020303" pitchFamily="18" charset="0"/>
            </a:rPr>
            <a:t>Health is defined as ‘a state of complete physical, mental and social well-being and not merely the absence of disease or infirmity’ by the World Health Organisation (WHO, 1948).</a:t>
          </a:r>
          <a:endParaRPr lang="en-US" dirty="0">
            <a:latin typeface="Georgia" panose="02040502050405020303" pitchFamily="18" charset="0"/>
          </a:endParaRPr>
        </a:p>
      </dgm:t>
    </dgm:pt>
    <dgm:pt modelId="{623DDA29-07EA-4E7B-8E68-0ED9B8AE7C51}" type="parTrans" cxnId="{64706615-D7DB-44B0-81A6-14BEBBC6BB34}">
      <dgm:prSet/>
      <dgm:spPr/>
      <dgm:t>
        <a:bodyPr/>
        <a:lstStyle/>
        <a:p>
          <a:endParaRPr lang="en-US"/>
        </a:p>
      </dgm:t>
    </dgm:pt>
    <dgm:pt modelId="{79DA3F9F-3752-44FD-8727-097DE94F9AC5}" type="sibTrans" cxnId="{64706615-D7DB-44B0-81A6-14BEBBC6BB34}">
      <dgm:prSet/>
      <dgm:spPr/>
      <dgm:t>
        <a:bodyPr/>
        <a:lstStyle/>
        <a:p>
          <a:endParaRPr lang="en-US"/>
        </a:p>
      </dgm:t>
    </dgm:pt>
    <dgm:pt modelId="{F509693E-07A9-4A58-88AB-7F66F46DEC0D}">
      <dgm:prSet/>
      <dgm:spPr/>
      <dgm:t>
        <a:bodyPr/>
        <a:lstStyle/>
        <a:p>
          <a:r>
            <a:rPr lang="en-GB" dirty="0">
              <a:latin typeface="Georgia" panose="02040502050405020303" pitchFamily="18" charset="0"/>
            </a:rPr>
            <a:t>Wellbeing can be described as involving physical, mental and emotional health (</a:t>
          </a:r>
          <a:r>
            <a:rPr lang="en-GB" dirty="0" err="1">
              <a:latin typeface="Georgia" panose="02040502050405020303" pitchFamily="18" charset="0"/>
            </a:rPr>
            <a:t>HealthLinkBC</a:t>
          </a:r>
          <a:r>
            <a:rPr lang="en-GB" dirty="0">
              <a:latin typeface="Georgia" panose="02040502050405020303" pitchFamily="18" charset="0"/>
            </a:rPr>
            <a:t>, 2022), and as being holistic in nature (Hogg Foundation for Mental Health, 2018). Furthermore, it can be divided into two categories:</a:t>
          </a:r>
          <a:endParaRPr lang="en-US" dirty="0">
            <a:latin typeface="Georgia" panose="02040502050405020303" pitchFamily="18" charset="0"/>
          </a:endParaRPr>
        </a:p>
      </dgm:t>
    </dgm:pt>
    <dgm:pt modelId="{D660449D-E960-4451-A68D-2F6C1523017C}" type="parTrans" cxnId="{35188023-43F6-49A4-A137-6C4552E548A8}">
      <dgm:prSet/>
      <dgm:spPr/>
      <dgm:t>
        <a:bodyPr/>
        <a:lstStyle/>
        <a:p>
          <a:endParaRPr lang="en-US"/>
        </a:p>
      </dgm:t>
    </dgm:pt>
    <dgm:pt modelId="{C2B16909-C350-4E39-B53B-CE89B73F306A}" type="sibTrans" cxnId="{35188023-43F6-49A4-A137-6C4552E548A8}">
      <dgm:prSet/>
      <dgm:spPr/>
      <dgm:t>
        <a:bodyPr/>
        <a:lstStyle/>
        <a:p>
          <a:endParaRPr lang="en-US"/>
        </a:p>
      </dgm:t>
    </dgm:pt>
    <dgm:pt modelId="{1729FA96-CE4C-4449-BA79-034CBFE8516F}">
      <dgm:prSet/>
      <dgm:spPr/>
      <dgm:t>
        <a:bodyPr/>
        <a:lstStyle/>
        <a:p>
          <a:r>
            <a:rPr lang="en-GB" b="0" i="0" baseline="0" dirty="0">
              <a:latin typeface="Georgia" panose="02040502050405020303" pitchFamily="18" charset="0"/>
            </a:rPr>
            <a:t>- Subjective Wellbeing: how people evaluate and experience their lives.</a:t>
          </a:r>
          <a:endParaRPr lang="en-US" dirty="0">
            <a:latin typeface="Georgia" panose="02040502050405020303" pitchFamily="18" charset="0"/>
          </a:endParaRPr>
        </a:p>
      </dgm:t>
    </dgm:pt>
    <dgm:pt modelId="{F8AB00F3-9EBE-49B3-B50F-99EDED44241A}" type="parTrans" cxnId="{BEAE3D51-9B2E-477B-BB55-0676B7269D9F}">
      <dgm:prSet/>
      <dgm:spPr/>
      <dgm:t>
        <a:bodyPr/>
        <a:lstStyle/>
        <a:p>
          <a:endParaRPr lang="en-US"/>
        </a:p>
      </dgm:t>
    </dgm:pt>
    <dgm:pt modelId="{F504A983-D056-4674-8ADF-3897FB08ECAF}" type="sibTrans" cxnId="{BEAE3D51-9B2E-477B-BB55-0676B7269D9F}">
      <dgm:prSet/>
      <dgm:spPr/>
      <dgm:t>
        <a:bodyPr/>
        <a:lstStyle/>
        <a:p>
          <a:endParaRPr lang="en-US"/>
        </a:p>
      </dgm:t>
    </dgm:pt>
    <dgm:pt modelId="{1A1E3CDC-271C-4F46-9D55-21F59F5D9FDF}">
      <dgm:prSet/>
      <dgm:spPr/>
      <dgm:t>
        <a:bodyPr/>
        <a:lstStyle/>
        <a:p>
          <a:r>
            <a:rPr lang="en-GB" b="0" i="0" baseline="0" dirty="0">
              <a:latin typeface="Georgia" panose="02040502050405020303" pitchFamily="18" charset="0"/>
            </a:rPr>
            <a:t>- Objective Wellbeing: external indicators like health education, income, and living conditions.</a:t>
          </a:r>
          <a:endParaRPr lang="en-US" dirty="0">
            <a:latin typeface="Georgia" panose="02040502050405020303" pitchFamily="18" charset="0"/>
          </a:endParaRPr>
        </a:p>
      </dgm:t>
    </dgm:pt>
    <dgm:pt modelId="{2CB24214-FA57-4516-BFEE-142ED8F2C405}" type="parTrans" cxnId="{FB690445-CF05-495F-8AEA-9014DD84A424}">
      <dgm:prSet/>
      <dgm:spPr/>
      <dgm:t>
        <a:bodyPr/>
        <a:lstStyle/>
        <a:p>
          <a:endParaRPr lang="en-US"/>
        </a:p>
      </dgm:t>
    </dgm:pt>
    <dgm:pt modelId="{C078C0FF-FBDD-4191-8C66-2843398F237A}" type="sibTrans" cxnId="{FB690445-CF05-495F-8AEA-9014DD84A424}">
      <dgm:prSet/>
      <dgm:spPr/>
      <dgm:t>
        <a:bodyPr/>
        <a:lstStyle/>
        <a:p>
          <a:endParaRPr lang="en-US"/>
        </a:p>
      </dgm:t>
    </dgm:pt>
    <dgm:pt modelId="{9AF1A959-FDC8-4655-9190-E003A6CCA235}">
      <dgm:prSet/>
      <dgm:spPr/>
      <dgm:t>
        <a:bodyPr/>
        <a:lstStyle/>
        <a:p>
          <a:r>
            <a:rPr lang="en-GB" dirty="0">
              <a:latin typeface="Georgia" panose="02040502050405020303" pitchFamily="18" charset="0"/>
            </a:rPr>
            <a:t>Sustainable Development: meeting present demands without compromising future generations (WHO, 2022; UN, 2025).</a:t>
          </a:r>
          <a:endParaRPr lang="en-US" dirty="0">
            <a:latin typeface="Georgia" panose="02040502050405020303" pitchFamily="18" charset="0"/>
          </a:endParaRPr>
        </a:p>
      </dgm:t>
    </dgm:pt>
    <dgm:pt modelId="{78898D72-AAD2-4BD6-A0C9-044637BB9196}" type="parTrans" cxnId="{E68ABDE1-5387-481F-ABFF-3368868458A8}">
      <dgm:prSet/>
      <dgm:spPr/>
      <dgm:t>
        <a:bodyPr/>
        <a:lstStyle/>
        <a:p>
          <a:endParaRPr lang="en-US"/>
        </a:p>
      </dgm:t>
    </dgm:pt>
    <dgm:pt modelId="{26E130EA-3753-43EA-BCF9-E7890F8C8717}" type="sibTrans" cxnId="{E68ABDE1-5387-481F-ABFF-3368868458A8}">
      <dgm:prSet/>
      <dgm:spPr/>
      <dgm:t>
        <a:bodyPr/>
        <a:lstStyle/>
        <a:p>
          <a:endParaRPr lang="en-US"/>
        </a:p>
      </dgm:t>
    </dgm:pt>
    <dgm:pt modelId="{AD975D77-34EF-4063-8C8B-A2CEF594E57F}" type="pres">
      <dgm:prSet presAssocID="{F6EADCF1-59B5-4F8A-A81A-CBD1B3E4C11C}" presName="vert0" presStyleCnt="0">
        <dgm:presLayoutVars>
          <dgm:dir/>
          <dgm:animOne val="branch"/>
          <dgm:animLvl val="lvl"/>
        </dgm:presLayoutVars>
      </dgm:prSet>
      <dgm:spPr/>
    </dgm:pt>
    <dgm:pt modelId="{F34F3A93-C165-4A19-91D5-4FEFEA0AE06D}" type="pres">
      <dgm:prSet presAssocID="{5EC8AA53-5A54-4822-89E0-3C6857D636DB}" presName="thickLine" presStyleLbl="alignNode1" presStyleIdx="0" presStyleCnt="5"/>
      <dgm:spPr/>
    </dgm:pt>
    <dgm:pt modelId="{BAB0EAEA-2B78-4C5F-968F-9BC8968421D5}" type="pres">
      <dgm:prSet presAssocID="{5EC8AA53-5A54-4822-89E0-3C6857D636DB}" presName="horz1" presStyleCnt="0"/>
      <dgm:spPr/>
    </dgm:pt>
    <dgm:pt modelId="{809BFAB0-66C0-4181-B703-EA5536EEA49A}" type="pres">
      <dgm:prSet presAssocID="{5EC8AA53-5A54-4822-89E0-3C6857D636DB}" presName="tx1" presStyleLbl="revTx" presStyleIdx="0" presStyleCnt="5"/>
      <dgm:spPr/>
    </dgm:pt>
    <dgm:pt modelId="{413F50A8-71A2-4573-9E24-F565CE1BB615}" type="pres">
      <dgm:prSet presAssocID="{5EC8AA53-5A54-4822-89E0-3C6857D636DB}" presName="vert1" presStyleCnt="0"/>
      <dgm:spPr/>
    </dgm:pt>
    <dgm:pt modelId="{4078C3B4-B9E3-4277-A90B-1D41CB760478}" type="pres">
      <dgm:prSet presAssocID="{F509693E-07A9-4A58-88AB-7F66F46DEC0D}" presName="thickLine" presStyleLbl="alignNode1" presStyleIdx="1" presStyleCnt="5"/>
      <dgm:spPr/>
    </dgm:pt>
    <dgm:pt modelId="{E3216A16-3472-487B-AE91-2C3255215555}" type="pres">
      <dgm:prSet presAssocID="{F509693E-07A9-4A58-88AB-7F66F46DEC0D}" presName="horz1" presStyleCnt="0"/>
      <dgm:spPr/>
    </dgm:pt>
    <dgm:pt modelId="{F259268D-1057-456B-ABCD-85EA092D1E64}" type="pres">
      <dgm:prSet presAssocID="{F509693E-07A9-4A58-88AB-7F66F46DEC0D}" presName="tx1" presStyleLbl="revTx" presStyleIdx="1" presStyleCnt="5"/>
      <dgm:spPr/>
    </dgm:pt>
    <dgm:pt modelId="{50127908-7A9C-44C5-9876-CF20F0511BBA}" type="pres">
      <dgm:prSet presAssocID="{F509693E-07A9-4A58-88AB-7F66F46DEC0D}" presName="vert1" presStyleCnt="0"/>
      <dgm:spPr/>
    </dgm:pt>
    <dgm:pt modelId="{62AA41F7-A087-4097-B79B-B265F12345E3}" type="pres">
      <dgm:prSet presAssocID="{1729FA96-CE4C-4449-BA79-034CBFE8516F}" presName="thickLine" presStyleLbl="alignNode1" presStyleIdx="2" presStyleCnt="5"/>
      <dgm:spPr/>
    </dgm:pt>
    <dgm:pt modelId="{F1AC01D9-9180-4051-AB6D-98BF5AB710EF}" type="pres">
      <dgm:prSet presAssocID="{1729FA96-CE4C-4449-BA79-034CBFE8516F}" presName="horz1" presStyleCnt="0"/>
      <dgm:spPr/>
    </dgm:pt>
    <dgm:pt modelId="{641DCFCF-2C7A-482D-A66D-22B37191D0D2}" type="pres">
      <dgm:prSet presAssocID="{1729FA96-CE4C-4449-BA79-034CBFE8516F}" presName="tx1" presStyleLbl="revTx" presStyleIdx="2" presStyleCnt="5"/>
      <dgm:spPr/>
    </dgm:pt>
    <dgm:pt modelId="{BE7B94EF-D9B2-4352-884F-78F913680165}" type="pres">
      <dgm:prSet presAssocID="{1729FA96-CE4C-4449-BA79-034CBFE8516F}" presName="vert1" presStyleCnt="0"/>
      <dgm:spPr/>
    </dgm:pt>
    <dgm:pt modelId="{7CF2DBC7-29EA-4EBD-9A48-2529CFF0DFD2}" type="pres">
      <dgm:prSet presAssocID="{1A1E3CDC-271C-4F46-9D55-21F59F5D9FDF}" presName="thickLine" presStyleLbl="alignNode1" presStyleIdx="3" presStyleCnt="5"/>
      <dgm:spPr/>
    </dgm:pt>
    <dgm:pt modelId="{17BDAF89-817D-4216-B9BE-C40E261B26DC}" type="pres">
      <dgm:prSet presAssocID="{1A1E3CDC-271C-4F46-9D55-21F59F5D9FDF}" presName="horz1" presStyleCnt="0"/>
      <dgm:spPr/>
    </dgm:pt>
    <dgm:pt modelId="{5133F100-FA67-432D-AC13-856409FBCD4F}" type="pres">
      <dgm:prSet presAssocID="{1A1E3CDC-271C-4F46-9D55-21F59F5D9FDF}" presName="tx1" presStyleLbl="revTx" presStyleIdx="3" presStyleCnt="5"/>
      <dgm:spPr/>
    </dgm:pt>
    <dgm:pt modelId="{C99085BE-624C-4379-9101-D4611F09A1B6}" type="pres">
      <dgm:prSet presAssocID="{1A1E3CDC-271C-4F46-9D55-21F59F5D9FDF}" presName="vert1" presStyleCnt="0"/>
      <dgm:spPr/>
    </dgm:pt>
    <dgm:pt modelId="{A3EBF916-81E4-4738-9227-BAE9D49FDAC8}" type="pres">
      <dgm:prSet presAssocID="{9AF1A959-FDC8-4655-9190-E003A6CCA235}" presName="thickLine" presStyleLbl="alignNode1" presStyleIdx="4" presStyleCnt="5"/>
      <dgm:spPr/>
    </dgm:pt>
    <dgm:pt modelId="{CEE592BA-2864-4787-9375-D0AEB114AE32}" type="pres">
      <dgm:prSet presAssocID="{9AF1A959-FDC8-4655-9190-E003A6CCA235}" presName="horz1" presStyleCnt="0"/>
      <dgm:spPr/>
    </dgm:pt>
    <dgm:pt modelId="{4169F29C-3766-46BD-A8D8-50442214908E}" type="pres">
      <dgm:prSet presAssocID="{9AF1A959-FDC8-4655-9190-E003A6CCA235}" presName="tx1" presStyleLbl="revTx" presStyleIdx="4" presStyleCnt="5"/>
      <dgm:spPr/>
    </dgm:pt>
    <dgm:pt modelId="{8A7AD2A2-DA7B-4871-9DBC-64FEFA082485}" type="pres">
      <dgm:prSet presAssocID="{9AF1A959-FDC8-4655-9190-E003A6CCA235}" presName="vert1" presStyleCnt="0"/>
      <dgm:spPr/>
    </dgm:pt>
  </dgm:ptLst>
  <dgm:cxnLst>
    <dgm:cxn modelId="{9CC78012-F458-4ECF-B7FD-C452BF7D048C}" type="presOf" srcId="{1A1E3CDC-271C-4F46-9D55-21F59F5D9FDF}" destId="{5133F100-FA67-432D-AC13-856409FBCD4F}" srcOrd="0" destOrd="0" presId="urn:microsoft.com/office/officeart/2008/layout/LinedList"/>
    <dgm:cxn modelId="{64706615-D7DB-44B0-81A6-14BEBBC6BB34}" srcId="{F6EADCF1-59B5-4F8A-A81A-CBD1B3E4C11C}" destId="{5EC8AA53-5A54-4822-89E0-3C6857D636DB}" srcOrd="0" destOrd="0" parTransId="{623DDA29-07EA-4E7B-8E68-0ED9B8AE7C51}" sibTransId="{79DA3F9F-3752-44FD-8727-097DE94F9AC5}"/>
    <dgm:cxn modelId="{35188023-43F6-49A4-A137-6C4552E548A8}" srcId="{F6EADCF1-59B5-4F8A-A81A-CBD1B3E4C11C}" destId="{F509693E-07A9-4A58-88AB-7F66F46DEC0D}" srcOrd="1" destOrd="0" parTransId="{D660449D-E960-4451-A68D-2F6C1523017C}" sibTransId="{C2B16909-C350-4E39-B53B-CE89B73F306A}"/>
    <dgm:cxn modelId="{8EDB1F29-20A4-493B-BEED-68D962A0DEE2}" type="presOf" srcId="{F6EADCF1-59B5-4F8A-A81A-CBD1B3E4C11C}" destId="{AD975D77-34EF-4063-8C8B-A2CEF594E57F}" srcOrd="0" destOrd="0" presId="urn:microsoft.com/office/officeart/2008/layout/LinedList"/>
    <dgm:cxn modelId="{FB690445-CF05-495F-8AEA-9014DD84A424}" srcId="{F6EADCF1-59B5-4F8A-A81A-CBD1B3E4C11C}" destId="{1A1E3CDC-271C-4F46-9D55-21F59F5D9FDF}" srcOrd="3" destOrd="0" parTransId="{2CB24214-FA57-4516-BFEE-142ED8F2C405}" sibTransId="{C078C0FF-FBDD-4191-8C66-2843398F237A}"/>
    <dgm:cxn modelId="{73BE5F6F-AA82-4015-AC0D-95416B5A3DA2}" type="presOf" srcId="{5EC8AA53-5A54-4822-89E0-3C6857D636DB}" destId="{809BFAB0-66C0-4181-B703-EA5536EEA49A}" srcOrd="0" destOrd="0" presId="urn:microsoft.com/office/officeart/2008/layout/LinedList"/>
    <dgm:cxn modelId="{BEAE3D51-9B2E-477B-BB55-0676B7269D9F}" srcId="{F6EADCF1-59B5-4F8A-A81A-CBD1B3E4C11C}" destId="{1729FA96-CE4C-4449-BA79-034CBFE8516F}" srcOrd="2" destOrd="0" parTransId="{F8AB00F3-9EBE-49B3-B50F-99EDED44241A}" sibTransId="{F504A983-D056-4674-8ADF-3897FB08ECAF}"/>
    <dgm:cxn modelId="{B558CBCB-CD4E-48A7-A623-5310C90E85F8}" type="presOf" srcId="{1729FA96-CE4C-4449-BA79-034CBFE8516F}" destId="{641DCFCF-2C7A-482D-A66D-22B37191D0D2}" srcOrd="0" destOrd="0" presId="urn:microsoft.com/office/officeart/2008/layout/LinedList"/>
    <dgm:cxn modelId="{679D57CC-AFF5-4F85-A9D9-E5DACC1C3215}" type="presOf" srcId="{9AF1A959-FDC8-4655-9190-E003A6CCA235}" destId="{4169F29C-3766-46BD-A8D8-50442214908E}" srcOrd="0" destOrd="0" presId="urn:microsoft.com/office/officeart/2008/layout/LinedList"/>
    <dgm:cxn modelId="{E7A90ED2-044C-4322-86F1-F24A14A96287}" type="presOf" srcId="{F509693E-07A9-4A58-88AB-7F66F46DEC0D}" destId="{F259268D-1057-456B-ABCD-85EA092D1E64}" srcOrd="0" destOrd="0" presId="urn:microsoft.com/office/officeart/2008/layout/LinedList"/>
    <dgm:cxn modelId="{E68ABDE1-5387-481F-ABFF-3368868458A8}" srcId="{F6EADCF1-59B5-4F8A-A81A-CBD1B3E4C11C}" destId="{9AF1A959-FDC8-4655-9190-E003A6CCA235}" srcOrd="4" destOrd="0" parTransId="{78898D72-AAD2-4BD6-A0C9-044637BB9196}" sibTransId="{26E130EA-3753-43EA-BCF9-E7890F8C8717}"/>
    <dgm:cxn modelId="{BF8C82A7-D338-4339-AD8A-B8CB8F46A4FF}" type="presParOf" srcId="{AD975D77-34EF-4063-8C8B-A2CEF594E57F}" destId="{F34F3A93-C165-4A19-91D5-4FEFEA0AE06D}" srcOrd="0" destOrd="0" presId="urn:microsoft.com/office/officeart/2008/layout/LinedList"/>
    <dgm:cxn modelId="{B25993E6-5D96-4342-AB39-7179D1D64870}" type="presParOf" srcId="{AD975D77-34EF-4063-8C8B-A2CEF594E57F}" destId="{BAB0EAEA-2B78-4C5F-968F-9BC8968421D5}" srcOrd="1" destOrd="0" presId="urn:microsoft.com/office/officeart/2008/layout/LinedList"/>
    <dgm:cxn modelId="{97165FDF-F85B-4434-A91E-2BE68F3ACA70}" type="presParOf" srcId="{BAB0EAEA-2B78-4C5F-968F-9BC8968421D5}" destId="{809BFAB0-66C0-4181-B703-EA5536EEA49A}" srcOrd="0" destOrd="0" presId="urn:microsoft.com/office/officeart/2008/layout/LinedList"/>
    <dgm:cxn modelId="{9F0D1092-7F96-45D1-9590-AE5C4F1EDC0A}" type="presParOf" srcId="{BAB0EAEA-2B78-4C5F-968F-9BC8968421D5}" destId="{413F50A8-71A2-4573-9E24-F565CE1BB615}" srcOrd="1" destOrd="0" presId="urn:microsoft.com/office/officeart/2008/layout/LinedList"/>
    <dgm:cxn modelId="{90F18F55-D755-4038-9985-3D3E1574D5E3}" type="presParOf" srcId="{AD975D77-34EF-4063-8C8B-A2CEF594E57F}" destId="{4078C3B4-B9E3-4277-A90B-1D41CB760478}" srcOrd="2" destOrd="0" presId="urn:microsoft.com/office/officeart/2008/layout/LinedList"/>
    <dgm:cxn modelId="{11FB6DDA-A44F-4063-8E7C-1155EA24D851}" type="presParOf" srcId="{AD975D77-34EF-4063-8C8B-A2CEF594E57F}" destId="{E3216A16-3472-487B-AE91-2C3255215555}" srcOrd="3" destOrd="0" presId="urn:microsoft.com/office/officeart/2008/layout/LinedList"/>
    <dgm:cxn modelId="{2EAF9CFE-E590-4962-BB77-B04E0E69985D}" type="presParOf" srcId="{E3216A16-3472-487B-AE91-2C3255215555}" destId="{F259268D-1057-456B-ABCD-85EA092D1E64}" srcOrd="0" destOrd="0" presId="urn:microsoft.com/office/officeart/2008/layout/LinedList"/>
    <dgm:cxn modelId="{97768360-C615-4671-A4B4-55CD134862D0}" type="presParOf" srcId="{E3216A16-3472-487B-AE91-2C3255215555}" destId="{50127908-7A9C-44C5-9876-CF20F0511BBA}" srcOrd="1" destOrd="0" presId="urn:microsoft.com/office/officeart/2008/layout/LinedList"/>
    <dgm:cxn modelId="{3AD3E15A-17ED-4FA7-AB13-627AC6590117}" type="presParOf" srcId="{AD975D77-34EF-4063-8C8B-A2CEF594E57F}" destId="{62AA41F7-A087-4097-B79B-B265F12345E3}" srcOrd="4" destOrd="0" presId="urn:microsoft.com/office/officeart/2008/layout/LinedList"/>
    <dgm:cxn modelId="{8ED9ACA7-EECF-45C9-93FD-AE3BD00A2AE6}" type="presParOf" srcId="{AD975D77-34EF-4063-8C8B-A2CEF594E57F}" destId="{F1AC01D9-9180-4051-AB6D-98BF5AB710EF}" srcOrd="5" destOrd="0" presId="urn:microsoft.com/office/officeart/2008/layout/LinedList"/>
    <dgm:cxn modelId="{DF6198E7-2DB7-485B-8E2A-E30AD9C33486}" type="presParOf" srcId="{F1AC01D9-9180-4051-AB6D-98BF5AB710EF}" destId="{641DCFCF-2C7A-482D-A66D-22B37191D0D2}" srcOrd="0" destOrd="0" presId="urn:microsoft.com/office/officeart/2008/layout/LinedList"/>
    <dgm:cxn modelId="{C8AEA25A-7BB7-43D2-B184-1CBB89670E11}" type="presParOf" srcId="{F1AC01D9-9180-4051-AB6D-98BF5AB710EF}" destId="{BE7B94EF-D9B2-4352-884F-78F913680165}" srcOrd="1" destOrd="0" presId="urn:microsoft.com/office/officeart/2008/layout/LinedList"/>
    <dgm:cxn modelId="{86B26084-0375-4660-9B6E-BC0241B71178}" type="presParOf" srcId="{AD975D77-34EF-4063-8C8B-A2CEF594E57F}" destId="{7CF2DBC7-29EA-4EBD-9A48-2529CFF0DFD2}" srcOrd="6" destOrd="0" presId="urn:microsoft.com/office/officeart/2008/layout/LinedList"/>
    <dgm:cxn modelId="{659A1063-0806-46BD-8260-32A5A079DB21}" type="presParOf" srcId="{AD975D77-34EF-4063-8C8B-A2CEF594E57F}" destId="{17BDAF89-817D-4216-B9BE-C40E261B26DC}" srcOrd="7" destOrd="0" presId="urn:microsoft.com/office/officeart/2008/layout/LinedList"/>
    <dgm:cxn modelId="{EAAF9F22-ACC4-402D-894B-8FFD1A54E385}" type="presParOf" srcId="{17BDAF89-817D-4216-B9BE-C40E261B26DC}" destId="{5133F100-FA67-432D-AC13-856409FBCD4F}" srcOrd="0" destOrd="0" presId="urn:microsoft.com/office/officeart/2008/layout/LinedList"/>
    <dgm:cxn modelId="{52E3201E-5A7A-4D69-9C0C-896306123DBD}" type="presParOf" srcId="{17BDAF89-817D-4216-B9BE-C40E261B26DC}" destId="{C99085BE-624C-4379-9101-D4611F09A1B6}" srcOrd="1" destOrd="0" presId="urn:microsoft.com/office/officeart/2008/layout/LinedList"/>
    <dgm:cxn modelId="{54A76468-5585-4736-87D1-F2881EE79489}" type="presParOf" srcId="{AD975D77-34EF-4063-8C8B-A2CEF594E57F}" destId="{A3EBF916-81E4-4738-9227-BAE9D49FDAC8}" srcOrd="8" destOrd="0" presId="urn:microsoft.com/office/officeart/2008/layout/LinedList"/>
    <dgm:cxn modelId="{53927A3A-940D-49CC-B635-58C9CB70FC75}" type="presParOf" srcId="{AD975D77-34EF-4063-8C8B-A2CEF594E57F}" destId="{CEE592BA-2864-4787-9375-D0AEB114AE32}" srcOrd="9" destOrd="0" presId="urn:microsoft.com/office/officeart/2008/layout/LinedList"/>
    <dgm:cxn modelId="{DAECDE65-79FA-447F-AB96-C37F420F2F54}" type="presParOf" srcId="{CEE592BA-2864-4787-9375-D0AEB114AE32}" destId="{4169F29C-3766-46BD-A8D8-50442214908E}" srcOrd="0" destOrd="0" presId="urn:microsoft.com/office/officeart/2008/layout/LinedList"/>
    <dgm:cxn modelId="{82D350DE-43ED-4E63-B7F5-679049337FC0}" type="presParOf" srcId="{CEE592BA-2864-4787-9375-D0AEB114AE32}" destId="{8A7AD2A2-DA7B-4871-9DBC-64FEFA0824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A78F46-21C1-4862-8453-F2898BA625AA}"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D8929A5B-5576-407A-8F09-DC3AC41EDB95}">
      <dgm:prSet/>
      <dgm:spPr/>
      <dgm:t>
        <a:bodyPr/>
        <a:lstStyle/>
        <a:p>
          <a:r>
            <a:rPr lang="en-US" dirty="0"/>
            <a:t>Emotional</a:t>
          </a:r>
        </a:p>
      </dgm:t>
    </dgm:pt>
    <dgm:pt modelId="{773F8F14-E98E-429C-A891-E9380027E813}" type="parTrans" cxnId="{DB166955-D022-46AC-94AB-AA2503E322CC}">
      <dgm:prSet/>
      <dgm:spPr/>
      <dgm:t>
        <a:bodyPr/>
        <a:lstStyle/>
        <a:p>
          <a:endParaRPr lang="en-US"/>
        </a:p>
      </dgm:t>
    </dgm:pt>
    <dgm:pt modelId="{C8CC4D20-2946-44A2-9585-FC8E9AF483AE}" type="sibTrans" cxnId="{DB166955-D022-46AC-94AB-AA2503E322CC}">
      <dgm:prSet/>
      <dgm:spPr/>
      <dgm:t>
        <a:bodyPr/>
        <a:lstStyle/>
        <a:p>
          <a:endParaRPr lang="en-US"/>
        </a:p>
      </dgm:t>
    </dgm:pt>
    <dgm:pt modelId="{F2852BEC-CB26-4EE2-BEAB-2DA7B758400C}">
      <dgm:prSet/>
      <dgm:spPr/>
      <dgm:t>
        <a:bodyPr/>
        <a:lstStyle/>
        <a:p>
          <a:r>
            <a:rPr lang="en-US" dirty="0"/>
            <a:t>Mental</a:t>
          </a:r>
        </a:p>
      </dgm:t>
    </dgm:pt>
    <dgm:pt modelId="{D6F215C3-D43A-4776-8589-1D3C6A45DFFF}" type="parTrans" cxnId="{AD7C2181-DD1B-48FA-8ACB-4ACB46452BF5}">
      <dgm:prSet/>
      <dgm:spPr/>
      <dgm:t>
        <a:bodyPr/>
        <a:lstStyle/>
        <a:p>
          <a:endParaRPr lang="en-US"/>
        </a:p>
      </dgm:t>
    </dgm:pt>
    <dgm:pt modelId="{5AF63E4B-B2D2-49BE-9FCA-D78578D69445}" type="sibTrans" cxnId="{AD7C2181-DD1B-48FA-8ACB-4ACB46452BF5}">
      <dgm:prSet/>
      <dgm:spPr/>
      <dgm:t>
        <a:bodyPr/>
        <a:lstStyle/>
        <a:p>
          <a:endParaRPr lang="en-US"/>
        </a:p>
      </dgm:t>
    </dgm:pt>
    <dgm:pt modelId="{4C24BE5E-6D7B-498D-A58B-35DAC4D07F22}">
      <dgm:prSet/>
      <dgm:spPr/>
      <dgm:t>
        <a:bodyPr/>
        <a:lstStyle/>
        <a:p>
          <a:r>
            <a:rPr lang="en-US" dirty="0"/>
            <a:t>Social</a:t>
          </a:r>
        </a:p>
      </dgm:t>
    </dgm:pt>
    <dgm:pt modelId="{C44F5C7C-CE41-46AE-BE2B-FA26EA9C6608}" type="parTrans" cxnId="{B16D22E9-37EA-4235-BEA2-B7A6458BAC4D}">
      <dgm:prSet/>
      <dgm:spPr/>
      <dgm:t>
        <a:bodyPr/>
        <a:lstStyle/>
        <a:p>
          <a:endParaRPr lang="en-US"/>
        </a:p>
      </dgm:t>
    </dgm:pt>
    <dgm:pt modelId="{C6D89C26-F082-4D40-B14D-3A427A558E48}" type="sibTrans" cxnId="{B16D22E9-37EA-4235-BEA2-B7A6458BAC4D}">
      <dgm:prSet/>
      <dgm:spPr/>
      <dgm:t>
        <a:bodyPr/>
        <a:lstStyle/>
        <a:p>
          <a:endParaRPr lang="en-US"/>
        </a:p>
      </dgm:t>
    </dgm:pt>
    <dgm:pt modelId="{76D06088-0E1C-400F-802A-71768BBB8FBC}">
      <dgm:prSet/>
      <dgm:spPr/>
      <dgm:t>
        <a:bodyPr/>
        <a:lstStyle/>
        <a:p>
          <a:r>
            <a:rPr lang="en-US" dirty="0"/>
            <a:t>Spiritual </a:t>
          </a:r>
        </a:p>
      </dgm:t>
    </dgm:pt>
    <dgm:pt modelId="{A48B1135-BED1-4293-9EA4-9492FD0F28BA}" type="parTrans" cxnId="{D0FAD957-8501-484A-AF54-5E155219BDE4}">
      <dgm:prSet/>
      <dgm:spPr/>
      <dgm:t>
        <a:bodyPr/>
        <a:lstStyle/>
        <a:p>
          <a:endParaRPr lang="en-US"/>
        </a:p>
      </dgm:t>
    </dgm:pt>
    <dgm:pt modelId="{4AE8839B-BAF5-4193-ABD0-890F59A2F779}" type="sibTrans" cxnId="{D0FAD957-8501-484A-AF54-5E155219BDE4}">
      <dgm:prSet/>
      <dgm:spPr/>
      <dgm:t>
        <a:bodyPr/>
        <a:lstStyle/>
        <a:p>
          <a:endParaRPr lang="en-US"/>
        </a:p>
      </dgm:t>
    </dgm:pt>
    <dgm:pt modelId="{E175FD45-38C2-44D6-83DF-842E93B86001}">
      <dgm:prSet/>
      <dgm:spPr/>
      <dgm:t>
        <a:bodyPr/>
        <a:lstStyle/>
        <a:p>
          <a:r>
            <a:rPr lang="en-US" dirty="0"/>
            <a:t>Physical</a:t>
          </a:r>
        </a:p>
      </dgm:t>
    </dgm:pt>
    <dgm:pt modelId="{8AB3D788-E8AC-42B8-B67E-5AD55354AE0A}" type="parTrans" cxnId="{4A713804-7D2E-43A1-A716-28355EF7027A}">
      <dgm:prSet/>
      <dgm:spPr/>
      <dgm:t>
        <a:bodyPr/>
        <a:lstStyle/>
        <a:p>
          <a:endParaRPr lang="en-US"/>
        </a:p>
      </dgm:t>
    </dgm:pt>
    <dgm:pt modelId="{2AFF5676-38FA-4E03-9BE3-8D631E88FDB2}" type="sibTrans" cxnId="{4A713804-7D2E-43A1-A716-28355EF7027A}">
      <dgm:prSet/>
      <dgm:spPr/>
      <dgm:t>
        <a:bodyPr/>
        <a:lstStyle/>
        <a:p>
          <a:endParaRPr lang="en-US"/>
        </a:p>
      </dgm:t>
    </dgm:pt>
    <dgm:pt modelId="{AE33054C-D4B2-4CEF-84A5-4C012FB24755}" type="pres">
      <dgm:prSet presAssocID="{47A78F46-21C1-4862-8453-F2898BA625AA}" presName="compositeShape" presStyleCnt="0">
        <dgm:presLayoutVars>
          <dgm:chMax val="7"/>
          <dgm:dir/>
          <dgm:resizeHandles val="exact"/>
        </dgm:presLayoutVars>
      </dgm:prSet>
      <dgm:spPr/>
    </dgm:pt>
    <dgm:pt modelId="{FE89A9A0-E763-4BAD-817B-29494A8949F0}" type="pres">
      <dgm:prSet presAssocID="{47A78F46-21C1-4862-8453-F2898BA625AA}" presName="wedge1" presStyleLbl="node1" presStyleIdx="0" presStyleCnt="5"/>
      <dgm:spPr/>
    </dgm:pt>
    <dgm:pt modelId="{A998E261-A252-41A5-8B1A-4658B409C50B}" type="pres">
      <dgm:prSet presAssocID="{47A78F46-21C1-4862-8453-F2898BA625AA}" presName="dummy1a" presStyleCnt="0"/>
      <dgm:spPr/>
    </dgm:pt>
    <dgm:pt modelId="{E4792D00-7E60-4162-8F92-BD93A5F0B9EB}" type="pres">
      <dgm:prSet presAssocID="{47A78F46-21C1-4862-8453-F2898BA625AA}" presName="dummy1b" presStyleCnt="0"/>
      <dgm:spPr/>
    </dgm:pt>
    <dgm:pt modelId="{791288A2-8923-484A-BC7B-9DBC110B4D1F}" type="pres">
      <dgm:prSet presAssocID="{47A78F46-21C1-4862-8453-F2898BA625AA}" presName="wedge1Tx" presStyleLbl="node1" presStyleIdx="0" presStyleCnt="5">
        <dgm:presLayoutVars>
          <dgm:chMax val="0"/>
          <dgm:chPref val="0"/>
          <dgm:bulletEnabled val="1"/>
        </dgm:presLayoutVars>
      </dgm:prSet>
      <dgm:spPr/>
    </dgm:pt>
    <dgm:pt modelId="{EDE750AF-5D9E-4EF2-B84D-757F4075CBF6}" type="pres">
      <dgm:prSet presAssocID="{47A78F46-21C1-4862-8453-F2898BA625AA}" presName="wedge2" presStyleLbl="node1" presStyleIdx="1" presStyleCnt="5"/>
      <dgm:spPr/>
    </dgm:pt>
    <dgm:pt modelId="{93B321EF-FBC4-49CE-87F3-697C1F387F58}" type="pres">
      <dgm:prSet presAssocID="{47A78F46-21C1-4862-8453-F2898BA625AA}" presName="dummy2a" presStyleCnt="0"/>
      <dgm:spPr/>
    </dgm:pt>
    <dgm:pt modelId="{B635161A-2CFA-49C7-AE84-355376A6F4F3}" type="pres">
      <dgm:prSet presAssocID="{47A78F46-21C1-4862-8453-F2898BA625AA}" presName="dummy2b" presStyleCnt="0"/>
      <dgm:spPr/>
    </dgm:pt>
    <dgm:pt modelId="{6FAD09C8-3A2B-4BD9-A07E-CA99594C1838}" type="pres">
      <dgm:prSet presAssocID="{47A78F46-21C1-4862-8453-F2898BA625AA}" presName="wedge2Tx" presStyleLbl="node1" presStyleIdx="1" presStyleCnt="5">
        <dgm:presLayoutVars>
          <dgm:chMax val="0"/>
          <dgm:chPref val="0"/>
          <dgm:bulletEnabled val="1"/>
        </dgm:presLayoutVars>
      </dgm:prSet>
      <dgm:spPr/>
    </dgm:pt>
    <dgm:pt modelId="{A59F9705-EDAA-4D30-A0F3-3E61429A8C5E}" type="pres">
      <dgm:prSet presAssocID="{47A78F46-21C1-4862-8453-F2898BA625AA}" presName="wedge3" presStyleLbl="node1" presStyleIdx="2" presStyleCnt="5"/>
      <dgm:spPr/>
    </dgm:pt>
    <dgm:pt modelId="{8A70C3D8-30B0-4E7C-876E-6CD3CE113893}" type="pres">
      <dgm:prSet presAssocID="{47A78F46-21C1-4862-8453-F2898BA625AA}" presName="dummy3a" presStyleCnt="0"/>
      <dgm:spPr/>
    </dgm:pt>
    <dgm:pt modelId="{FB45D64A-2D4D-49E0-9A0C-34D356875C16}" type="pres">
      <dgm:prSet presAssocID="{47A78F46-21C1-4862-8453-F2898BA625AA}" presName="dummy3b" presStyleCnt="0"/>
      <dgm:spPr/>
    </dgm:pt>
    <dgm:pt modelId="{A0EFC015-B62E-44A4-B473-EE58776DA2FE}" type="pres">
      <dgm:prSet presAssocID="{47A78F46-21C1-4862-8453-F2898BA625AA}" presName="wedge3Tx" presStyleLbl="node1" presStyleIdx="2" presStyleCnt="5">
        <dgm:presLayoutVars>
          <dgm:chMax val="0"/>
          <dgm:chPref val="0"/>
          <dgm:bulletEnabled val="1"/>
        </dgm:presLayoutVars>
      </dgm:prSet>
      <dgm:spPr/>
    </dgm:pt>
    <dgm:pt modelId="{272DAB8F-092C-4F26-8EAD-4DA6F82EBDA4}" type="pres">
      <dgm:prSet presAssocID="{47A78F46-21C1-4862-8453-F2898BA625AA}" presName="wedge4" presStyleLbl="node1" presStyleIdx="3" presStyleCnt="5"/>
      <dgm:spPr/>
    </dgm:pt>
    <dgm:pt modelId="{E336D08C-0437-4F55-9B57-4C4FA1E4CF01}" type="pres">
      <dgm:prSet presAssocID="{47A78F46-21C1-4862-8453-F2898BA625AA}" presName="dummy4a" presStyleCnt="0"/>
      <dgm:spPr/>
    </dgm:pt>
    <dgm:pt modelId="{59F27A81-1244-4B22-8F36-0CAA6453BB4E}" type="pres">
      <dgm:prSet presAssocID="{47A78F46-21C1-4862-8453-F2898BA625AA}" presName="dummy4b" presStyleCnt="0"/>
      <dgm:spPr/>
    </dgm:pt>
    <dgm:pt modelId="{EAB07A6D-951D-4DA6-8297-BC6369006F73}" type="pres">
      <dgm:prSet presAssocID="{47A78F46-21C1-4862-8453-F2898BA625AA}" presName="wedge4Tx" presStyleLbl="node1" presStyleIdx="3" presStyleCnt="5">
        <dgm:presLayoutVars>
          <dgm:chMax val="0"/>
          <dgm:chPref val="0"/>
          <dgm:bulletEnabled val="1"/>
        </dgm:presLayoutVars>
      </dgm:prSet>
      <dgm:spPr/>
    </dgm:pt>
    <dgm:pt modelId="{06770B68-E5FC-41AD-B4DF-21E624CCF4B5}" type="pres">
      <dgm:prSet presAssocID="{47A78F46-21C1-4862-8453-F2898BA625AA}" presName="wedge5" presStyleLbl="node1" presStyleIdx="4" presStyleCnt="5"/>
      <dgm:spPr/>
    </dgm:pt>
    <dgm:pt modelId="{1516B88D-0887-49FC-8DC1-58EE023BADE9}" type="pres">
      <dgm:prSet presAssocID="{47A78F46-21C1-4862-8453-F2898BA625AA}" presName="dummy5a" presStyleCnt="0"/>
      <dgm:spPr/>
    </dgm:pt>
    <dgm:pt modelId="{AB615E79-7FFB-4AD2-B322-E740455994A5}" type="pres">
      <dgm:prSet presAssocID="{47A78F46-21C1-4862-8453-F2898BA625AA}" presName="dummy5b" presStyleCnt="0"/>
      <dgm:spPr/>
    </dgm:pt>
    <dgm:pt modelId="{366A2192-0B5A-41C4-9468-3DF65B6A128A}" type="pres">
      <dgm:prSet presAssocID="{47A78F46-21C1-4862-8453-F2898BA625AA}" presName="wedge5Tx" presStyleLbl="node1" presStyleIdx="4" presStyleCnt="5">
        <dgm:presLayoutVars>
          <dgm:chMax val="0"/>
          <dgm:chPref val="0"/>
          <dgm:bulletEnabled val="1"/>
        </dgm:presLayoutVars>
      </dgm:prSet>
      <dgm:spPr/>
    </dgm:pt>
    <dgm:pt modelId="{5DD7A4FF-8FF1-4ADF-B255-A801F0B0D321}" type="pres">
      <dgm:prSet presAssocID="{C8CC4D20-2946-44A2-9585-FC8E9AF483AE}" presName="arrowWedge1" presStyleLbl="fgSibTrans2D1" presStyleIdx="0" presStyleCnt="5"/>
      <dgm:spPr/>
    </dgm:pt>
    <dgm:pt modelId="{839C4469-C354-4625-8B60-BEE8C342696C}" type="pres">
      <dgm:prSet presAssocID="{5AF63E4B-B2D2-49BE-9FCA-D78578D69445}" presName="arrowWedge2" presStyleLbl="fgSibTrans2D1" presStyleIdx="1" presStyleCnt="5"/>
      <dgm:spPr/>
    </dgm:pt>
    <dgm:pt modelId="{F5B229D1-0FB3-4BE8-A720-01B8010EBD61}" type="pres">
      <dgm:prSet presAssocID="{C6D89C26-F082-4D40-B14D-3A427A558E48}" presName="arrowWedge3" presStyleLbl="fgSibTrans2D1" presStyleIdx="2" presStyleCnt="5"/>
      <dgm:spPr/>
    </dgm:pt>
    <dgm:pt modelId="{2A329B92-E9FD-4CD4-B3FB-60FEFE8BA27E}" type="pres">
      <dgm:prSet presAssocID="{4AE8839B-BAF5-4193-ABD0-890F59A2F779}" presName="arrowWedge4" presStyleLbl="fgSibTrans2D1" presStyleIdx="3" presStyleCnt="5"/>
      <dgm:spPr/>
    </dgm:pt>
    <dgm:pt modelId="{D0A26740-78E7-4930-927F-B40B7C02AE20}" type="pres">
      <dgm:prSet presAssocID="{2AFF5676-38FA-4E03-9BE3-8D631E88FDB2}" presName="arrowWedge5" presStyleLbl="fgSibTrans2D1" presStyleIdx="4" presStyleCnt="5"/>
      <dgm:spPr/>
    </dgm:pt>
  </dgm:ptLst>
  <dgm:cxnLst>
    <dgm:cxn modelId="{4A713804-7D2E-43A1-A716-28355EF7027A}" srcId="{47A78F46-21C1-4862-8453-F2898BA625AA}" destId="{E175FD45-38C2-44D6-83DF-842E93B86001}" srcOrd="4" destOrd="0" parTransId="{8AB3D788-E8AC-42B8-B67E-5AD55354AE0A}" sibTransId="{2AFF5676-38FA-4E03-9BE3-8D631E88FDB2}"/>
    <dgm:cxn modelId="{7171E724-B78E-4632-B554-DCA2EC35844E}" type="presOf" srcId="{76D06088-0E1C-400F-802A-71768BBB8FBC}" destId="{EAB07A6D-951D-4DA6-8297-BC6369006F73}" srcOrd="1" destOrd="0" presId="urn:microsoft.com/office/officeart/2005/8/layout/cycle8"/>
    <dgm:cxn modelId="{D9E58527-7D24-4848-9E53-41AFDBC4A59A}" type="presOf" srcId="{4C24BE5E-6D7B-498D-A58B-35DAC4D07F22}" destId="{A0EFC015-B62E-44A4-B473-EE58776DA2FE}" srcOrd="1" destOrd="0" presId="urn:microsoft.com/office/officeart/2005/8/layout/cycle8"/>
    <dgm:cxn modelId="{03473F60-B5BD-42E6-AE7F-49049161DB42}" type="presOf" srcId="{47A78F46-21C1-4862-8453-F2898BA625AA}" destId="{AE33054C-D4B2-4CEF-84A5-4C012FB24755}" srcOrd="0" destOrd="0" presId="urn:microsoft.com/office/officeart/2005/8/layout/cycle8"/>
    <dgm:cxn modelId="{DB166955-D022-46AC-94AB-AA2503E322CC}" srcId="{47A78F46-21C1-4862-8453-F2898BA625AA}" destId="{D8929A5B-5576-407A-8F09-DC3AC41EDB95}" srcOrd="0" destOrd="0" parTransId="{773F8F14-E98E-429C-A891-E9380027E813}" sibTransId="{C8CC4D20-2946-44A2-9585-FC8E9AF483AE}"/>
    <dgm:cxn modelId="{D0FAD957-8501-484A-AF54-5E155219BDE4}" srcId="{47A78F46-21C1-4862-8453-F2898BA625AA}" destId="{76D06088-0E1C-400F-802A-71768BBB8FBC}" srcOrd="3" destOrd="0" parTransId="{A48B1135-BED1-4293-9EA4-9492FD0F28BA}" sibTransId="{4AE8839B-BAF5-4193-ABD0-890F59A2F779}"/>
    <dgm:cxn modelId="{FDB00D7A-28A4-4FAE-85A0-4323F79DF4B8}" type="presOf" srcId="{F2852BEC-CB26-4EE2-BEAB-2DA7B758400C}" destId="{6FAD09C8-3A2B-4BD9-A07E-CA99594C1838}" srcOrd="1" destOrd="0" presId="urn:microsoft.com/office/officeart/2005/8/layout/cycle8"/>
    <dgm:cxn modelId="{B33FD57E-CA03-44E9-81FC-C907C46D1079}" type="presOf" srcId="{D8929A5B-5576-407A-8F09-DC3AC41EDB95}" destId="{FE89A9A0-E763-4BAD-817B-29494A8949F0}" srcOrd="0" destOrd="0" presId="urn:microsoft.com/office/officeart/2005/8/layout/cycle8"/>
    <dgm:cxn modelId="{D988F57F-C702-40E9-90DB-8AA13A9EB36E}" type="presOf" srcId="{4C24BE5E-6D7B-498D-A58B-35DAC4D07F22}" destId="{A59F9705-EDAA-4D30-A0F3-3E61429A8C5E}" srcOrd="0" destOrd="0" presId="urn:microsoft.com/office/officeart/2005/8/layout/cycle8"/>
    <dgm:cxn modelId="{AD7C2181-DD1B-48FA-8ACB-4ACB46452BF5}" srcId="{47A78F46-21C1-4862-8453-F2898BA625AA}" destId="{F2852BEC-CB26-4EE2-BEAB-2DA7B758400C}" srcOrd="1" destOrd="0" parTransId="{D6F215C3-D43A-4776-8589-1D3C6A45DFFF}" sibTransId="{5AF63E4B-B2D2-49BE-9FCA-D78578D69445}"/>
    <dgm:cxn modelId="{F41B7C88-4DB3-4B4C-856B-72E95DCBCBF2}" type="presOf" srcId="{D8929A5B-5576-407A-8F09-DC3AC41EDB95}" destId="{791288A2-8923-484A-BC7B-9DBC110B4D1F}" srcOrd="1" destOrd="0" presId="urn:microsoft.com/office/officeart/2005/8/layout/cycle8"/>
    <dgm:cxn modelId="{9C08C08B-F1E7-40FC-9862-E040AD70AABD}" type="presOf" srcId="{F2852BEC-CB26-4EE2-BEAB-2DA7B758400C}" destId="{EDE750AF-5D9E-4EF2-B84D-757F4075CBF6}" srcOrd="0" destOrd="0" presId="urn:microsoft.com/office/officeart/2005/8/layout/cycle8"/>
    <dgm:cxn modelId="{1701DFD9-C0BA-4EA0-B9FD-B98F8E59776B}" type="presOf" srcId="{E175FD45-38C2-44D6-83DF-842E93B86001}" destId="{366A2192-0B5A-41C4-9468-3DF65B6A128A}" srcOrd="1" destOrd="0" presId="urn:microsoft.com/office/officeart/2005/8/layout/cycle8"/>
    <dgm:cxn modelId="{286282E8-E37D-4546-BD8B-31B592774051}" type="presOf" srcId="{76D06088-0E1C-400F-802A-71768BBB8FBC}" destId="{272DAB8F-092C-4F26-8EAD-4DA6F82EBDA4}" srcOrd="0" destOrd="0" presId="urn:microsoft.com/office/officeart/2005/8/layout/cycle8"/>
    <dgm:cxn modelId="{B16D22E9-37EA-4235-BEA2-B7A6458BAC4D}" srcId="{47A78F46-21C1-4862-8453-F2898BA625AA}" destId="{4C24BE5E-6D7B-498D-A58B-35DAC4D07F22}" srcOrd="2" destOrd="0" parTransId="{C44F5C7C-CE41-46AE-BE2B-FA26EA9C6608}" sibTransId="{C6D89C26-F082-4D40-B14D-3A427A558E48}"/>
    <dgm:cxn modelId="{C57C5CEC-CD4A-48CB-A546-33D46C1FDD6D}" type="presOf" srcId="{E175FD45-38C2-44D6-83DF-842E93B86001}" destId="{06770B68-E5FC-41AD-B4DF-21E624CCF4B5}" srcOrd="0" destOrd="0" presId="urn:microsoft.com/office/officeart/2005/8/layout/cycle8"/>
    <dgm:cxn modelId="{98651752-A6EC-4618-98D8-1E67DBFE31D8}" type="presParOf" srcId="{AE33054C-D4B2-4CEF-84A5-4C012FB24755}" destId="{FE89A9A0-E763-4BAD-817B-29494A8949F0}" srcOrd="0" destOrd="0" presId="urn:microsoft.com/office/officeart/2005/8/layout/cycle8"/>
    <dgm:cxn modelId="{C7560960-FD52-4CCE-BC81-91FFD9B86478}" type="presParOf" srcId="{AE33054C-D4B2-4CEF-84A5-4C012FB24755}" destId="{A998E261-A252-41A5-8B1A-4658B409C50B}" srcOrd="1" destOrd="0" presId="urn:microsoft.com/office/officeart/2005/8/layout/cycle8"/>
    <dgm:cxn modelId="{897C73E5-9E8F-4842-B29C-52EE1C811AE8}" type="presParOf" srcId="{AE33054C-D4B2-4CEF-84A5-4C012FB24755}" destId="{E4792D00-7E60-4162-8F92-BD93A5F0B9EB}" srcOrd="2" destOrd="0" presId="urn:microsoft.com/office/officeart/2005/8/layout/cycle8"/>
    <dgm:cxn modelId="{E1F268A1-EEC8-45AA-9864-308561F3EE1D}" type="presParOf" srcId="{AE33054C-D4B2-4CEF-84A5-4C012FB24755}" destId="{791288A2-8923-484A-BC7B-9DBC110B4D1F}" srcOrd="3" destOrd="0" presId="urn:microsoft.com/office/officeart/2005/8/layout/cycle8"/>
    <dgm:cxn modelId="{9A0B1089-7E60-4A64-B425-EBD5CBD5A384}" type="presParOf" srcId="{AE33054C-D4B2-4CEF-84A5-4C012FB24755}" destId="{EDE750AF-5D9E-4EF2-B84D-757F4075CBF6}" srcOrd="4" destOrd="0" presId="urn:microsoft.com/office/officeart/2005/8/layout/cycle8"/>
    <dgm:cxn modelId="{58E9A4AA-BE39-4B30-8E72-E2F2F9F392BD}" type="presParOf" srcId="{AE33054C-D4B2-4CEF-84A5-4C012FB24755}" destId="{93B321EF-FBC4-49CE-87F3-697C1F387F58}" srcOrd="5" destOrd="0" presId="urn:microsoft.com/office/officeart/2005/8/layout/cycle8"/>
    <dgm:cxn modelId="{5FE93865-53B7-4E3A-899B-3BD87F514020}" type="presParOf" srcId="{AE33054C-D4B2-4CEF-84A5-4C012FB24755}" destId="{B635161A-2CFA-49C7-AE84-355376A6F4F3}" srcOrd="6" destOrd="0" presId="urn:microsoft.com/office/officeart/2005/8/layout/cycle8"/>
    <dgm:cxn modelId="{DFEDDF56-1995-451B-94A2-9E59122E8870}" type="presParOf" srcId="{AE33054C-D4B2-4CEF-84A5-4C012FB24755}" destId="{6FAD09C8-3A2B-4BD9-A07E-CA99594C1838}" srcOrd="7" destOrd="0" presId="urn:microsoft.com/office/officeart/2005/8/layout/cycle8"/>
    <dgm:cxn modelId="{E3C2149E-8643-4B97-8152-48BEDC3AE680}" type="presParOf" srcId="{AE33054C-D4B2-4CEF-84A5-4C012FB24755}" destId="{A59F9705-EDAA-4D30-A0F3-3E61429A8C5E}" srcOrd="8" destOrd="0" presId="urn:microsoft.com/office/officeart/2005/8/layout/cycle8"/>
    <dgm:cxn modelId="{ECFA3AB6-B061-4209-B4B0-9E8EDDE2D9FC}" type="presParOf" srcId="{AE33054C-D4B2-4CEF-84A5-4C012FB24755}" destId="{8A70C3D8-30B0-4E7C-876E-6CD3CE113893}" srcOrd="9" destOrd="0" presId="urn:microsoft.com/office/officeart/2005/8/layout/cycle8"/>
    <dgm:cxn modelId="{5CD4ABCA-4C52-47ED-9607-F0CD3DAF7E74}" type="presParOf" srcId="{AE33054C-D4B2-4CEF-84A5-4C012FB24755}" destId="{FB45D64A-2D4D-49E0-9A0C-34D356875C16}" srcOrd="10" destOrd="0" presId="urn:microsoft.com/office/officeart/2005/8/layout/cycle8"/>
    <dgm:cxn modelId="{F4E69FBF-DAF3-41F4-BAF1-5D9CB3AAAF87}" type="presParOf" srcId="{AE33054C-D4B2-4CEF-84A5-4C012FB24755}" destId="{A0EFC015-B62E-44A4-B473-EE58776DA2FE}" srcOrd="11" destOrd="0" presId="urn:microsoft.com/office/officeart/2005/8/layout/cycle8"/>
    <dgm:cxn modelId="{D3336C47-5C39-4223-B911-3F83E3B1A319}" type="presParOf" srcId="{AE33054C-D4B2-4CEF-84A5-4C012FB24755}" destId="{272DAB8F-092C-4F26-8EAD-4DA6F82EBDA4}" srcOrd="12" destOrd="0" presId="urn:microsoft.com/office/officeart/2005/8/layout/cycle8"/>
    <dgm:cxn modelId="{09A90B26-6261-490C-A1B8-FE65DD9F896A}" type="presParOf" srcId="{AE33054C-D4B2-4CEF-84A5-4C012FB24755}" destId="{E336D08C-0437-4F55-9B57-4C4FA1E4CF01}" srcOrd="13" destOrd="0" presId="urn:microsoft.com/office/officeart/2005/8/layout/cycle8"/>
    <dgm:cxn modelId="{38E0F942-B26E-44F7-BF8B-E0C894891737}" type="presParOf" srcId="{AE33054C-D4B2-4CEF-84A5-4C012FB24755}" destId="{59F27A81-1244-4B22-8F36-0CAA6453BB4E}" srcOrd="14" destOrd="0" presId="urn:microsoft.com/office/officeart/2005/8/layout/cycle8"/>
    <dgm:cxn modelId="{E446E740-4835-4132-B2C7-DD32E82459B2}" type="presParOf" srcId="{AE33054C-D4B2-4CEF-84A5-4C012FB24755}" destId="{EAB07A6D-951D-4DA6-8297-BC6369006F73}" srcOrd="15" destOrd="0" presId="urn:microsoft.com/office/officeart/2005/8/layout/cycle8"/>
    <dgm:cxn modelId="{821921F0-D150-4FD8-AF7F-486AE7E23C38}" type="presParOf" srcId="{AE33054C-D4B2-4CEF-84A5-4C012FB24755}" destId="{06770B68-E5FC-41AD-B4DF-21E624CCF4B5}" srcOrd="16" destOrd="0" presId="urn:microsoft.com/office/officeart/2005/8/layout/cycle8"/>
    <dgm:cxn modelId="{24BE497A-E87D-4C1D-BBE4-5DD8E6A36580}" type="presParOf" srcId="{AE33054C-D4B2-4CEF-84A5-4C012FB24755}" destId="{1516B88D-0887-49FC-8DC1-58EE023BADE9}" srcOrd="17" destOrd="0" presId="urn:microsoft.com/office/officeart/2005/8/layout/cycle8"/>
    <dgm:cxn modelId="{E70D49DA-B06A-42CA-969E-99AC4131E4A4}" type="presParOf" srcId="{AE33054C-D4B2-4CEF-84A5-4C012FB24755}" destId="{AB615E79-7FFB-4AD2-B322-E740455994A5}" srcOrd="18" destOrd="0" presId="urn:microsoft.com/office/officeart/2005/8/layout/cycle8"/>
    <dgm:cxn modelId="{48511770-E9CA-46A8-9671-C09CD2D1A12F}" type="presParOf" srcId="{AE33054C-D4B2-4CEF-84A5-4C012FB24755}" destId="{366A2192-0B5A-41C4-9468-3DF65B6A128A}" srcOrd="19" destOrd="0" presId="urn:microsoft.com/office/officeart/2005/8/layout/cycle8"/>
    <dgm:cxn modelId="{EF635F23-CD20-488D-A945-33C36E466B60}" type="presParOf" srcId="{AE33054C-D4B2-4CEF-84A5-4C012FB24755}" destId="{5DD7A4FF-8FF1-4ADF-B255-A801F0B0D321}" srcOrd="20" destOrd="0" presId="urn:microsoft.com/office/officeart/2005/8/layout/cycle8"/>
    <dgm:cxn modelId="{2E07C0DB-BB36-4982-B9BB-5B376CD2AFB8}" type="presParOf" srcId="{AE33054C-D4B2-4CEF-84A5-4C012FB24755}" destId="{839C4469-C354-4625-8B60-BEE8C342696C}" srcOrd="21" destOrd="0" presId="urn:microsoft.com/office/officeart/2005/8/layout/cycle8"/>
    <dgm:cxn modelId="{2D10209E-FCB4-4ED2-8A05-DE2235EF3BDF}" type="presParOf" srcId="{AE33054C-D4B2-4CEF-84A5-4C012FB24755}" destId="{F5B229D1-0FB3-4BE8-A720-01B8010EBD61}" srcOrd="22" destOrd="0" presId="urn:microsoft.com/office/officeart/2005/8/layout/cycle8"/>
    <dgm:cxn modelId="{F79E8130-D5DF-42D1-9F56-1B19A2950638}" type="presParOf" srcId="{AE33054C-D4B2-4CEF-84A5-4C012FB24755}" destId="{2A329B92-E9FD-4CD4-B3FB-60FEFE8BA27E}" srcOrd="23" destOrd="0" presId="urn:microsoft.com/office/officeart/2005/8/layout/cycle8"/>
    <dgm:cxn modelId="{648FC7E9-4C0E-4E59-9F80-86A1DC7C588C}" type="presParOf" srcId="{AE33054C-D4B2-4CEF-84A5-4C012FB24755}" destId="{D0A26740-78E7-4930-927F-B40B7C02AE20}"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391998-4731-4763-AB34-E2E1B61F5F4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90E9DD4-E313-43FF-BCF3-C09345A84CCC}">
      <dgm:prSet/>
      <dgm:spPr/>
      <dgm:t>
        <a:bodyPr/>
        <a:lstStyle/>
        <a:p>
          <a:r>
            <a:rPr lang="en-GB" dirty="0">
              <a:latin typeface="Georgia" panose="02040502050405020303" pitchFamily="18" charset="0"/>
            </a:rPr>
            <a:t>It involves multiple key concepts that predict the reasons that people will try to prevent, control or screen for illness conditions.</a:t>
          </a:r>
          <a:endParaRPr lang="en-US" dirty="0">
            <a:latin typeface="Georgia" panose="02040502050405020303" pitchFamily="18" charset="0"/>
          </a:endParaRPr>
        </a:p>
      </dgm:t>
    </dgm:pt>
    <dgm:pt modelId="{1A8D94D4-9518-47BB-AFC7-BDC7BF1CFF97}" type="parTrans" cxnId="{70F3AEF4-CA67-4440-8E39-3EC24F060B1C}">
      <dgm:prSet/>
      <dgm:spPr/>
      <dgm:t>
        <a:bodyPr/>
        <a:lstStyle/>
        <a:p>
          <a:endParaRPr lang="en-US"/>
        </a:p>
      </dgm:t>
    </dgm:pt>
    <dgm:pt modelId="{5CDD4834-762F-4924-922D-036B392A7F50}" type="sibTrans" cxnId="{70F3AEF4-CA67-4440-8E39-3EC24F060B1C}">
      <dgm:prSet/>
      <dgm:spPr/>
      <dgm:t>
        <a:bodyPr/>
        <a:lstStyle/>
        <a:p>
          <a:endParaRPr lang="en-US"/>
        </a:p>
      </dgm:t>
    </dgm:pt>
    <dgm:pt modelId="{C05DCE5A-2C33-4BAB-ACEA-342A825F88F2}">
      <dgm:prSet custT="1"/>
      <dgm:spPr/>
      <dgm:t>
        <a:bodyPr/>
        <a:lstStyle/>
        <a:p>
          <a:r>
            <a:rPr lang="en-GB" sz="2000" dirty="0">
              <a:latin typeface="Georgia" panose="02040502050405020303" pitchFamily="18" charset="0"/>
            </a:rPr>
            <a:t>There are six key definitions:</a:t>
          </a:r>
          <a:endParaRPr lang="en-US" sz="2000" dirty="0">
            <a:latin typeface="Georgia" panose="02040502050405020303" pitchFamily="18" charset="0"/>
          </a:endParaRPr>
        </a:p>
      </dgm:t>
    </dgm:pt>
    <dgm:pt modelId="{CDD84C11-6535-4504-A14E-CCD9A53BF34A}" type="parTrans" cxnId="{0C8A6F86-9887-4B83-B445-A63122154EED}">
      <dgm:prSet/>
      <dgm:spPr/>
      <dgm:t>
        <a:bodyPr/>
        <a:lstStyle/>
        <a:p>
          <a:endParaRPr lang="en-US"/>
        </a:p>
      </dgm:t>
    </dgm:pt>
    <dgm:pt modelId="{46C0610E-CD1E-432A-8822-D11669BF3EE2}" type="sibTrans" cxnId="{0C8A6F86-9887-4B83-B445-A63122154EED}">
      <dgm:prSet/>
      <dgm:spPr/>
      <dgm:t>
        <a:bodyPr/>
        <a:lstStyle/>
        <a:p>
          <a:endParaRPr lang="en-US"/>
        </a:p>
      </dgm:t>
    </dgm:pt>
    <dgm:pt modelId="{0A4F37F6-1F04-42D1-A4EA-5C36682D85CE}">
      <dgm:prSet/>
      <dgm:spPr/>
      <dgm:t>
        <a:bodyPr/>
        <a:lstStyle/>
        <a:p>
          <a:r>
            <a:rPr lang="en-GB" dirty="0">
              <a:latin typeface="Georgia" panose="02040502050405020303" pitchFamily="18" charset="0"/>
            </a:rPr>
            <a:t>Perceived susceptibility: belief about the chance of being at risk</a:t>
          </a:r>
          <a:endParaRPr lang="en-US" dirty="0">
            <a:latin typeface="Georgia" panose="02040502050405020303" pitchFamily="18" charset="0"/>
          </a:endParaRPr>
        </a:p>
      </dgm:t>
    </dgm:pt>
    <dgm:pt modelId="{FECECF10-B5FB-4828-9213-86AA538699D1}" type="parTrans" cxnId="{6F4139F1-BD67-4C87-AC05-8E40DB9D8606}">
      <dgm:prSet/>
      <dgm:spPr/>
      <dgm:t>
        <a:bodyPr/>
        <a:lstStyle/>
        <a:p>
          <a:endParaRPr lang="en-US"/>
        </a:p>
      </dgm:t>
    </dgm:pt>
    <dgm:pt modelId="{5CB79601-58D7-4A15-9B15-87F1978C0779}" type="sibTrans" cxnId="{6F4139F1-BD67-4C87-AC05-8E40DB9D8606}">
      <dgm:prSet/>
      <dgm:spPr/>
      <dgm:t>
        <a:bodyPr/>
        <a:lstStyle/>
        <a:p>
          <a:endParaRPr lang="en-US"/>
        </a:p>
      </dgm:t>
    </dgm:pt>
    <dgm:pt modelId="{C464AEEB-C971-4ABB-92E6-AE86A29B0F1E}">
      <dgm:prSet/>
      <dgm:spPr/>
      <dgm:t>
        <a:bodyPr/>
        <a:lstStyle/>
        <a:p>
          <a:r>
            <a:rPr lang="en-GB" dirty="0">
              <a:latin typeface="Georgia" panose="02040502050405020303" pitchFamily="18" charset="0"/>
            </a:rPr>
            <a:t>Perceived severity: belief about the severity of a condition</a:t>
          </a:r>
          <a:endParaRPr lang="en-US" dirty="0">
            <a:latin typeface="Georgia" panose="02040502050405020303" pitchFamily="18" charset="0"/>
          </a:endParaRPr>
        </a:p>
      </dgm:t>
    </dgm:pt>
    <dgm:pt modelId="{79D12249-92B2-45DD-B256-665CBEFE50A6}" type="parTrans" cxnId="{7B4712A1-AE2E-4BB2-A871-7061A047724B}">
      <dgm:prSet/>
      <dgm:spPr/>
      <dgm:t>
        <a:bodyPr/>
        <a:lstStyle/>
        <a:p>
          <a:endParaRPr lang="en-US"/>
        </a:p>
      </dgm:t>
    </dgm:pt>
    <dgm:pt modelId="{944375A9-81F3-4058-A71E-76FC63CA586A}" type="sibTrans" cxnId="{7B4712A1-AE2E-4BB2-A871-7061A047724B}">
      <dgm:prSet/>
      <dgm:spPr/>
      <dgm:t>
        <a:bodyPr/>
        <a:lstStyle/>
        <a:p>
          <a:endParaRPr lang="en-US"/>
        </a:p>
      </dgm:t>
    </dgm:pt>
    <dgm:pt modelId="{950C6298-3251-4AF1-BB27-4583DB641D7C}">
      <dgm:prSet/>
      <dgm:spPr/>
      <dgm:t>
        <a:bodyPr/>
        <a:lstStyle/>
        <a:p>
          <a:r>
            <a:rPr lang="en-GB" dirty="0">
              <a:latin typeface="Georgia" panose="02040502050405020303" pitchFamily="18" charset="0"/>
            </a:rPr>
            <a:t>Perceived benefits: belief in the effectiveness of advised action </a:t>
          </a:r>
          <a:endParaRPr lang="en-US" dirty="0">
            <a:latin typeface="Georgia" panose="02040502050405020303" pitchFamily="18" charset="0"/>
          </a:endParaRPr>
        </a:p>
      </dgm:t>
    </dgm:pt>
    <dgm:pt modelId="{F382AB48-7CB3-4A56-8489-ADB9D1DCD262}" type="parTrans" cxnId="{ED96C807-FB44-437F-9464-E499C1C0A366}">
      <dgm:prSet/>
      <dgm:spPr/>
      <dgm:t>
        <a:bodyPr/>
        <a:lstStyle/>
        <a:p>
          <a:endParaRPr lang="en-US"/>
        </a:p>
      </dgm:t>
    </dgm:pt>
    <dgm:pt modelId="{4287B842-384D-4BAE-A112-C6EF4E2F1EEE}" type="sibTrans" cxnId="{ED96C807-FB44-437F-9464-E499C1C0A366}">
      <dgm:prSet/>
      <dgm:spPr/>
      <dgm:t>
        <a:bodyPr/>
        <a:lstStyle/>
        <a:p>
          <a:endParaRPr lang="en-US"/>
        </a:p>
      </dgm:t>
    </dgm:pt>
    <dgm:pt modelId="{6D174C32-9FD6-406E-9D5A-8D2B1609F21A}">
      <dgm:prSet/>
      <dgm:spPr/>
      <dgm:t>
        <a:bodyPr/>
        <a:lstStyle/>
        <a:p>
          <a:r>
            <a:rPr lang="en-GB" dirty="0">
              <a:latin typeface="Georgia" panose="02040502050405020303" pitchFamily="18" charset="0"/>
            </a:rPr>
            <a:t>Perceived barrier: barriers to taking action</a:t>
          </a:r>
          <a:endParaRPr lang="en-US" dirty="0">
            <a:latin typeface="Georgia" panose="02040502050405020303" pitchFamily="18" charset="0"/>
          </a:endParaRPr>
        </a:p>
      </dgm:t>
    </dgm:pt>
    <dgm:pt modelId="{855B3290-D6F5-4BEE-9D5F-1EE16E51A600}" type="parTrans" cxnId="{52B147D1-D3FA-46C8-AFCE-DE710EEF5040}">
      <dgm:prSet/>
      <dgm:spPr/>
      <dgm:t>
        <a:bodyPr/>
        <a:lstStyle/>
        <a:p>
          <a:endParaRPr lang="en-US"/>
        </a:p>
      </dgm:t>
    </dgm:pt>
    <dgm:pt modelId="{B790046E-591F-4E2E-856E-BA258C5542B9}" type="sibTrans" cxnId="{52B147D1-D3FA-46C8-AFCE-DE710EEF5040}">
      <dgm:prSet/>
      <dgm:spPr/>
      <dgm:t>
        <a:bodyPr/>
        <a:lstStyle/>
        <a:p>
          <a:endParaRPr lang="en-US"/>
        </a:p>
      </dgm:t>
    </dgm:pt>
    <dgm:pt modelId="{AD59F41F-B8D0-41EC-983E-2EE90BBBF9CA}">
      <dgm:prSet/>
      <dgm:spPr/>
      <dgm:t>
        <a:bodyPr/>
        <a:lstStyle/>
        <a:p>
          <a:r>
            <a:rPr lang="en-GB" dirty="0">
              <a:latin typeface="Georgia" panose="02040502050405020303" pitchFamily="18" charset="0"/>
            </a:rPr>
            <a:t>Cues to action: strategies to allow for health-promoting behaviour</a:t>
          </a:r>
          <a:endParaRPr lang="en-US" dirty="0">
            <a:latin typeface="Georgia" panose="02040502050405020303" pitchFamily="18" charset="0"/>
          </a:endParaRPr>
        </a:p>
      </dgm:t>
    </dgm:pt>
    <dgm:pt modelId="{AD42EFB8-7358-4DE4-855E-3A67B1E46B20}" type="parTrans" cxnId="{07D2B457-DCE9-4D64-A5DC-0CA1CA6B856B}">
      <dgm:prSet/>
      <dgm:spPr/>
      <dgm:t>
        <a:bodyPr/>
        <a:lstStyle/>
        <a:p>
          <a:endParaRPr lang="en-US"/>
        </a:p>
      </dgm:t>
    </dgm:pt>
    <dgm:pt modelId="{23E1A601-622C-458A-BAE7-5545A1B39571}" type="sibTrans" cxnId="{07D2B457-DCE9-4D64-A5DC-0CA1CA6B856B}">
      <dgm:prSet/>
      <dgm:spPr/>
      <dgm:t>
        <a:bodyPr/>
        <a:lstStyle/>
        <a:p>
          <a:endParaRPr lang="en-US"/>
        </a:p>
      </dgm:t>
    </dgm:pt>
    <dgm:pt modelId="{F1D381B0-5DB7-4247-B3FB-02195C437535}">
      <dgm:prSet/>
      <dgm:spPr/>
      <dgm:t>
        <a:bodyPr/>
        <a:lstStyle/>
        <a:p>
          <a:r>
            <a:rPr lang="en-GB" dirty="0">
              <a:latin typeface="Georgia" panose="02040502050405020303" pitchFamily="18" charset="0"/>
            </a:rPr>
            <a:t>Self-efficacy: confidence in a person’s ability to take action</a:t>
          </a:r>
          <a:endParaRPr lang="en-US" dirty="0">
            <a:latin typeface="Georgia" panose="02040502050405020303" pitchFamily="18" charset="0"/>
          </a:endParaRPr>
        </a:p>
      </dgm:t>
    </dgm:pt>
    <dgm:pt modelId="{3F45078A-4C5C-4938-BFBA-142A587179CC}" type="parTrans" cxnId="{91215BF9-7FB6-40B9-B023-17BF4C1B6C9C}">
      <dgm:prSet/>
      <dgm:spPr/>
      <dgm:t>
        <a:bodyPr/>
        <a:lstStyle/>
        <a:p>
          <a:endParaRPr lang="en-US"/>
        </a:p>
      </dgm:t>
    </dgm:pt>
    <dgm:pt modelId="{AE16655A-432C-4AC1-A83C-BDDF8DF1F430}" type="sibTrans" cxnId="{91215BF9-7FB6-40B9-B023-17BF4C1B6C9C}">
      <dgm:prSet/>
      <dgm:spPr/>
      <dgm:t>
        <a:bodyPr/>
        <a:lstStyle/>
        <a:p>
          <a:endParaRPr lang="en-US"/>
        </a:p>
      </dgm:t>
    </dgm:pt>
    <dgm:pt modelId="{BC0B1A81-CBF4-4A07-9400-CABABE9953B7}" type="pres">
      <dgm:prSet presAssocID="{19391998-4731-4763-AB34-E2E1B61F5F46}" presName="vert0" presStyleCnt="0">
        <dgm:presLayoutVars>
          <dgm:dir/>
          <dgm:animOne val="branch"/>
          <dgm:animLvl val="lvl"/>
        </dgm:presLayoutVars>
      </dgm:prSet>
      <dgm:spPr/>
    </dgm:pt>
    <dgm:pt modelId="{0A92B477-9B96-4AB3-9E40-F4E298851FD8}" type="pres">
      <dgm:prSet presAssocID="{890E9DD4-E313-43FF-BCF3-C09345A84CCC}" presName="thickLine" presStyleLbl="alignNode1" presStyleIdx="0" presStyleCnt="8"/>
      <dgm:spPr/>
    </dgm:pt>
    <dgm:pt modelId="{984559B5-94E8-412B-8053-46905F507452}" type="pres">
      <dgm:prSet presAssocID="{890E9DD4-E313-43FF-BCF3-C09345A84CCC}" presName="horz1" presStyleCnt="0"/>
      <dgm:spPr/>
    </dgm:pt>
    <dgm:pt modelId="{480EF18E-9CFA-4F6F-BAE5-335D4BD307A2}" type="pres">
      <dgm:prSet presAssocID="{890E9DD4-E313-43FF-BCF3-C09345A84CCC}" presName="tx1" presStyleLbl="revTx" presStyleIdx="0" presStyleCnt="8"/>
      <dgm:spPr/>
    </dgm:pt>
    <dgm:pt modelId="{EA450A45-2AA3-4C55-802A-6122E6E6AC7A}" type="pres">
      <dgm:prSet presAssocID="{890E9DD4-E313-43FF-BCF3-C09345A84CCC}" presName="vert1" presStyleCnt="0"/>
      <dgm:spPr/>
    </dgm:pt>
    <dgm:pt modelId="{A170DE7D-E69A-4716-9691-5D092DBAA689}" type="pres">
      <dgm:prSet presAssocID="{C05DCE5A-2C33-4BAB-ACEA-342A825F88F2}" presName="thickLine" presStyleLbl="alignNode1" presStyleIdx="1" presStyleCnt="8"/>
      <dgm:spPr/>
    </dgm:pt>
    <dgm:pt modelId="{7CE09AC4-861E-4076-B054-846E1F11043F}" type="pres">
      <dgm:prSet presAssocID="{C05DCE5A-2C33-4BAB-ACEA-342A825F88F2}" presName="horz1" presStyleCnt="0"/>
      <dgm:spPr/>
    </dgm:pt>
    <dgm:pt modelId="{25436C7B-5FE9-465C-BE92-0034F33AB04B}" type="pres">
      <dgm:prSet presAssocID="{C05DCE5A-2C33-4BAB-ACEA-342A825F88F2}" presName="tx1" presStyleLbl="revTx" presStyleIdx="1" presStyleCnt="8"/>
      <dgm:spPr/>
    </dgm:pt>
    <dgm:pt modelId="{8C1B857E-280E-4FC7-A14F-40505816C27A}" type="pres">
      <dgm:prSet presAssocID="{C05DCE5A-2C33-4BAB-ACEA-342A825F88F2}" presName="vert1" presStyleCnt="0"/>
      <dgm:spPr/>
    </dgm:pt>
    <dgm:pt modelId="{D3353DC2-7402-433F-85CA-B3AED8481554}" type="pres">
      <dgm:prSet presAssocID="{0A4F37F6-1F04-42D1-A4EA-5C36682D85CE}" presName="thickLine" presStyleLbl="alignNode1" presStyleIdx="2" presStyleCnt="8"/>
      <dgm:spPr/>
    </dgm:pt>
    <dgm:pt modelId="{1B616C58-D8CC-45BD-B031-E12B880C9BE1}" type="pres">
      <dgm:prSet presAssocID="{0A4F37F6-1F04-42D1-A4EA-5C36682D85CE}" presName="horz1" presStyleCnt="0"/>
      <dgm:spPr/>
    </dgm:pt>
    <dgm:pt modelId="{C7EC7BE5-E6FC-418D-BD55-115926CC9ED1}" type="pres">
      <dgm:prSet presAssocID="{0A4F37F6-1F04-42D1-A4EA-5C36682D85CE}" presName="tx1" presStyleLbl="revTx" presStyleIdx="2" presStyleCnt="8"/>
      <dgm:spPr/>
    </dgm:pt>
    <dgm:pt modelId="{EDC7DD2E-572B-4291-88C7-A569F08A1A59}" type="pres">
      <dgm:prSet presAssocID="{0A4F37F6-1F04-42D1-A4EA-5C36682D85CE}" presName="vert1" presStyleCnt="0"/>
      <dgm:spPr/>
    </dgm:pt>
    <dgm:pt modelId="{7526B9A0-7506-41AA-BE07-5D1E390E254F}" type="pres">
      <dgm:prSet presAssocID="{C464AEEB-C971-4ABB-92E6-AE86A29B0F1E}" presName="thickLine" presStyleLbl="alignNode1" presStyleIdx="3" presStyleCnt="8"/>
      <dgm:spPr/>
    </dgm:pt>
    <dgm:pt modelId="{99D96BB5-9512-4304-AD22-1D1976631BD2}" type="pres">
      <dgm:prSet presAssocID="{C464AEEB-C971-4ABB-92E6-AE86A29B0F1E}" presName="horz1" presStyleCnt="0"/>
      <dgm:spPr/>
    </dgm:pt>
    <dgm:pt modelId="{BE63228C-C981-461B-A56E-3CFE658D35CA}" type="pres">
      <dgm:prSet presAssocID="{C464AEEB-C971-4ABB-92E6-AE86A29B0F1E}" presName="tx1" presStyleLbl="revTx" presStyleIdx="3" presStyleCnt="8"/>
      <dgm:spPr/>
    </dgm:pt>
    <dgm:pt modelId="{C3D49E2E-8831-484E-A660-971F75499A36}" type="pres">
      <dgm:prSet presAssocID="{C464AEEB-C971-4ABB-92E6-AE86A29B0F1E}" presName="vert1" presStyleCnt="0"/>
      <dgm:spPr/>
    </dgm:pt>
    <dgm:pt modelId="{3306B2E0-8E82-40AA-AFC0-977185C433B1}" type="pres">
      <dgm:prSet presAssocID="{950C6298-3251-4AF1-BB27-4583DB641D7C}" presName="thickLine" presStyleLbl="alignNode1" presStyleIdx="4" presStyleCnt="8"/>
      <dgm:spPr/>
    </dgm:pt>
    <dgm:pt modelId="{04C84F66-364F-42DD-8211-CEB18451CDB9}" type="pres">
      <dgm:prSet presAssocID="{950C6298-3251-4AF1-BB27-4583DB641D7C}" presName="horz1" presStyleCnt="0"/>
      <dgm:spPr/>
    </dgm:pt>
    <dgm:pt modelId="{154A78F4-D7E3-434E-BB51-9F51B83638B1}" type="pres">
      <dgm:prSet presAssocID="{950C6298-3251-4AF1-BB27-4583DB641D7C}" presName="tx1" presStyleLbl="revTx" presStyleIdx="4" presStyleCnt="8"/>
      <dgm:spPr/>
    </dgm:pt>
    <dgm:pt modelId="{A0DDF007-5E8E-4391-9E1C-882AC52106FD}" type="pres">
      <dgm:prSet presAssocID="{950C6298-3251-4AF1-BB27-4583DB641D7C}" presName="vert1" presStyleCnt="0"/>
      <dgm:spPr/>
    </dgm:pt>
    <dgm:pt modelId="{173D9A91-51B5-4D71-BBEB-3D2D358650DC}" type="pres">
      <dgm:prSet presAssocID="{6D174C32-9FD6-406E-9D5A-8D2B1609F21A}" presName="thickLine" presStyleLbl="alignNode1" presStyleIdx="5" presStyleCnt="8"/>
      <dgm:spPr/>
    </dgm:pt>
    <dgm:pt modelId="{5B28C62B-6FEC-4F2D-B619-088022E00208}" type="pres">
      <dgm:prSet presAssocID="{6D174C32-9FD6-406E-9D5A-8D2B1609F21A}" presName="horz1" presStyleCnt="0"/>
      <dgm:spPr/>
    </dgm:pt>
    <dgm:pt modelId="{C85E3C59-27CB-4AC1-A727-4516EA05DB38}" type="pres">
      <dgm:prSet presAssocID="{6D174C32-9FD6-406E-9D5A-8D2B1609F21A}" presName="tx1" presStyleLbl="revTx" presStyleIdx="5" presStyleCnt="8"/>
      <dgm:spPr/>
    </dgm:pt>
    <dgm:pt modelId="{A1404988-86FC-47B7-981F-48376BF5D10E}" type="pres">
      <dgm:prSet presAssocID="{6D174C32-9FD6-406E-9D5A-8D2B1609F21A}" presName="vert1" presStyleCnt="0"/>
      <dgm:spPr/>
    </dgm:pt>
    <dgm:pt modelId="{21CAB4E7-61DC-4530-807C-4E9235E91056}" type="pres">
      <dgm:prSet presAssocID="{AD59F41F-B8D0-41EC-983E-2EE90BBBF9CA}" presName="thickLine" presStyleLbl="alignNode1" presStyleIdx="6" presStyleCnt="8"/>
      <dgm:spPr/>
    </dgm:pt>
    <dgm:pt modelId="{D1FD0755-7B76-45FC-BA22-6FF4097480B8}" type="pres">
      <dgm:prSet presAssocID="{AD59F41F-B8D0-41EC-983E-2EE90BBBF9CA}" presName="horz1" presStyleCnt="0"/>
      <dgm:spPr/>
    </dgm:pt>
    <dgm:pt modelId="{8EEC1C58-BF00-42E6-99EC-5B1D40C8B401}" type="pres">
      <dgm:prSet presAssocID="{AD59F41F-B8D0-41EC-983E-2EE90BBBF9CA}" presName="tx1" presStyleLbl="revTx" presStyleIdx="6" presStyleCnt="8"/>
      <dgm:spPr/>
    </dgm:pt>
    <dgm:pt modelId="{F3E77C1A-C38E-404C-B4D2-B9042705A5D9}" type="pres">
      <dgm:prSet presAssocID="{AD59F41F-B8D0-41EC-983E-2EE90BBBF9CA}" presName="vert1" presStyleCnt="0"/>
      <dgm:spPr/>
    </dgm:pt>
    <dgm:pt modelId="{BF99C559-7ED3-4E35-ACF9-878E6262283E}" type="pres">
      <dgm:prSet presAssocID="{F1D381B0-5DB7-4247-B3FB-02195C437535}" presName="thickLine" presStyleLbl="alignNode1" presStyleIdx="7" presStyleCnt="8"/>
      <dgm:spPr/>
    </dgm:pt>
    <dgm:pt modelId="{EA7A4DFE-98A9-43CC-B212-C2FB0DFE54EF}" type="pres">
      <dgm:prSet presAssocID="{F1D381B0-5DB7-4247-B3FB-02195C437535}" presName="horz1" presStyleCnt="0"/>
      <dgm:spPr/>
    </dgm:pt>
    <dgm:pt modelId="{FDB8980E-A8BA-40B8-9E80-D885D7CB8300}" type="pres">
      <dgm:prSet presAssocID="{F1D381B0-5DB7-4247-B3FB-02195C437535}" presName="tx1" presStyleLbl="revTx" presStyleIdx="7" presStyleCnt="8"/>
      <dgm:spPr/>
    </dgm:pt>
    <dgm:pt modelId="{B200C24A-3705-405E-BE6B-B0B9259EF399}" type="pres">
      <dgm:prSet presAssocID="{F1D381B0-5DB7-4247-B3FB-02195C437535}" presName="vert1" presStyleCnt="0"/>
      <dgm:spPr/>
    </dgm:pt>
  </dgm:ptLst>
  <dgm:cxnLst>
    <dgm:cxn modelId="{ED96C807-FB44-437F-9464-E499C1C0A366}" srcId="{19391998-4731-4763-AB34-E2E1B61F5F46}" destId="{950C6298-3251-4AF1-BB27-4583DB641D7C}" srcOrd="4" destOrd="0" parTransId="{F382AB48-7CB3-4A56-8489-ADB9D1DCD262}" sibTransId="{4287B842-384D-4BAE-A112-C6EF4E2F1EEE}"/>
    <dgm:cxn modelId="{321DF521-61F0-4C90-839D-56DE8728F869}" type="presOf" srcId="{0A4F37F6-1F04-42D1-A4EA-5C36682D85CE}" destId="{C7EC7BE5-E6FC-418D-BD55-115926CC9ED1}" srcOrd="0" destOrd="0" presId="urn:microsoft.com/office/officeart/2008/layout/LinedList"/>
    <dgm:cxn modelId="{563E4C30-BA3C-40FD-BE43-B8045D3956C2}" type="presOf" srcId="{890E9DD4-E313-43FF-BCF3-C09345A84CCC}" destId="{480EF18E-9CFA-4F6F-BAE5-335D4BD307A2}" srcOrd="0" destOrd="0" presId="urn:microsoft.com/office/officeart/2008/layout/LinedList"/>
    <dgm:cxn modelId="{F54EAE5D-4739-4909-A4FD-54FC8CEB461F}" type="presOf" srcId="{19391998-4731-4763-AB34-E2E1B61F5F46}" destId="{BC0B1A81-CBF4-4A07-9400-CABABE9953B7}" srcOrd="0" destOrd="0" presId="urn:microsoft.com/office/officeart/2008/layout/LinedList"/>
    <dgm:cxn modelId="{52A66460-6914-42BB-92B7-B9A9B531CFC8}" type="presOf" srcId="{950C6298-3251-4AF1-BB27-4583DB641D7C}" destId="{154A78F4-D7E3-434E-BB51-9F51B83638B1}" srcOrd="0" destOrd="0" presId="urn:microsoft.com/office/officeart/2008/layout/LinedList"/>
    <dgm:cxn modelId="{07D2B457-DCE9-4D64-A5DC-0CA1CA6B856B}" srcId="{19391998-4731-4763-AB34-E2E1B61F5F46}" destId="{AD59F41F-B8D0-41EC-983E-2EE90BBBF9CA}" srcOrd="6" destOrd="0" parTransId="{AD42EFB8-7358-4DE4-855E-3A67B1E46B20}" sibTransId="{23E1A601-622C-458A-BAE7-5545A1B39571}"/>
    <dgm:cxn modelId="{0C8A6F86-9887-4B83-B445-A63122154EED}" srcId="{19391998-4731-4763-AB34-E2E1B61F5F46}" destId="{C05DCE5A-2C33-4BAB-ACEA-342A825F88F2}" srcOrd="1" destOrd="0" parTransId="{CDD84C11-6535-4504-A14E-CCD9A53BF34A}" sibTransId="{46C0610E-CD1E-432A-8822-D11669BF3EE2}"/>
    <dgm:cxn modelId="{7B4712A1-AE2E-4BB2-A871-7061A047724B}" srcId="{19391998-4731-4763-AB34-E2E1B61F5F46}" destId="{C464AEEB-C971-4ABB-92E6-AE86A29B0F1E}" srcOrd="3" destOrd="0" parTransId="{79D12249-92B2-45DD-B256-665CBEFE50A6}" sibTransId="{944375A9-81F3-4058-A71E-76FC63CA586A}"/>
    <dgm:cxn modelId="{E63DB1B4-1301-4A9E-BA32-544B9E373F95}" type="presOf" srcId="{C464AEEB-C971-4ABB-92E6-AE86A29B0F1E}" destId="{BE63228C-C981-461B-A56E-3CFE658D35CA}" srcOrd="0" destOrd="0" presId="urn:microsoft.com/office/officeart/2008/layout/LinedList"/>
    <dgm:cxn modelId="{4E9B29B8-C4D3-4F6B-B4BF-0BFEBA68423E}" type="presOf" srcId="{C05DCE5A-2C33-4BAB-ACEA-342A825F88F2}" destId="{25436C7B-5FE9-465C-BE92-0034F33AB04B}" srcOrd="0" destOrd="0" presId="urn:microsoft.com/office/officeart/2008/layout/LinedList"/>
    <dgm:cxn modelId="{8E5D7AD0-88BC-4306-91BC-EE3F70217E97}" type="presOf" srcId="{AD59F41F-B8D0-41EC-983E-2EE90BBBF9CA}" destId="{8EEC1C58-BF00-42E6-99EC-5B1D40C8B401}" srcOrd="0" destOrd="0" presId="urn:microsoft.com/office/officeart/2008/layout/LinedList"/>
    <dgm:cxn modelId="{52B147D1-D3FA-46C8-AFCE-DE710EEF5040}" srcId="{19391998-4731-4763-AB34-E2E1B61F5F46}" destId="{6D174C32-9FD6-406E-9D5A-8D2B1609F21A}" srcOrd="5" destOrd="0" parTransId="{855B3290-D6F5-4BEE-9D5F-1EE16E51A600}" sibTransId="{B790046E-591F-4E2E-856E-BA258C5542B9}"/>
    <dgm:cxn modelId="{35D895D1-D9A3-4498-BF65-0319D733DE22}" type="presOf" srcId="{6D174C32-9FD6-406E-9D5A-8D2B1609F21A}" destId="{C85E3C59-27CB-4AC1-A727-4516EA05DB38}" srcOrd="0" destOrd="0" presId="urn:microsoft.com/office/officeart/2008/layout/LinedList"/>
    <dgm:cxn modelId="{6F4139F1-BD67-4C87-AC05-8E40DB9D8606}" srcId="{19391998-4731-4763-AB34-E2E1B61F5F46}" destId="{0A4F37F6-1F04-42D1-A4EA-5C36682D85CE}" srcOrd="2" destOrd="0" parTransId="{FECECF10-B5FB-4828-9213-86AA538699D1}" sibTransId="{5CB79601-58D7-4A15-9B15-87F1978C0779}"/>
    <dgm:cxn modelId="{52620EF2-6AE3-4CD5-AA52-03E00ABBD0DC}" type="presOf" srcId="{F1D381B0-5DB7-4247-B3FB-02195C437535}" destId="{FDB8980E-A8BA-40B8-9E80-D885D7CB8300}" srcOrd="0" destOrd="0" presId="urn:microsoft.com/office/officeart/2008/layout/LinedList"/>
    <dgm:cxn modelId="{70F3AEF4-CA67-4440-8E39-3EC24F060B1C}" srcId="{19391998-4731-4763-AB34-E2E1B61F5F46}" destId="{890E9DD4-E313-43FF-BCF3-C09345A84CCC}" srcOrd="0" destOrd="0" parTransId="{1A8D94D4-9518-47BB-AFC7-BDC7BF1CFF97}" sibTransId="{5CDD4834-762F-4924-922D-036B392A7F50}"/>
    <dgm:cxn modelId="{91215BF9-7FB6-40B9-B023-17BF4C1B6C9C}" srcId="{19391998-4731-4763-AB34-E2E1B61F5F46}" destId="{F1D381B0-5DB7-4247-B3FB-02195C437535}" srcOrd="7" destOrd="0" parTransId="{3F45078A-4C5C-4938-BFBA-142A587179CC}" sibTransId="{AE16655A-432C-4AC1-A83C-BDDF8DF1F430}"/>
    <dgm:cxn modelId="{FC7F5811-666F-479E-A3C9-5C023FBF4F16}" type="presParOf" srcId="{BC0B1A81-CBF4-4A07-9400-CABABE9953B7}" destId="{0A92B477-9B96-4AB3-9E40-F4E298851FD8}" srcOrd="0" destOrd="0" presId="urn:microsoft.com/office/officeart/2008/layout/LinedList"/>
    <dgm:cxn modelId="{079A1096-62BA-48DF-91E1-9B2866DBE5D6}" type="presParOf" srcId="{BC0B1A81-CBF4-4A07-9400-CABABE9953B7}" destId="{984559B5-94E8-412B-8053-46905F507452}" srcOrd="1" destOrd="0" presId="urn:microsoft.com/office/officeart/2008/layout/LinedList"/>
    <dgm:cxn modelId="{0C8BC7DB-0F0E-4DAE-A542-8289AA65F345}" type="presParOf" srcId="{984559B5-94E8-412B-8053-46905F507452}" destId="{480EF18E-9CFA-4F6F-BAE5-335D4BD307A2}" srcOrd="0" destOrd="0" presId="urn:microsoft.com/office/officeart/2008/layout/LinedList"/>
    <dgm:cxn modelId="{948655F3-565C-4BA0-960F-C3748FECA8D2}" type="presParOf" srcId="{984559B5-94E8-412B-8053-46905F507452}" destId="{EA450A45-2AA3-4C55-802A-6122E6E6AC7A}" srcOrd="1" destOrd="0" presId="urn:microsoft.com/office/officeart/2008/layout/LinedList"/>
    <dgm:cxn modelId="{CDE3EBC3-CABC-43BA-BD2B-9C843AD23353}" type="presParOf" srcId="{BC0B1A81-CBF4-4A07-9400-CABABE9953B7}" destId="{A170DE7D-E69A-4716-9691-5D092DBAA689}" srcOrd="2" destOrd="0" presId="urn:microsoft.com/office/officeart/2008/layout/LinedList"/>
    <dgm:cxn modelId="{1316E8F0-51A4-44CF-86C9-AE37253751B3}" type="presParOf" srcId="{BC0B1A81-CBF4-4A07-9400-CABABE9953B7}" destId="{7CE09AC4-861E-4076-B054-846E1F11043F}" srcOrd="3" destOrd="0" presId="urn:microsoft.com/office/officeart/2008/layout/LinedList"/>
    <dgm:cxn modelId="{1353572A-95C9-4522-8BC2-427FDC261FB7}" type="presParOf" srcId="{7CE09AC4-861E-4076-B054-846E1F11043F}" destId="{25436C7B-5FE9-465C-BE92-0034F33AB04B}" srcOrd="0" destOrd="0" presId="urn:microsoft.com/office/officeart/2008/layout/LinedList"/>
    <dgm:cxn modelId="{171812B7-B36E-4589-BEDC-F4B07DC61AE5}" type="presParOf" srcId="{7CE09AC4-861E-4076-B054-846E1F11043F}" destId="{8C1B857E-280E-4FC7-A14F-40505816C27A}" srcOrd="1" destOrd="0" presId="urn:microsoft.com/office/officeart/2008/layout/LinedList"/>
    <dgm:cxn modelId="{3AAB6CC8-BF11-4238-907C-5BB82C320DC9}" type="presParOf" srcId="{BC0B1A81-CBF4-4A07-9400-CABABE9953B7}" destId="{D3353DC2-7402-433F-85CA-B3AED8481554}" srcOrd="4" destOrd="0" presId="urn:microsoft.com/office/officeart/2008/layout/LinedList"/>
    <dgm:cxn modelId="{F76543AA-4507-42C3-8C49-7464DCDE5567}" type="presParOf" srcId="{BC0B1A81-CBF4-4A07-9400-CABABE9953B7}" destId="{1B616C58-D8CC-45BD-B031-E12B880C9BE1}" srcOrd="5" destOrd="0" presId="urn:microsoft.com/office/officeart/2008/layout/LinedList"/>
    <dgm:cxn modelId="{AD630CC9-2D9F-42CE-B809-A9AD76317FC4}" type="presParOf" srcId="{1B616C58-D8CC-45BD-B031-E12B880C9BE1}" destId="{C7EC7BE5-E6FC-418D-BD55-115926CC9ED1}" srcOrd="0" destOrd="0" presId="urn:microsoft.com/office/officeart/2008/layout/LinedList"/>
    <dgm:cxn modelId="{6C94EF71-5112-4412-8648-2A29B41628AF}" type="presParOf" srcId="{1B616C58-D8CC-45BD-B031-E12B880C9BE1}" destId="{EDC7DD2E-572B-4291-88C7-A569F08A1A59}" srcOrd="1" destOrd="0" presId="urn:microsoft.com/office/officeart/2008/layout/LinedList"/>
    <dgm:cxn modelId="{2D25A47D-9B92-4E8E-9030-DE65D4013B56}" type="presParOf" srcId="{BC0B1A81-CBF4-4A07-9400-CABABE9953B7}" destId="{7526B9A0-7506-41AA-BE07-5D1E390E254F}" srcOrd="6" destOrd="0" presId="urn:microsoft.com/office/officeart/2008/layout/LinedList"/>
    <dgm:cxn modelId="{105C11CB-9F37-41AE-9180-9D4A9A9065FC}" type="presParOf" srcId="{BC0B1A81-CBF4-4A07-9400-CABABE9953B7}" destId="{99D96BB5-9512-4304-AD22-1D1976631BD2}" srcOrd="7" destOrd="0" presId="urn:microsoft.com/office/officeart/2008/layout/LinedList"/>
    <dgm:cxn modelId="{72261E5E-E97B-4B24-B559-B78B0A8091F3}" type="presParOf" srcId="{99D96BB5-9512-4304-AD22-1D1976631BD2}" destId="{BE63228C-C981-461B-A56E-3CFE658D35CA}" srcOrd="0" destOrd="0" presId="urn:microsoft.com/office/officeart/2008/layout/LinedList"/>
    <dgm:cxn modelId="{AB6396E9-ED43-47EC-900D-29227B08E54A}" type="presParOf" srcId="{99D96BB5-9512-4304-AD22-1D1976631BD2}" destId="{C3D49E2E-8831-484E-A660-971F75499A36}" srcOrd="1" destOrd="0" presId="urn:microsoft.com/office/officeart/2008/layout/LinedList"/>
    <dgm:cxn modelId="{6E5FFB6B-09D2-4C0A-B43E-B7FE09D5683B}" type="presParOf" srcId="{BC0B1A81-CBF4-4A07-9400-CABABE9953B7}" destId="{3306B2E0-8E82-40AA-AFC0-977185C433B1}" srcOrd="8" destOrd="0" presId="urn:microsoft.com/office/officeart/2008/layout/LinedList"/>
    <dgm:cxn modelId="{436B094B-7ED5-430F-BDCF-812B8252C61B}" type="presParOf" srcId="{BC0B1A81-CBF4-4A07-9400-CABABE9953B7}" destId="{04C84F66-364F-42DD-8211-CEB18451CDB9}" srcOrd="9" destOrd="0" presId="urn:microsoft.com/office/officeart/2008/layout/LinedList"/>
    <dgm:cxn modelId="{F3069308-36EF-4219-864F-CC8AB8969E61}" type="presParOf" srcId="{04C84F66-364F-42DD-8211-CEB18451CDB9}" destId="{154A78F4-D7E3-434E-BB51-9F51B83638B1}" srcOrd="0" destOrd="0" presId="urn:microsoft.com/office/officeart/2008/layout/LinedList"/>
    <dgm:cxn modelId="{883AAFB9-A3C1-4011-96C9-A6F7DFB8507B}" type="presParOf" srcId="{04C84F66-364F-42DD-8211-CEB18451CDB9}" destId="{A0DDF007-5E8E-4391-9E1C-882AC52106FD}" srcOrd="1" destOrd="0" presId="urn:microsoft.com/office/officeart/2008/layout/LinedList"/>
    <dgm:cxn modelId="{D6E9FF31-9C64-4DEF-96C0-28FE01E21C36}" type="presParOf" srcId="{BC0B1A81-CBF4-4A07-9400-CABABE9953B7}" destId="{173D9A91-51B5-4D71-BBEB-3D2D358650DC}" srcOrd="10" destOrd="0" presId="urn:microsoft.com/office/officeart/2008/layout/LinedList"/>
    <dgm:cxn modelId="{4EF382E6-8E35-4B32-9E63-1E3BC3DE5555}" type="presParOf" srcId="{BC0B1A81-CBF4-4A07-9400-CABABE9953B7}" destId="{5B28C62B-6FEC-4F2D-B619-088022E00208}" srcOrd="11" destOrd="0" presId="urn:microsoft.com/office/officeart/2008/layout/LinedList"/>
    <dgm:cxn modelId="{F5D6C091-AE2F-4A8A-BFFF-7F2CE6CD0643}" type="presParOf" srcId="{5B28C62B-6FEC-4F2D-B619-088022E00208}" destId="{C85E3C59-27CB-4AC1-A727-4516EA05DB38}" srcOrd="0" destOrd="0" presId="urn:microsoft.com/office/officeart/2008/layout/LinedList"/>
    <dgm:cxn modelId="{4AFDD237-6D2E-4239-85C8-E1A0567A87D8}" type="presParOf" srcId="{5B28C62B-6FEC-4F2D-B619-088022E00208}" destId="{A1404988-86FC-47B7-981F-48376BF5D10E}" srcOrd="1" destOrd="0" presId="urn:microsoft.com/office/officeart/2008/layout/LinedList"/>
    <dgm:cxn modelId="{4D229DD8-34DA-4F91-8CF5-45152FF40062}" type="presParOf" srcId="{BC0B1A81-CBF4-4A07-9400-CABABE9953B7}" destId="{21CAB4E7-61DC-4530-807C-4E9235E91056}" srcOrd="12" destOrd="0" presId="urn:microsoft.com/office/officeart/2008/layout/LinedList"/>
    <dgm:cxn modelId="{A079496E-2758-4191-8C0E-E6C2A50C0C5F}" type="presParOf" srcId="{BC0B1A81-CBF4-4A07-9400-CABABE9953B7}" destId="{D1FD0755-7B76-45FC-BA22-6FF4097480B8}" srcOrd="13" destOrd="0" presId="urn:microsoft.com/office/officeart/2008/layout/LinedList"/>
    <dgm:cxn modelId="{0C286326-5E0B-479B-9715-0A2967533264}" type="presParOf" srcId="{D1FD0755-7B76-45FC-BA22-6FF4097480B8}" destId="{8EEC1C58-BF00-42E6-99EC-5B1D40C8B401}" srcOrd="0" destOrd="0" presId="urn:microsoft.com/office/officeart/2008/layout/LinedList"/>
    <dgm:cxn modelId="{759D4586-AB65-43BD-A30C-B9AD69FBBCC9}" type="presParOf" srcId="{D1FD0755-7B76-45FC-BA22-6FF4097480B8}" destId="{F3E77C1A-C38E-404C-B4D2-B9042705A5D9}" srcOrd="1" destOrd="0" presId="urn:microsoft.com/office/officeart/2008/layout/LinedList"/>
    <dgm:cxn modelId="{7D7944DA-56CF-46B8-B208-E2313BDE7E06}" type="presParOf" srcId="{BC0B1A81-CBF4-4A07-9400-CABABE9953B7}" destId="{BF99C559-7ED3-4E35-ACF9-878E6262283E}" srcOrd="14" destOrd="0" presId="urn:microsoft.com/office/officeart/2008/layout/LinedList"/>
    <dgm:cxn modelId="{ABE93D51-FDE6-4FD0-9928-F398D0BD2905}" type="presParOf" srcId="{BC0B1A81-CBF4-4A07-9400-CABABE9953B7}" destId="{EA7A4DFE-98A9-43CC-B212-C2FB0DFE54EF}" srcOrd="15" destOrd="0" presId="urn:microsoft.com/office/officeart/2008/layout/LinedList"/>
    <dgm:cxn modelId="{D491169F-C0C9-422A-AFF0-02728B01B79D}" type="presParOf" srcId="{EA7A4DFE-98A9-43CC-B212-C2FB0DFE54EF}" destId="{FDB8980E-A8BA-40B8-9E80-D885D7CB8300}" srcOrd="0" destOrd="0" presId="urn:microsoft.com/office/officeart/2008/layout/LinedList"/>
    <dgm:cxn modelId="{85CA5FBD-102D-430E-87EB-4CB641BC0612}" type="presParOf" srcId="{EA7A4DFE-98A9-43CC-B212-C2FB0DFE54EF}" destId="{B200C24A-3705-405E-BE6B-B0B9259EF3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4399C5-79FA-438F-B87D-2FABFF067CF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8939BD50-C0EF-4536-A8B4-4DE8825490CE}">
      <dgm:prSet/>
      <dgm:spPr/>
      <dgm:t>
        <a:bodyPr/>
        <a:lstStyle/>
        <a:p>
          <a:r>
            <a:rPr lang="en-GB" dirty="0">
              <a:latin typeface="Georgia" panose="02040502050405020303" pitchFamily="18" charset="0"/>
            </a:rPr>
            <a:t>After the implementation of the NHS Long Term Plan, care shifted from being solely reactive to preventative care (Hayes, 2025). </a:t>
          </a:r>
          <a:endParaRPr lang="en-US" dirty="0">
            <a:latin typeface="Georgia" panose="02040502050405020303" pitchFamily="18" charset="0"/>
          </a:endParaRPr>
        </a:p>
      </dgm:t>
    </dgm:pt>
    <dgm:pt modelId="{D743BB16-332A-46BF-A16E-25DC8EAD46FB}" type="parTrans" cxnId="{3D165E2E-CCDD-4F02-A8C2-CBE2A269738A}">
      <dgm:prSet/>
      <dgm:spPr/>
      <dgm:t>
        <a:bodyPr/>
        <a:lstStyle/>
        <a:p>
          <a:endParaRPr lang="en-US"/>
        </a:p>
      </dgm:t>
    </dgm:pt>
    <dgm:pt modelId="{6E0B9AA6-2B0C-4260-ADA7-87860CB90E43}" type="sibTrans" cxnId="{3D165E2E-CCDD-4F02-A8C2-CBE2A269738A}">
      <dgm:prSet/>
      <dgm:spPr/>
      <dgm:t>
        <a:bodyPr/>
        <a:lstStyle/>
        <a:p>
          <a:endParaRPr lang="en-US"/>
        </a:p>
      </dgm:t>
    </dgm:pt>
    <dgm:pt modelId="{D53B65BE-DDF7-4D6B-91D3-A54FEE0EFAEF}">
      <dgm:prSet/>
      <dgm:spPr/>
      <dgm:t>
        <a:bodyPr/>
        <a:lstStyle/>
        <a:p>
          <a:r>
            <a:rPr lang="en-GB" dirty="0">
              <a:latin typeface="Georgia" panose="02040502050405020303" pitchFamily="18" charset="0"/>
            </a:rPr>
            <a:t>Multidisciplinary working, as stated in the Health and Care (Act 2022), improves outcomes and efficiency.</a:t>
          </a:r>
          <a:endParaRPr lang="en-US" dirty="0">
            <a:latin typeface="Georgia" panose="02040502050405020303" pitchFamily="18" charset="0"/>
          </a:endParaRPr>
        </a:p>
      </dgm:t>
    </dgm:pt>
    <dgm:pt modelId="{F5304F8E-6606-40C4-B70B-F4C9CB0A41C3}" type="parTrans" cxnId="{59C9647F-2581-47DD-9DB8-E0DA8E5D71C8}">
      <dgm:prSet/>
      <dgm:spPr/>
      <dgm:t>
        <a:bodyPr/>
        <a:lstStyle/>
        <a:p>
          <a:endParaRPr lang="en-US"/>
        </a:p>
      </dgm:t>
    </dgm:pt>
    <dgm:pt modelId="{C76B8651-02D0-495E-9C6B-EA5A678E4B8E}" type="sibTrans" cxnId="{59C9647F-2581-47DD-9DB8-E0DA8E5D71C8}">
      <dgm:prSet/>
      <dgm:spPr/>
      <dgm:t>
        <a:bodyPr/>
        <a:lstStyle/>
        <a:p>
          <a:endParaRPr lang="en-US"/>
        </a:p>
      </dgm:t>
    </dgm:pt>
    <dgm:pt modelId="{580A5E82-8423-44A1-B567-39E699E0A6A2}">
      <dgm:prSet/>
      <dgm:spPr/>
      <dgm:t>
        <a:bodyPr/>
        <a:lstStyle/>
        <a:p>
          <a:r>
            <a:rPr lang="en-GB" dirty="0">
              <a:latin typeface="Georgia" panose="02040502050405020303" pitchFamily="18" charset="0"/>
            </a:rPr>
            <a:t>With WHO’s Health in All Policies, it helps to integrate health across sectors by addressing social determinants of health equity (PAHO, 2025).</a:t>
          </a:r>
          <a:endParaRPr lang="en-US" dirty="0">
            <a:latin typeface="Georgia" panose="02040502050405020303" pitchFamily="18" charset="0"/>
          </a:endParaRPr>
        </a:p>
      </dgm:t>
    </dgm:pt>
    <dgm:pt modelId="{5CD656CD-B53C-4632-B86A-1611312954FC}" type="parTrans" cxnId="{BA5DC740-94A4-4105-B9B0-43BA8B8DA8CD}">
      <dgm:prSet/>
      <dgm:spPr/>
      <dgm:t>
        <a:bodyPr/>
        <a:lstStyle/>
        <a:p>
          <a:endParaRPr lang="en-US"/>
        </a:p>
      </dgm:t>
    </dgm:pt>
    <dgm:pt modelId="{362F2E34-938D-4988-AE01-EF16D74E7118}" type="sibTrans" cxnId="{BA5DC740-94A4-4105-B9B0-43BA8B8DA8CD}">
      <dgm:prSet/>
      <dgm:spPr/>
      <dgm:t>
        <a:bodyPr/>
        <a:lstStyle/>
        <a:p>
          <a:endParaRPr lang="en-US"/>
        </a:p>
      </dgm:t>
    </dgm:pt>
    <dgm:pt modelId="{6620CA2A-EFE0-4A4D-890C-8F225B2A89B6}" type="pres">
      <dgm:prSet presAssocID="{C44399C5-79FA-438F-B87D-2FABFF067CFE}" presName="vert0" presStyleCnt="0">
        <dgm:presLayoutVars>
          <dgm:dir/>
          <dgm:animOne val="branch"/>
          <dgm:animLvl val="lvl"/>
        </dgm:presLayoutVars>
      </dgm:prSet>
      <dgm:spPr/>
    </dgm:pt>
    <dgm:pt modelId="{FC7715CD-BF61-4D07-A645-CB17F8AA30F0}" type="pres">
      <dgm:prSet presAssocID="{8939BD50-C0EF-4536-A8B4-4DE8825490CE}" presName="thickLine" presStyleLbl="alignNode1" presStyleIdx="0" presStyleCnt="3"/>
      <dgm:spPr/>
    </dgm:pt>
    <dgm:pt modelId="{E9272AE5-DEBD-453A-8307-61002676C920}" type="pres">
      <dgm:prSet presAssocID="{8939BD50-C0EF-4536-A8B4-4DE8825490CE}" presName="horz1" presStyleCnt="0"/>
      <dgm:spPr/>
    </dgm:pt>
    <dgm:pt modelId="{02E8716A-76CE-429B-8441-76FEA39FE166}" type="pres">
      <dgm:prSet presAssocID="{8939BD50-C0EF-4536-A8B4-4DE8825490CE}" presName="tx1" presStyleLbl="revTx" presStyleIdx="0" presStyleCnt="3"/>
      <dgm:spPr/>
    </dgm:pt>
    <dgm:pt modelId="{B1EBE04D-4145-4BC8-8EB8-B86678C46C8E}" type="pres">
      <dgm:prSet presAssocID="{8939BD50-C0EF-4536-A8B4-4DE8825490CE}" presName="vert1" presStyleCnt="0"/>
      <dgm:spPr/>
    </dgm:pt>
    <dgm:pt modelId="{94D13547-C99B-440C-8012-267E0EED8F5E}" type="pres">
      <dgm:prSet presAssocID="{D53B65BE-DDF7-4D6B-91D3-A54FEE0EFAEF}" presName="thickLine" presStyleLbl="alignNode1" presStyleIdx="1" presStyleCnt="3"/>
      <dgm:spPr/>
    </dgm:pt>
    <dgm:pt modelId="{64CDE6A1-CC9A-4A4C-9C57-4C397016AF76}" type="pres">
      <dgm:prSet presAssocID="{D53B65BE-DDF7-4D6B-91D3-A54FEE0EFAEF}" presName="horz1" presStyleCnt="0"/>
      <dgm:spPr/>
    </dgm:pt>
    <dgm:pt modelId="{B46A33FD-87DA-4D12-9209-B765511658B2}" type="pres">
      <dgm:prSet presAssocID="{D53B65BE-DDF7-4D6B-91D3-A54FEE0EFAEF}" presName="tx1" presStyleLbl="revTx" presStyleIdx="1" presStyleCnt="3"/>
      <dgm:spPr/>
    </dgm:pt>
    <dgm:pt modelId="{9170DA85-D7CC-4614-AB79-B8FF95358A87}" type="pres">
      <dgm:prSet presAssocID="{D53B65BE-DDF7-4D6B-91D3-A54FEE0EFAEF}" presName="vert1" presStyleCnt="0"/>
      <dgm:spPr/>
    </dgm:pt>
    <dgm:pt modelId="{D15042DD-CAD5-4202-8EEE-A3BB8F25288E}" type="pres">
      <dgm:prSet presAssocID="{580A5E82-8423-44A1-B567-39E699E0A6A2}" presName="thickLine" presStyleLbl="alignNode1" presStyleIdx="2" presStyleCnt="3"/>
      <dgm:spPr/>
    </dgm:pt>
    <dgm:pt modelId="{46847C1A-BDC2-4D72-ABF2-16BC2C17E5C1}" type="pres">
      <dgm:prSet presAssocID="{580A5E82-8423-44A1-B567-39E699E0A6A2}" presName="horz1" presStyleCnt="0"/>
      <dgm:spPr/>
    </dgm:pt>
    <dgm:pt modelId="{734703F7-00BD-4D53-8BB9-4DA50662B8F1}" type="pres">
      <dgm:prSet presAssocID="{580A5E82-8423-44A1-B567-39E699E0A6A2}" presName="tx1" presStyleLbl="revTx" presStyleIdx="2" presStyleCnt="3"/>
      <dgm:spPr/>
    </dgm:pt>
    <dgm:pt modelId="{52B85C9C-F44B-4E33-93DB-060C1182F7C5}" type="pres">
      <dgm:prSet presAssocID="{580A5E82-8423-44A1-B567-39E699E0A6A2}" presName="vert1" presStyleCnt="0"/>
      <dgm:spPr/>
    </dgm:pt>
  </dgm:ptLst>
  <dgm:cxnLst>
    <dgm:cxn modelId="{7CC39D12-6240-4BEB-8B7A-B07783137546}" type="presOf" srcId="{8939BD50-C0EF-4536-A8B4-4DE8825490CE}" destId="{02E8716A-76CE-429B-8441-76FEA39FE166}" srcOrd="0" destOrd="0" presId="urn:microsoft.com/office/officeart/2008/layout/LinedList"/>
    <dgm:cxn modelId="{3D165E2E-CCDD-4F02-A8C2-CBE2A269738A}" srcId="{C44399C5-79FA-438F-B87D-2FABFF067CFE}" destId="{8939BD50-C0EF-4536-A8B4-4DE8825490CE}" srcOrd="0" destOrd="0" parTransId="{D743BB16-332A-46BF-A16E-25DC8EAD46FB}" sibTransId="{6E0B9AA6-2B0C-4260-ADA7-87860CB90E43}"/>
    <dgm:cxn modelId="{BA5DC740-94A4-4105-B9B0-43BA8B8DA8CD}" srcId="{C44399C5-79FA-438F-B87D-2FABFF067CFE}" destId="{580A5E82-8423-44A1-B567-39E699E0A6A2}" srcOrd="2" destOrd="0" parTransId="{5CD656CD-B53C-4632-B86A-1611312954FC}" sibTransId="{362F2E34-938D-4988-AE01-EF16D74E7118}"/>
    <dgm:cxn modelId="{E3995349-49E5-4413-8848-2137B73B991E}" type="presOf" srcId="{D53B65BE-DDF7-4D6B-91D3-A54FEE0EFAEF}" destId="{B46A33FD-87DA-4D12-9209-B765511658B2}" srcOrd="0" destOrd="0" presId="urn:microsoft.com/office/officeart/2008/layout/LinedList"/>
    <dgm:cxn modelId="{59C9647F-2581-47DD-9DB8-E0DA8E5D71C8}" srcId="{C44399C5-79FA-438F-B87D-2FABFF067CFE}" destId="{D53B65BE-DDF7-4D6B-91D3-A54FEE0EFAEF}" srcOrd="1" destOrd="0" parTransId="{F5304F8E-6606-40C4-B70B-F4C9CB0A41C3}" sibTransId="{C76B8651-02D0-495E-9C6B-EA5A678E4B8E}"/>
    <dgm:cxn modelId="{96C3EDA3-D194-4FC8-9459-1306ACA8FE54}" type="presOf" srcId="{580A5E82-8423-44A1-B567-39E699E0A6A2}" destId="{734703F7-00BD-4D53-8BB9-4DA50662B8F1}" srcOrd="0" destOrd="0" presId="urn:microsoft.com/office/officeart/2008/layout/LinedList"/>
    <dgm:cxn modelId="{9B37A2D1-49D5-4C05-9CE3-771B57A43A33}" type="presOf" srcId="{C44399C5-79FA-438F-B87D-2FABFF067CFE}" destId="{6620CA2A-EFE0-4A4D-890C-8F225B2A89B6}" srcOrd="0" destOrd="0" presId="urn:microsoft.com/office/officeart/2008/layout/LinedList"/>
    <dgm:cxn modelId="{AB83D099-990B-495E-BA71-7D4CABA6DEDF}" type="presParOf" srcId="{6620CA2A-EFE0-4A4D-890C-8F225B2A89B6}" destId="{FC7715CD-BF61-4D07-A645-CB17F8AA30F0}" srcOrd="0" destOrd="0" presId="urn:microsoft.com/office/officeart/2008/layout/LinedList"/>
    <dgm:cxn modelId="{0BAB3F70-2E6A-482A-9593-622B4BEE270C}" type="presParOf" srcId="{6620CA2A-EFE0-4A4D-890C-8F225B2A89B6}" destId="{E9272AE5-DEBD-453A-8307-61002676C920}" srcOrd="1" destOrd="0" presId="urn:microsoft.com/office/officeart/2008/layout/LinedList"/>
    <dgm:cxn modelId="{44AF3FF4-DEEC-43E0-9D77-8DF2B94C8B7C}" type="presParOf" srcId="{E9272AE5-DEBD-453A-8307-61002676C920}" destId="{02E8716A-76CE-429B-8441-76FEA39FE166}" srcOrd="0" destOrd="0" presId="urn:microsoft.com/office/officeart/2008/layout/LinedList"/>
    <dgm:cxn modelId="{499F63E6-8213-4810-B547-FDBD686CD125}" type="presParOf" srcId="{E9272AE5-DEBD-453A-8307-61002676C920}" destId="{B1EBE04D-4145-4BC8-8EB8-B86678C46C8E}" srcOrd="1" destOrd="0" presId="urn:microsoft.com/office/officeart/2008/layout/LinedList"/>
    <dgm:cxn modelId="{6CF73EBE-1089-4687-AE82-82801AC2CA4F}" type="presParOf" srcId="{6620CA2A-EFE0-4A4D-890C-8F225B2A89B6}" destId="{94D13547-C99B-440C-8012-267E0EED8F5E}" srcOrd="2" destOrd="0" presId="urn:microsoft.com/office/officeart/2008/layout/LinedList"/>
    <dgm:cxn modelId="{64804A4A-E199-4DC1-AAE6-7D12AEC63CB4}" type="presParOf" srcId="{6620CA2A-EFE0-4A4D-890C-8F225B2A89B6}" destId="{64CDE6A1-CC9A-4A4C-9C57-4C397016AF76}" srcOrd="3" destOrd="0" presId="urn:microsoft.com/office/officeart/2008/layout/LinedList"/>
    <dgm:cxn modelId="{6787FE2A-71F4-4C73-A8A5-E4CDBB462171}" type="presParOf" srcId="{64CDE6A1-CC9A-4A4C-9C57-4C397016AF76}" destId="{B46A33FD-87DA-4D12-9209-B765511658B2}" srcOrd="0" destOrd="0" presId="urn:microsoft.com/office/officeart/2008/layout/LinedList"/>
    <dgm:cxn modelId="{341C132C-9677-4834-B1DB-7B30E628A6E7}" type="presParOf" srcId="{64CDE6A1-CC9A-4A4C-9C57-4C397016AF76}" destId="{9170DA85-D7CC-4614-AB79-B8FF95358A87}" srcOrd="1" destOrd="0" presId="urn:microsoft.com/office/officeart/2008/layout/LinedList"/>
    <dgm:cxn modelId="{DC9B4535-8CA7-4D71-9EC2-138472B35A7A}" type="presParOf" srcId="{6620CA2A-EFE0-4A4D-890C-8F225B2A89B6}" destId="{D15042DD-CAD5-4202-8EEE-A3BB8F25288E}" srcOrd="4" destOrd="0" presId="urn:microsoft.com/office/officeart/2008/layout/LinedList"/>
    <dgm:cxn modelId="{AC9EBF26-18DF-4D61-BD02-F68CFCB6520C}" type="presParOf" srcId="{6620CA2A-EFE0-4A4D-890C-8F225B2A89B6}" destId="{46847C1A-BDC2-4D72-ABF2-16BC2C17E5C1}" srcOrd="5" destOrd="0" presId="urn:microsoft.com/office/officeart/2008/layout/LinedList"/>
    <dgm:cxn modelId="{7C9A63BF-9F54-4FE3-8867-F612454060CB}" type="presParOf" srcId="{46847C1A-BDC2-4D72-ABF2-16BC2C17E5C1}" destId="{734703F7-00BD-4D53-8BB9-4DA50662B8F1}" srcOrd="0" destOrd="0" presId="urn:microsoft.com/office/officeart/2008/layout/LinedList"/>
    <dgm:cxn modelId="{A03AA6D4-8E38-4BE1-BC22-AB45807206C8}" type="presParOf" srcId="{46847C1A-BDC2-4D72-ABF2-16BC2C17E5C1}" destId="{52B85C9C-F44B-4E33-93DB-060C1182F7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491C7D-D611-4C1A-ADC1-95A6118E7A2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C84B8DC-752C-4E24-B76C-4A3AA8CAF200}">
      <dgm:prSet custT="1"/>
      <dgm:spPr/>
      <dgm:t>
        <a:bodyPr/>
        <a:lstStyle/>
        <a:p>
          <a:r>
            <a:rPr lang="en-GB" sz="2400" dirty="0">
              <a:latin typeface="Georgia" panose="02040502050405020303" pitchFamily="18" charset="0"/>
            </a:rPr>
            <a:t>Modern service delivery increasingly integrates wellness programmes, telehealth and community health initiatives to provide person-centred care that is accessible and increases population wellbeing (WHO, 2024).</a:t>
          </a:r>
          <a:endParaRPr lang="en-US" sz="2400" dirty="0">
            <a:latin typeface="Georgia" panose="02040502050405020303" pitchFamily="18" charset="0"/>
          </a:endParaRPr>
        </a:p>
      </dgm:t>
    </dgm:pt>
    <dgm:pt modelId="{BA84C73A-892D-4AA1-B968-1C483A9FA2A9}" type="parTrans" cxnId="{FCECE04A-58EC-4553-904D-F8F0E805D460}">
      <dgm:prSet/>
      <dgm:spPr/>
      <dgm:t>
        <a:bodyPr/>
        <a:lstStyle/>
        <a:p>
          <a:endParaRPr lang="en-US"/>
        </a:p>
      </dgm:t>
    </dgm:pt>
    <dgm:pt modelId="{17E49726-7A8F-4972-B9A8-12FCD4F69CDE}" type="sibTrans" cxnId="{FCECE04A-58EC-4553-904D-F8F0E805D460}">
      <dgm:prSet/>
      <dgm:spPr/>
      <dgm:t>
        <a:bodyPr/>
        <a:lstStyle/>
        <a:p>
          <a:endParaRPr lang="en-US"/>
        </a:p>
      </dgm:t>
    </dgm:pt>
    <dgm:pt modelId="{8EAE97B1-FAE0-4611-A58B-B369820D524F}">
      <dgm:prSet custT="1"/>
      <dgm:spPr/>
      <dgm:t>
        <a:bodyPr/>
        <a:lstStyle/>
        <a:p>
          <a:r>
            <a:rPr lang="en-GB" sz="2400" dirty="0">
              <a:latin typeface="Georgia" panose="02040502050405020303" pitchFamily="18" charset="0"/>
            </a:rPr>
            <a:t>For example, the NHS Prevention Programme integrates lifestyle education, personalised support and digital tools to reduce Type 2 diabetes risk (NHS England, 2025).</a:t>
          </a:r>
          <a:endParaRPr lang="en-US" sz="2400" dirty="0">
            <a:latin typeface="Georgia" panose="02040502050405020303" pitchFamily="18" charset="0"/>
          </a:endParaRPr>
        </a:p>
      </dgm:t>
    </dgm:pt>
    <dgm:pt modelId="{12A6E5E9-A4B5-4437-918E-DDB66CEB9891}" type="parTrans" cxnId="{8E06B840-F398-4FE6-8DB6-5BD3C7510E86}">
      <dgm:prSet/>
      <dgm:spPr/>
      <dgm:t>
        <a:bodyPr/>
        <a:lstStyle/>
        <a:p>
          <a:endParaRPr lang="en-US"/>
        </a:p>
      </dgm:t>
    </dgm:pt>
    <dgm:pt modelId="{C764E996-590E-41E9-810B-5E01904A4A55}" type="sibTrans" cxnId="{8E06B840-F398-4FE6-8DB6-5BD3C7510E86}">
      <dgm:prSet/>
      <dgm:spPr/>
      <dgm:t>
        <a:bodyPr/>
        <a:lstStyle/>
        <a:p>
          <a:endParaRPr lang="en-US"/>
        </a:p>
      </dgm:t>
    </dgm:pt>
    <dgm:pt modelId="{D2CA1107-A4B8-495C-A9C1-AD2AE10548B5}" type="pres">
      <dgm:prSet presAssocID="{5E491C7D-D611-4C1A-ADC1-95A6118E7A26}" presName="hierChild1" presStyleCnt="0">
        <dgm:presLayoutVars>
          <dgm:chPref val="1"/>
          <dgm:dir/>
          <dgm:animOne val="branch"/>
          <dgm:animLvl val="lvl"/>
          <dgm:resizeHandles/>
        </dgm:presLayoutVars>
      </dgm:prSet>
      <dgm:spPr/>
    </dgm:pt>
    <dgm:pt modelId="{404D3ECC-570C-4841-A89A-A12FA598377E}" type="pres">
      <dgm:prSet presAssocID="{4C84B8DC-752C-4E24-B76C-4A3AA8CAF200}" presName="hierRoot1" presStyleCnt="0"/>
      <dgm:spPr/>
    </dgm:pt>
    <dgm:pt modelId="{9C6FC4AA-3F2D-4C64-89E5-DFE5C565490B}" type="pres">
      <dgm:prSet presAssocID="{4C84B8DC-752C-4E24-B76C-4A3AA8CAF200}" presName="composite" presStyleCnt="0"/>
      <dgm:spPr/>
    </dgm:pt>
    <dgm:pt modelId="{434937FF-274A-4EAC-A459-9193D8CDE317}" type="pres">
      <dgm:prSet presAssocID="{4C84B8DC-752C-4E24-B76C-4A3AA8CAF200}" presName="background" presStyleLbl="node0" presStyleIdx="0" presStyleCnt="2"/>
      <dgm:spPr/>
    </dgm:pt>
    <dgm:pt modelId="{4D4D02E6-C81F-47D2-B5C6-833AAE06279D}" type="pres">
      <dgm:prSet presAssocID="{4C84B8DC-752C-4E24-B76C-4A3AA8CAF200}" presName="text" presStyleLbl="fgAcc0" presStyleIdx="0" presStyleCnt="2">
        <dgm:presLayoutVars>
          <dgm:chPref val="3"/>
        </dgm:presLayoutVars>
      </dgm:prSet>
      <dgm:spPr/>
    </dgm:pt>
    <dgm:pt modelId="{5F70C428-B6DD-4935-9323-B2949890F562}" type="pres">
      <dgm:prSet presAssocID="{4C84B8DC-752C-4E24-B76C-4A3AA8CAF200}" presName="hierChild2" presStyleCnt="0"/>
      <dgm:spPr/>
    </dgm:pt>
    <dgm:pt modelId="{38BDBC94-A5A1-402F-9D6D-554F7DC0B338}" type="pres">
      <dgm:prSet presAssocID="{8EAE97B1-FAE0-4611-A58B-B369820D524F}" presName="hierRoot1" presStyleCnt="0"/>
      <dgm:spPr/>
    </dgm:pt>
    <dgm:pt modelId="{785A2623-7CEA-43DE-837E-FE1754E6AF1C}" type="pres">
      <dgm:prSet presAssocID="{8EAE97B1-FAE0-4611-A58B-B369820D524F}" presName="composite" presStyleCnt="0"/>
      <dgm:spPr/>
    </dgm:pt>
    <dgm:pt modelId="{7210F4E9-290A-40D5-A268-18ABC3E5F2B4}" type="pres">
      <dgm:prSet presAssocID="{8EAE97B1-FAE0-4611-A58B-B369820D524F}" presName="background" presStyleLbl="node0" presStyleIdx="1" presStyleCnt="2"/>
      <dgm:spPr/>
    </dgm:pt>
    <dgm:pt modelId="{DC355C95-0FC7-418A-9FAC-606B66CA2064}" type="pres">
      <dgm:prSet presAssocID="{8EAE97B1-FAE0-4611-A58B-B369820D524F}" presName="text" presStyleLbl="fgAcc0" presStyleIdx="1" presStyleCnt="2">
        <dgm:presLayoutVars>
          <dgm:chPref val="3"/>
        </dgm:presLayoutVars>
      </dgm:prSet>
      <dgm:spPr/>
    </dgm:pt>
    <dgm:pt modelId="{733234D4-1D11-4B84-9B3C-136E215D8576}" type="pres">
      <dgm:prSet presAssocID="{8EAE97B1-FAE0-4611-A58B-B369820D524F}" presName="hierChild2" presStyleCnt="0"/>
      <dgm:spPr/>
    </dgm:pt>
  </dgm:ptLst>
  <dgm:cxnLst>
    <dgm:cxn modelId="{8E06B840-F398-4FE6-8DB6-5BD3C7510E86}" srcId="{5E491C7D-D611-4C1A-ADC1-95A6118E7A26}" destId="{8EAE97B1-FAE0-4611-A58B-B369820D524F}" srcOrd="1" destOrd="0" parTransId="{12A6E5E9-A4B5-4437-918E-DDB66CEB9891}" sibTransId="{C764E996-590E-41E9-810B-5E01904A4A55}"/>
    <dgm:cxn modelId="{6D1F3C62-5423-443F-BD34-B80D23AF38A8}" type="presOf" srcId="{8EAE97B1-FAE0-4611-A58B-B369820D524F}" destId="{DC355C95-0FC7-418A-9FAC-606B66CA2064}" srcOrd="0" destOrd="0" presId="urn:microsoft.com/office/officeart/2005/8/layout/hierarchy1"/>
    <dgm:cxn modelId="{FCECE04A-58EC-4553-904D-F8F0E805D460}" srcId="{5E491C7D-D611-4C1A-ADC1-95A6118E7A26}" destId="{4C84B8DC-752C-4E24-B76C-4A3AA8CAF200}" srcOrd="0" destOrd="0" parTransId="{BA84C73A-892D-4AA1-B968-1C483A9FA2A9}" sibTransId="{17E49726-7A8F-4972-B9A8-12FCD4F69CDE}"/>
    <dgm:cxn modelId="{5271AB7B-9B11-437F-AA12-D620FC1DC4ED}" type="presOf" srcId="{4C84B8DC-752C-4E24-B76C-4A3AA8CAF200}" destId="{4D4D02E6-C81F-47D2-B5C6-833AAE06279D}" srcOrd="0" destOrd="0" presId="urn:microsoft.com/office/officeart/2005/8/layout/hierarchy1"/>
    <dgm:cxn modelId="{90CB679E-364E-4B80-885B-D8BE27BE7DED}" type="presOf" srcId="{5E491C7D-D611-4C1A-ADC1-95A6118E7A26}" destId="{D2CA1107-A4B8-495C-A9C1-AD2AE10548B5}" srcOrd="0" destOrd="0" presId="urn:microsoft.com/office/officeart/2005/8/layout/hierarchy1"/>
    <dgm:cxn modelId="{FBE0BFD7-F4B8-420C-962D-44E6FC02E4BC}" type="presParOf" srcId="{D2CA1107-A4B8-495C-A9C1-AD2AE10548B5}" destId="{404D3ECC-570C-4841-A89A-A12FA598377E}" srcOrd="0" destOrd="0" presId="urn:microsoft.com/office/officeart/2005/8/layout/hierarchy1"/>
    <dgm:cxn modelId="{84FBADF9-5E7D-4152-8E52-170BA3E7B7A3}" type="presParOf" srcId="{404D3ECC-570C-4841-A89A-A12FA598377E}" destId="{9C6FC4AA-3F2D-4C64-89E5-DFE5C565490B}" srcOrd="0" destOrd="0" presId="urn:microsoft.com/office/officeart/2005/8/layout/hierarchy1"/>
    <dgm:cxn modelId="{BBACE548-2633-4D95-8A0E-6E3D83BB83BC}" type="presParOf" srcId="{9C6FC4AA-3F2D-4C64-89E5-DFE5C565490B}" destId="{434937FF-274A-4EAC-A459-9193D8CDE317}" srcOrd="0" destOrd="0" presId="urn:microsoft.com/office/officeart/2005/8/layout/hierarchy1"/>
    <dgm:cxn modelId="{B8257D3B-2D6D-4189-8308-313A3D7AB922}" type="presParOf" srcId="{9C6FC4AA-3F2D-4C64-89E5-DFE5C565490B}" destId="{4D4D02E6-C81F-47D2-B5C6-833AAE06279D}" srcOrd="1" destOrd="0" presId="urn:microsoft.com/office/officeart/2005/8/layout/hierarchy1"/>
    <dgm:cxn modelId="{28E8272E-1BC3-412D-AC6F-BDD2085F6E9B}" type="presParOf" srcId="{404D3ECC-570C-4841-A89A-A12FA598377E}" destId="{5F70C428-B6DD-4935-9323-B2949890F562}" srcOrd="1" destOrd="0" presId="urn:microsoft.com/office/officeart/2005/8/layout/hierarchy1"/>
    <dgm:cxn modelId="{A7024FDD-4873-48AC-BC21-E866C6251798}" type="presParOf" srcId="{D2CA1107-A4B8-495C-A9C1-AD2AE10548B5}" destId="{38BDBC94-A5A1-402F-9D6D-554F7DC0B338}" srcOrd="1" destOrd="0" presId="urn:microsoft.com/office/officeart/2005/8/layout/hierarchy1"/>
    <dgm:cxn modelId="{F4F05115-CB2C-45CE-94C4-7FEC7D3A841A}" type="presParOf" srcId="{38BDBC94-A5A1-402F-9D6D-554F7DC0B338}" destId="{785A2623-7CEA-43DE-837E-FE1754E6AF1C}" srcOrd="0" destOrd="0" presId="urn:microsoft.com/office/officeart/2005/8/layout/hierarchy1"/>
    <dgm:cxn modelId="{B171DBB3-94B3-4DE2-8E8F-63B9BE5DB511}" type="presParOf" srcId="{785A2623-7CEA-43DE-837E-FE1754E6AF1C}" destId="{7210F4E9-290A-40D5-A268-18ABC3E5F2B4}" srcOrd="0" destOrd="0" presId="urn:microsoft.com/office/officeart/2005/8/layout/hierarchy1"/>
    <dgm:cxn modelId="{C42EF00D-67E7-4F7D-94B8-14F74DB553F3}" type="presParOf" srcId="{785A2623-7CEA-43DE-837E-FE1754E6AF1C}" destId="{DC355C95-0FC7-418A-9FAC-606B66CA2064}" srcOrd="1" destOrd="0" presId="urn:microsoft.com/office/officeart/2005/8/layout/hierarchy1"/>
    <dgm:cxn modelId="{317260A2-76F7-4BC7-BB59-7F700160D1CD}" type="presParOf" srcId="{38BDBC94-A5A1-402F-9D6D-554F7DC0B338}" destId="{733234D4-1D11-4B84-9B3C-136E215D857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D1366-A95E-412C-8113-DCE5101D1BA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8FD270-DBEB-4B3C-B357-C75AF8ACD480}">
      <dgm:prSet/>
      <dgm:spPr/>
      <dgm:t>
        <a:bodyPr/>
        <a:lstStyle/>
        <a:p>
          <a:r>
            <a:rPr lang="en-GB" dirty="0">
              <a:latin typeface="Georgia" panose="02040502050405020303" pitchFamily="18" charset="0"/>
            </a:rPr>
            <a:t>In summary, integration of health, wellbeing and sustainability are essential for future services.</a:t>
          </a:r>
          <a:endParaRPr lang="en-US" dirty="0">
            <a:latin typeface="Georgia" panose="02040502050405020303" pitchFamily="18" charset="0"/>
          </a:endParaRPr>
        </a:p>
      </dgm:t>
    </dgm:pt>
    <dgm:pt modelId="{DFBFCFAA-2D42-4C92-B6FF-9B58B80CE1DC}" type="parTrans" cxnId="{6C39FCB6-7A80-4889-9C6A-DB37A663F016}">
      <dgm:prSet/>
      <dgm:spPr/>
      <dgm:t>
        <a:bodyPr/>
        <a:lstStyle/>
        <a:p>
          <a:endParaRPr lang="en-US"/>
        </a:p>
      </dgm:t>
    </dgm:pt>
    <dgm:pt modelId="{15476502-7FC6-4592-8012-388CE3698161}" type="sibTrans" cxnId="{6C39FCB6-7A80-4889-9C6A-DB37A663F016}">
      <dgm:prSet/>
      <dgm:spPr/>
      <dgm:t>
        <a:bodyPr/>
        <a:lstStyle/>
        <a:p>
          <a:endParaRPr lang="en-US"/>
        </a:p>
      </dgm:t>
    </dgm:pt>
    <dgm:pt modelId="{E6A3B1D4-33A0-4498-894B-F06AB99B6B6C}">
      <dgm:prSet/>
      <dgm:spPr/>
      <dgm:t>
        <a:bodyPr/>
        <a:lstStyle/>
        <a:p>
          <a:r>
            <a:rPr lang="en-GB" dirty="0">
              <a:latin typeface="Georgia" panose="02040502050405020303" pitchFamily="18" charset="0"/>
            </a:rPr>
            <a:t>The SDGs provide a global framework guiding UK policy, and more specifically, SDG 3, which influences public health strategies, prevention policies and cross-sector collaboration. </a:t>
          </a:r>
          <a:endParaRPr lang="en-US" dirty="0">
            <a:latin typeface="Georgia" panose="02040502050405020303" pitchFamily="18" charset="0"/>
          </a:endParaRPr>
        </a:p>
      </dgm:t>
    </dgm:pt>
    <dgm:pt modelId="{CAB4BDC5-E0C2-4758-B4DE-2D0A2A10E00B}" type="parTrans" cxnId="{74677DF9-4CB8-42BD-BC66-FEC5AE1C37B4}">
      <dgm:prSet/>
      <dgm:spPr/>
      <dgm:t>
        <a:bodyPr/>
        <a:lstStyle/>
        <a:p>
          <a:endParaRPr lang="en-US"/>
        </a:p>
      </dgm:t>
    </dgm:pt>
    <dgm:pt modelId="{EC644369-56DE-4AB5-AFB2-59B45AA108CA}" type="sibTrans" cxnId="{74677DF9-4CB8-42BD-BC66-FEC5AE1C37B4}">
      <dgm:prSet/>
      <dgm:spPr/>
      <dgm:t>
        <a:bodyPr/>
        <a:lstStyle/>
        <a:p>
          <a:endParaRPr lang="en-US"/>
        </a:p>
      </dgm:t>
    </dgm:pt>
    <dgm:pt modelId="{3CA96114-3F58-4A21-A398-DA09E4D7A492}">
      <dgm:prSet/>
      <dgm:spPr/>
      <dgm:t>
        <a:bodyPr/>
        <a:lstStyle/>
        <a:p>
          <a:r>
            <a:rPr lang="en-GB" dirty="0">
              <a:latin typeface="Georgia" panose="02040502050405020303" pitchFamily="18" charset="0"/>
            </a:rPr>
            <a:t>Finally, equitable and sustainable health systems are fundamental to improving long-term health outcomes for all, which can be done by tackling social determinants of health.</a:t>
          </a:r>
          <a:endParaRPr lang="en-US" dirty="0">
            <a:latin typeface="Georgia" panose="02040502050405020303" pitchFamily="18" charset="0"/>
          </a:endParaRPr>
        </a:p>
      </dgm:t>
    </dgm:pt>
    <dgm:pt modelId="{7DC37C94-EC7A-4187-8D04-A4EB6D1F7F08}" type="parTrans" cxnId="{5AA60FAC-0F88-4342-A069-8F8BDC061680}">
      <dgm:prSet/>
      <dgm:spPr/>
      <dgm:t>
        <a:bodyPr/>
        <a:lstStyle/>
        <a:p>
          <a:endParaRPr lang="en-US"/>
        </a:p>
      </dgm:t>
    </dgm:pt>
    <dgm:pt modelId="{75F9C355-AF8D-41C5-86BD-E643D3786E3E}" type="sibTrans" cxnId="{5AA60FAC-0F88-4342-A069-8F8BDC061680}">
      <dgm:prSet/>
      <dgm:spPr/>
      <dgm:t>
        <a:bodyPr/>
        <a:lstStyle/>
        <a:p>
          <a:endParaRPr lang="en-US"/>
        </a:p>
      </dgm:t>
    </dgm:pt>
    <dgm:pt modelId="{79D1C347-7037-4D94-82FE-0C4E022ACB78}" type="pres">
      <dgm:prSet presAssocID="{C7CD1366-A95E-412C-8113-DCE5101D1BAC}" presName="root" presStyleCnt="0">
        <dgm:presLayoutVars>
          <dgm:dir/>
          <dgm:resizeHandles val="exact"/>
        </dgm:presLayoutVars>
      </dgm:prSet>
      <dgm:spPr/>
    </dgm:pt>
    <dgm:pt modelId="{D113BF9F-FF1E-4300-817B-6C32245AE703}" type="pres">
      <dgm:prSet presAssocID="{428FD270-DBEB-4B3C-B357-C75AF8ACD480}" presName="compNode" presStyleCnt="0"/>
      <dgm:spPr/>
    </dgm:pt>
    <dgm:pt modelId="{5BE2FD07-87A3-428C-B7EC-599E86E24B4E}" type="pres">
      <dgm:prSet presAssocID="{428FD270-DBEB-4B3C-B357-C75AF8ACD480}" presName="bgRect" presStyleLbl="bgShp" presStyleIdx="0" presStyleCnt="3"/>
      <dgm:spPr/>
    </dgm:pt>
    <dgm:pt modelId="{31C28FAB-6782-46A9-961F-87D7CA4A011D}" type="pres">
      <dgm:prSet presAssocID="{428FD270-DBEB-4B3C-B357-C75AF8ACD4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F379032B-FA15-46A1-B555-962D32D8F3B0}" type="pres">
      <dgm:prSet presAssocID="{428FD270-DBEB-4B3C-B357-C75AF8ACD480}" presName="spaceRect" presStyleCnt="0"/>
      <dgm:spPr/>
    </dgm:pt>
    <dgm:pt modelId="{9EDEC05F-0F6F-4EF6-A73C-DF1670AB6053}" type="pres">
      <dgm:prSet presAssocID="{428FD270-DBEB-4B3C-B357-C75AF8ACD480}" presName="parTx" presStyleLbl="revTx" presStyleIdx="0" presStyleCnt="3">
        <dgm:presLayoutVars>
          <dgm:chMax val="0"/>
          <dgm:chPref val="0"/>
        </dgm:presLayoutVars>
      </dgm:prSet>
      <dgm:spPr/>
    </dgm:pt>
    <dgm:pt modelId="{75981068-33DD-4C89-B476-888B5BE2699A}" type="pres">
      <dgm:prSet presAssocID="{15476502-7FC6-4592-8012-388CE3698161}" presName="sibTrans" presStyleCnt="0"/>
      <dgm:spPr/>
    </dgm:pt>
    <dgm:pt modelId="{8E580BFB-1E17-4591-9089-2AFB4E3AFDAB}" type="pres">
      <dgm:prSet presAssocID="{E6A3B1D4-33A0-4498-894B-F06AB99B6B6C}" presName="compNode" presStyleCnt="0"/>
      <dgm:spPr/>
    </dgm:pt>
    <dgm:pt modelId="{BBD739A7-729B-4C0B-A0E8-6813AADA8796}" type="pres">
      <dgm:prSet presAssocID="{E6A3B1D4-33A0-4498-894B-F06AB99B6B6C}" presName="bgRect" presStyleLbl="bgShp" presStyleIdx="1" presStyleCnt="3"/>
      <dgm:spPr/>
    </dgm:pt>
    <dgm:pt modelId="{FC9D7F75-E4B0-4948-8358-0B8B4040457E}" type="pres">
      <dgm:prSet presAssocID="{E6A3B1D4-33A0-4498-894B-F06AB99B6B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Europe-Africa"/>
        </a:ext>
      </dgm:extLst>
    </dgm:pt>
    <dgm:pt modelId="{EDDB3ADA-534E-487B-9FB4-E3E1CB0DC371}" type="pres">
      <dgm:prSet presAssocID="{E6A3B1D4-33A0-4498-894B-F06AB99B6B6C}" presName="spaceRect" presStyleCnt="0"/>
      <dgm:spPr/>
    </dgm:pt>
    <dgm:pt modelId="{729A17C4-0D11-4A4B-9ACA-119831922BE6}" type="pres">
      <dgm:prSet presAssocID="{E6A3B1D4-33A0-4498-894B-F06AB99B6B6C}" presName="parTx" presStyleLbl="revTx" presStyleIdx="1" presStyleCnt="3">
        <dgm:presLayoutVars>
          <dgm:chMax val="0"/>
          <dgm:chPref val="0"/>
        </dgm:presLayoutVars>
      </dgm:prSet>
      <dgm:spPr/>
    </dgm:pt>
    <dgm:pt modelId="{87A673E1-6170-4114-8832-EAEA5323F13C}" type="pres">
      <dgm:prSet presAssocID="{EC644369-56DE-4AB5-AFB2-59B45AA108CA}" presName="sibTrans" presStyleCnt="0"/>
      <dgm:spPr/>
    </dgm:pt>
    <dgm:pt modelId="{2583ABD0-CA16-4A6D-8A27-29F5C0EB4B27}" type="pres">
      <dgm:prSet presAssocID="{3CA96114-3F58-4A21-A398-DA09E4D7A492}" presName="compNode" presStyleCnt="0"/>
      <dgm:spPr/>
    </dgm:pt>
    <dgm:pt modelId="{D7F6A193-6035-4098-AA36-E10A1EADCBB2}" type="pres">
      <dgm:prSet presAssocID="{3CA96114-3F58-4A21-A398-DA09E4D7A492}" presName="bgRect" presStyleLbl="bgShp" presStyleIdx="2" presStyleCnt="3"/>
      <dgm:spPr/>
    </dgm:pt>
    <dgm:pt modelId="{F76C5271-5E9D-49FB-A715-9C83132FD8BF}" type="pres">
      <dgm:prSet presAssocID="{3CA96114-3F58-4A21-A398-DA09E4D7A4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7C3FEABB-6FC7-429E-BA19-D2DEEB997CD5}" type="pres">
      <dgm:prSet presAssocID="{3CA96114-3F58-4A21-A398-DA09E4D7A492}" presName="spaceRect" presStyleCnt="0"/>
      <dgm:spPr/>
    </dgm:pt>
    <dgm:pt modelId="{F7061CB8-8086-4AB1-BE35-4033AC6BA3E8}" type="pres">
      <dgm:prSet presAssocID="{3CA96114-3F58-4A21-A398-DA09E4D7A492}" presName="parTx" presStyleLbl="revTx" presStyleIdx="2" presStyleCnt="3">
        <dgm:presLayoutVars>
          <dgm:chMax val="0"/>
          <dgm:chPref val="0"/>
        </dgm:presLayoutVars>
      </dgm:prSet>
      <dgm:spPr/>
    </dgm:pt>
  </dgm:ptLst>
  <dgm:cxnLst>
    <dgm:cxn modelId="{EAE3A729-A6A9-46D5-A778-3B9C886C110F}" type="presOf" srcId="{C7CD1366-A95E-412C-8113-DCE5101D1BAC}" destId="{79D1C347-7037-4D94-82FE-0C4E022ACB78}" srcOrd="0" destOrd="0" presId="urn:microsoft.com/office/officeart/2018/2/layout/IconVerticalSolidList"/>
    <dgm:cxn modelId="{29E0CE29-E7C0-44ED-B824-53502B9516E0}" type="presOf" srcId="{428FD270-DBEB-4B3C-B357-C75AF8ACD480}" destId="{9EDEC05F-0F6F-4EF6-A73C-DF1670AB6053}" srcOrd="0" destOrd="0" presId="urn:microsoft.com/office/officeart/2018/2/layout/IconVerticalSolidList"/>
    <dgm:cxn modelId="{C1D8B1A3-836A-4E1C-982D-34ED25E9E4AE}" type="presOf" srcId="{E6A3B1D4-33A0-4498-894B-F06AB99B6B6C}" destId="{729A17C4-0D11-4A4B-9ACA-119831922BE6}" srcOrd="0" destOrd="0" presId="urn:microsoft.com/office/officeart/2018/2/layout/IconVerticalSolidList"/>
    <dgm:cxn modelId="{5AA60FAC-0F88-4342-A069-8F8BDC061680}" srcId="{C7CD1366-A95E-412C-8113-DCE5101D1BAC}" destId="{3CA96114-3F58-4A21-A398-DA09E4D7A492}" srcOrd="2" destOrd="0" parTransId="{7DC37C94-EC7A-4187-8D04-A4EB6D1F7F08}" sibTransId="{75F9C355-AF8D-41C5-86BD-E643D3786E3E}"/>
    <dgm:cxn modelId="{6C39FCB6-7A80-4889-9C6A-DB37A663F016}" srcId="{C7CD1366-A95E-412C-8113-DCE5101D1BAC}" destId="{428FD270-DBEB-4B3C-B357-C75AF8ACD480}" srcOrd="0" destOrd="0" parTransId="{DFBFCFAA-2D42-4C92-B6FF-9B58B80CE1DC}" sibTransId="{15476502-7FC6-4592-8012-388CE3698161}"/>
    <dgm:cxn modelId="{50790DD7-99E2-4D5F-8D24-93D07F664D25}" type="presOf" srcId="{3CA96114-3F58-4A21-A398-DA09E4D7A492}" destId="{F7061CB8-8086-4AB1-BE35-4033AC6BA3E8}" srcOrd="0" destOrd="0" presId="urn:microsoft.com/office/officeart/2018/2/layout/IconVerticalSolidList"/>
    <dgm:cxn modelId="{74677DF9-4CB8-42BD-BC66-FEC5AE1C37B4}" srcId="{C7CD1366-A95E-412C-8113-DCE5101D1BAC}" destId="{E6A3B1D4-33A0-4498-894B-F06AB99B6B6C}" srcOrd="1" destOrd="0" parTransId="{CAB4BDC5-E0C2-4758-B4DE-2D0A2A10E00B}" sibTransId="{EC644369-56DE-4AB5-AFB2-59B45AA108CA}"/>
    <dgm:cxn modelId="{2AEB4332-9DD3-45AC-8B84-575CE0490D2F}" type="presParOf" srcId="{79D1C347-7037-4D94-82FE-0C4E022ACB78}" destId="{D113BF9F-FF1E-4300-817B-6C32245AE703}" srcOrd="0" destOrd="0" presId="urn:microsoft.com/office/officeart/2018/2/layout/IconVerticalSolidList"/>
    <dgm:cxn modelId="{132FFC8D-94BA-4473-AD04-3D32543B7AF3}" type="presParOf" srcId="{D113BF9F-FF1E-4300-817B-6C32245AE703}" destId="{5BE2FD07-87A3-428C-B7EC-599E86E24B4E}" srcOrd="0" destOrd="0" presId="urn:microsoft.com/office/officeart/2018/2/layout/IconVerticalSolidList"/>
    <dgm:cxn modelId="{F986F8AC-E3F4-4C95-9F0C-82D349E01D95}" type="presParOf" srcId="{D113BF9F-FF1E-4300-817B-6C32245AE703}" destId="{31C28FAB-6782-46A9-961F-87D7CA4A011D}" srcOrd="1" destOrd="0" presId="urn:microsoft.com/office/officeart/2018/2/layout/IconVerticalSolidList"/>
    <dgm:cxn modelId="{153F385C-BE8B-40FE-AFC2-6E71C3143A6D}" type="presParOf" srcId="{D113BF9F-FF1E-4300-817B-6C32245AE703}" destId="{F379032B-FA15-46A1-B555-962D32D8F3B0}" srcOrd="2" destOrd="0" presId="urn:microsoft.com/office/officeart/2018/2/layout/IconVerticalSolidList"/>
    <dgm:cxn modelId="{11C80AAA-CDB2-4C3B-A93D-F4975CC1CBCA}" type="presParOf" srcId="{D113BF9F-FF1E-4300-817B-6C32245AE703}" destId="{9EDEC05F-0F6F-4EF6-A73C-DF1670AB6053}" srcOrd="3" destOrd="0" presId="urn:microsoft.com/office/officeart/2018/2/layout/IconVerticalSolidList"/>
    <dgm:cxn modelId="{0557E6F2-872A-4FA3-A315-6673AB889045}" type="presParOf" srcId="{79D1C347-7037-4D94-82FE-0C4E022ACB78}" destId="{75981068-33DD-4C89-B476-888B5BE2699A}" srcOrd="1" destOrd="0" presId="urn:microsoft.com/office/officeart/2018/2/layout/IconVerticalSolidList"/>
    <dgm:cxn modelId="{D1F56CD8-0953-4747-898B-8943D0C17AF5}" type="presParOf" srcId="{79D1C347-7037-4D94-82FE-0C4E022ACB78}" destId="{8E580BFB-1E17-4591-9089-2AFB4E3AFDAB}" srcOrd="2" destOrd="0" presId="urn:microsoft.com/office/officeart/2018/2/layout/IconVerticalSolidList"/>
    <dgm:cxn modelId="{816DB8AA-7957-4EFA-A2C2-E2E10CEDDA1C}" type="presParOf" srcId="{8E580BFB-1E17-4591-9089-2AFB4E3AFDAB}" destId="{BBD739A7-729B-4C0B-A0E8-6813AADA8796}" srcOrd="0" destOrd="0" presId="urn:microsoft.com/office/officeart/2018/2/layout/IconVerticalSolidList"/>
    <dgm:cxn modelId="{AD6150DA-B2ED-4135-AE1E-29303C763796}" type="presParOf" srcId="{8E580BFB-1E17-4591-9089-2AFB4E3AFDAB}" destId="{FC9D7F75-E4B0-4948-8358-0B8B4040457E}" srcOrd="1" destOrd="0" presId="urn:microsoft.com/office/officeart/2018/2/layout/IconVerticalSolidList"/>
    <dgm:cxn modelId="{DF51A451-5CAD-4815-B009-B72CAEC52D4A}" type="presParOf" srcId="{8E580BFB-1E17-4591-9089-2AFB4E3AFDAB}" destId="{EDDB3ADA-534E-487B-9FB4-E3E1CB0DC371}" srcOrd="2" destOrd="0" presId="urn:microsoft.com/office/officeart/2018/2/layout/IconVerticalSolidList"/>
    <dgm:cxn modelId="{70F45FE4-8935-44D7-AFEC-5F99FD67944C}" type="presParOf" srcId="{8E580BFB-1E17-4591-9089-2AFB4E3AFDAB}" destId="{729A17C4-0D11-4A4B-9ACA-119831922BE6}" srcOrd="3" destOrd="0" presId="urn:microsoft.com/office/officeart/2018/2/layout/IconVerticalSolidList"/>
    <dgm:cxn modelId="{617FFD99-677E-4F46-A38C-59B4726BB571}" type="presParOf" srcId="{79D1C347-7037-4D94-82FE-0C4E022ACB78}" destId="{87A673E1-6170-4114-8832-EAEA5323F13C}" srcOrd="3" destOrd="0" presId="urn:microsoft.com/office/officeart/2018/2/layout/IconVerticalSolidList"/>
    <dgm:cxn modelId="{A04F150C-66E5-4151-B553-EBA155EAE757}" type="presParOf" srcId="{79D1C347-7037-4D94-82FE-0C4E022ACB78}" destId="{2583ABD0-CA16-4A6D-8A27-29F5C0EB4B27}" srcOrd="4" destOrd="0" presId="urn:microsoft.com/office/officeart/2018/2/layout/IconVerticalSolidList"/>
    <dgm:cxn modelId="{1E2DCBFB-AE0B-4437-8CD6-80A2FA2B9300}" type="presParOf" srcId="{2583ABD0-CA16-4A6D-8A27-29F5C0EB4B27}" destId="{D7F6A193-6035-4098-AA36-E10A1EADCBB2}" srcOrd="0" destOrd="0" presId="urn:microsoft.com/office/officeart/2018/2/layout/IconVerticalSolidList"/>
    <dgm:cxn modelId="{CA1561FE-5D73-4EF2-9A7E-FC13A35C1371}" type="presParOf" srcId="{2583ABD0-CA16-4A6D-8A27-29F5C0EB4B27}" destId="{F76C5271-5E9D-49FB-A715-9C83132FD8BF}" srcOrd="1" destOrd="0" presId="urn:microsoft.com/office/officeart/2018/2/layout/IconVerticalSolidList"/>
    <dgm:cxn modelId="{21833D01-FDEB-46DD-A6D1-204386E077D3}" type="presParOf" srcId="{2583ABD0-CA16-4A6D-8A27-29F5C0EB4B27}" destId="{7C3FEABB-6FC7-429E-BA19-D2DEEB997CD5}" srcOrd="2" destOrd="0" presId="urn:microsoft.com/office/officeart/2018/2/layout/IconVerticalSolidList"/>
    <dgm:cxn modelId="{9C702895-CF00-4EA7-AEDA-7916B671DEFC}" type="presParOf" srcId="{2583ABD0-CA16-4A6D-8A27-29F5C0EB4B27}" destId="{F7061CB8-8086-4AB1-BE35-4033AC6BA3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F3A93-C165-4A19-91D5-4FEFEA0AE06D}">
      <dsp:nvSpPr>
        <dsp:cNvPr id="0" name=""/>
        <dsp:cNvSpPr/>
      </dsp:nvSpPr>
      <dsp:spPr>
        <a:xfrm>
          <a:off x="0" y="618"/>
          <a:ext cx="1047834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9BFAB0-66C0-4181-B703-EA5536EEA49A}">
      <dsp:nvSpPr>
        <dsp:cNvPr id="0" name=""/>
        <dsp:cNvSpPr/>
      </dsp:nvSpPr>
      <dsp:spPr>
        <a:xfrm>
          <a:off x="0" y="618"/>
          <a:ext cx="10478345" cy="101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Georgia" panose="02040502050405020303" pitchFamily="18" charset="0"/>
            </a:rPr>
            <a:t>Health is defined as ‘a state of complete physical, mental and social well-being and not merely the absence of disease or infirmity’ by the World Health Organisation (WHO, 1948).</a:t>
          </a:r>
          <a:endParaRPr lang="en-US" sz="2100" kern="1200" dirty="0">
            <a:latin typeface="Georgia" panose="02040502050405020303" pitchFamily="18" charset="0"/>
          </a:endParaRPr>
        </a:p>
      </dsp:txBody>
      <dsp:txXfrm>
        <a:off x="0" y="618"/>
        <a:ext cx="10478345" cy="1012386"/>
      </dsp:txXfrm>
    </dsp:sp>
    <dsp:sp modelId="{4078C3B4-B9E3-4277-A90B-1D41CB760478}">
      <dsp:nvSpPr>
        <dsp:cNvPr id="0" name=""/>
        <dsp:cNvSpPr/>
      </dsp:nvSpPr>
      <dsp:spPr>
        <a:xfrm>
          <a:off x="0" y="1013005"/>
          <a:ext cx="1047834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9268D-1057-456B-ABCD-85EA092D1E64}">
      <dsp:nvSpPr>
        <dsp:cNvPr id="0" name=""/>
        <dsp:cNvSpPr/>
      </dsp:nvSpPr>
      <dsp:spPr>
        <a:xfrm>
          <a:off x="0" y="1013005"/>
          <a:ext cx="10478345" cy="101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Georgia" panose="02040502050405020303" pitchFamily="18" charset="0"/>
            </a:rPr>
            <a:t>Wellbeing can be described as involving physical, mental and emotional health (</a:t>
          </a:r>
          <a:r>
            <a:rPr lang="en-GB" sz="2100" kern="1200" dirty="0" err="1">
              <a:latin typeface="Georgia" panose="02040502050405020303" pitchFamily="18" charset="0"/>
            </a:rPr>
            <a:t>HealthLinkBC</a:t>
          </a:r>
          <a:r>
            <a:rPr lang="en-GB" sz="2100" kern="1200" dirty="0">
              <a:latin typeface="Georgia" panose="02040502050405020303" pitchFamily="18" charset="0"/>
            </a:rPr>
            <a:t>, 2022), and as being holistic in nature (Hogg Foundation for Mental Health, 2018). Furthermore, it can be divided into two categories:</a:t>
          </a:r>
          <a:endParaRPr lang="en-US" sz="2100" kern="1200" dirty="0">
            <a:latin typeface="Georgia" panose="02040502050405020303" pitchFamily="18" charset="0"/>
          </a:endParaRPr>
        </a:p>
      </dsp:txBody>
      <dsp:txXfrm>
        <a:off x="0" y="1013005"/>
        <a:ext cx="10478345" cy="1012386"/>
      </dsp:txXfrm>
    </dsp:sp>
    <dsp:sp modelId="{62AA41F7-A087-4097-B79B-B265F12345E3}">
      <dsp:nvSpPr>
        <dsp:cNvPr id="0" name=""/>
        <dsp:cNvSpPr/>
      </dsp:nvSpPr>
      <dsp:spPr>
        <a:xfrm>
          <a:off x="0" y="2025392"/>
          <a:ext cx="1047834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1DCFCF-2C7A-482D-A66D-22B37191D0D2}">
      <dsp:nvSpPr>
        <dsp:cNvPr id="0" name=""/>
        <dsp:cNvSpPr/>
      </dsp:nvSpPr>
      <dsp:spPr>
        <a:xfrm>
          <a:off x="0" y="2025392"/>
          <a:ext cx="10478345" cy="101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latin typeface="Georgia" panose="02040502050405020303" pitchFamily="18" charset="0"/>
            </a:rPr>
            <a:t>- Subjective Wellbeing: how people evaluate and experience their lives.</a:t>
          </a:r>
          <a:endParaRPr lang="en-US" sz="2100" kern="1200" dirty="0">
            <a:latin typeface="Georgia" panose="02040502050405020303" pitchFamily="18" charset="0"/>
          </a:endParaRPr>
        </a:p>
      </dsp:txBody>
      <dsp:txXfrm>
        <a:off x="0" y="2025392"/>
        <a:ext cx="10478345" cy="1012386"/>
      </dsp:txXfrm>
    </dsp:sp>
    <dsp:sp modelId="{7CF2DBC7-29EA-4EBD-9A48-2529CFF0DFD2}">
      <dsp:nvSpPr>
        <dsp:cNvPr id="0" name=""/>
        <dsp:cNvSpPr/>
      </dsp:nvSpPr>
      <dsp:spPr>
        <a:xfrm>
          <a:off x="0" y="3037778"/>
          <a:ext cx="1047834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33F100-FA67-432D-AC13-856409FBCD4F}">
      <dsp:nvSpPr>
        <dsp:cNvPr id="0" name=""/>
        <dsp:cNvSpPr/>
      </dsp:nvSpPr>
      <dsp:spPr>
        <a:xfrm>
          <a:off x="0" y="3037778"/>
          <a:ext cx="10478345" cy="101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latin typeface="Georgia" panose="02040502050405020303" pitchFamily="18" charset="0"/>
            </a:rPr>
            <a:t>- Objective Wellbeing: external indicators like health education, income, and living conditions.</a:t>
          </a:r>
          <a:endParaRPr lang="en-US" sz="2100" kern="1200" dirty="0">
            <a:latin typeface="Georgia" panose="02040502050405020303" pitchFamily="18" charset="0"/>
          </a:endParaRPr>
        </a:p>
      </dsp:txBody>
      <dsp:txXfrm>
        <a:off x="0" y="3037778"/>
        <a:ext cx="10478345" cy="1012386"/>
      </dsp:txXfrm>
    </dsp:sp>
    <dsp:sp modelId="{A3EBF916-81E4-4738-9227-BAE9D49FDAC8}">
      <dsp:nvSpPr>
        <dsp:cNvPr id="0" name=""/>
        <dsp:cNvSpPr/>
      </dsp:nvSpPr>
      <dsp:spPr>
        <a:xfrm>
          <a:off x="0" y="4050165"/>
          <a:ext cx="1047834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69F29C-3766-46BD-A8D8-50442214908E}">
      <dsp:nvSpPr>
        <dsp:cNvPr id="0" name=""/>
        <dsp:cNvSpPr/>
      </dsp:nvSpPr>
      <dsp:spPr>
        <a:xfrm>
          <a:off x="0" y="4050165"/>
          <a:ext cx="10478345" cy="1012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Georgia" panose="02040502050405020303" pitchFamily="18" charset="0"/>
            </a:rPr>
            <a:t>Sustainable Development: meeting present demands without compromising future generations (WHO, 2022; UN, 2025).</a:t>
          </a:r>
          <a:endParaRPr lang="en-US" sz="2100" kern="1200" dirty="0">
            <a:latin typeface="Georgia" panose="02040502050405020303" pitchFamily="18" charset="0"/>
          </a:endParaRPr>
        </a:p>
      </dsp:txBody>
      <dsp:txXfrm>
        <a:off x="0" y="4050165"/>
        <a:ext cx="10478345" cy="1012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9A9A0-E763-4BAD-817B-29494A8949F0}">
      <dsp:nvSpPr>
        <dsp:cNvPr id="0" name=""/>
        <dsp:cNvSpPr/>
      </dsp:nvSpPr>
      <dsp:spPr>
        <a:xfrm>
          <a:off x="450129" y="441496"/>
          <a:ext cx="4118829" cy="4118829"/>
        </a:xfrm>
        <a:prstGeom prst="pie">
          <a:avLst>
            <a:gd name="adj1" fmla="val 16200000"/>
            <a:gd name="adj2" fmla="val 2052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Emotional</a:t>
          </a:r>
        </a:p>
      </dsp:txBody>
      <dsp:txXfrm>
        <a:off x="2598785" y="1133852"/>
        <a:ext cx="1323909" cy="882606"/>
      </dsp:txXfrm>
    </dsp:sp>
    <dsp:sp modelId="{EDE750AF-5D9E-4EF2-B84D-757F4075CBF6}">
      <dsp:nvSpPr>
        <dsp:cNvPr id="0" name=""/>
        <dsp:cNvSpPr/>
      </dsp:nvSpPr>
      <dsp:spPr>
        <a:xfrm>
          <a:off x="485433" y="551332"/>
          <a:ext cx="4118829" cy="4118829"/>
        </a:xfrm>
        <a:prstGeom prst="pie">
          <a:avLst>
            <a:gd name="adj1" fmla="val 20520000"/>
            <a:gd name="adj2" fmla="val 324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Mental</a:t>
          </a:r>
        </a:p>
      </dsp:txBody>
      <dsp:txXfrm>
        <a:off x="3138155" y="2433245"/>
        <a:ext cx="1225842" cy="980673"/>
      </dsp:txXfrm>
    </dsp:sp>
    <dsp:sp modelId="{A59F9705-EDAA-4D30-A0F3-3E61429A8C5E}">
      <dsp:nvSpPr>
        <dsp:cNvPr id="0" name=""/>
        <dsp:cNvSpPr/>
      </dsp:nvSpPr>
      <dsp:spPr>
        <a:xfrm>
          <a:off x="392269" y="618998"/>
          <a:ext cx="4118829" cy="4118829"/>
        </a:xfrm>
        <a:prstGeom prst="pie">
          <a:avLst>
            <a:gd name="adj1" fmla="val 3240000"/>
            <a:gd name="adj2" fmla="val 756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Social</a:t>
          </a:r>
        </a:p>
      </dsp:txBody>
      <dsp:txXfrm>
        <a:off x="1863279" y="3511986"/>
        <a:ext cx="1176808" cy="1078740"/>
      </dsp:txXfrm>
    </dsp:sp>
    <dsp:sp modelId="{272DAB8F-092C-4F26-8EAD-4DA6F82EBDA4}">
      <dsp:nvSpPr>
        <dsp:cNvPr id="0" name=""/>
        <dsp:cNvSpPr/>
      </dsp:nvSpPr>
      <dsp:spPr>
        <a:xfrm>
          <a:off x="299105" y="551332"/>
          <a:ext cx="4118829" cy="4118829"/>
        </a:xfrm>
        <a:prstGeom prst="pie">
          <a:avLst>
            <a:gd name="adj1" fmla="val 7560000"/>
            <a:gd name="adj2" fmla="val 1188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Spiritual </a:t>
          </a:r>
        </a:p>
      </dsp:txBody>
      <dsp:txXfrm>
        <a:off x="539370" y="2433245"/>
        <a:ext cx="1225842" cy="980673"/>
      </dsp:txXfrm>
    </dsp:sp>
    <dsp:sp modelId="{06770B68-E5FC-41AD-B4DF-21E624CCF4B5}">
      <dsp:nvSpPr>
        <dsp:cNvPr id="0" name=""/>
        <dsp:cNvSpPr/>
      </dsp:nvSpPr>
      <dsp:spPr>
        <a:xfrm>
          <a:off x="334409" y="441496"/>
          <a:ext cx="4118829" cy="4118829"/>
        </a:xfrm>
        <a:prstGeom prst="pie">
          <a:avLst>
            <a:gd name="adj1" fmla="val 1188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Physical</a:t>
          </a:r>
        </a:p>
      </dsp:txBody>
      <dsp:txXfrm>
        <a:off x="980673" y="1133852"/>
        <a:ext cx="1323909" cy="882606"/>
      </dsp:txXfrm>
    </dsp:sp>
    <dsp:sp modelId="{5DD7A4FF-8FF1-4ADF-B255-A801F0B0D321}">
      <dsp:nvSpPr>
        <dsp:cNvPr id="0" name=""/>
        <dsp:cNvSpPr/>
      </dsp:nvSpPr>
      <dsp:spPr>
        <a:xfrm>
          <a:off x="194960" y="186521"/>
          <a:ext cx="4628779" cy="4628779"/>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9C4469-C354-4625-8B60-BEE8C342696C}">
      <dsp:nvSpPr>
        <dsp:cNvPr id="0" name=""/>
        <dsp:cNvSpPr/>
      </dsp:nvSpPr>
      <dsp:spPr>
        <a:xfrm>
          <a:off x="230742" y="296321"/>
          <a:ext cx="4628779" cy="4628779"/>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B229D1-0FB3-4BE8-A720-01B8010EBD61}">
      <dsp:nvSpPr>
        <dsp:cNvPr id="0" name=""/>
        <dsp:cNvSpPr/>
      </dsp:nvSpPr>
      <dsp:spPr>
        <a:xfrm>
          <a:off x="137294" y="364194"/>
          <a:ext cx="4628779" cy="4628779"/>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329B92-E9FD-4CD4-B3FB-60FEFE8BA27E}">
      <dsp:nvSpPr>
        <dsp:cNvPr id="0" name=""/>
        <dsp:cNvSpPr/>
      </dsp:nvSpPr>
      <dsp:spPr>
        <a:xfrm>
          <a:off x="43845" y="296321"/>
          <a:ext cx="4628779" cy="4628779"/>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0A26740-78E7-4930-927F-B40B7C02AE20}">
      <dsp:nvSpPr>
        <dsp:cNvPr id="0" name=""/>
        <dsp:cNvSpPr/>
      </dsp:nvSpPr>
      <dsp:spPr>
        <a:xfrm>
          <a:off x="79628" y="186521"/>
          <a:ext cx="4628779" cy="4628779"/>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2B477-9B96-4AB3-9E40-F4E298851FD8}">
      <dsp:nvSpPr>
        <dsp:cNvPr id="0" name=""/>
        <dsp:cNvSpPr/>
      </dsp:nvSpPr>
      <dsp:spPr>
        <a:xfrm>
          <a:off x="0" y="0"/>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0EF18E-9CFA-4F6F-BAE5-335D4BD307A2}">
      <dsp:nvSpPr>
        <dsp:cNvPr id="0" name=""/>
        <dsp:cNvSpPr/>
      </dsp:nvSpPr>
      <dsp:spPr>
        <a:xfrm>
          <a:off x="0" y="0"/>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It involves multiple key concepts that predict the reasons that people will try to prevent, control or screen for illness conditions.</a:t>
          </a:r>
          <a:endParaRPr lang="en-US" sz="2000" kern="1200" dirty="0">
            <a:latin typeface="Georgia" panose="02040502050405020303" pitchFamily="18" charset="0"/>
          </a:endParaRPr>
        </a:p>
      </dsp:txBody>
      <dsp:txXfrm>
        <a:off x="0" y="0"/>
        <a:ext cx="8795029" cy="687891"/>
      </dsp:txXfrm>
    </dsp:sp>
    <dsp:sp modelId="{A170DE7D-E69A-4716-9691-5D092DBAA689}">
      <dsp:nvSpPr>
        <dsp:cNvPr id="0" name=""/>
        <dsp:cNvSpPr/>
      </dsp:nvSpPr>
      <dsp:spPr>
        <a:xfrm>
          <a:off x="0" y="687891"/>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436C7B-5FE9-465C-BE92-0034F33AB04B}">
      <dsp:nvSpPr>
        <dsp:cNvPr id="0" name=""/>
        <dsp:cNvSpPr/>
      </dsp:nvSpPr>
      <dsp:spPr>
        <a:xfrm>
          <a:off x="0" y="687891"/>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There are six key definitions:</a:t>
          </a:r>
          <a:endParaRPr lang="en-US" sz="2000" kern="1200" dirty="0">
            <a:latin typeface="Georgia" panose="02040502050405020303" pitchFamily="18" charset="0"/>
          </a:endParaRPr>
        </a:p>
      </dsp:txBody>
      <dsp:txXfrm>
        <a:off x="0" y="687891"/>
        <a:ext cx="8795029" cy="687891"/>
      </dsp:txXfrm>
    </dsp:sp>
    <dsp:sp modelId="{D3353DC2-7402-433F-85CA-B3AED8481554}">
      <dsp:nvSpPr>
        <dsp:cNvPr id="0" name=""/>
        <dsp:cNvSpPr/>
      </dsp:nvSpPr>
      <dsp:spPr>
        <a:xfrm>
          <a:off x="0" y="1375783"/>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EC7BE5-E6FC-418D-BD55-115926CC9ED1}">
      <dsp:nvSpPr>
        <dsp:cNvPr id="0" name=""/>
        <dsp:cNvSpPr/>
      </dsp:nvSpPr>
      <dsp:spPr>
        <a:xfrm>
          <a:off x="0" y="1375783"/>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Perceived susceptibility: belief about the chance of being at risk</a:t>
          </a:r>
          <a:endParaRPr lang="en-US" sz="2000" kern="1200" dirty="0">
            <a:latin typeface="Georgia" panose="02040502050405020303" pitchFamily="18" charset="0"/>
          </a:endParaRPr>
        </a:p>
      </dsp:txBody>
      <dsp:txXfrm>
        <a:off x="0" y="1375783"/>
        <a:ext cx="8795029" cy="687891"/>
      </dsp:txXfrm>
    </dsp:sp>
    <dsp:sp modelId="{7526B9A0-7506-41AA-BE07-5D1E390E254F}">
      <dsp:nvSpPr>
        <dsp:cNvPr id="0" name=""/>
        <dsp:cNvSpPr/>
      </dsp:nvSpPr>
      <dsp:spPr>
        <a:xfrm>
          <a:off x="0" y="2063675"/>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63228C-C981-461B-A56E-3CFE658D35CA}">
      <dsp:nvSpPr>
        <dsp:cNvPr id="0" name=""/>
        <dsp:cNvSpPr/>
      </dsp:nvSpPr>
      <dsp:spPr>
        <a:xfrm>
          <a:off x="0" y="2063675"/>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Perceived severity: belief about the severity of a condition</a:t>
          </a:r>
          <a:endParaRPr lang="en-US" sz="2000" kern="1200" dirty="0">
            <a:latin typeface="Georgia" panose="02040502050405020303" pitchFamily="18" charset="0"/>
          </a:endParaRPr>
        </a:p>
      </dsp:txBody>
      <dsp:txXfrm>
        <a:off x="0" y="2063675"/>
        <a:ext cx="8795029" cy="687891"/>
      </dsp:txXfrm>
    </dsp:sp>
    <dsp:sp modelId="{3306B2E0-8E82-40AA-AFC0-977185C433B1}">
      <dsp:nvSpPr>
        <dsp:cNvPr id="0" name=""/>
        <dsp:cNvSpPr/>
      </dsp:nvSpPr>
      <dsp:spPr>
        <a:xfrm>
          <a:off x="0" y="2751566"/>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4A78F4-D7E3-434E-BB51-9F51B83638B1}">
      <dsp:nvSpPr>
        <dsp:cNvPr id="0" name=""/>
        <dsp:cNvSpPr/>
      </dsp:nvSpPr>
      <dsp:spPr>
        <a:xfrm>
          <a:off x="0" y="2751567"/>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Perceived benefits: belief in the effectiveness of advised action </a:t>
          </a:r>
          <a:endParaRPr lang="en-US" sz="2000" kern="1200" dirty="0">
            <a:latin typeface="Georgia" panose="02040502050405020303" pitchFamily="18" charset="0"/>
          </a:endParaRPr>
        </a:p>
      </dsp:txBody>
      <dsp:txXfrm>
        <a:off x="0" y="2751567"/>
        <a:ext cx="8795029" cy="687891"/>
      </dsp:txXfrm>
    </dsp:sp>
    <dsp:sp modelId="{173D9A91-51B5-4D71-BBEB-3D2D358650DC}">
      <dsp:nvSpPr>
        <dsp:cNvPr id="0" name=""/>
        <dsp:cNvSpPr/>
      </dsp:nvSpPr>
      <dsp:spPr>
        <a:xfrm>
          <a:off x="0" y="3439458"/>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5E3C59-27CB-4AC1-A727-4516EA05DB38}">
      <dsp:nvSpPr>
        <dsp:cNvPr id="0" name=""/>
        <dsp:cNvSpPr/>
      </dsp:nvSpPr>
      <dsp:spPr>
        <a:xfrm>
          <a:off x="0" y="3439458"/>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Perceived barrier: barriers to taking action</a:t>
          </a:r>
          <a:endParaRPr lang="en-US" sz="2000" kern="1200" dirty="0">
            <a:latin typeface="Georgia" panose="02040502050405020303" pitchFamily="18" charset="0"/>
          </a:endParaRPr>
        </a:p>
      </dsp:txBody>
      <dsp:txXfrm>
        <a:off x="0" y="3439458"/>
        <a:ext cx="8795029" cy="687891"/>
      </dsp:txXfrm>
    </dsp:sp>
    <dsp:sp modelId="{21CAB4E7-61DC-4530-807C-4E9235E91056}">
      <dsp:nvSpPr>
        <dsp:cNvPr id="0" name=""/>
        <dsp:cNvSpPr/>
      </dsp:nvSpPr>
      <dsp:spPr>
        <a:xfrm>
          <a:off x="0" y="4127350"/>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C1C58-BF00-42E6-99EC-5B1D40C8B401}">
      <dsp:nvSpPr>
        <dsp:cNvPr id="0" name=""/>
        <dsp:cNvSpPr/>
      </dsp:nvSpPr>
      <dsp:spPr>
        <a:xfrm>
          <a:off x="0" y="4127350"/>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Cues to action: strategies to allow for health-promoting behaviour</a:t>
          </a:r>
          <a:endParaRPr lang="en-US" sz="2000" kern="1200" dirty="0">
            <a:latin typeface="Georgia" panose="02040502050405020303" pitchFamily="18" charset="0"/>
          </a:endParaRPr>
        </a:p>
      </dsp:txBody>
      <dsp:txXfrm>
        <a:off x="0" y="4127350"/>
        <a:ext cx="8795029" cy="687891"/>
      </dsp:txXfrm>
    </dsp:sp>
    <dsp:sp modelId="{BF99C559-7ED3-4E35-ACF9-878E6262283E}">
      <dsp:nvSpPr>
        <dsp:cNvPr id="0" name=""/>
        <dsp:cNvSpPr/>
      </dsp:nvSpPr>
      <dsp:spPr>
        <a:xfrm>
          <a:off x="0" y="4815242"/>
          <a:ext cx="87950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8980E-A8BA-40B8-9E80-D885D7CB8300}">
      <dsp:nvSpPr>
        <dsp:cNvPr id="0" name=""/>
        <dsp:cNvSpPr/>
      </dsp:nvSpPr>
      <dsp:spPr>
        <a:xfrm>
          <a:off x="0" y="4815242"/>
          <a:ext cx="8795029" cy="687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Georgia" panose="02040502050405020303" pitchFamily="18" charset="0"/>
            </a:rPr>
            <a:t>Self-efficacy: confidence in a person’s ability to take action</a:t>
          </a:r>
          <a:endParaRPr lang="en-US" sz="2000" kern="1200" dirty="0">
            <a:latin typeface="Georgia" panose="02040502050405020303" pitchFamily="18" charset="0"/>
          </a:endParaRPr>
        </a:p>
      </dsp:txBody>
      <dsp:txXfrm>
        <a:off x="0" y="4815242"/>
        <a:ext cx="8795029" cy="6878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715CD-BF61-4D07-A645-CB17F8AA30F0}">
      <dsp:nvSpPr>
        <dsp:cNvPr id="0" name=""/>
        <dsp:cNvSpPr/>
      </dsp:nvSpPr>
      <dsp:spPr>
        <a:xfrm>
          <a:off x="0" y="2355"/>
          <a:ext cx="6692813"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2E8716A-76CE-429B-8441-76FEA39FE166}">
      <dsp:nvSpPr>
        <dsp:cNvPr id="0" name=""/>
        <dsp:cNvSpPr/>
      </dsp:nvSpPr>
      <dsp:spPr>
        <a:xfrm>
          <a:off x="0" y="2355"/>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Georgia" panose="02040502050405020303" pitchFamily="18" charset="0"/>
            </a:rPr>
            <a:t>After the implementation of the NHS Long Term Plan, care shifted from being solely reactive to preventative care (Hayes, 2025). </a:t>
          </a:r>
          <a:endParaRPr lang="en-US" sz="2600" kern="1200" dirty="0">
            <a:latin typeface="Georgia" panose="02040502050405020303" pitchFamily="18" charset="0"/>
          </a:endParaRPr>
        </a:p>
      </dsp:txBody>
      <dsp:txXfrm>
        <a:off x="0" y="2355"/>
        <a:ext cx="6692813" cy="1606159"/>
      </dsp:txXfrm>
    </dsp:sp>
    <dsp:sp modelId="{94D13547-C99B-440C-8012-267E0EED8F5E}">
      <dsp:nvSpPr>
        <dsp:cNvPr id="0" name=""/>
        <dsp:cNvSpPr/>
      </dsp:nvSpPr>
      <dsp:spPr>
        <a:xfrm>
          <a:off x="0" y="1608515"/>
          <a:ext cx="6692813" cy="0"/>
        </a:xfrm>
        <a:prstGeom prst="line">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w="12700" cap="rnd" cmpd="sng" algn="ctr">
          <a:solidFill>
            <a:schemeClr val="accent2">
              <a:hueOff val="-9688523"/>
              <a:satOff val="11169"/>
              <a:lumOff val="372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46A33FD-87DA-4D12-9209-B765511658B2}">
      <dsp:nvSpPr>
        <dsp:cNvPr id="0" name=""/>
        <dsp:cNvSpPr/>
      </dsp:nvSpPr>
      <dsp:spPr>
        <a:xfrm>
          <a:off x="0" y="1608515"/>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Georgia" panose="02040502050405020303" pitchFamily="18" charset="0"/>
            </a:rPr>
            <a:t>Multidisciplinary working, as stated in the Health and Care (Act 2022), improves outcomes and efficiency.</a:t>
          </a:r>
          <a:endParaRPr lang="en-US" sz="2600" kern="1200" dirty="0">
            <a:latin typeface="Georgia" panose="02040502050405020303" pitchFamily="18" charset="0"/>
          </a:endParaRPr>
        </a:p>
      </dsp:txBody>
      <dsp:txXfrm>
        <a:off x="0" y="1608515"/>
        <a:ext cx="6692813" cy="1606159"/>
      </dsp:txXfrm>
    </dsp:sp>
    <dsp:sp modelId="{D15042DD-CAD5-4202-8EEE-A3BB8F25288E}">
      <dsp:nvSpPr>
        <dsp:cNvPr id="0" name=""/>
        <dsp:cNvSpPr/>
      </dsp:nvSpPr>
      <dsp:spPr>
        <a:xfrm>
          <a:off x="0" y="3214674"/>
          <a:ext cx="6692813" cy="0"/>
        </a:xfrm>
        <a:prstGeom prst="line">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w="12700" cap="rnd" cmpd="sng" algn="ctr">
          <a:solidFill>
            <a:schemeClr val="accent2">
              <a:hueOff val="-19377047"/>
              <a:satOff val="22338"/>
              <a:lumOff val="745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34703F7-00BD-4D53-8BB9-4DA50662B8F1}">
      <dsp:nvSpPr>
        <dsp:cNvPr id="0" name=""/>
        <dsp:cNvSpPr/>
      </dsp:nvSpPr>
      <dsp:spPr>
        <a:xfrm>
          <a:off x="0" y="3214674"/>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Georgia" panose="02040502050405020303" pitchFamily="18" charset="0"/>
            </a:rPr>
            <a:t>With WHO’s Health in All Policies, it helps to integrate health across sectors by addressing social determinants of health equity (PAHO, 2025).</a:t>
          </a:r>
          <a:endParaRPr lang="en-US" sz="2600" kern="1200" dirty="0">
            <a:latin typeface="Georgia" panose="02040502050405020303" pitchFamily="18" charset="0"/>
          </a:endParaRPr>
        </a:p>
      </dsp:txBody>
      <dsp:txXfrm>
        <a:off x="0" y="3214674"/>
        <a:ext cx="6692813" cy="16061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937FF-274A-4EAC-A459-9193D8CDE317}">
      <dsp:nvSpPr>
        <dsp:cNvPr id="0" name=""/>
        <dsp:cNvSpPr/>
      </dsp:nvSpPr>
      <dsp:spPr>
        <a:xfrm>
          <a:off x="1320" y="1036049"/>
          <a:ext cx="4636182" cy="294397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4D02E6-C81F-47D2-B5C6-833AAE06279D}">
      <dsp:nvSpPr>
        <dsp:cNvPr id="0" name=""/>
        <dsp:cNvSpPr/>
      </dsp:nvSpPr>
      <dsp:spPr>
        <a:xfrm>
          <a:off x="516452" y="1525424"/>
          <a:ext cx="4636182" cy="294397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Georgia" panose="02040502050405020303" pitchFamily="18" charset="0"/>
            </a:rPr>
            <a:t>Modern service delivery increasingly integrates wellness programmes, telehealth and community health initiatives to provide person-centred care that is accessible and increases population wellbeing (WHO, 2024).</a:t>
          </a:r>
          <a:endParaRPr lang="en-US" sz="2400" kern="1200" dirty="0">
            <a:latin typeface="Georgia" panose="02040502050405020303" pitchFamily="18" charset="0"/>
          </a:endParaRPr>
        </a:p>
      </dsp:txBody>
      <dsp:txXfrm>
        <a:off x="602678" y="1611650"/>
        <a:ext cx="4463730" cy="2771523"/>
      </dsp:txXfrm>
    </dsp:sp>
    <dsp:sp modelId="{7210F4E9-290A-40D5-A268-18ABC3E5F2B4}">
      <dsp:nvSpPr>
        <dsp:cNvPr id="0" name=""/>
        <dsp:cNvSpPr/>
      </dsp:nvSpPr>
      <dsp:spPr>
        <a:xfrm>
          <a:off x="5667765" y="1036049"/>
          <a:ext cx="4636182" cy="294397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55C95-0FC7-418A-9FAC-606B66CA2064}">
      <dsp:nvSpPr>
        <dsp:cNvPr id="0" name=""/>
        <dsp:cNvSpPr/>
      </dsp:nvSpPr>
      <dsp:spPr>
        <a:xfrm>
          <a:off x="6182897" y="1525424"/>
          <a:ext cx="4636182" cy="294397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Georgia" panose="02040502050405020303" pitchFamily="18" charset="0"/>
            </a:rPr>
            <a:t>For example, the NHS Prevention Programme integrates lifestyle education, personalised support and digital tools to reduce Type 2 diabetes risk (NHS England, 2025).</a:t>
          </a:r>
          <a:endParaRPr lang="en-US" sz="2400" kern="1200" dirty="0">
            <a:latin typeface="Georgia" panose="02040502050405020303" pitchFamily="18" charset="0"/>
          </a:endParaRPr>
        </a:p>
      </dsp:txBody>
      <dsp:txXfrm>
        <a:off x="6269123" y="1611650"/>
        <a:ext cx="4463730" cy="27715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2FD07-87A3-428C-B7EC-599E86E24B4E}">
      <dsp:nvSpPr>
        <dsp:cNvPr id="0" name=""/>
        <dsp:cNvSpPr/>
      </dsp:nvSpPr>
      <dsp:spPr>
        <a:xfrm>
          <a:off x="0" y="593"/>
          <a:ext cx="10641830" cy="13896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28FAB-6782-46A9-961F-87D7CA4A011D}">
      <dsp:nvSpPr>
        <dsp:cNvPr id="0" name=""/>
        <dsp:cNvSpPr/>
      </dsp:nvSpPr>
      <dsp:spPr>
        <a:xfrm>
          <a:off x="420378" y="313272"/>
          <a:ext cx="764325" cy="764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DEC05F-0F6F-4EF6-A73C-DF1670AB6053}">
      <dsp:nvSpPr>
        <dsp:cNvPr id="0" name=""/>
        <dsp:cNvSpPr/>
      </dsp:nvSpPr>
      <dsp:spPr>
        <a:xfrm>
          <a:off x="1605083" y="593"/>
          <a:ext cx="9036746" cy="1389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075" tIns="147075" rIns="147075" bIns="14707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Georgia" panose="02040502050405020303" pitchFamily="18" charset="0"/>
            </a:rPr>
            <a:t>In summary, integration of health, wellbeing and sustainability are essential for future services.</a:t>
          </a:r>
          <a:endParaRPr lang="en-US" sz="2500" kern="1200" dirty="0">
            <a:latin typeface="Georgia" panose="02040502050405020303" pitchFamily="18" charset="0"/>
          </a:endParaRPr>
        </a:p>
      </dsp:txBody>
      <dsp:txXfrm>
        <a:off x="1605083" y="593"/>
        <a:ext cx="9036746" cy="1389682"/>
      </dsp:txXfrm>
    </dsp:sp>
    <dsp:sp modelId="{BBD739A7-729B-4C0B-A0E8-6813AADA8796}">
      <dsp:nvSpPr>
        <dsp:cNvPr id="0" name=""/>
        <dsp:cNvSpPr/>
      </dsp:nvSpPr>
      <dsp:spPr>
        <a:xfrm>
          <a:off x="0" y="1737696"/>
          <a:ext cx="10641830" cy="13896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D7F75-E4B0-4948-8358-0B8B4040457E}">
      <dsp:nvSpPr>
        <dsp:cNvPr id="0" name=""/>
        <dsp:cNvSpPr/>
      </dsp:nvSpPr>
      <dsp:spPr>
        <a:xfrm>
          <a:off x="420378" y="2050375"/>
          <a:ext cx="764325" cy="764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9A17C4-0D11-4A4B-9ACA-119831922BE6}">
      <dsp:nvSpPr>
        <dsp:cNvPr id="0" name=""/>
        <dsp:cNvSpPr/>
      </dsp:nvSpPr>
      <dsp:spPr>
        <a:xfrm>
          <a:off x="1605083" y="1737696"/>
          <a:ext cx="9036746" cy="1389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075" tIns="147075" rIns="147075" bIns="14707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Georgia" panose="02040502050405020303" pitchFamily="18" charset="0"/>
            </a:rPr>
            <a:t>The SDGs provide a global framework guiding UK policy, and more specifically, SDG 3, which influences public health strategies, prevention policies and cross-sector collaboration. </a:t>
          </a:r>
          <a:endParaRPr lang="en-US" sz="2500" kern="1200" dirty="0">
            <a:latin typeface="Georgia" panose="02040502050405020303" pitchFamily="18" charset="0"/>
          </a:endParaRPr>
        </a:p>
      </dsp:txBody>
      <dsp:txXfrm>
        <a:off x="1605083" y="1737696"/>
        <a:ext cx="9036746" cy="1389682"/>
      </dsp:txXfrm>
    </dsp:sp>
    <dsp:sp modelId="{D7F6A193-6035-4098-AA36-E10A1EADCBB2}">
      <dsp:nvSpPr>
        <dsp:cNvPr id="0" name=""/>
        <dsp:cNvSpPr/>
      </dsp:nvSpPr>
      <dsp:spPr>
        <a:xfrm>
          <a:off x="0" y="3474799"/>
          <a:ext cx="10641830" cy="13896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6C5271-5E9D-49FB-A715-9C83132FD8BF}">
      <dsp:nvSpPr>
        <dsp:cNvPr id="0" name=""/>
        <dsp:cNvSpPr/>
      </dsp:nvSpPr>
      <dsp:spPr>
        <a:xfrm>
          <a:off x="420378" y="3787478"/>
          <a:ext cx="764325" cy="764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061CB8-8086-4AB1-BE35-4033AC6BA3E8}">
      <dsp:nvSpPr>
        <dsp:cNvPr id="0" name=""/>
        <dsp:cNvSpPr/>
      </dsp:nvSpPr>
      <dsp:spPr>
        <a:xfrm>
          <a:off x="1605083" y="3474799"/>
          <a:ext cx="9036746" cy="1389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075" tIns="147075" rIns="147075" bIns="14707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Georgia" panose="02040502050405020303" pitchFamily="18" charset="0"/>
            </a:rPr>
            <a:t>Finally, equitable and sustainable health systems are fundamental to improving long-term health outcomes for all, which can be done by tackling social determinants of health.</a:t>
          </a:r>
          <a:endParaRPr lang="en-US" sz="2500" kern="1200" dirty="0">
            <a:latin typeface="Georgia" panose="02040502050405020303" pitchFamily="18" charset="0"/>
          </a:endParaRPr>
        </a:p>
      </dsp:txBody>
      <dsp:txXfrm>
        <a:off x="1605083" y="3474799"/>
        <a:ext cx="9036746" cy="13896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37A91E-9FB3-4130-A377-D5234F49FE23}"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46B1A6-FD39-46F8-B0E3-47F6D3A35659}" type="slidenum">
              <a:rPr lang="en-GB" smtClean="0"/>
              <a:t>‹#›</a:t>
            </a:fld>
            <a:endParaRPr lang="en-GB"/>
          </a:p>
        </p:txBody>
      </p:sp>
    </p:spTree>
    <p:extLst>
      <p:ext uri="{BB962C8B-B14F-4D97-AF65-F5344CB8AC3E}">
        <p14:creationId xmlns:p14="http://schemas.microsoft.com/office/powerpoint/2010/main" val="764593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46B1A6-FD39-46F8-B0E3-47F6D3A35659}" type="slidenum">
              <a:rPr lang="en-GB" smtClean="0"/>
              <a:t>8</a:t>
            </a:fld>
            <a:endParaRPr lang="en-GB"/>
          </a:p>
        </p:txBody>
      </p:sp>
    </p:spTree>
    <p:extLst>
      <p:ext uri="{BB962C8B-B14F-4D97-AF65-F5344CB8AC3E}">
        <p14:creationId xmlns:p14="http://schemas.microsoft.com/office/powerpoint/2010/main" val="74558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46B1A6-FD39-46F8-B0E3-47F6D3A35659}" type="slidenum">
              <a:rPr lang="en-GB" smtClean="0"/>
              <a:t>16</a:t>
            </a:fld>
            <a:endParaRPr lang="en-GB"/>
          </a:p>
        </p:txBody>
      </p:sp>
    </p:spTree>
    <p:extLst>
      <p:ext uri="{BB962C8B-B14F-4D97-AF65-F5344CB8AC3E}">
        <p14:creationId xmlns:p14="http://schemas.microsoft.com/office/powerpoint/2010/main" val="3965785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1309975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3374059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1105300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8FD96A-B03D-48B6-830D-486B5046B08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1164572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8FD96A-B03D-48B6-830D-486B5046B087}"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1071510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8FD96A-B03D-48B6-830D-486B5046B087}"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3787833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8FD96A-B03D-48B6-830D-486B5046B087}"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2079044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8FD96A-B03D-48B6-830D-486B5046B08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287192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8FD96A-B03D-48B6-830D-486B5046B08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3795758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2711182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90692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2306051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77660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2887281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35548382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8FD96A-B03D-48B6-830D-486B5046B08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C0570C-384A-46E1-BBB2-E58D65876855}" type="slidenum">
              <a:rPr lang="en-GB" smtClean="0"/>
              <a:t>‹#›</a:t>
            </a:fld>
            <a:endParaRPr lang="en-GB"/>
          </a:p>
        </p:txBody>
      </p:sp>
    </p:spTree>
    <p:extLst>
      <p:ext uri="{BB962C8B-B14F-4D97-AF65-F5344CB8AC3E}">
        <p14:creationId xmlns:p14="http://schemas.microsoft.com/office/powerpoint/2010/main" val="4075737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8FD96A-B03D-48B6-830D-486B5046B087}" type="datetimeFigureOut">
              <a:rPr lang="en-GB" smtClean="0"/>
              <a:t>14/02/2026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F7C0570C-384A-46E1-BBB2-E58D65876855}" type="slidenum">
              <a:rPr lang="en-GB" smtClean="0"/>
              <a:t>‹#›</a:t>
            </a:fld>
            <a:endParaRPr lang="en-GB"/>
          </a:p>
        </p:txBody>
      </p:sp>
    </p:spTree>
    <p:extLst>
      <p:ext uri="{BB962C8B-B14F-4D97-AF65-F5344CB8AC3E}">
        <p14:creationId xmlns:p14="http://schemas.microsoft.com/office/powerpoint/2010/main" val="106063920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hogg.utexas.edu/3-things-well-being" TargetMode="External"/><Relationship Id="rId3" Type="http://schemas.openxmlformats.org/officeDocument/2006/relationships/hyperlink" Target="https://assets.publishing.service.gov.uk/media/5a80a774e5274a2e87dbb0f0/MHA_Code_of_Practice.PDF" TargetMode="External"/><Relationship Id="rId7" Type="http://schemas.openxmlformats.org/officeDocument/2006/relationships/hyperlink" Target="https://www.healthlinkbc.ca/healthwise/what-well-being" TargetMode="External"/><Relationship Id="rId12" Type="http://schemas.openxmlformats.org/officeDocument/2006/relationships/hyperlink" Target="https://www.england.nhs.uk/about/equality/equality-hub/national-healthcare-inequalities-improvement-programme/our-approach-to-reducing-healthcare-inequalities/" TargetMode="External"/><Relationship Id="rId2" Type="http://schemas.openxmlformats.org/officeDocument/2006/relationships/hyperlink" Target="https://bns.institute/nursing-foundation/key-characteristics-holistic-health-overview/" TargetMode="External"/><Relationship Id="rId1" Type="http://schemas.openxmlformats.org/officeDocument/2006/relationships/slideLayout" Target="../slideLayouts/slideLayout2.xml"/><Relationship Id="rId6" Type="http://schemas.openxmlformats.org/officeDocument/2006/relationships/hyperlink" Target="https://www.ohe.org/insights/prevention-in-the-nhs-10-year-health-plan-promise-limits-and-the-path-forward/" TargetMode="External"/><Relationship Id="rId11" Type="http://schemas.openxmlformats.org/officeDocument/2006/relationships/hyperlink" Target="https://www.longtermplan.nhs.uk/" TargetMode="External"/><Relationship Id="rId5" Type="http://schemas.openxmlformats.org/officeDocument/2006/relationships/hyperlink" Target="https://www.gov.uk/guidance/equality-act-2010-guidance" TargetMode="External"/><Relationship Id="rId10" Type="http://schemas.openxmlformats.org/officeDocument/2006/relationships/hyperlink" Target="https://www.umweltbundesamt.de/en/topics/sustainability-strategies-international/sdgs-a-challenge-for-sustainability-policy" TargetMode="External"/><Relationship Id="rId4" Type="http://schemas.openxmlformats.org/officeDocument/2006/relationships/hyperlink" Target="https://www.gov.uk/government/publications/10-year-health-plan-for-england-fit-for-the-future/fit-for-the-future-10-year-health-plan-for-england-executive-summary" TargetMode="External"/><Relationship Id="rId9" Type="http://schemas.openxmlformats.org/officeDocument/2006/relationships/hyperlink" Target="https://tse4.mm.bing.net/th/id/OIP.oU4wN3N7aJ0ZLo0ahGneKgHaFb?rs=1&amp;pid=ImgDetMain&amp;o=7&amp;rm=3"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phsafr.org/blog/comprehensive-guide-to-understanding-public-health-initiatives" TargetMode="External"/><Relationship Id="rId13" Type="http://schemas.openxmlformats.org/officeDocument/2006/relationships/hyperlink" Target="https://www.who.int/activities/promoting-health-in-all-policies-and-intersectoral-action-capacities" TargetMode="External"/><Relationship Id="rId3" Type="http://schemas.openxmlformats.org/officeDocument/2006/relationships/hyperlink" Target="https://nhsproviders.org/resources/a-guide-to-the-health-and-care-act-2022" TargetMode="External"/><Relationship Id="rId7" Type="http://schemas.openxmlformats.org/officeDocument/2006/relationships/hyperlink" Target="https://www.instituteofhealthequity.org/resources-reports/marmot-review-10-years-on/the-marmot-review-10-years-on-executive-summary.pdf" TargetMode="External"/><Relationship Id="rId12" Type="http://schemas.openxmlformats.org/officeDocument/2006/relationships/hyperlink" Target="https://www.un.org/en/academic-impact/sustainability" TargetMode="External"/><Relationship Id="rId2" Type="http://schemas.openxmlformats.org/officeDocument/2006/relationships/hyperlink" Target="https://www.england.nhs.uk/diabetes/diabetes-prevention/" TargetMode="External"/><Relationship Id="rId16" Type="http://schemas.openxmlformats.org/officeDocument/2006/relationships/hyperlink" Target="https://www.who.int/europe/about-us/our-work/sustainable-development-goals" TargetMode="External"/><Relationship Id="rId1" Type="http://schemas.openxmlformats.org/officeDocument/2006/relationships/slideLayout" Target="../slideLayouts/slideLayout2.xml"/><Relationship Id="rId6" Type="http://schemas.openxmlformats.org/officeDocument/2006/relationships/hyperlink" Target="https://www.england.nhs.uk/wp-content/uploads/2016/04/making-every-contact-count.pdf" TargetMode="External"/><Relationship Id="rId11" Type="http://schemas.openxmlformats.org/officeDocument/2006/relationships/hyperlink" Target="https://sdgs.un.org/goals" TargetMode="External"/><Relationship Id="rId5" Type="http://schemas.openxmlformats.org/officeDocument/2006/relationships/hyperlink" Target="https://www.paho.org/en/topics/sustainable-development-goals" TargetMode="External"/><Relationship Id="rId15" Type="http://schemas.openxmlformats.org/officeDocument/2006/relationships/hyperlink" Target="https://www.who.int/publications/i/item/9789240020924" TargetMode="External"/><Relationship Id="rId10" Type="http://schemas.openxmlformats.org/officeDocument/2006/relationships/hyperlink" Target="https://globalgoals.org/goals/3-good-health-and-well-being/" TargetMode="External"/><Relationship Id="rId4" Type="http://schemas.openxmlformats.org/officeDocument/2006/relationships/hyperlink" Target="https://www.paho.org/en/topics/intersectoral-action-health-all-policies" TargetMode="External"/><Relationship Id="rId9" Type="http://schemas.openxmlformats.org/officeDocument/2006/relationships/hyperlink" Target="https://www.evercorelife.com/why-is-the-biopsychosocial-bps-model-the-missing-link-to-long-lasting-injury-recovery/" TargetMode="External"/><Relationship Id="rId1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36D178FC-1907-4922-AA30-719402FAA7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 name="Straight Connector 18">
              <a:extLst>
                <a:ext uri="{FF2B5EF4-FFF2-40B4-BE49-F238E27FC236}">
                  <a16:creationId xmlns:a16="http://schemas.microsoft.com/office/drawing/2014/main" id="{23AF21C3-8DE4-4D87-A64D-77F6487C4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E3EF6D-1F38-4115-93BC-77BD2FB85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E31C83A5-88AF-48BE-BF18-BCD441B26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25">
              <a:extLst>
                <a:ext uri="{FF2B5EF4-FFF2-40B4-BE49-F238E27FC236}">
                  <a16:creationId xmlns:a16="http://schemas.microsoft.com/office/drawing/2014/main" id="{1A69C88A-5BA9-4172-98C1-120F3221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Isosceles Triangle 22">
              <a:extLst>
                <a:ext uri="{FF2B5EF4-FFF2-40B4-BE49-F238E27FC236}">
                  <a16:creationId xmlns:a16="http://schemas.microsoft.com/office/drawing/2014/main" id="{3D58E1DE-DB6B-4772-A7B1-DF94F77FB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Rectangle 27">
              <a:extLst>
                <a:ext uri="{FF2B5EF4-FFF2-40B4-BE49-F238E27FC236}">
                  <a16:creationId xmlns:a16="http://schemas.microsoft.com/office/drawing/2014/main" id="{A73CFB7E-FE1B-4EBB-8A51-C929F2DC9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8">
              <a:extLst>
                <a:ext uri="{FF2B5EF4-FFF2-40B4-BE49-F238E27FC236}">
                  <a16:creationId xmlns:a16="http://schemas.microsoft.com/office/drawing/2014/main" id="{B4B826B7-E4AC-4476-96C5-576DABA6C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1" name="Rectangle 29">
              <a:extLst>
                <a:ext uri="{FF2B5EF4-FFF2-40B4-BE49-F238E27FC236}">
                  <a16:creationId xmlns:a16="http://schemas.microsoft.com/office/drawing/2014/main" id="{79460421-E5A9-435C-B0BC-78F6A3B5A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6">
              <a:extLst>
                <a:ext uri="{FF2B5EF4-FFF2-40B4-BE49-F238E27FC236}">
                  <a16:creationId xmlns:a16="http://schemas.microsoft.com/office/drawing/2014/main" id="{D3A4D7F7-A7D4-40B0-A8BA-E4550E963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Isosceles Triangle 27">
              <a:extLst>
                <a:ext uri="{FF2B5EF4-FFF2-40B4-BE49-F238E27FC236}">
                  <a16:creationId xmlns:a16="http://schemas.microsoft.com/office/drawing/2014/main" id="{22B007C3-7AE4-431E-A807-3D51DE7D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useBgFill="1">
        <p:nvSpPr>
          <p:cNvPr id="30" name="Rectangle 29">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C28E68-BDAC-B3C6-2DDB-6E61BA2BFEAC}"/>
              </a:ext>
            </a:extLst>
          </p:cNvPr>
          <p:cNvSpPr>
            <a:spLocks noGrp="1"/>
          </p:cNvSpPr>
          <p:nvPr>
            <p:ph type="ctrTitle"/>
          </p:nvPr>
        </p:nvSpPr>
        <p:spPr>
          <a:xfrm>
            <a:off x="1286933" y="609600"/>
            <a:ext cx="10197494" cy="1099457"/>
          </a:xfrm>
        </p:spPr>
        <p:txBody>
          <a:bodyPr vert="horz" lIns="91440" tIns="45720" rIns="91440" bIns="45720" rtlCol="0" anchor="t">
            <a:normAutofit/>
          </a:bodyPr>
          <a:lstStyle/>
          <a:p>
            <a:pPr algn="l">
              <a:lnSpc>
                <a:spcPct val="90000"/>
              </a:lnSpc>
            </a:pPr>
            <a:r>
              <a:rPr lang="en-US" sz="3600" dirty="0"/>
              <a:t>Health, Wellbeing and Sustainable Development in a Health and Social Care Setting</a:t>
            </a:r>
          </a:p>
        </p:txBody>
      </p:sp>
      <p:sp>
        <p:nvSpPr>
          <p:cNvPr id="32" name="Isosceles Triangle 31">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4" name="Isosceles Triangle 33">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nvGrpSpPr>
          <p:cNvPr id="9" name="Group 8">
            <a:extLst>
              <a:ext uri="{FF2B5EF4-FFF2-40B4-BE49-F238E27FC236}">
                <a16:creationId xmlns:a16="http://schemas.microsoft.com/office/drawing/2014/main" id="{803B974D-DFCD-A6F6-525C-1A6809EB381B}"/>
              </a:ext>
            </a:extLst>
          </p:cNvPr>
          <p:cNvGrpSpPr/>
          <p:nvPr/>
        </p:nvGrpSpPr>
        <p:grpSpPr>
          <a:xfrm>
            <a:off x="1286933" y="2662153"/>
            <a:ext cx="9618133" cy="2666268"/>
            <a:chOff x="627796" y="3721747"/>
            <a:chExt cx="10876878" cy="3015207"/>
          </a:xfrm>
        </p:grpSpPr>
        <p:sp>
          <p:nvSpPr>
            <p:cNvPr id="10" name="Rectangle: Rounded Corners 9">
              <a:extLst>
                <a:ext uri="{FF2B5EF4-FFF2-40B4-BE49-F238E27FC236}">
                  <a16:creationId xmlns:a16="http://schemas.microsoft.com/office/drawing/2014/main" id="{DFB7DF45-ABD4-B29B-EC31-4138DE6B58EC}"/>
                </a:ext>
              </a:extLst>
            </p:cNvPr>
            <p:cNvSpPr/>
            <p:nvPr/>
          </p:nvSpPr>
          <p:spPr>
            <a:xfrm>
              <a:off x="627797" y="3721747"/>
              <a:ext cx="10876877" cy="570360"/>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798820">
                <a:spcAft>
                  <a:spcPts val="546"/>
                </a:spcAft>
              </a:pPr>
              <a:r>
                <a:rPr lang="en-GB" sz="1572" kern="1200" dirty="0">
                  <a:solidFill>
                    <a:srgbClr val="990000"/>
                  </a:solidFill>
                  <a:latin typeface="+mn-lt"/>
                  <a:ea typeface="+mn-ea"/>
                  <a:cs typeface="+mn-cs"/>
                </a:rPr>
                <a:t>Student Name: Muzhgan Nassiri </a:t>
              </a:r>
              <a:endParaRPr lang="en-GB" dirty="0">
                <a:solidFill>
                  <a:srgbClr val="990000"/>
                </a:solidFill>
              </a:endParaRPr>
            </a:p>
          </p:txBody>
        </p:sp>
        <p:sp>
          <p:nvSpPr>
            <p:cNvPr id="11" name="Rectangle: Rounded Corners 10">
              <a:extLst>
                <a:ext uri="{FF2B5EF4-FFF2-40B4-BE49-F238E27FC236}">
                  <a16:creationId xmlns:a16="http://schemas.microsoft.com/office/drawing/2014/main" id="{2FC7F706-5136-AAB1-02CC-5A8A2B9DFD24}"/>
                </a:ext>
              </a:extLst>
            </p:cNvPr>
            <p:cNvSpPr/>
            <p:nvPr/>
          </p:nvSpPr>
          <p:spPr>
            <a:xfrm>
              <a:off x="627797" y="4540756"/>
              <a:ext cx="10876877" cy="570361"/>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798820">
                <a:spcAft>
                  <a:spcPts val="546"/>
                </a:spcAft>
              </a:pPr>
              <a:r>
                <a:rPr lang="en-GB" sz="1572" kern="1200" dirty="0">
                  <a:solidFill>
                    <a:srgbClr val="990000"/>
                  </a:solidFill>
                  <a:latin typeface="+mn-lt"/>
                  <a:ea typeface="+mn-ea"/>
                  <a:cs typeface="+mn-cs"/>
                </a:rPr>
                <a:t>Student Number: 2239091</a:t>
              </a:r>
              <a:endParaRPr lang="en-GB" dirty="0">
                <a:solidFill>
                  <a:srgbClr val="990000"/>
                </a:solidFill>
              </a:endParaRPr>
            </a:p>
          </p:txBody>
        </p:sp>
        <p:sp>
          <p:nvSpPr>
            <p:cNvPr id="12" name="Rectangle: Rounded Corners 11">
              <a:extLst>
                <a:ext uri="{FF2B5EF4-FFF2-40B4-BE49-F238E27FC236}">
                  <a16:creationId xmlns:a16="http://schemas.microsoft.com/office/drawing/2014/main" id="{02703667-3D84-236E-A7A4-6EBC070801C9}"/>
                </a:ext>
              </a:extLst>
            </p:cNvPr>
            <p:cNvSpPr/>
            <p:nvPr/>
          </p:nvSpPr>
          <p:spPr>
            <a:xfrm>
              <a:off x="627796" y="5359766"/>
              <a:ext cx="10876877" cy="570361"/>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798820">
                <a:spcAft>
                  <a:spcPts val="546"/>
                </a:spcAft>
              </a:pPr>
              <a:r>
                <a:rPr lang="en-GB" sz="1572" kern="1200" dirty="0">
                  <a:solidFill>
                    <a:srgbClr val="990000"/>
                  </a:solidFill>
                  <a:latin typeface="+mn-lt"/>
                  <a:ea typeface="+mn-ea"/>
                  <a:cs typeface="+mn-cs"/>
                </a:rPr>
                <a:t>BMHP6030 – Health, Wellbeing and Sustainable Development – Component 1: Presentation</a:t>
              </a:r>
              <a:endParaRPr lang="en-GB" dirty="0">
                <a:solidFill>
                  <a:srgbClr val="990000"/>
                </a:solidFill>
              </a:endParaRPr>
            </a:p>
          </p:txBody>
        </p:sp>
        <p:sp>
          <p:nvSpPr>
            <p:cNvPr id="13" name="Rectangle: Rounded Corners 12">
              <a:extLst>
                <a:ext uri="{FF2B5EF4-FFF2-40B4-BE49-F238E27FC236}">
                  <a16:creationId xmlns:a16="http://schemas.microsoft.com/office/drawing/2014/main" id="{BC93EF9A-601F-CBE8-6F33-DD9BD43EC00E}"/>
                </a:ext>
              </a:extLst>
            </p:cNvPr>
            <p:cNvSpPr/>
            <p:nvPr/>
          </p:nvSpPr>
          <p:spPr>
            <a:xfrm>
              <a:off x="627798" y="6166592"/>
              <a:ext cx="10876876" cy="570362"/>
            </a:xfrm>
            <a:prstGeom prst="roundRect">
              <a:avLst/>
            </a:prstGeom>
            <a:noFill/>
            <a:ln>
              <a:solidFill>
                <a:srgbClr val="99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798820">
                <a:spcAft>
                  <a:spcPts val="546"/>
                </a:spcAft>
              </a:pPr>
              <a:r>
                <a:rPr lang="en-GB" sz="1572" kern="1200" dirty="0">
                  <a:solidFill>
                    <a:srgbClr val="990000"/>
                  </a:solidFill>
                  <a:latin typeface="+mn-lt"/>
                  <a:ea typeface="+mn-ea"/>
                  <a:cs typeface="+mn-cs"/>
                </a:rPr>
                <a:t>Lecturer’s name: Tomy </a:t>
              </a:r>
              <a:r>
                <a:rPr lang="en-GB" sz="1572" kern="1200" dirty="0" err="1">
                  <a:solidFill>
                    <a:srgbClr val="990000"/>
                  </a:solidFill>
                  <a:latin typeface="+mn-lt"/>
                  <a:ea typeface="+mn-ea"/>
                  <a:cs typeface="+mn-cs"/>
                </a:rPr>
                <a:t>Adattu</a:t>
              </a:r>
              <a:r>
                <a:rPr lang="en-GB" sz="1572" kern="1200">
                  <a:solidFill>
                    <a:srgbClr val="990000"/>
                  </a:solidFill>
                  <a:latin typeface="+mn-lt"/>
                  <a:ea typeface="+mn-ea"/>
                  <a:cs typeface="+mn-cs"/>
                </a:rPr>
                <a:t> Chacko</a:t>
              </a:r>
              <a:endParaRPr lang="en-GB">
                <a:solidFill>
                  <a:srgbClr val="990000"/>
                </a:solidFill>
              </a:endParaRPr>
            </a:p>
          </p:txBody>
        </p:sp>
      </p:grpSp>
      <p:pic>
        <p:nvPicPr>
          <p:cNvPr id="33" name="Graphic 32" descr="Care with solid fill">
            <a:extLst>
              <a:ext uri="{FF2B5EF4-FFF2-40B4-BE49-F238E27FC236}">
                <a16:creationId xmlns:a16="http://schemas.microsoft.com/office/drawing/2014/main" id="{58DD146A-8100-0615-6275-8A407D16D26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9886528">
            <a:off x="10698715" y="4918031"/>
            <a:ext cx="1187043" cy="1187043"/>
          </a:xfrm>
          <a:prstGeom prst="rect">
            <a:avLst/>
          </a:prstGeom>
        </p:spPr>
      </p:pic>
      <p:pic>
        <p:nvPicPr>
          <p:cNvPr id="36" name="Graphic 35" descr="Recycle with solid fill">
            <a:extLst>
              <a:ext uri="{FF2B5EF4-FFF2-40B4-BE49-F238E27FC236}">
                <a16:creationId xmlns:a16="http://schemas.microsoft.com/office/drawing/2014/main" id="{1282CD92-2D83-E9E9-B17C-FBE0D79DBF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08733" y="5435600"/>
            <a:ext cx="914400" cy="914400"/>
          </a:xfrm>
          <a:prstGeom prst="rect">
            <a:avLst/>
          </a:prstGeom>
        </p:spPr>
      </p:pic>
      <p:pic>
        <p:nvPicPr>
          <p:cNvPr id="38" name="Graphic 37" descr="Open hand with plant with solid fill">
            <a:extLst>
              <a:ext uri="{FF2B5EF4-FFF2-40B4-BE49-F238E27FC236}">
                <a16:creationId xmlns:a16="http://schemas.microsoft.com/office/drawing/2014/main" id="{81B824B9-64C5-1CFC-AE78-66CA2E87C12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560295">
            <a:off x="496154" y="5035202"/>
            <a:ext cx="1441607" cy="1441607"/>
          </a:xfrm>
          <a:prstGeom prst="rect">
            <a:avLst/>
          </a:prstGeom>
        </p:spPr>
      </p:pic>
      <p:pic>
        <p:nvPicPr>
          <p:cNvPr id="40" name="Graphic 39" descr="Doctor female outline">
            <a:extLst>
              <a:ext uri="{FF2B5EF4-FFF2-40B4-BE49-F238E27FC236}">
                <a16:creationId xmlns:a16="http://schemas.microsoft.com/office/drawing/2014/main" id="{F002E99F-CACA-4E9E-3672-81E7304A75D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568528" y="1488140"/>
            <a:ext cx="1171361" cy="1171361"/>
          </a:xfrm>
          <a:prstGeom prst="rect">
            <a:avLst/>
          </a:prstGeom>
        </p:spPr>
      </p:pic>
      <p:pic>
        <p:nvPicPr>
          <p:cNvPr id="42" name="Graphic 41" descr="Doctor male outline">
            <a:extLst>
              <a:ext uri="{FF2B5EF4-FFF2-40B4-BE49-F238E27FC236}">
                <a16:creationId xmlns:a16="http://schemas.microsoft.com/office/drawing/2014/main" id="{CA940A57-F646-10C0-0F92-38077F413AE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38840" y="1488140"/>
            <a:ext cx="1135317" cy="1135317"/>
          </a:xfrm>
          <a:prstGeom prst="rect">
            <a:avLst/>
          </a:prstGeom>
        </p:spPr>
      </p:pic>
    </p:spTree>
    <p:extLst>
      <p:ext uri="{BB962C8B-B14F-4D97-AF65-F5344CB8AC3E}">
        <p14:creationId xmlns:p14="http://schemas.microsoft.com/office/powerpoint/2010/main" val="1032951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DCD8F-CA8A-27D9-3EDF-4FB60DBDFFE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51DC076-9A51-6C65-8C05-5247385C973F}"/>
              </a:ext>
            </a:extLst>
          </p:cNvPr>
          <p:cNvSpPr>
            <a:spLocks noGrp="1"/>
          </p:cNvSpPr>
          <p:nvPr>
            <p:ph idx="1"/>
          </p:nvPr>
        </p:nvSpPr>
        <p:spPr>
          <a:xfrm>
            <a:off x="677334" y="1793585"/>
            <a:ext cx="9146397" cy="4768946"/>
          </a:xfrm>
        </p:spPr>
        <p:txBody>
          <a:bodyPr>
            <a:normAutofit/>
          </a:bodyPr>
          <a:lstStyle/>
          <a:p>
            <a:r>
              <a:rPr lang="en-GB" sz="2400" dirty="0">
                <a:latin typeface="Georgia" panose="02040502050405020303" pitchFamily="18" charset="0"/>
                <a:ea typeface="Calibri" panose="020F0502020204030204" pitchFamily="34" charset="0"/>
                <a:cs typeface="Calibri" panose="020F0502020204030204" pitchFamily="34" charset="0"/>
              </a:rPr>
              <a:t>This presentation will critically evaluate how health, well-being, and sustainable development are embedded within health and social care settings, and the quality of service delivered because of them. </a:t>
            </a:r>
          </a:p>
          <a:p>
            <a:endParaRPr lang="en-GB" sz="2400" dirty="0">
              <a:latin typeface="Georgia" panose="02040502050405020303" pitchFamily="18" charset="0"/>
              <a:ea typeface="Calibri" panose="020F0502020204030204" pitchFamily="34" charset="0"/>
              <a:cs typeface="Calibri" panose="020F0502020204030204" pitchFamily="34" charset="0"/>
            </a:endParaRPr>
          </a:p>
          <a:p>
            <a:r>
              <a:rPr lang="en-GB" sz="2400" dirty="0">
                <a:latin typeface="Georgia" panose="02040502050405020303" pitchFamily="18" charset="0"/>
                <a:ea typeface="Calibri" panose="020F0502020204030204" pitchFamily="34" charset="0"/>
                <a:cs typeface="Calibri" panose="020F0502020204030204" pitchFamily="34" charset="0"/>
              </a:rPr>
              <a:t>The analysis is informed by the Holistic, Ecological and Biopsychosocial Models, alongside relevant legislation and key policy frameworks, including the NHS Long Term Plan, the Equality (Act 2010) and Integrated Care Systems.</a:t>
            </a:r>
          </a:p>
        </p:txBody>
      </p:sp>
    </p:spTree>
    <p:extLst>
      <p:ext uri="{BB962C8B-B14F-4D97-AF65-F5344CB8AC3E}">
        <p14:creationId xmlns:p14="http://schemas.microsoft.com/office/powerpoint/2010/main" val="854850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A8EA4-D52D-0569-0ADB-B39AB17627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987659-794D-0B16-A892-3D73725C1EC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E841BF1-396B-DACF-0669-2E928E5AB314}"/>
              </a:ext>
            </a:extLst>
          </p:cNvPr>
          <p:cNvSpPr>
            <a:spLocks noGrp="1"/>
          </p:cNvSpPr>
          <p:nvPr>
            <p:ph idx="1"/>
          </p:nvPr>
        </p:nvSpPr>
        <p:spPr>
          <a:xfrm>
            <a:off x="677334" y="1793585"/>
            <a:ext cx="9146397" cy="4768946"/>
          </a:xfrm>
        </p:spPr>
        <p:txBody>
          <a:bodyPr>
            <a:normAutofit/>
          </a:bodyPr>
          <a:lstStyle/>
          <a:p>
            <a:r>
              <a:rPr lang="en-GB" sz="2400" dirty="0">
                <a:latin typeface="Georgia" panose="02040502050405020303" pitchFamily="18" charset="0"/>
                <a:ea typeface="Calibri" panose="020F0502020204030204" pitchFamily="34" charset="0"/>
                <a:cs typeface="Calibri" panose="020F0502020204030204" pitchFamily="34" charset="0"/>
              </a:rPr>
              <a:t>Health and social care systems face increasing demand, resource pressures, and inequality (Department of Health and Social Care, 2025).</a:t>
            </a:r>
          </a:p>
          <a:p>
            <a:endParaRPr lang="en-GB" sz="2400" dirty="0">
              <a:latin typeface="Georgia" panose="02040502050405020303" pitchFamily="18" charset="0"/>
              <a:ea typeface="Calibri" panose="020F0502020204030204" pitchFamily="34" charset="0"/>
              <a:cs typeface="Calibri" panose="020F0502020204030204" pitchFamily="34" charset="0"/>
            </a:endParaRPr>
          </a:p>
          <a:p>
            <a:r>
              <a:rPr lang="en-GB" sz="2400" dirty="0">
                <a:latin typeface="Georgia" panose="02040502050405020303" pitchFamily="18" charset="0"/>
                <a:ea typeface="Calibri" panose="020F0502020204030204" pitchFamily="34" charset="0"/>
                <a:cs typeface="Calibri" panose="020F0502020204030204" pitchFamily="34" charset="0"/>
              </a:rPr>
              <a:t>The integration of health, wellbeing and sustainable development supports prevention and resilience in the long-term.</a:t>
            </a:r>
          </a:p>
          <a:p>
            <a:endParaRPr lang="en-GB" sz="2400" dirty="0">
              <a:latin typeface="Georgia" panose="02040502050405020303" pitchFamily="18" charset="0"/>
              <a:ea typeface="Calibri" panose="020F0502020204030204" pitchFamily="34" charset="0"/>
              <a:cs typeface="Calibri" panose="020F0502020204030204" pitchFamily="34" charset="0"/>
            </a:endParaRPr>
          </a:p>
          <a:p>
            <a:r>
              <a:rPr lang="en-GB" sz="2400" dirty="0">
                <a:latin typeface="Georgia" panose="02040502050405020303" pitchFamily="18" charset="0"/>
                <a:ea typeface="Calibri" panose="020F0502020204030204" pitchFamily="34" charset="0"/>
                <a:cs typeface="Calibri" panose="020F0502020204030204" pitchFamily="34" charset="0"/>
              </a:rPr>
              <a:t>Sustainable approaches are crucial to improving health outcomes (UN, 2015). </a:t>
            </a:r>
          </a:p>
        </p:txBody>
      </p:sp>
    </p:spTree>
    <p:extLst>
      <p:ext uri="{BB962C8B-B14F-4D97-AF65-F5344CB8AC3E}">
        <p14:creationId xmlns:p14="http://schemas.microsoft.com/office/powerpoint/2010/main" val="1222766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5493C-8719-4828-8947-B3DD04FC7E83}"/>
              </a:ext>
            </a:extLst>
          </p:cNvPr>
          <p:cNvSpPr>
            <a:spLocks noGrp="1"/>
          </p:cNvSpPr>
          <p:nvPr>
            <p:ph type="title"/>
          </p:nvPr>
        </p:nvSpPr>
        <p:spPr>
          <a:xfrm>
            <a:off x="839174" y="609600"/>
            <a:ext cx="8596668" cy="1320800"/>
          </a:xfrm>
        </p:spPr>
        <p:txBody>
          <a:bodyPr/>
          <a:lstStyle/>
          <a:p>
            <a:r>
              <a:rPr lang="en-GB" dirty="0"/>
              <a:t>Key Definitions and Concepts</a:t>
            </a:r>
          </a:p>
        </p:txBody>
      </p:sp>
      <p:graphicFrame>
        <p:nvGraphicFramePr>
          <p:cNvPr id="7" name="Content Placeholder 2">
            <a:extLst>
              <a:ext uri="{FF2B5EF4-FFF2-40B4-BE49-F238E27FC236}">
                <a16:creationId xmlns:a16="http://schemas.microsoft.com/office/drawing/2014/main" id="{A0EE7FEF-E822-4A57-7D7F-7D5A83551029}"/>
              </a:ext>
            </a:extLst>
          </p:cNvPr>
          <p:cNvGraphicFramePr>
            <a:graphicFrameLocks noGrp="1"/>
          </p:cNvGraphicFramePr>
          <p:nvPr>
            <p:ph idx="1"/>
            <p:extLst>
              <p:ext uri="{D42A27DB-BD31-4B8C-83A1-F6EECF244321}">
                <p14:modId xmlns:p14="http://schemas.microsoft.com/office/powerpoint/2010/main" val="112677923"/>
              </p:ext>
            </p:extLst>
          </p:nvPr>
        </p:nvGraphicFramePr>
        <p:xfrm>
          <a:off x="665904" y="1611949"/>
          <a:ext cx="10478346" cy="5063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343093F-8749-318C-2C2E-99F18702C46A}"/>
              </a:ext>
            </a:extLst>
          </p:cNvPr>
          <p:cNvSpPr txBox="1"/>
          <p:nvPr/>
        </p:nvSpPr>
        <p:spPr>
          <a:xfrm>
            <a:off x="8828354" y="4143534"/>
            <a:ext cx="2592126" cy="369332"/>
          </a:xfrm>
          <a:prstGeom prst="rect">
            <a:avLst/>
          </a:prstGeom>
          <a:noFill/>
        </p:spPr>
        <p:txBody>
          <a:bodyPr wrap="square" rtlCol="0">
            <a:spAutoFit/>
          </a:bodyPr>
          <a:lstStyle/>
          <a:p>
            <a:r>
              <a:rPr lang="en-GB" dirty="0">
                <a:latin typeface="Georgia" panose="02040502050405020303" pitchFamily="18" charset="0"/>
              </a:rPr>
              <a:t>(Diener, Suh, 1997)</a:t>
            </a:r>
          </a:p>
        </p:txBody>
      </p:sp>
      <p:sp>
        <p:nvSpPr>
          <p:cNvPr id="6" name="TextBox 5">
            <a:extLst>
              <a:ext uri="{FF2B5EF4-FFF2-40B4-BE49-F238E27FC236}">
                <a16:creationId xmlns:a16="http://schemas.microsoft.com/office/drawing/2014/main" id="{ED363F1C-CD4E-644F-2818-CC4697635931}"/>
              </a:ext>
            </a:extLst>
          </p:cNvPr>
          <p:cNvSpPr txBox="1"/>
          <p:nvPr/>
        </p:nvSpPr>
        <p:spPr>
          <a:xfrm>
            <a:off x="8828354" y="5224661"/>
            <a:ext cx="2592126" cy="369332"/>
          </a:xfrm>
          <a:prstGeom prst="rect">
            <a:avLst/>
          </a:prstGeom>
          <a:noFill/>
        </p:spPr>
        <p:txBody>
          <a:bodyPr wrap="square" rtlCol="0">
            <a:spAutoFit/>
          </a:bodyPr>
          <a:lstStyle/>
          <a:p>
            <a:r>
              <a:rPr lang="en-GB" dirty="0">
                <a:latin typeface="Georgia" panose="02040502050405020303" pitchFamily="18" charset="0"/>
              </a:rPr>
              <a:t>(Diener, Suh, 1997)</a:t>
            </a:r>
          </a:p>
        </p:txBody>
      </p:sp>
    </p:spTree>
    <p:extLst>
      <p:ext uri="{BB962C8B-B14F-4D97-AF65-F5344CB8AC3E}">
        <p14:creationId xmlns:p14="http://schemas.microsoft.com/office/powerpoint/2010/main" val="4109429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3B7E33-87F2-ACF1-84A8-D4EFC7F5F520}"/>
            </a:ext>
          </a:extLst>
        </p:cNvPr>
        <p:cNvGrpSpPr/>
        <p:nvPr/>
      </p:nvGrpSpPr>
      <p:grpSpPr>
        <a:xfrm>
          <a:off x="0" y="0"/>
          <a:ext cx="0" cy="0"/>
          <a:chOff x="0" y="0"/>
          <a:chExt cx="0" cy="0"/>
        </a:xfrm>
      </p:grpSpPr>
      <p:grpSp>
        <p:nvGrpSpPr>
          <p:cNvPr id="20" name="Group 19">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2" name="Rectangle 31">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8" name="Straight Connector 37">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F3629C3-C256-595F-575D-765050EEC527}"/>
              </a:ext>
            </a:extLst>
          </p:cNvPr>
          <p:cNvSpPr>
            <a:spLocks noGrp="1"/>
          </p:cNvSpPr>
          <p:nvPr>
            <p:ph type="title"/>
          </p:nvPr>
        </p:nvSpPr>
        <p:spPr>
          <a:xfrm>
            <a:off x="640352" y="-8467"/>
            <a:ext cx="7807990" cy="973892"/>
          </a:xfrm>
        </p:spPr>
        <p:txBody>
          <a:bodyPr vert="horz" lIns="91440" tIns="45720" rIns="91440" bIns="45720" rtlCol="0" anchor="b">
            <a:normAutofit/>
          </a:bodyPr>
          <a:lstStyle/>
          <a:p>
            <a:pPr algn="r"/>
            <a:r>
              <a:rPr lang="en-US" dirty="0"/>
              <a:t>Why are these concepts important?</a:t>
            </a:r>
          </a:p>
        </p:txBody>
      </p:sp>
      <p:sp>
        <p:nvSpPr>
          <p:cNvPr id="42"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5660913E-C108-0712-7783-B8DA02D63A73}"/>
              </a:ext>
            </a:extLst>
          </p:cNvPr>
          <p:cNvSpPr txBox="1"/>
          <p:nvPr/>
        </p:nvSpPr>
        <p:spPr>
          <a:xfrm>
            <a:off x="926560" y="1492421"/>
            <a:ext cx="6706692" cy="4893647"/>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Georgia" panose="02040502050405020303" pitchFamily="18" charset="0"/>
              </a:rPr>
              <a:t>Modern healthcare integrates health, well-being and sustainable development to improve quality, equity and resilience.</a:t>
            </a:r>
          </a:p>
          <a:p>
            <a:pPr marL="342900" indent="-342900">
              <a:buFont typeface="Arial" panose="020B0604020202020204" pitchFamily="34" charset="0"/>
              <a:buChar char="•"/>
            </a:pPr>
            <a:endParaRPr lang="en-GB" sz="2400" dirty="0">
              <a:latin typeface="Georgia" panose="02040502050405020303" pitchFamily="18" charset="0"/>
            </a:endParaRPr>
          </a:p>
          <a:p>
            <a:pPr marL="342900" indent="-342900">
              <a:buFont typeface="Arial" panose="020B0604020202020204" pitchFamily="34" charset="0"/>
              <a:buChar char="•"/>
            </a:pPr>
            <a:r>
              <a:rPr lang="en-GB" sz="2400" dirty="0">
                <a:latin typeface="Georgia" panose="02040502050405020303" pitchFamily="18" charset="0"/>
              </a:rPr>
              <a:t>Policies such as the NHS Long Term Plan and Integrated Care Systems promote holistic, person-centred care (</a:t>
            </a:r>
            <a:r>
              <a:rPr lang="en-GB" sz="2400" dirty="0"/>
              <a:t>Odoch, </a:t>
            </a:r>
            <a:r>
              <a:rPr lang="en-GB" sz="2400" dirty="0" err="1"/>
              <a:t>Senkubuge</a:t>
            </a:r>
            <a:r>
              <a:rPr lang="en-GB" sz="2400" dirty="0"/>
              <a:t>, </a:t>
            </a:r>
            <a:r>
              <a:rPr lang="en-GB" sz="2400" dirty="0" err="1"/>
              <a:t>Hongoro</a:t>
            </a:r>
            <a:r>
              <a:rPr lang="en-GB" sz="2400" dirty="0"/>
              <a:t>, 2021)</a:t>
            </a:r>
            <a:r>
              <a:rPr lang="en-GB" sz="2400" dirty="0">
                <a:latin typeface="Georgia" panose="02040502050405020303" pitchFamily="18" charset="0"/>
              </a:rPr>
              <a:t>.</a:t>
            </a:r>
          </a:p>
          <a:p>
            <a:pPr marL="342900" indent="-342900">
              <a:buFont typeface="Arial" panose="020B0604020202020204" pitchFamily="34" charset="0"/>
              <a:buChar char="•"/>
            </a:pPr>
            <a:endParaRPr lang="en-GB" sz="2400" dirty="0">
              <a:latin typeface="Georgia" panose="02040502050405020303" pitchFamily="18" charset="0"/>
            </a:endParaRPr>
          </a:p>
          <a:p>
            <a:pPr marL="342900" indent="-342900">
              <a:buFont typeface="Arial" panose="020B0604020202020204" pitchFamily="34" charset="0"/>
              <a:buChar char="•"/>
            </a:pPr>
            <a:r>
              <a:rPr lang="en-GB" sz="2400" dirty="0">
                <a:latin typeface="Georgia" panose="02040502050405020303" pitchFamily="18" charset="0"/>
              </a:rPr>
              <a:t>In the WHO’s Sustainable Development Goals (SDGs), in SDG 3, good health is both a determinant and outcome of sustainable development (PAHO, 2026).</a:t>
            </a:r>
          </a:p>
        </p:txBody>
      </p:sp>
      <p:pic>
        <p:nvPicPr>
          <p:cNvPr id="17" name="Graphic 16" descr="Thought bubble outline">
            <a:extLst>
              <a:ext uri="{FF2B5EF4-FFF2-40B4-BE49-F238E27FC236}">
                <a16:creationId xmlns:a16="http://schemas.microsoft.com/office/drawing/2014/main" id="{C57C54EA-FC4A-F903-5DBF-31C402950B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24293" y="2122032"/>
            <a:ext cx="2524806" cy="2524806"/>
          </a:xfrm>
          <a:prstGeom prst="rect">
            <a:avLst/>
          </a:prstGeom>
        </p:spPr>
      </p:pic>
    </p:spTree>
    <p:extLst>
      <p:ext uri="{BB962C8B-B14F-4D97-AF65-F5344CB8AC3E}">
        <p14:creationId xmlns:p14="http://schemas.microsoft.com/office/powerpoint/2010/main" val="3769975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561B7F-4947-7AC6-B6E0-826C382F7ECE}"/>
            </a:ext>
          </a:extLst>
        </p:cNvPr>
        <p:cNvGrpSpPr/>
        <p:nvPr/>
      </p:nvGrpSpPr>
      <p:grpSpPr>
        <a:xfrm>
          <a:off x="0" y="0"/>
          <a:ext cx="0" cy="0"/>
          <a:chOff x="0" y="0"/>
          <a:chExt cx="0" cy="0"/>
        </a:xfrm>
      </p:grpSpPr>
      <p:sp useBgFill="1">
        <p:nvSpPr>
          <p:cNvPr id="4100" name="Rectangle 409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101" name="Rectangle 410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2" name="Straight Connector 410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4" name="Straight Connector 410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10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0" name="Isosceles Triangle 410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4" name="Isosceles Triangle 411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6" name="Freeform: Shape 411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3D2584B8-3573-39FC-9C6D-DF1D6E4AE318}"/>
              </a:ext>
            </a:extLst>
          </p:cNvPr>
          <p:cNvSpPr>
            <a:spLocks noGrp="1"/>
          </p:cNvSpPr>
          <p:nvPr>
            <p:ph type="title"/>
          </p:nvPr>
        </p:nvSpPr>
        <p:spPr>
          <a:xfrm>
            <a:off x="7160158" y="64561"/>
            <a:ext cx="4512989" cy="2227730"/>
          </a:xfrm>
        </p:spPr>
        <p:txBody>
          <a:bodyPr vert="horz" lIns="91440" tIns="45720" rIns="91440" bIns="45720" rtlCol="0" anchor="ctr">
            <a:normAutofit/>
          </a:bodyPr>
          <a:lstStyle/>
          <a:p>
            <a:r>
              <a:rPr lang="en-US" dirty="0">
                <a:solidFill>
                  <a:srgbClr val="FFFFFF"/>
                </a:solidFill>
              </a:rPr>
              <a:t>Main Theories</a:t>
            </a:r>
          </a:p>
        </p:txBody>
      </p:sp>
      <p:pic>
        <p:nvPicPr>
          <p:cNvPr id="4098" name="Picture 2" descr="Why is the biopsychosocial (BPS) model the missing link to long-lasting ...">
            <a:extLst>
              <a:ext uri="{FF2B5EF4-FFF2-40B4-BE49-F238E27FC236}">
                <a16:creationId xmlns:a16="http://schemas.microsoft.com/office/drawing/2014/main" id="{888BBC35-EF13-34BE-6471-0F6770860F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1689692"/>
            <a:ext cx="3856774" cy="356751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661A0B-A08C-AB94-22C6-5E0F6B93A34F}"/>
              </a:ext>
            </a:extLst>
          </p:cNvPr>
          <p:cNvSpPr txBox="1"/>
          <p:nvPr/>
        </p:nvSpPr>
        <p:spPr>
          <a:xfrm>
            <a:off x="7186402" y="1985483"/>
            <a:ext cx="4903368" cy="5179325"/>
          </a:xfrm>
          <a:prstGeom prst="rect">
            <a:avLst/>
          </a:prstGeom>
        </p:spPr>
        <p:txBody>
          <a:bodyPr vert="horz" lIns="91440" tIns="45720" rIns="91440" bIns="45720" rtlCol="0" anchor="t">
            <a:normAutofit/>
          </a:bodyPr>
          <a:lstStyle/>
          <a:p>
            <a:pPr>
              <a:spcBef>
                <a:spcPts val="1000"/>
              </a:spcBef>
              <a:buClr>
                <a:schemeClr val="accent1">
                  <a:lumMod val="75000"/>
                </a:schemeClr>
              </a:buClr>
              <a:buSzPct val="80000"/>
            </a:pPr>
            <a:r>
              <a:rPr lang="en-US" sz="2400" dirty="0">
                <a:solidFill>
                  <a:srgbClr val="FFFFFF"/>
                </a:solidFill>
                <a:latin typeface="Georgia" panose="02040502050405020303" pitchFamily="18" charset="0"/>
              </a:rPr>
              <a:t>Biopsychosocial Model:</a:t>
            </a:r>
          </a:p>
          <a:p>
            <a:pPr>
              <a:spcBef>
                <a:spcPts val="1000"/>
              </a:spcBef>
              <a:buClr>
                <a:schemeClr val="accent1">
                  <a:lumMod val="75000"/>
                </a:schemeClr>
              </a:buClr>
              <a:buSzPct val="80000"/>
              <a:buFont typeface="Wingdings 3" charset="2"/>
              <a:buChar char=""/>
            </a:pPr>
            <a:r>
              <a:rPr lang="en-US" sz="2400" dirty="0">
                <a:solidFill>
                  <a:srgbClr val="FFFFFF"/>
                </a:solidFill>
                <a:latin typeface="Georgia" panose="02040502050405020303" pitchFamily="18" charset="0"/>
              </a:rPr>
              <a:t>Highlights the social, biological and psychological factors affecting health.</a:t>
            </a:r>
          </a:p>
          <a:p>
            <a:pPr>
              <a:spcBef>
                <a:spcPts val="1000"/>
              </a:spcBef>
              <a:buClr>
                <a:schemeClr val="accent1">
                  <a:lumMod val="75000"/>
                </a:schemeClr>
              </a:buClr>
              <a:buSzPct val="80000"/>
              <a:buFont typeface="Wingdings 3" charset="2"/>
              <a:buChar char=""/>
            </a:pPr>
            <a:r>
              <a:rPr lang="en-US" sz="2400" dirty="0">
                <a:solidFill>
                  <a:srgbClr val="FFFFFF"/>
                </a:solidFill>
                <a:latin typeface="Georgia" panose="02040502050405020303" pitchFamily="18" charset="0"/>
              </a:rPr>
              <a:t>Health is impacted by relationships, genetics, emotions and stress.</a:t>
            </a:r>
          </a:p>
          <a:p>
            <a:pPr>
              <a:spcBef>
                <a:spcPts val="1000"/>
              </a:spcBef>
              <a:buClr>
                <a:schemeClr val="accent1">
                  <a:lumMod val="75000"/>
                </a:schemeClr>
              </a:buClr>
              <a:buSzPct val="80000"/>
              <a:buFont typeface="Wingdings 3" charset="2"/>
              <a:buChar char=""/>
            </a:pPr>
            <a:r>
              <a:rPr lang="en-US" sz="2400" dirty="0">
                <a:solidFill>
                  <a:srgbClr val="FFFFFF"/>
                </a:solidFill>
                <a:latin typeface="Georgia" panose="02040502050405020303" pitchFamily="18" charset="0"/>
              </a:rPr>
              <a:t>It is in support of mental health care and holistic approaches. </a:t>
            </a:r>
          </a:p>
          <a:p>
            <a:pPr>
              <a:spcBef>
                <a:spcPts val="1000"/>
              </a:spcBef>
              <a:buClr>
                <a:schemeClr val="accent1">
                  <a:lumMod val="75000"/>
                </a:schemeClr>
              </a:buClr>
              <a:buSzPct val="80000"/>
            </a:pPr>
            <a:r>
              <a:rPr lang="en-US" dirty="0">
                <a:solidFill>
                  <a:srgbClr val="FFFFFF"/>
                </a:solidFill>
                <a:latin typeface="Georgia" panose="02040502050405020303" pitchFamily="18" charset="0"/>
              </a:rPr>
              <a:t>(Borrell-Carrio, Suchman, Epstein, 2004) </a:t>
            </a:r>
          </a:p>
          <a:p>
            <a:pPr>
              <a:spcBef>
                <a:spcPts val="1000"/>
              </a:spcBef>
              <a:buClr>
                <a:schemeClr val="accent1">
                  <a:lumMod val="75000"/>
                </a:schemeClr>
              </a:buClr>
              <a:buSzPct val="80000"/>
              <a:buFont typeface="Wingdings 3" charset="2"/>
              <a:buChar char=""/>
            </a:pPr>
            <a:endParaRPr lang="en-US" dirty="0">
              <a:solidFill>
                <a:srgbClr val="FFFFFF"/>
              </a:solidFill>
            </a:endParaRPr>
          </a:p>
        </p:txBody>
      </p:sp>
      <p:sp>
        <p:nvSpPr>
          <p:cNvPr id="6" name="TextBox 5">
            <a:extLst>
              <a:ext uri="{FF2B5EF4-FFF2-40B4-BE49-F238E27FC236}">
                <a16:creationId xmlns:a16="http://schemas.microsoft.com/office/drawing/2014/main" id="{B391308D-B26F-2138-1DE0-C9BE02654106}"/>
              </a:ext>
            </a:extLst>
          </p:cNvPr>
          <p:cNvSpPr txBox="1"/>
          <p:nvPr/>
        </p:nvSpPr>
        <p:spPr>
          <a:xfrm>
            <a:off x="757251" y="4900456"/>
            <a:ext cx="3856774" cy="356751"/>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(Robinson, 2019)</a:t>
            </a:r>
          </a:p>
        </p:txBody>
      </p:sp>
    </p:spTree>
    <p:extLst>
      <p:ext uri="{BB962C8B-B14F-4D97-AF65-F5344CB8AC3E}">
        <p14:creationId xmlns:p14="http://schemas.microsoft.com/office/powerpoint/2010/main" val="2962530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7BDC21-CEBC-F235-2CF1-773292ADB62E}"/>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105" name="Rectangle 410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7" name="Straight Connector 410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9" name="Straight Connector 410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11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5" name="Isosceles Triangle 411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9" name="Isosceles Triangle 411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1" name="Freeform: Shape 412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7C1CA153-C791-4EFE-42EA-F41E5EAE4A7F}"/>
              </a:ext>
            </a:extLst>
          </p:cNvPr>
          <p:cNvSpPr>
            <a:spLocks noGrp="1"/>
          </p:cNvSpPr>
          <p:nvPr>
            <p:ph type="title"/>
          </p:nvPr>
        </p:nvSpPr>
        <p:spPr>
          <a:xfrm>
            <a:off x="7181723" y="114299"/>
            <a:ext cx="4512989" cy="2227730"/>
          </a:xfrm>
        </p:spPr>
        <p:txBody>
          <a:bodyPr vert="horz" lIns="91440" tIns="45720" rIns="91440" bIns="45720" rtlCol="0" anchor="ctr">
            <a:normAutofit/>
          </a:bodyPr>
          <a:lstStyle/>
          <a:p>
            <a:r>
              <a:rPr lang="en-US" dirty="0">
                <a:solidFill>
                  <a:srgbClr val="FFFFFF"/>
                </a:solidFill>
              </a:rPr>
              <a:t>Main Theories</a:t>
            </a:r>
          </a:p>
        </p:txBody>
      </p:sp>
      <p:sp>
        <p:nvSpPr>
          <p:cNvPr id="4" name="TextBox 3">
            <a:extLst>
              <a:ext uri="{FF2B5EF4-FFF2-40B4-BE49-F238E27FC236}">
                <a16:creationId xmlns:a16="http://schemas.microsoft.com/office/drawing/2014/main" id="{D3EA9CB7-C261-1155-4C74-F3B02DDE15F2}"/>
              </a:ext>
            </a:extLst>
          </p:cNvPr>
          <p:cNvSpPr txBox="1"/>
          <p:nvPr/>
        </p:nvSpPr>
        <p:spPr>
          <a:xfrm>
            <a:off x="7181724" y="1712575"/>
            <a:ext cx="4512988" cy="5153892"/>
          </a:xfrm>
          <a:prstGeom prst="rect">
            <a:avLst/>
          </a:prstGeom>
        </p:spPr>
        <p:txBody>
          <a:bodyPr vert="horz" lIns="91440" tIns="45720" rIns="91440" bIns="45720" rtlCol="0" anchor="t">
            <a:normAutofit/>
          </a:bodyPr>
          <a:lstStyle/>
          <a:p>
            <a:pPr>
              <a:spcBef>
                <a:spcPts val="1000"/>
              </a:spcBef>
              <a:buClr>
                <a:schemeClr val="accent1">
                  <a:lumMod val="75000"/>
                </a:schemeClr>
              </a:buClr>
              <a:buSzPct val="80000"/>
            </a:pPr>
            <a:r>
              <a:rPr lang="en-GB" sz="2600" dirty="0">
                <a:solidFill>
                  <a:srgbClr val="FFFFFF"/>
                </a:solidFill>
              </a:rPr>
              <a:t> </a:t>
            </a:r>
            <a:endParaRPr lang="en-US" dirty="0">
              <a:solidFill>
                <a:schemeClr val="bg1"/>
              </a:solidFill>
            </a:endParaRPr>
          </a:p>
          <a:p>
            <a:pPr>
              <a:spcBef>
                <a:spcPts val="1000"/>
              </a:spcBef>
              <a:buClr>
                <a:schemeClr val="accent1">
                  <a:lumMod val="75000"/>
                </a:schemeClr>
              </a:buClr>
              <a:buSzPct val="80000"/>
              <a:buFont typeface="Wingdings 3" charset="2"/>
              <a:buChar char=""/>
            </a:pPr>
            <a:endParaRPr lang="en-US" dirty="0">
              <a:solidFill>
                <a:srgbClr val="FFFFFF"/>
              </a:solidFill>
            </a:endParaRPr>
          </a:p>
        </p:txBody>
      </p:sp>
      <p:graphicFrame>
        <p:nvGraphicFramePr>
          <p:cNvPr id="4123" name="TextBox 11">
            <a:extLst>
              <a:ext uri="{FF2B5EF4-FFF2-40B4-BE49-F238E27FC236}">
                <a16:creationId xmlns:a16="http://schemas.microsoft.com/office/drawing/2014/main" id="{D8212EF2-D07D-67A7-0D8C-1C0841097D26}"/>
              </a:ext>
            </a:extLst>
          </p:cNvPr>
          <p:cNvGraphicFramePr/>
          <p:nvPr>
            <p:extLst>
              <p:ext uri="{D42A27DB-BD31-4B8C-83A1-F6EECF244321}">
                <p14:modId xmlns:p14="http://schemas.microsoft.com/office/powerpoint/2010/main" val="3537314756"/>
              </p:ext>
            </p:extLst>
          </p:nvPr>
        </p:nvGraphicFramePr>
        <p:xfrm>
          <a:off x="528419" y="1091750"/>
          <a:ext cx="4903368" cy="5179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A2221AC6-439B-9B8E-45C8-3D6435A45DDA}"/>
              </a:ext>
            </a:extLst>
          </p:cNvPr>
          <p:cNvSpPr txBox="1"/>
          <p:nvPr/>
        </p:nvSpPr>
        <p:spPr>
          <a:xfrm>
            <a:off x="7186402" y="1985483"/>
            <a:ext cx="4903368" cy="5179325"/>
          </a:xfrm>
          <a:prstGeom prst="rect">
            <a:avLst/>
          </a:prstGeom>
        </p:spPr>
        <p:txBody>
          <a:bodyPr vert="horz" lIns="91440" tIns="45720" rIns="91440" bIns="45720" rtlCol="0" anchor="t">
            <a:normAutofit/>
          </a:bodyPr>
          <a:lstStyle/>
          <a:p>
            <a:pPr>
              <a:spcBef>
                <a:spcPts val="1000"/>
              </a:spcBef>
              <a:buClr>
                <a:schemeClr val="accent1">
                  <a:lumMod val="75000"/>
                </a:schemeClr>
              </a:buClr>
              <a:buSzPct val="80000"/>
            </a:pPr>
            <a:r>
              <a:rPr lang="en-US" sz="2400" dirty="0">
                <a:solidFill>
                  <a:srgbClr val="FFFFFF"/>
                </a:solidFill>
                <a:latin typeface="Georgia" panose="02040502050405020303" pitchFamily="18" charset="0"/>
              </a:rPr>
              <a:t>Holistic Model:</a:t>
            </a:r>
          </a:p>
          <a:p>
            <a:pPr>
              <a:spcBef>
                <a:spcPts val="1000"/>
              </a:spcBef>
              <a:buClr>
                <a:schemeClr val="accent1">
                  <a:lumMod val="75000"/>
                </a:schemeClr>
              </a:buClr>
              <a:buSzPct val="80000"/>
              <a:buFont typeface="Wingdings 3" charset="2"/>
              <a:buChar char=""/>
            </a:pPr>
            <a:r>
              <a:rPr lang="en-US" sz="2400" dirty="0">
                <a:solidFill>
                  <a:srgbClr val="FFFFFF"/>
                </a:solidFill>
                <a:latin typeface="Georgia" panose="02040502050405020303" pitchFamily="18" charset="0"/>
              </a:rPr>
              <a:t>It encourages treating the whole person by recognizing individual experiences, lifestyle and wider social determinants.</a:t>
            </a:r>
          </a:p>
          <a:p>
            <a:pPr>
              <a:spcBef>
                <a:spcPts val="1000"/>
              </a:spcBef>
              <a:buClr>
                <a:schemeClr val="accent1">
                  <a:lumMod val="75000"/>
                </a:schemeClr>
              </a:buClr>
              <a:buSzPct val="80000"/>
              <a:buFont typeface="Wingdings 3" charset="2"/>
              <a:buChar char=""/>
            </a:pPr>
            <a:r>
              <a:rPr lang="en-US" sz="2400" dirty="0">
                <a:solidFill>
                  <a:srgbClr val="FFFFFF"/>
                </a:solidFill>
                <a:latin typeface="Georgia" panose="02040502050405020303" pitchFamily="18" charset="0"/>
              </a:rPr>
              <a:t> Well-being is encouraged as well as health.</a:t>
            </a:r>
          </a:p>
          <a:p>
            <a:pPr>
              <a:spcBef>
                <a:spcPts val="1000"/>
              </a:spcBef>
              <a:buClr>
                <a:schemeClr val="accent1">
                  <a:lumMod val="75000"/>
                </a:schemeClr>
              </a:buClr>
              <a:buSzPct val="80000"/>
              <a:buFont typeface="Wingdings 3" charset="2"/>
              <a:buChar char=""/>
            </a:pPr>
            <a:r>
              <a:rPr lang="en-US" sz="2400" dirty="0">
                <a:solidFill>
                  <a:srgbClr val="FFFFFF"/>
                </a:solidFill>
                <a:latin typeface="Georgia" panose="02040502050405020303" pitchFamily="18" charset="0"/>
              </a:rPr>
              <a:t>Relates to person-</a:t>
            </a:r>
            <a:r>
              <a:rPr lang="en-US" sz="2400" dirty="0" err="1">
                <a:solidFill>
                  <a:srgbClr val="FFFFFF"/>
                </a:solidFill>
                <a:latin typeface="Georgia" panose="02040502050405020303" pitchFamily="18" charset="0"/>
              </a:rPr>
              <a:t>centred</a:t>
            </a:r>
            <a:r>
              <a:rPr lang="en-US" sz="2400" dirty="0">
                <a:solidFill>
                  <a:srgbClr val="FFFFFF"/>
                </a:solidFill>
                <a:latin typeface="Georgia" panose="02040502050405020303" pitchFamily="18" charset="0"/>
              </a:rPr>
              <a:t> care and focuses on long-term wellness.</a:t>
            </a:r>
          </a:p>
          <a:p>
            <a:pPr>
              <a:spcBef>
                <a:spcPts val="1000"/>
              </a:spcBef>
              <a:buClr>
                <a:schemeClr val="accent1">
                  <a:lumMod val="75000"/>
                </a:schemeClr>
              </a:buClr>
              <a:buSzPct val="80000"/>
            </a:pPr>
            <a:r>
              <a:rPr lang="en-US" dirty="0">
                <a:solidFill>
                  <a:srgbClr val="FFFFFF"/>
                </a:solidFill>
                <a:latin typeface="Georgia" panose="02040502050405020303" pitchFamily="18" charset="0"/>
              </a:rPr>
              <a:t>(</a:t>
            </a:r>
            <a:r>
              <a:rPr lang="en-GB" dirty="0" err="1">
                <a:solidFill>
                  <a:srgbClr val="FFFFFF"/>
                </a:solidFill>
                <a:latin typeface="Georgia" panose="02040502050405020303" pitchFamily="18" charset="0"/>
              </a:rPr>
              <a:t>BNS.Institute</a:t>
            </a:r>
            <a:r>
              <a:rPr lang="en-GB" dirty="0">
                <a:solidFill>
                  <a:srgbClr val="FFFFFF"/>
                </a:solidFill>
                <a:latin typeface="Georgia" panose="02040502050405020303" pitchFamily="18" charset="0"/>
              </a:rPr>
              <a:t>, 2024)</a:t>
            </a:r>
            <a:endParaRPr lang="en-US" dirty="0">
              <a:solidFill>
                <a:srgbClr val="FFFFFF"/>
              </a:solidFill>
              <a:latin typeface="Georgia" panose="02040502050405020303" pitchFamily="18" charset="0"/>
            </a:endParaRPr>
          </a:p>
        </p:txBody>
      </p:sp>
    </p:spTree>
    <p:extLst>
      <p:ext uri="{BB962C8B-B14F-4D97-AF65-F5344CB8AC3E}">
        <p14:creationId xmlns:p14="http://schemas.microsoft.com/office/powerpoint/2010/main" val="405493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ACFE1-194A-B8DD-36D3-E0905459EDDB}"/>
              </a:ext>
            </a:extLst>
          </p:cNvPr>
          <p:cNvSpPr>
            <a:spLocks noGrp="1"/>
          </p:cNvSpPr>
          <p:nvPr>
            <p:ph type="title"/>
          </p:nvPr>
        </p:nvSpPr>
        <p:spPr>
          <a:xfrm>
            <a:off x="677334" y="609600"/>
            <a:ext cx="8596668" cy="1320800"/>
          </a:xfrm>
        </p:spPr>
        <p:txBody>
          <a:bodyPr anchor="t">
            <a:normAutofit/>
          </a:bodyPr>
          <a:lstStyle/>
          <a:p>
            <a:r>
              <a:rPr lang="en-GB"/>
              <a:t>Health Belief Model</a:t>
            </a:r>
          </a:p>
        </p:txBody>
      </p:sp>
      <p:graphicFrame>
        <p:nvGraphicFramePr>
          <p:cNvPr id="1028" name="Content Placeholder 2">
            <a:extLst>
              <a:ext uri="{FF2B5EF4-FFF2-40B4-BE49-F238E27FC236}">
                <a16:creationId xmlns:a16="http://schemas.microsoft.com/office/drawing/2014/main" id="{7D513E36-7375-E8AE-9D54-E65531BD8885}"/>
              </a:ext>
            </a:extLst>
          </p:cNvPr>
          <p:cNvGraphicFramePr>
            <a:graphicFrameLocks noGrp="1"/>
          </p:cNvGraphicFramePr>
          <p:nvPr>
            <p:ph idx="1"/>
            <p:extLst>
              <p:ext uri="{D42A27DB-BD31-4B8C-83A1-F6EECF244321}">
                <p14:modId xmlns:p14="http://schemas.microsoft.com/office/powerpoint/2010/main" val="4167415907"/>
              </p:ext>
            </p:extLst>
          </p:nvPr>
        </p:nvGraphicFramePr>
        <p:xfrm>
          <a:off x="292700" y="1259059"/>
          <a:ext cx="8795029" cy="5503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Health Belief Modell Becker">
            <a:extLst>
              <a:ext uri="{FF2B5EF4-FFF2-40B4-BE49-F238E27FC236}">
                <a16:creationId xmlns:a16="http://schemas.microsoft.com/office/drawing/2014/main" id="{F7DDE9C0-BF75-F983-9EE9-980F696FFD3D}"/>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9274002" y="2546253"/>
            <a:ext cx="2889994" cy="21210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A0722F6-ACD3-FEEA-D20C-D9FFEA3A868C}"/>
              </a:ext>
            </a:extLst>
          </p:cNvPr>
          <p:cNvSpPr txBox="1"/>
          <p:nvPr/>
        </p:nvSpPr>
        <p:spPr>
          <a:xfrm>
            <a:off x="6886135" y="6488668"/>
            <a:ext cx="2989385" cy="369332"/>
          </a:xfrm>
          <a:prstGeom prst="rect">
            <a:avLst/>
          </a:prstGeom>
          <a:noFill/>
        </p:spPr>
        <p:txBody>
          <a:bodyPr wrap="square" rtlCol="0">
            <a:spAutoFit/>
          </a:bodyPr>
          <a:lstStyle/>
          <a:p>
            <a:r>
              <a:rPr lang="en-GB" dirty="0">
                <a:solidFill>
                  <a:srgbClr val="222222"/>
                </a:solidFill>
                <a:latin typeface="Georgia" panose="02040502050405020303" pitchFamily="18" charset="0"/>
              </a:rPr>
              <a:t>(Champion, Skinner, 2008)</a:t>
            </a:r>
            <a:endParaRPr lang="en-GB" dirty="0">
              <a:latin typeface="Georgia" panose="02040502050405020303" pitchFamily="18" charset="0"/>
            </a:endParaRPr>
          </a:p>
        </p:txBody>
      </p:sp>
      <p:sp>
        <p:nvSpPr>
          <p:cNvPr id="7" name="TextBox 6">
            <a:extLst>
              <a:ext uri="{FF2B5EF4-FFF2-40B4-BE49-F238E27FC236}">
                <a16:creationId xmlns:a16="http://schemas.microsoft.com/office/drawing/2014/main" id="{72963C10-DDEC-BCAA-1C63-78E90F288470}"/>
              </a:ext>
            </a:extLst>
          </p:cNvPr>
          <p:cNvSpPr txBox="1"/>
          <p:nvPr/>
        </p:nvSpPr>
        <p:spPr>
          <a:xfrm>
            <a:off x="9542232" y="4667349"/>
            <a:ext cx="2700170" cy="338554"/>
          </a:xfrm>
          <a:prstGeom prst="rect">
            <a:avLst/>
          </a:prstGeom>
          <a:noFill/>
        </p:spPr>
        <p:txBody>
          <a:bodyPr wrap="square" rtlCol="0">
            <a:spAutoFit/>
          </a:bodyPr>
          <a:lstStyle/>
          <a:p>
            <a:r>
              <a:rPr lang="en-GB" sz="1600" dirty="0"/>
              <a:t>(</a:t>
            </a:r>
            <a:r>
              <a:rPr lang="en-GB" sz="1600" dirty="0" err="1"/>
              <a:t>Krugermagazine</a:t>
            </a:r>
            <a:r>
              <a:rPr lang="en-GB" sz="1600" dirty="0"/>
              <a:t>, 2020)</a:t>
            </a:r>
          </a:p>
        </p:txBody>
      </p:sp>
    </p:spTree>
    <p:extLst>
      <p:ext uri="{BB962C8B-B14F-4D97-AF65-F5344CB8AC3E}">
        <p14:creationId xmlns:p14="http://schemas.microsoft.com/office/powerpoint/2010/main" val="634606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85" name="Isosceles Triangle 308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0D38326-ED3C-EB5E-2226-4273B6F13597}"/>
              </a:ext>
            </a:extLst>
          </p:cNvPr>
          <p:cNvSpPr>
            <a:spLocks noGrp="1"/>
          </p:cNvSpPr>
          <p:nvPr>
            <p:ph type="title"/>
          </p:nvPr>
        </p:nvSpPr>
        <p:spPr>
          <a:xfrm>
            <a:off x="609483" y="491982"/>
            <a:ext cx="4203045" cy="1375608"/>
          </a:xfrm>
        </p:spPr>
        <p:txBody>
          <a:bodyPr anchor="ctr">
            <a:normAutofit/>
          </a:bodyPr>
          <a:lstStyle/>
          <a:p>
            <a:pPr>
              <a:lnSpc>
                <a:spcPct val="90000"/>
              </a:lnSpc>
            </a:pPr>
            <a:r>
              <a:rPr lang="en-GB" sz="3100" dirty="0">
                <a:solidFill>
                  <a:schemeClr val="bg1"/>
                </a:solidFill>
              </a:rPr>
              <a:t>Sustainable Development Goals (SDGs)</a:t>
            </a:r>
          </a:p>
        </p:txBody>
      </p:sp>
      <p:sp>
        <p:nvSpPr>
          <p:cNvPr id="3" name="Content Placeholder 2">
            <a:extLst>
              <a:ext uri="{FF2B5EF4-FFF2-40B4-BE49-F238E27FC236}">
                <a16:creationId xmlns:a16="http://schemas.microsoft.com/office/drawing/2014/main" id="{3D93F1D8-AFED-3ACC-BD3D-55C1C6F2AFAE}"/>
              </a:ext>
            </a:extLst>
          </p:cNvPr>
          <p:cNvSpPr>
            <a:spLocks noGrp="1"/>
          </p:cNvSpPr>
          <p:nvPr>
            <p:ph idx="1"/>
          </p:nvPr>
        </p:nvSpPr>
        <p:spPr>
          <a:xfrm>
            <a:off x="-64480" y="2160590"/>
            <a:ext cx="5143500" cy="4697407"/>
          </a:xfrm>
        </p:spPr>
        <p:txBody>
          <a:bodyPr>
            <a:normAutofit/>
          </a:bodyPr>
          <a:lstStyle/>
          <a:p>
            <a:r>
              <a:rPr lang="en-GB" sz="2400" dirty="0">
                <a:solidFill>
                  <a:schemeClr val="bg1"/>
                </a:solidFill>
                <a:latin typeface="Georgia" panose="02040502050405020303" pitchFamily="18" charset="0"/>
              </a:rPr>
              <a:t>The SDGs were introduced by the United Nations in 2015.</a:t>
            </a:r>
          </a:p>
          <a:p>
            <a:r>
              <a:rPr lang="en-GB" sz="2400" dirty="0">
                <a:solidFill>
                  <a:schemeClr val="bg1"/>
                </a:solidFill>
                <a:latin typeface="Georgia" panose="02040502050405020303" pitchFamily="18" charset="0"/>
              </a:rPr>
              <a:t>It is a 15-year plan composed of 17 goals to ensure the protection of the planet, the ending of poverty and prosperity for every individual.</a:t>
            </a:r>
          </a:p>
          <a:p>
            <a:r>
              <a:rPr lang="en-GB" sz="2400" dirty="0">
                <a:solidFill>
                  <a:schemeClr val="bg1"/>
                </a:solidFill>
                <a:latin typeface="Georgia" panose="02040502050405020303" pitchFamily="18" charset="0"/>
              </a:rPr>
              <a:t>SDG 3 is one of the goals which aims to promote well-being and a healthy lifestyle.  </a:t>
            </a:r>
          </a:p>
          <a:p>
            <a:pPr marL="0" indent="0">
              <a:buNone/>
            </a:pPr>
            <a:r>
              <a:rPr lang="en-GB" dirty="0">
                <a:solidFill>
                  <a:schemeClr val="bg1"/>
                </a:solidFill>
                <a:latin typeface="Georgia" panose="02040502050405020303" pitchFamily="18" charset="0"/>
              </a:rPr>
              <a:t>    (The Global Goals, 2025)</a:t>
            </a:r>
          </a:p>
        </p:txBody>
      </p:sp>
      <p:pic>
        <p:nvPicPr>
          <p:cNvPr id="3076" name="Picture 4" descr="Poster with symbols for the 17 Sustainable Development Goals">
            <a:extLst>
              <a:ext uri="{FF2B5EF4-FFF2-40B4-BE49-F238E27FC236}">
                <a16:creationId xmlns:a16="http://schemas.microsoft.com/office/drawing/2014/main" id="{61DD6966-342B-A195-8B03-56B3500EBE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49462" y="1256504"/>
            <a:ext cx="6625128" cy="4040194"/>
          </a:xfrm>
          <a:prstGeom prst="rect">
            <a:avLst/>
          </a:prstGeom>
          <a:noFill/>
          <a:extLst>
            <a:ext uri="{909E8E84-426E-40DD-AFC4-6F175D3DCCD1}">
              <a14:hiddenFill xmlns:a14="http://schemas.microsoft.com/office/drawing/2010/main">
                <a:solidFill>
                  <a:srgbClr val="FFFFFF"/>
                </a:solidFill>
              </a14:hiddenFill>
            </a:ext>
          </a:extLst>
        </p:spPr>
      </p:pic>
      <p:sp>
        <p:nvSpPr>
          <p:cNvPr id="3087" name="Isosceles Triangle 308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AutoShape 2" descr="SDGs: A challenge for sustainability policy | Umweltbundesamt">
            <a:extLst>
              <a:ext uri="{FF2B5EF4-FFF2-40B4-BE49-F238E27FC236}">
                <a16:creationId xmlns:a16="http://schemas.microsoft.com/office/drawing/2014/main" id="{76CA55C1-11EF-1275-E6F0-2138764AC90B}"/>
              </a:ext>
            </a:extLst>
          </p:cNvPr>
          <p:cNvSpPr>
            <a:spLocks noChangeAspect="1" noChangeArrowheads="1"/>
          </p:cNvSpPr>
          <p:nvPr/>
        </p:nvSpPr>
        <p:spPr bwMode="auto">
          <a:xfrm flipV="1">
            <a:off x="5943599" y="-1154723"/>
            <a:ext cx="4431323" cy="443132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95252C02-19BB-6CC9-A4A1-292560F8F452}"/>
              </a:ext>
            </a:extLst>
          </p:cNvPr>
          <p:cNvSpPr txBox="1"/>
          <p:nvPr/>
        </p:nvSpPr>
        <p:spPr>
          <a:xfrm>
            <a:off x="5943600" y="4917602"/>
            <a:ext cx="5794686" cy="369332"/>
          </a:xfrm>
          <a:prstGeom prst="rect">
            <a:avLst/>
          </a:prstGeom>
          <a:solidFill>
            <a:srgbClr val="2C3C43">
              <a:alpha val="84000"/>
            </a:srgbClr>
          </a:solidFill>
        </p:spPr>
        <p:txBody>
          <a:bodyPr wrap="square" rtlCol="0">
            <a:spAutoFit/>
          </a:bodyPr>
          <a:lstStyle/>
          <a:p>
            <a:pPr algn="ctr"/>
            <a:r>
              <a:rPr lang="en-GB" dirty="0">
                <a:solidFill>
                  <a:schemeClr val="bg1"/>
                </a:solidFill>
              </a:rPr>
              <a:t>(Meunier, 2017)</a:t>
            </a:r>
          </a:p>
        </p:txBody>
      </p:sp>
    </p:spTree>
    <p:extLst>
      <p:ext uri="{BB962C8B-B14F-4D97-AF65-F5344CB8AC3E}">
        <p14:creationId xmlns:p14="http://schemas.microsoft.com/office/powerpoint/2010/main" val="4264174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F3312-7FFE-AA89-ED9A-401AE3507688}"/>
              </a:ext>
            </a:extLst>
          </p:cNvPr>
          <p:cNvSpPr>
            <a:spLocks noGrp="1"/>
          </p:cNvSpPr>
          <p:nvPr>
            <p:ph type="title"/>
          </p:nvPr>
        </p:nvSpPr>
        <p:spPr>
          <a:xfrm>
            <a:off x="2849562" y="609600"/>
            <a:ext cx="6424440" cy="1320800"/>
          </a:xfrm>
        </p:spPr>
        <p:txBody>
          <a:bodyPr>
            <a:normAutofit/>
          </a:bodyPr>
          <a:lstStyle/>
          <a:p>
            <a:r>
              <a:rPr lang="en-GB" dirty="0"/>
              <a:t>Policies</a:t>
            </a:r>
          </a:p>
        </p:txBody>
      </p:sp>
      <p:sp>
        <p:nvSpPr>
          <p:cNvPr id="9" name="Isosceles Triangle 8">
            <a:extLst>
              <a:ext uri="{FF2B5EF4-FFF2-40B4-BE49-F238E27FC236}">
                <a16:creationId xmlns:a16="http://schemas.microsoft.com/office/drawing/2014/main" id="{9F8803AC-EE0E-40C2-AD46-FD84FAD8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916" y="3822970"/>
            <a:ext cx="496112" cy="2918298"/>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Capsules and pills inside a glass bowl">
            <a:extLst>
              <a:ext uri="{FF2B5EF4-FFF2-40B4-BE49-F238E27FC236}">
                <a16:creationId xmlns:a16="http://schemas.microsoft.com/office/drawing/2014/main" id="{42B09A09-1797-0107-BFCB-81D5373C9D0A}"/>
              </a:ext>
            </a:extLst>
          </p:cNvPr>
          <p:cNvPicPr>
            <a:picLocks noChangeAspect="1"/>
          </p:cNvPicPr>
          <p:nvPr/>
        </p:nvPicPr>
        <p:blipFill>
          <a:blip r:embed="rId2"/>
          <a:srcRect l="12265" r="57835"/>
          <a:stretch>
            <a:fillRect/>
          </a:stretch>
        </p:blipFill>
        <p:spPr>
          <a:xfrm>
            <a:off x="20" y="1"/>
            <a:ext cx="2734036" cy="6858000"/>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1" name="Isosceles Triangle 10">
            <a:extLst>
              <a:ext uri="{FF2B5EF4-FFF2-40B4-BE49-F238E27FC236}">
                <a16:creationId xmlns:a16="http://schemas.microsoft.com/office/drawing/2014/main" id="{051A3413-562D-435C-AAE4-56808F0CB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FF4719C-A2EF-7F33-157D-CE7EE6297E28}"/>
              </a:ext>
            </a:extLst>
          </p:cNvPr>
          <p:cNvSpPr>
            <a:spLocks noGrp="1"/>
          </p:cNvSpPr>
          <p:nvPr>
            <p:ph idx="1"/>
          </p:nvPr>
        </p:nvSpPr>
        <p:spPr>
          <a:xfrm>
            <a:off x="2734056" y="1930400"/>
            <a:ext cx="7574598" cy="3880773"/>
          </a:xfrm>
        </p:spPr>
        <p:txBody>
          <a:bodyPr>
            <a:normAutofit/>
          </a:bodyPr>
          <a:lstStyle/>
          <a:p>
            <a:r>
              <a:rPr lang="en-GB" sz="2400" dirty="0">
                <a:latin typeface="Georgia" panose="02040502050405020303" pitchFamily="18" charset="0"/>
                <a:cs typeface="Gautami" panose="020B0502040204020203" pitchFamily="34" charset="0"/>
              </a:rPr>
              <a:t>NHS Long Term Plan- aims to decrease health inequalities, to improve the quality of care, and to ensure sustainability (NHS England, 2019). </a:t>
            </a:r>
          </a:p>
          <a:p>
            <a:endParaRPr lang="en-GB" sz="2400" dirty="0">
              <a:latin typeface="Georgia" panose="02040502050405020303" pitchFamily="18" charset="0"/>
              <a:cs typeface="Gautami" panose="020B0502040204020203" pitchFamily="34" charset="0"/>
            </a:endParaRPr>
          </a:p>
          <a:p>
            <a:r>
              <a:rPr lang="en-GB" sz="2400" dirty="0">
                <a:latin typeface="Georgia" panose="02040502050405020303" pitchFamily="18" charset="0"/>
                <a:cs typeface="Gautami" panose="020B0502040204020203" pitchFamily="34" charset="0"/>
              </a:rPr>
              <a:t>WHO’s Health in All Policies- focuses on integrated governance, which simultaneously accomplishes mutual benefits for partnering sectors and promotes health and equity objectives (WHO, 2018).</a:t>
            </a:r>
          </a:p>
        </p:txBody>
      </p:sp>
    </p:spTree>
    <p:extLst>
      <p:ext uri="{BB962C8B-B14F-4D97-AF65-F5344CB8AC3E}">
        <p14:creationId xmlns:p14="http://schemas.microsoft.com/office/powerpoint/2010/main" val="3690168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7B4FE-E8C7-511C-DDC5-BD020BD94D0E}"/>
            </a:ext>
          </a:extLst>
        </p:cNvPr>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A0B6BF7-CE25-DE75-AFBC-3DE80BAB13D4}"/>
              </a:ext>
            </a:extLst>
          </p:cNvPr>
          <p:cNvSpPr>
            <a:spLocks noGrp="1"/>
          </p:cNvSpPr>
          <p:nvPr>
            <p:ph type="title"/>
          </p:nvPr>
        </p:nvSpPr>
        <p:spPr>
          <a:xfrm>
            <a:off x="643467" y="816638"/>
            <a:ext cx="3367359" cy="5224724"/>
          </a:xfrm>
        </p:spPr>
        <p:txBody>
          <a:bodyPr anchor="ctr">
            <a:normAutofit/>
          </a:bodyPr>
          <a:lstStyle/>
          <a:p>
            <a:r>
              <a:rPr lang="en-GB" dirty="0"/>
              <a:t>Legislation</a:t>
            </a:r>
          </a:p>
        </p:txBody>
      </p:sp>
      <p:sp>
        <p:nvSpPr>
          <p:cNvPr id="3" name="Content Placeholder 2">
            <a:extLst>
              <a:ext uri="{FF2B5EF4-FFF2-40B4-BE49-F238E27FC236}">
                <a16:creationId xmlns:a16="http://schemas.microsoft.com/office/drawing/2014/main" id="{26DBFC49-F56F-E37F-4CF2-53130C583B64}"/>
              </a:ext>
            </a:extLst>
          </p:cNvPr>
          <p:cNvSpPr>
            <a:spLocks noGrp="1"/>
          </p:cNvSpPr>
          <p:nvPr>
            <p:ph idx="1"/>
          </p:nvPr>
        </p:nvSpPr>
        <p:spPr>
          <a:xfrm>
            <a:off x="4241805" y="182880"/>
            <a:ext cx="6162030" cy="7030720"/>
          </a:xfrm>
        </p:spPr>
        <p:txBody>
          <a:bodyPr anchor="ctr">
            <a:normAutofit/>
          </a:bodyPr>
          <a:lstStyle/>
          <a:p>
            <a:pPr>
              <a:lnSpc>
                <a:spcPct val="90000"/>
              </a:lnSpc>
            </a:pPr>
            <a:r>
              <a:rPr lang="en-GB" sz="2400" dirty="0">
                <a:latin typeface="Georgia" panose="02040502050405020303" pitchFamily="18" charset="0"/>
              </a:rPr>
              <a:t>Health and </a:t>
            </a:r>
            <a:r>
              <a:rPr lang="en-GB" sz="2400">
                <a:latin typeface="Georgia" panose="02040502050405020303" pitchFamily="18" charset="0"/>
              </a:rPr>
              <a:t>Care (Act 2022) - </a:t>
            </a:r>
            <a:r>
              <a:rPr lang="en-GB" sz="2400" dirty="0">
                <a:latin typeface="Georgia" panose="02040502050405020303" pitchFamily="18" charset="0"/>
              </a:rPr>
              <a:t>aims to integrate social care services and health through collaborative systems like Integrated Care Systems and Integrated Care Boards (NHS Providers, 2022).</a:t>
            </a:r>
          </a:p>
          <a:p>
            <a:pPr>
              <a:lnSpc>
                <a:spcPct val="90000"/>
              </a:lnSpc>
            </a:pPr>
            <a:endParaRPr lang="en-GB" sz="2400" dirty="0">
              <a:latin typeface="Georgia" panose="02040502050405020303" pitchFamily="18" charset="0"/>
            </a:endParaRPr>
          </a:p>
          <a:p>
            <a:pPr>
              <a:lnSpc>
                <a:spcPct val="90000"/>
              </a:lnSpc>
            </a:pPr>
            <a:r>
              <a:rPr lang="en-GB" sz="2400" dirty="0">
                <a:latin typeface="Georgia" panose="02040502050405020303" pitchFamily="18" charset="0"/>
              </a:rPr>
              <a:t>Equality Act 2010- prevents discrimination against individuals in the workplace and in wider society (GOV.UK, 2013).</a:t>
            </a:r>
          </a:p>
          <a:p>
            <a:pPr>
              <a:lnSpc>
                <a:spcPct val="90000"/>
              </a:lnSpc>
            </a:pPr>
            <a:endParaRPr lang="en-GB" sz="2400" dirty="0">
              <a:latin typeface="Georgia" panose="02040502050405020303" pitchFamily="18" charset="0"/>
            </a:endParaRPr>
          </a:p>
          <a:p>
            <a:pPr>
              <a:lnSpc>
                <a:spcPct val="90000"/>
              </a:lnSpc>
            </a:pPr>
            <a:r>
              <a:rPr lang="en-GB" sz="2400" dirty="0">
                <a:latin typeface="Georgia" panose="02040502050405020303" pitchFamily="18" charset="0"/>
              </a:rPr>
              <a:t>Mental Health Act 1983- sets forth a regulatory structure for the treatment of individuals with mental health disorders (Department of Health, 2015). </a:t>
            </a:r>
          </a:p>
        </p:txBody>
      </p:sp>
    </p:spTree>
    <p:extLst>
      <p:ext uri="{BB962C8B-B14F-4D97-AF65-F5344CB8AC3E}">
        <p14:creationId xmlns:p14="http://schemas.microsoft.com/office/powerpoint/2010/main" val="633994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C6197F1-9B02-89B4-41A7-EFE8C8F26BE8}"/>
              </a:ext>
            </a:extLst>
          </p:cNvPr>
          <p:cNvSpPr>
            <a:spLocks noGrp="1"/>
          </p:cNvSpPr>
          <p:nvPr>
            <p:ph type="title"/>
          </p:nvPr>
        </p:nvSpPr>
        <p:spPr>
          <a:xfrm>
            <a:off x="652481" y="1382486"/>
            <a:ext cx="3547581" cy="4093028"/>
          </a:xfrm>
        </p:spPr>
        <p:txBody>
          <a:bodyPr anchor="ctr">
            <a:normAutofit/>
          </a:bodyPr>
          <a:lstStyle/>
          <a:p>
            <a:r>
              <a:rPr lang="en-GB" sz="4400"/>
              <a:t>The integration of health and wellbeing approaches</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E54E6A-433F-3192-0166-A3CEA88C0987}"/>
              </a:ext>
            </a:extLst>
          </p:cNvPr>
          <p:cNvGraphicFramePr>
            <a:graphicFrameLocks noGrp="1"/>
          </p:cNvGraphicFramePr>
          <p:nvPr>
            <p:ph idx="1"/>
            <p:extLst>
              <p:ext uri="{D42A27DB-BD31-4B8C-83A1-F6EECF244321}">
                <p14:modId xmlns:p14="http://schemas.microsoft.com/office/powerpoint/2010/main" val="3473708962"/>
              </p:ext>
            </p:extLst>
          </p:nvPr>
        </p:nvGraphicFramePr>
        <p:xfrm>
          <a:off x="5097578" y="1178272"/>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379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0509-A1E1-7592-EEC7-86B086E30A91}"/>
              </a:ext>
            </a:extLst>
          </p:cNvPr>
          <p:cNvSpPr>
            <a:spLocks noGrp="1"/>
          </p:cNvSpPr>
          <p:nvPr>
            <p:ph type="title"/>
          </p:nvPr>
        </p:nvSpPr>
        <p:spPr>
          <a:xfrm>
            <a:off x="677334" y="609600"/>
            <a:ext cx="8596668" cy="1320800"/>
          </a:xfrm>
        </p:spPr>
        <p:txBody>
          <a:bodyPr>
            <a:normAutofit/>
          </a:bodyPr>
          <a:lstStyle/>
          <a:p>
            <a:r>
              <a:rPr lang="en-GB" dirty="0"/>
              <a:t>Service delivery</a:t>
            </a:r>
          </a:p>
        </p:txBody>
      </p:sp>
      <p:graphicFrame>
        <p:nvGraphicFramePr>
          <p:cNvPr id="5" name="Content Placeholder 2">
            <a:extLst>
              <a:ext uri="{FF2B5EF4-FFF2-40B4-BE49-F238E27FC236}">
                <a16:creationId xmlns:a16="http://schemas.microsoft.com/office/drawing/2014/main" id="{4748AD22-4742-93C9-52C0-58A9F3829F25}"/>
              </a:ext>
            </a:extLst>
          </p:cNvPr>
          <p:cNvGraphicFramePr>
            <a:graphicFrameLocks noGrp="1"/>
          </p:cNvGraphicFramePr>
          <p:nvPr>
            <p:ph idx="1"/>
            <p:extLst>
              <p:ext uri="{D42A27DB-BD31-4B8C-83A1-F6EECF244321}">
                <p14:modId xmlns:p14="http://schemas.microsoft.com/office/powerpoint/2010/main" val="455725058"/>
              </p:ext>
            </p:extLst>
          </p:nvPr>
        </p:nvGraphicFramePr>
        <p:xfrm>
          <a:off x="342900" y="1057275"/>
          <a:ext cx="10820400" cy="550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264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C69F35-5815-62B6-7482-F6AA330A2CE1}"/>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Public Health Initiatives </a:t>
            </a:r>
          </a:p>
        </p:txBody>
      </p:sp>
      <p:sp>
        <p:nvSpPr>
          <p:cNvPr id="3" name="Content Placeholder 2">
            <a:extLst>
              <a:ext uri="{FF2B5EF4-FFF2-40B4-BE49-F238E27FC236}">
                <a16:creationId xmlns:a16="http://schemas.microsoft.com/office/drawing/2014/main" id="{BB700EF7-2BA1-DDEB-3678-EAE1F5392D86}"/>
              </a:ext>
            </a:extLst>
          </p:cNvPr>
          <p:cNvSpPr>
            <a:spLocks noGrp="1"/>
          </p:cNvSpPr>
          <p:nvPr>
            <p:ph idx="1"/>
          </p:nvPr>
        </p:nvSpPr>
        <p:spPr>
          <a:xfrm>
            <a:off x="4904818" y="472688"/>
            <a:ext cx="7295054" cy="6325905"/>
          </a:xfrm>
        </p:spPr>
        <p:txBody>
          <a:bodyPr anchor="ctr">
            <a:normAutofit/>
          </a:bodyPr>
          <a:lstStyle/>
          <a:p>
            <a:r>
              <a:rPr lang="en-GB" sz="2400" dirty="0">
                <a:solidFill>
                  <a:srgbClr val="FFFFFF"/>
                </a:solidFill>
                <a:latin typeface="Georgia" panose="02040502050405020303" pitchFamily="18" charset="0"/>
              </a:rPr>
              <a:t>They aim to address health disparities and promote healthy lifestyles through interventions such as health education, community programmes and policy change (Public Health Solutions Africa, 2025).</a:t>
            </a:r>
          </a:p>
          <a:p>
            <a:r>
              <a:rPr lang="en-GB" sz="2400" dirty="0">
                <a:solidFill>
                  <a:srgbClr val="FFFFFF"/>
                </a:solidFill>
                <a:latin typeface="Georgia" panose="02040502050405020303" pitchFamily="18" charset="0"/>
              </a:rPr>
              <a:t>Health promotion falls within this, allowing individuals to improve and have control of their health, as it addresses the determinants of health (Caron et al., 2023).</a:t>
            </a:r>
          </a:p>
          <a:p>
            <a:r>
              <a:rPr lang="en-GB" sz="2400" dirty="0">
                <a:solidFill>
                  <a:srgbClr val="FFFFFF"/>
                </a:solidFill>
                <a:latin typeface="Georgia" panose="02040502050405020303" pitchFamily="18" charset="0"/>
              </a:rPr>
              <a:t>An example of a public health approach includes Making Every Contact Count (MECC), where brief conversations related to health are encouraged (Public Health England, 2016).</a:t>
            </a:r>
          </a:p>
        </p:txBody>
      </p:sp>
    </p:spTree>
    <p:extLst>
      <p:ext uri="{BB962C8B-B14F-4D97-AF65-F5344CB8AC3E}">
        <p14:creationId xmlns:p14="http://schemas.microsoft.com/office/powerpoint/2010/main" val="20467839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2AE5-2197-6589-AB71-ABE53C812C16}"/>
              </a:ext>
            </a:extLst>
          </p:cNvPr>
          <p:cNvSpPr>
            <a:spLocks noGrp="1"/>
          </p:cNvSpPr>
          <p:nvPr>
            <p:ph type="title"/>
          </p:nvPr>
        </p:nvSpPr>
        <p:spPr/>
        <p:txBody>
          <a:bodyPr/>
          <a:lstStyle/>
          <a:p>
            <a:r>
              <a:rPr lang="en-GB" dirty="0"/>
              <a:t>Equity and Access</a:t>
            </a:r>
          </a:p>
        </p:txBody>
      </p:sp>
      <p:sp>
        <p:nvSpPr>
          <p:cNvPr id="3" name="Content Placeholder 2">
            <a:extLst>
              <a:ext uri="{FF2B5EF4-FFF2-40B4-BE49-F238E27FC236}">
                <a16:creationId xmlns:a16="http://schemas.microsoft.com/office/drawing/2014/main" id="{987D4290-34DF-A691-B342-C10CA7A983DC}"/>
              </a:ext>
            </a:extLst>
          </p:cNvPr>
          <p:cNvSpPr>
            <a:spLocks noGrp="1"/>
          </p:cNvSpPr>
          <p:nvPr>
            <p:ph idx="1"/>
          </p:nvPr>
        </p:nvSpPr>
        <p:spPr>
          <a:xfrm>
            <a:off x="677334" y="1687022"/>
            <a:ext cx="8596668" cy="4561378"/>
          </a:xfrm>
        </p:spPr>
        <p:txBody>
          <a:bodyPr>
            <a:normAutofit lnSpcReduction="10000"/>
          </a:bodyPr>
          <a:lstStyle/>
          <a:p>
            <a:r>
              <a:rPr lang="en-GB" sz="2400" dirty="0">
                <a:latin typeface="Georgia" panose="02040502050405020303" pitchFamily="18" charset="0"/>
              </a:rPr>
              <a:t>Significant health inequalities persist in the UK.</a:t>
            </a:r>
          </a:p>
          <a:p>
            <a:r>
              <a:rPr lang="en-GB" sz="2400" dirty="0">
                <a:latin typeface="Georgia" panose="02040502050405020303" pitchFamily="18" charset="0"/>
              </a:rPr>
              <a:t>According to (Marmot 2020), six objectives were given to tackle health inequalities by targeting the social determinants of health.</a:t>
            </a:r>
          </a:p>
          <a:p>
            <a:r>
              <a:rPr lang="en-GB" sz="2400" dirty="0">
                <a:latin typeface="Georgia" panose="02040502050405020303" pitchFamily="18" charset="0"/>
              </a:rPr>
              <a:t>However, in the review 10 years later, health inequalities had widened, and life expectancy had stalled or fallen for certain groups, especially in poorer areas. </a:t>
            </a:r>
          </a:p>
          <a:p>
            <a:r>
              <a:rPr lang="en-GB" sz="2400" dirty="0">
                <a:latin typeface="Georgia" panose="02040502050405020303" pitchFamily="18" charset="0"/>
              </a:rPr>
              <a:t>Minority groups and the deprived are at a greater risk of health issues. </a:t>
            </a:r>
          </a:p>
          <a:p>
            <a:r>
              <a:rPr lang="en-GB" sz="2400" dirty="0">
                <a:latin typeface="Georgia" panose="02040502050405020303" pitchFamily="18" charset="0"/>
              </a:rPr>
              <a:t>Integrated Care Systems are a way to reduce inequalities as it makes it easier for people to access healthcare systems.</a:t>
            </a:r>
          </a:p>
        </p:txBody>
      </p:sp>
    </p:spTree>
    <p:extLst>
      <p:ext uri="{BB962C8B-B14F-4D97-AF65-F5344CB8AC3E}">
        <p14:creationId xmlns:p14="http://schemas.microsoft.com/office/powerpoint/2010/main" val="2910179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71DEA-4FA4-B8EB-9159-F28D8A809393}"/>
              </a:ext>
            </a:extLst>
          </p:cNvPr>
          <p:cNvSpPr>
            <a:spLocks noGrp="1"/>
          </p:cNvSpPr>
          <p:nvPr>
            <p:ph type="title"/>
          </p:nvPr>
        </p:nvSpPr>
        <p:spPr>
          <a:xfrm>
            <a:off x="1286933" y="609600"/>
            <a:ext cx="10197494" cy="1099457"/>
          </a:xfrm>
        </p:spPr>
        <p:txBody>
          <a:bodyPr>
            <a:normAutofit/>
          </a:bodyPr>
          <a:lstStyle/>
          <a:p>
            <a:r>
              <a:rPr lang="en-GB" dirty="0"/>
              <a:t>Conclusion</a:t>
            </a:r>
          </a:p>
        </p:txBody>
      </p:sp>
      <p:sp>
        <p:nvSpPr>
          <p:cNvPr id="11" name="Isosceles Triangle 10">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C2EA3D2-7EFB-5988-CCF4-1152D3BD0247}"/>
              </a:ext>
            </a:extLst>
          </p:cNvPr>
          <p:cNvGraphicFramePr>
            <a:graphicFrameLocks noGrp="1"/>
          </p:cNvGraphicFramePr>
          <p:nvPr>
            <p:ph idx="1"/>
            <p:extLst>
              <p:ext uri="{D42A27DB-BD31-4B8C-83A1-F6EECF244321}">
                <p14:modId xmlns:p14="http://schemas.microsoft.com/office/powerpoint/2010/main" val="4059325747"/>
              </p:ext>
            </p:extLst>
          </p:nvPr>
        </p:nvGraphicFramePr>
        <p:xfrm>
          <a:off x="1064765" y="1580662"/>
          <a:ext cx="10641830" cy="4865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2565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1D0DD-5D70-5A5E-8C57-D636053B93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ADF69A-2896-9109-9B3B-C6D222AED60F}"/>
              </a:ext>
            </a:extLst>
          </p:cNvPr>
          <p:cNvSpPr>
            <a:spLocks noGrp="1"/>
          </p:cNvSpPr>
          <p:nvPr>
            <p:ph type="title"/>
          </p:nvPr>
        </p:nvSpPr>
        <p:spPr>
          <a:xfrm>
            <a:off x="814293" y="248817"/>
            <a:ext cx="8596668" cy="727787"/>
          </a:xfrm>
        </p:spPr>
        <p:txBody>
          <a:bodyPr/>
          <a:lstStyle/>
          <a:p>
            <a:r>
              <a:rPr lang="en-GB" dirty="0"/>
              <a:t>References</a:t>
            </a:r>
          </a:p>
        </p:txBody>
      </p:sp>
      <p:sp>
        <p:nvSpPr>
          <p:cNvPr id="3" name="Content Placeholder 2">
            <a:extLst>
              <a:ext uri="{FF2B5EF4-FFF2-40B4-BE49-F238E27FC236}">
                <a16:creationId xmlns:a16="http://schemas.microsoft.com/office/drawing/2014/main" id="{935BB445-533A-01A1-DD32-EAABCA8AC431}"/>
              </a:ext>
            </a:extLst>
          </p:cNvPr>
          <p:cNvSpPr>
            <a:spLocks noGrp="1"/>
          </p:cNvSpPr>
          <p:nvPr>
            <p:ph idx="1"/>
          </p:nvPr>
        </p:nvSpPr>
        <p:spPr>
          <a:xfrm>
            <a:off x="400689" y="1158931"/>
            <a:ext cx="9456054" cy="5369388"/>
          </a:xfrm>
        </p:spPr>
        <p:txBody>
          <a:bodyPr>
            <a:normAutofit fontScale="77500" lnSpcReduction="20000"/>
          </a:bodyPr>
          <a:lstStyle/>
          <a:p>
            <a:pPr lvl="0" defTabSz="914400" eaLnBrk="0" fontAlgn="base" hangingPunct="0">
              <a:spcBef>
                <a:spcPct val="0"/>
              </a:spcBef>
              <a:spcAft>
                <a:spcPct val="0"/>
              </a:spcAft>
              <a:buClrTx/>
              <a:buSzTx/>
              <a:buFont typeface="Arial" panose="020B0604020202020204" pitchFamily="34" charset="0"/>
              <a:buChar char="•"/>
            </a:pPr>
            <a:r>
              <a:rPr lang="en-GB" sz="1600" dirty="0" err="1">
                <a:latin typeface="+mj-lt"/>
              </a:rPr>
              <a:t>BNS.Institute</a:t>
            </a:r>
            <a:r>
              <a:rPr lang="en-GB" sz="1600" dirty="0">
                <a:latin typeface="+mj-lt"/>
              </a:rPr>
              <a:t> (2024) </a:t>
            </a:r>
            <a:r>
              <a:rPr lang="en-GB" sz="1600" i="1" dirty="0">
                <a:latin typeface="+mj-lt"/>
              </a:rPr>
              <a:t>Key Characteristics of Holistic Health: A Comprehensive Overview</a:t>
            </a:r>
            <a:r>
              <a:rPr lang="en-GB" sz="1600" dirty="0">
                <a:latin typeface="+mj-lt"/>
              </a:rPr>
              <a:t>. Available at: </a:t>
            </a:r>
            <a:r>
              <a:rPr lang="en-GB" sz="1600" dirty="0">
                <a:latin typeface="+mj-lt"/>
                <a:hlinkClick r:id="rId2"/>
              </a:rPr>
              <a:t>https://bns.institute/nursing-foundation/key-characteristics-holistic-health-overview/</a:t>
            </a:r>
            <a:r>
              <a:rPr lang="en-GB" sz="1600" dirty="0">
                <a:latin typeface="+mj-lt"/>
              </a:rPr>
              <a:t>. (Accessed: 2</a:t>
            </a:r>
            <a:r>
              <a:rPr lang="en-GB" sz="1600" baseline="30000" dirty="0">
                <a:latin typeface="+mj-lt"/>
              </a:rPr>
              <a:t>nd</a:t>
            </a:r>
            <a:r>
              <a:rPr lang="en-GB" sz="1600" dirty="0">
                <a:latin typeface="+mj-lt"/>
              </a:rPr>
              <a:t> February 2026).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Borrell-Carrio, F., Suchman, A., Epstein, R. (2004) ‘The Biopsychosocial Model 25 Years Later: Principles, Practice, and Scientific Inquiry’, </a:t>
            </a:r>
            <a:r>
              <a:rPr lang="en-GB" sz="1600" i="1" dirty="0">
                <a:latin typeface="+mj-lt"/>
              </a:rPr>
              <a:t>The Annals of Family Medicine</a:t>
            </a:r>
            <a:r>
              <a:rPr lang="en-GB" sz="1600" dirty="0">
                <a:latin typeface="+mj-lt"/>
              </a:rPr>
              <a:t>, [online] 2(6), pp.576–582.</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Caron, R.M., et al. (2023) ‘Health promotion, health protection, and disease prevention: Challenges and opportunities in a dynamic landscape’, </a:t>
            </a:r>
            <a:r>
              <a:rPr lang="en-GB" sz="1600" i="1" dirty="0">
                <a:latin typeface="+mj-lt"/>
              </a:rPr>
              <a:t>AJPM Focus</a:t>
            </a:r>
            <a:r>
              <a:rPr lang="en-GB" sz="1600" dirty="0">
                <a:latin typeface="+mj-lt"/>
              </a:rPr>
              <a:t>, [online] 3(1), pp.1–3.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Champion, V.L., Skinner, C.S. (2008) ‘The health belief model’, </a:t>
            </a:r>
            <a:r>
              <a:rPr lang="en-GB" sz="1600" i="1" dirty="0">
                <a:latin typeface="+mj-lt"/>
              </a:rPr>
              <a:t>Health </a:t>
            </a:r>
            <a:r>
              <a:rPr lang="en-GB" sz="1600" i="1" dirty="0" err="1">
                <a:latin typeface="+mj-lt"/>
              </a:rPr>
              <a:t>behavior</a:t>
            </a:r>
            <a:r>
              <a:rPr lang="en-GB" sz="1600" i="1" dirty="0">
                <a:latin typeface="+mj-lt"/>
              </a:rPr>
              <a:t> and health education: Theory, research, and practice</a:t>
            </a:r>
            <a:r>
              <a:rPr lang="en-GB" sz="1600" dirty="0">
                <a:latin typeface="+mj-lt"/>
              </a:rPr>
              <a:t>, 4, pp.45-65.</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Department of Health (2015) </a:t>
            </a:r>
            <a:r>
              <a:rPr lang="en-GB" sz="1600" i="1" dirty="0">
                <a:latin typeface="+mj-lt"/>
              </a:rPr>
              <a:t>Mental Health Act 1983: Code of Practice</a:t>
            </a:r>
            <a:r>
              <a:rPr lang="en-GB" sz="1600" dirty="0">
                <a:latin typeface="+mj-lt"/>
              </a:rPr>
              <a:t>. Available at: </a:t>
            </a:r>
            <a:r>
              <a:rPr lang="en-GB" sz="1600" dirty="0">
                <a:latin typeface="+mj-lt"/>
                <a:hlinkClick r:id="rId3"/>
              </a:rPr>
              <a:t>https://assets.publishing.service.gov.uk/media/5a80a774e5274a2e87dbb0f0/MHA_Code_of_Practice.PDF</a:t>
            </a:r>
            <a:r>
              <a:rPr lang="en-GB" sz="1600" dirty="0">
                <a:latin typeface="+mj-lt"/>
              </a:rPr>
              <a:t>. (Accessed: 6</a:t>
            </a:r>
            <a:r>
              <a:rPr lang="en-GB" sz="1600" baseline="30000" dirty="0">
                <a:latin typeface="+mj-lt"/>
              </a:rPr>
              <a:t>th</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Department of Health and Social Care (2025) </a:t>
            </a:r>
            <a:r>
              <a:rPr lang="en-GB" sz="1600" i="1" dirty="0">
                <a:latin typeface="+mj-lt"/>
              </a:rPr>
              <a:t>Fit for the future: 10 Year Health Plan for England - Executive Summary</a:t>
            </a:r>
            <a:r>
              <a:rPr lang="en-GB" sz="1600" dirty="0">
                <a:latin typeface="+mj-lt"/>
              </a:rPr>
              <a:t>. Available at: </a:t>
            </a:r>
            <a:r>
              <a:rPr lang="en-GB" sz="1600" dirty="0">
                <a:latin typeface="+mj-lt"/>
                <a:hlinkClick r:id="rId4"/>
              </a:rPr>
              <a:t>https://www.gov.uk/government/publications/10-year-health-plan-for-england-fit-for-the-future/fit-for-the-future-10-year-health-plan-for-england-executive-summary</a:t>
            </a:r>
            <a:r>
              <a:rPr lang="en-GB" sz="1600" dirty="0">
                <a:latin typeface="+mj-lt"/>
              </a:rPr>
              <a:t>. (Accessed: 29</a:t>
            </a:r>
            <a:r>
              <a:rPr lang="en-GB" sz="1600" baseline="30000" dirty="0">
                <a:latin typeface="+mj-lt"/>
              </a:rPr>
              <a:t>th</a:t>
            </a:r>
            <a:r>
              <a:rPr lang="en-GB" sz="1600" dirty="0">
                <a:latin typeface="+mj-lt"/>
              </a:rPr>
              <a:t> January 2026).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Diener, E., Suh, E. (1997) ‘Measuring quality of life: economic, social, and subjective indicators’, </a:t>
            </a:r>
            <a:r>
              <a:rPr lang="en-GB" sz="1600" i="1" dirty="0">
                <a:latin typeface="+mj-lt"/>
              </a:rPr>
              <a:t>Social Indicators Research</a:t>
            </a:r>
            <a:r>
              <a:rPr lang="en-GB" sz="1600" dirty="0">
                <a:latin typeface="+mj-lt"/>
              </a:rPr>
              <a:t>, 40(1/2), pp.189–216. GG</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GOV.UK (2013)</a:t>
            </a:r>
            <a:r>
              <a:rPr lang="en-GB" sz="1600" i="1" dirty="0">
                <a:latin typeface="+mj-lt"/>
              </a:rPr>
              <a:t> Equality Act 2010</a:t>
            </a:r>
            <a:r>
              <a:rPr lang="en-GB" sz="1600" dirty="0">
                <a:latin typeface="+mj-lt"/>
              </a:rPr>
              <a:t>. Available at: </a:t>
            </a:r>
            <a:r>
              <a:rPr lang="en-GB" sz="1600" dirty="0">
                <a:latin typeface="+mj-lt"/>
                <a:hlinkClick r:id="rId5"/>
              </a:rPr>
              <a:t>https://www.gov.uk/guidance/equality-act-2010-guidance</a:t>
            </a:r>
            <a:r>
              <a:rPr lang="en-GB" sz="1600" dirty="0">
                <a:latin typeface="+mj-lt"/>
              </a:rPr>
              <a:t>. (Accessed: 5</a:t>
            </a:r>
            <a:r>
              <a:rPr lang="en-GB" sz="1600" baseline="30000" dirty="0">
                <a:latin typeface="+mj-lt"/>
              </a:rPr>
              <a:t>th</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Hayes, H. (2025) </a:t>
            </a:r>
            <a:r>
              <a:rPr lang="en-GB" sz="1600" i="1" dirty="0">
                <a:latin typeface="+mj-lt"/>
              </a:rPr>
              <a:t>Prevention in the NHS 10 Year Health Plan: Promise, limits, and the path forward</a:t>
            </a:r>
            <a:r>
              <a:rPr lang="en-GB" sz="1600" dirty="0">
                <a:latin typeface="+mj-lt"/>
              </a:rPr>
              <a:t>. Available at: </a:t>
            </a:r>
            <a:r>
              <a:rPr lang="en-GB" sz="1600" dirty="0">
                <a:latin typeface="+mj-lt"/>
                <a:hlinkClick r:id="rId6"/>
              </a:rPr>
              <a:t>https://www.ohe.org/insights/prevention-in-the-nhs-10-year-health-plan-promise-limits-and-the-path-forward/</a:t>
            </a:r>
            <a:r>
              <a:rPr lang="en-GB" sz="1600" dirty="0">
                <a:latin typeface="+mj-lt"/>
              </a:rPr>
              <a:t>. (Accessed: 3</a:t>
            </a:r>
            <a:r>
              <a:rPr lang="en-GB" sz="1600" baseline="30000" dirty="0">
                <a:latin typeface="+mj-lt"/>
              </a:rPr>
              <a:t>rd</a:t>
            </a:r>
            <a:r>
              <a:rPr lang="en-GB" sz="1600" dirty="0">
                <a:latin typeface="+mj-lt"/>
              </a:rPr>
              <a:t> February 2026). </a:t>
            </a:r>
          </a:p>
          <a:p>
            <a:pPr lvl="0" defTabSz="914400" eaLnBrk="0" fontAlgn="base" hangingPunct="0">
              <a:spcBef>
                <a:spcPct val="0"/>
              </a:spcBef>
              <a:spcAft>
                <a:spcPct val="0"/>
              </a:spcAft>
              <a:buClrTx/>
              <a:buSzTx/>
              <a:buFont typeface="Arial" panose="020B0604020202020204" pitchFamily="34" charset="0"/>
              <a:buChar char="•"/>
            </a:pPr>
            <a:r>
              <a:rPr lang="en-GB" sz="1600" dirty="0" err="1">
                <a:latin typeface="+mj-lt"/>
              </a:rPr>
              <a:t>HealthLinkBC</a:t>
            </a:r>
            <a:r>
              <a:rPr lang="en-GB" sz="1600" dirty="0">
                <a:latin typeface="+mj-lt"/>
              </a:rPr>
              <a:t> (2022) </a:t>
            </a:r>
            <a:r>
              <a:rPr lang="en-GB" sz="1600" i="1" dirty="0">
                <a:latin typeface="+mj-lt"/>
              </a:rPr>
              <a:t>What Is Well-Being? </a:t>
            </a:r>
            <a:r>
              <a:rPr lang="en-GB" sz="1600" dirty="0">
                <a:latin typeface="+mj-lt"/>
              </a:rPr>
              <a:t>Available at: </a:t>
            </a:r>
            <a:r>
              <a:rPr lang="en-GB" sz="1600" dirty="0">
                <a:latin typeface="+mj-lt"/>
                <a:hlinkClick r:id="rId7"/>
              </a:rPr>
              <a:t>https://www.healthlinkbc.ca/healthwise/what-well-being</a:t>
            </a:r>
            <a:r>
              <a:rPr lang="en-GB" sz="1600" dirty="0">
                <a:latin typeface="+mj-lt"/>
              </a:rPr>
              <a:t>. (Accessed: 23</a:t>
            </a:r>
            <a:r>
              <a:rPr lang="en-GB" sz="1600" baseline="30000" dirty="0">
                <a:latin typeface="+mj-lt"/>
              </a:rPr>
              <a:t>rd</a:t>
            </a:r>
            <a:r>
              <a:rPr lang="en-GB" sz="1600" dirty="0">
                <a:latin typeface="+mj-lt"/>
              </a:rPr>
              <a:t>  January 2026).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Hogg Foundation for Mental Health (2018) </a:t>
            </a:r>
            <a:r>
              <a:rPr lang="en-GB" sz="1600" i="1" dirty="0">
                <a:latin typeface="+mj-lt"/>
              </a:rPr>
              <a:t>3 Things to Know: Well-being</a:t>
            </a:r>
            <a:r>
              <a:rPr lang="en-GB" sz="1600" dirty="0">
                <a:latin typeface="+mj-lt"/>
              </a:rPr>
              <a:t>. Available at: </a:t>
            </a:r>
            <a:r>
              <a:rPr lang="en-GB" sz="1600" dirty="0">
                <a:latin typeface="+mj-lt"/>
                <a:hlinkClick r:id="rId8"/>
              </a:rPr>
              <a:t>https://hogg.utexas.edu/3-things-well-being</a:t>
            </a:r>
            <a:r>
              <a:rPr lang="en-GB" sz="1600" dirty="0">
                <a:latin typeface="+mj-lt"/>
              </a:rPr>
              <a:t>. (Accessed: </a:t>
            </a:r>
            <a:r>
              <a:rPr lang="en-GB" sz="1600" dirty="0"/>
              <a:t>25</a:t>
            </a:r>
            <a:r>
              <a:rPr lang="en-GB" sz="1600" baseline="30000" dirty="0"/>
              <a:t>th</a:t>
            </a:r>
            <a:r>
              <a:rPr lang="en-GB" sz="1600" dirty="0">
                <a:latin typeface="+mj-lt"/>
              </a:rPr>
              <a:t> January 2026). </a:t>
            </a:r>
          </a:p>
          <a:p>
            <a:pPr lvl="0" defTabSz="914400" eaLnBrk="0" fontAlgn="base" hangingPunct="0">
              <a:spcBef>
                <a:spcPct val="0"/>
              </a:spcBef>
              <a:spcAft>
                <a:spcPct val="0"/>
              </a:spcAft>
              <a:buClrTx/>
              <a:buSzTx/>
              <a:buFont typeface="Arial" panose="020B0604020202020204" pitchFamily="34" charset="0"/>
              <a:buChar char="•"/>
            </a:pPr>
            <a:r>
              <a:rPr lang="en-GB" sz="1600" dirty="0" err="1">
                <a:latin typeface="+mj-lt"/>
              </a:rPr>
              <a:t>Krugermagazine</a:t>
            </a:r>
            <a:r>
              <a:rPr lang="en-GB" sz="1600" dirty="0">
                <a:latin typeface="+mj-lt"/>
              </a:rPr>
              <a:t> (2020</a:t>
            </a:r>
            <a:r>
              <a:rPr lang="en-GB" sz="1600" i="1" dirty="0">
                <a:latin typeface="+mj-lt"/>
              </a:rPr>
              <a:t>) Health Belief Modell Becker</a:t>
            </a:r>
            <a:r>
              <a:rPr lang="en-GB" sz="1600" dirty="0">
                <a:latin typeface="+mj-lt"/>
              </a:rPr>
              <a:t>. Available at: </a:t>
            </a:r>
            <a:r>
              <a:rPr lang="en-GB" sz="1600" dirty="0">
                <a:latin typeface="+mj-lt"/>
                <a:hlinkClick r:id="rId9"/>
              </a:rPr>
              <a:t>https://tse4.mm.bing.net/th/id/OIP.oU4wN3N7aJ0ZLo0ahGneKgHaFb?rs=1&amp;pid=ImgDetMain&amp;o=7&amp;rm=3</a:t>
            </a:r>
            <a:r>
              <a:rPr lang="en-GB" sz="1600" dirty="0">
                <a:latin typeface="+mj-lt"/>
              </a:rPr>
              <a:t>. (Accessed: </a:t>
            </a:r>
            <a:r>
              <a:rPr lang="en-GB" sz="1600" dirty="0"/>
              <a:t>4</a:t>
            </a:r>
            <a:r>
              <a:rPr lang="en-GB" sz="1600" baseline="30000" dirty="0"/>
              <a:t>th</a:t>
            </a:r>
            <a:r>
              <a:rPr lang="en-GB" sz="1600" dirty="0"/>
              <a:t> </a:t>
            </a:r>
            <a:r>
              <a:rPr lang="en-GB" sz="1600" dirty="0">
                <a:latin typeface="+mj-lt"/>
              </a:rPr>
              <a:t>February 2026).</a:t>
            </a:r>
          </a:p>
          <a:p>
            <a:pPr defTabSz="914400" eaLnBrk="0" fontAlgn="base" hangingPunct="0">
              <a:spcBef>
                <a:spcPct val="0"/>
              </a:spcBef>
              <a:spcAft>
                <a:spcPct val="0"/>
              </a:spcAft>
              <a:buClrTx/>
              <a:buSzTx/>
              <a:buFont typeface="Arial" panose="020B0604020202020204" pitchFamily="34" charset="0"/>
              <a:buChar char="•"/>
            </a:pPr>
            <a:r>
              <a:rPr lang="en-GB" sz="1600" dirty="0">
                <a:latin typeface="+mj-lt"/>
              </a:rPr>
              <a:t>Meunier, C. (2017) </a:t>
            </a:r>
            <a:r>
              <a:rPr lang="en-GB" sz="1600" i="1" dirty="0">
                <a:latin typeface="+mj-lt"/>
              </a:rPr>
              <a:t>SDGs: A challenge for sustainability policy. </a:t>
            </a:r>
            <a:r>
              <a:rPr lang="en-GB" sz="1600" dirty="0">
                <a:latin typeface="+mj-lt"/>
              </a:rPr>
              <a:t>Available at: </a:t>
            </a:r>
            <a:r>
              <a:rPr lang="en-GB" sz="1600" dirty="0">
                <a:latin typeface="+mj-lt"/>
                <a:hlinkClick r:id="rId10"/>
              </a:rPr>
              <a:t>https://www.umweltbundesamt.de/en/topics/sustainability-strategies-international/sdgs-a-challenge-for-sustainability-policy</a:t>
            </a:r>
            <a:r>
              <a:rPr lang="en-GB" sz="1600" dirty="0">
                <a:latin typeface="+mj-lt"/>
              </a:rPr>
              <a:t>.  (Accessed: </a:t>
            </a:r>
            <a:r>
              <a:rPr lang="en-GB" sz="1600" dirty="0"/>
              <a:t>3</a:t>
            </a:r>
            <a:r>
              <a:rPr lang="en-GB" sz="1600" baseline="30000" dirty="0"/>
              <a:t>rd</a:t>
            </a:r>
            <a:r>
              <a:rPr lang="en-GB" sz="1600" dirty="0"/>
              <a:t> </a:t>
            </a:r>
            <a:r>
              <a:rPr lang="en-GB" sz="1600" dirty="0">
                <a:latin typeface="+mj-lt"/>
              </a:rPr>
              <a:t>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NHS England (2019) </a:t>
            </a:r>
            <a:r>
              <a:rPr lang="en-GB" sz="1600" i="1" dirty="0">
                <a:latin typeface="+mj-lt"/>
              </a:rPr>
              <a:t>NHS Long Term Plan</a:t>
            </a:r>
            <a:r>
              <a:rPr lang="en-GB" sz="1600" dirty="0">
                <a:latin typeface="+mj-lt"/>
              </a:rPr>
              <a:t>. Available at: </a:t>
            </a:r>
            <a:r>
              <a:rPr lang="en-GB" sz="1600" dirty="0">
                <a:latin typeface="+mj-lt"/>
                <a:hlinkClick r:id="rId11"/>
              </a:rPr>
              <a:t>https://www.longtermplan.nhs.uk/</a:t>
            </a:r>
            <a:r>
              <a:rPr lang="en-GB" sz="1600" dirty="0">
                <a:latin typeface="+mj-lt"/>
              </a:rPr>
              <a:t>. (Accessed: </a:t>
            </a:r>
            <a:r>
              <a:rPr lang="en-GB" sz="1600" dirty="0"/>
              <a:t>6</a:t>
            </a:r>
            <a:r>
              <a:rPr lang="en-GB" sz="1600" baseline="30000" dirty="0"/>
              <a:t>th </a:t>
            </a:r>
            <a:r>
              <a:rPr lang="en-GB" sz="1600" dirty="0">
                <a:latin typeface="+mj-lt"/>
              </a:rPr>
              <a:t>February 2026).</a:t>
            </a:r>
          </a:p>
          <a:p>
            <a:pPr defTabSz="914400" eaLnBrk="0" fontAlgn="base" hangingPunct="0">
              <a:spcBef>
                <a:spcPct val="0"/>
              </a:spcBef>
              <a:spcAft>
                <a:spcPct val="0"/>
              </a:spcAft>
              <a:buClrTx/>
              <a:buSzTx/>
              <a:buFont typeface="Arial" panose="020B0604020202020204" pitchFamily="34" charset="0"/>
              <a:buChar char="•"/>
            </a:pPr>
            <a:r>
              <a:rPr lang="en-GB" sz="1600" dirty="0">
                <a:latin typeface="+mj-lt"/>
              </a:rPr>
              <a:t>NHS England (2020) </a:t>
            </a:r>
            <a:r>
              <a:rPr lang="en-GB" sz="1600" i="1" dirty="0">
                <a:latin typeface="+mj-lt"/>
              </a:rPr>
              <a:t>Our approach to reducing healthcare inequalities</a:t>
            </a:r>
            <a:r>
              <a:rPr lang="en-GB" sz="1600" dirty="0">
                <a:latin typeface="+mj-lt"/>
              </a:rPr>
              <a:t>. Available at: </a:t>
            </a:r>
            <a:r>
              <a:rPr lang="en-GB" sz="1600" dirty="0">
                <a:latin typeface="+mj-lt"/>
                <a:hlinkClick r:id="rId12"/>
              </a:rPr>
              <a:t>https://www.england.nhs.uk/about/equality/equality-hub/national-healthcare-inequalities-improvement-programme/our-approach-to-reducing-healthcare-inequalities/</a:t>
            </a:r>
            <a:r>
              <a:rPr lang="en-GB" sz="1600" dirty="0">
                <a:latin typeface="+mj-lt"/>
              </a:rPr>
              <a:t>. (Accessed: </a:t>
            </a:r>
            <a:r>
              <a:rPr lang="en-GB" sz="1600" dirty="0"/>
              <a:t>1</a:t>
            </a:r>
            <a:r>
              <a:rPr lang="en-GB" sz="1600" baseline="30000" dirty="0"/>
              <a:t>st</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endParaRPr lang="en-GB" sz="1600" dirty="0">
              <a:latin typeface="+mj-lt"/>
            </a:endParaRPr>
          </a:p>
        </p:txBody>
      </p:sp>
    </p:spTree>
    <p:extLst>
      <p:ext uri="{BB962C8B-B14F-4D97-AF65-F5344CB8AC3E}">
        <p14:creationId xmlns:p14="http://schemas.microsoft.com/office/powerpoint/2010/main" val="3034891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6DD4D-96E4-AA5F-F185-471D315C86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6DE8E7-8106-0575-E911-B039B69328E9}"/>
              </a:ext>
            </a:extLst>
          </p:cNvPr>
          <p:cNvSpPr>
            <a:spLocks noGrp="1"/>
          </p:cNvSpPr>
          <p:nvPr>
            <p:ph type="title"/>
          </p:nvPr>
        </p:nvSpPr>
        <p:spPr>
          <a:xfrm>
            <a:off x="776970" y="248678"/>
            <a:ext cx="8596668" cy="783909"/>
          </a:xfrm>
        </p:spPr>
        <p:txBody>
          <a:bodyPr/>
          <a:lstStyle/>
          <a:p>
            <a:r>
              <a:rPr lang="en-GB" dirty="0"/>
              <a:t>References</a:t>
            </a:r>
          </a:p>
        </p:txBody>
      </p:sp>
      <p:sp>
        <p:nvSpPr>
          <p:cNvPr id="3" name="Content Placeholder 2">
            <a:extLst>
              <a:ext uri="{FF2B5EF4-FFF2-40B4-BE49-F238E27FC236}">
                <a16:creationId xmlns:a16="http://schemas.microsoft.com/office/drawing/2014/main" id="{10F77474-5CA4-155F-FC06-23C7BBF05891}"/>
              </a:ext>
            </a:extLst>
          </p:cNvPr>
          <p:cNvSpPr>
            <a:spLocks noGrp="1"/>
          </p:cNvSpPr>
          <p:nvPr>
            <p:ph idx="1"/>
          </p:nvPr>
        </p:nvSpPr>
        <p:spPr>
          <a:xfrm>
            <a:off x="525097" y="1121609"/>
            <a:ext cx="9456054" cy="5369388"/>
          </a:xfrm>
        </p:spPr>
        <p:txBody>
          <a:bodyPr>
            <a:normAutofit fontScale="77500" lnSpcReduction="20000"/>
          </a:bodyPr>
          <a:lstStyle/>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NHS England (2025) </a:t>
            </a:r>
            <a:r>
              <a:rPr lang="en-GB" sz="1600" i="1" dirty="0">
                <a:latin typeface="+mj-lt"/>
              </a:rPr>
              <a:t>NHS Diabetes Prevention Programme</a:t>
            </a:r>
            <a:r>
              <a:rPr lang="en-GB" sz="1600" dirty="0">
                <a:latin typeface="+mj-lt"/>
              </a:rPr>
              <a:t>. Available at: </a:t>
            </a:r>
            <a:r>
              <a:rPr lang="en-GB" sz="1600" dirty="0">
                <a:latin typeface="+mj-lt"/>
                <a:hlinkClick r:id="rId2"/>
              </a:rPr>
              <a:t>https://www.england.nhs.uk/diabetes/diabetes-prevention/</a:t>
            </a:r>
            <a:r>
              <a:rPr lang="en-GB" sz="1600" dirty="0">
                <a:latin typeface="+mj-lt"/>
              </a:rPr>
              <a:t>. (Accessed: 8</a:t>
            </a:r>
            <a:r>
              <a:rPr lang="en-GB" sz="1600" baseline="30000" dirty="0">
                <a:latin typeface="+mj-lt"/>
              </a:rPr>
              <a:t>th </a:t>
            </a:r>
            <a:r>
              <a:rPr lang="en-GB" sz="1600" dirty="0">
                <a:latin typeface="+mj-lt"/>
              </a:rPr>
              <a:t>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NHS Providers (2022) </a:t>
            </a:r>
            <a:r>
              <a:rPr lang="en-GB" sz="1600" i="1" dirty="0">
                <a:latin typeface="+mj-lt"/>
              </a:rPr>
              <a:t>A guide to the Health and Care Act 2022</a:t>
            </a:r>
            <a:r>
              <a:rPr lang="en-GB" sz="1600" dirty="0">
                <a:latin typeface="+mj-lt"/>
              </a:rPr>
              <a:t>. Available at: </a:t>
            </a:r>
            <a:r>
              <a:rPr lang="en-GB" sz="1600" dirty="0">
                <a:latin typeface="+mj-lt"/>
                <a:hlinkClick r:id="rId3"/>
              </a:rPr>
              <a:t>https://nhsproviders.org/resources/a-guide-to-the-health-and-care-act-2022</a:t>
            </a:r>
            <a:r>
              <a:rPr lang="en-GB" sz="1600" dirty="0">
                <a:latin typeface="+mj-lt"/>
              </a:rPr>
              <a:t>. (Accessed: 8</a:t>
            </a:r>
            <a:r>
              <a:rPr lang="en-GB" sz="1600" baseline="30000" dirty="0">
                <a:latin typeface="+mj-lt"/>
              </a:rPr>
              <a:t>th</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Odoch, W.D., </a:t>
            </a:r>
            <a:r>
              <a:rPr lang="en-GB" sz="1600" dirty="0" err="1">
                <a:latin typeface="+mj-lt"/>
              </a:rPr>
              <a:t>Senkubuge</a:t>
            </a:r>
            <a:r>
              <a:rPr lang="en-GB" sz="1600" dirty="0">
                <a:latin typeface="+mj-lt"/>
              </a:rPr>
              <a:t>, F., </a:t>
            </a:r>
            <a:r>
              <a:rPr lang="en-GB" sz="1600" dirty="0" err="1">
                <a:latin typeface="+mj-lt"/>
              </a:rPr>
              <a:t>Hongoro</a:t>
            </a:r>
            <a:r>
              <a:rPr lang="en-GB" sz="1600" dirty="0">
                <a:latin typeface="+mj-lt"/>
              </a:rPr>
              <a:t>, C. (2021) ‘How has sustainable development goals declaration influenced health financing reforms for universal health coverage at the country level?’, </a:t>
            </a:r>
            <a:r>
              <a:rPr lang="en-GB" sz="1600" i="1" dirty="0">
                <a:latin typeface="+mj-lt"/>
              </a:rPr>
              <a:t>A scoping review of literature, Globalization and Health</a:t>
            </a:r>
            <a:r>
              <a:rPr lang="en-GB" sz="1600" dirty="0">
                <a:latin typeface="+mj-lt"/>
              </a:rPr>
              <a:t>, 17(1).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PAHO (2025) </a:t>
            </a:r>
            <a:r>
              <a:rPr lang="en-GB" sz="1600" i="1" dirty="0">
                <a:latin typeface="+mj-lt"/>
              </a:rPr>
              <a:t>Intersectoral Action / Health in All Policies</a:t>
            </a:r>
            <a:r>
              <a:rPr lang="en-GB" sz="1600" dirty="0">
                <a:latin typeface="+mj-lt"/>
              </a:rPr>
              <a:t>. Available at: </a:t>
            </a:r>
            <a:r>
              <a:rPr lang="en-GB" sz="1600" dirty="0">
                <a:latin typeface="+mj-lt"/>
                <a:hlinkClick r:id="rId4"/>
              </a:rPr>
              <a:t>https://www.paho.org/en/topics/intersectoral-action-health-all-policies</a:t>
            </a:r>
            <a:r>
              <a:rPr lang="en-GB" sz="1600" dirty="0">
                <a:latin typeface="+mj-lt"/>
              </a:rPr>
              <a:t>. (Accessed: 3</a:t>
            </a:r>
            <a:r>
              <a:rPr lang="en-GB" sz="1600" baseline="30000" dirty="0">
                <a:latin typeface="+mj-lt"/>
              </a:rPr>
              <a:t>rd</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PAHO (2026) </a:t>
            </a:r>
            <a:r>
              <a:rPr lang="en-GB" sz="1600" i="1" dirty="0">
                <a:latin typeface="+mj-lt"/>
              </a:rPr>
              <a:t>Sustainable Development Goals</a:t>
            </a:r>
            <a:r>
              <a:rPr lang="en-GB" sz="1600" dirty="0">
                <a:latin typeface="+mj-lt"/>
              </a:rPr>
              <a:t>. Available at: </a:t>
            </a:r>
            <a:r>
              <a:rPr lang="en-GB" sz="1600" dirty="0">
                <a:latin typeface="+mj-lt"/>
                <a:hlinkClick r:id="rId5"/>
              </a:rPr>
              <a:t>https://www.paho.org/en/topics/sustainable-development-goals</a:t>
            </a:r>
            <a:r>
              <a:rPr lang="en-GB" sz="1600" dirty="0">
                <a:latin typeface="+mj-lt"/>
              </a:rPr>
              <a:t>. (Accessed: 30</a:t>
            </a:r>
            <a:r>
              <a:rPr lang="en-GB" sz="1600" baseline="30000" dirty="0">
                <a:latin typeface="+mj-lt"/>
              </a:rPr>
              <a:t>th</a:t>
            </a:r>
            <a:r>
              <a:rPr lang="en-GB" sz="1600" dirty="0">
                <a:latin typeface="+mj-lt"/>
              </a:rPr>
              <a:t> January 2026).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Public Health England (2016) </a:t>
            </a:r>
            <a:r>
              <a:rPr lang="en-GB" sz="1600" i="1" dirty="0">
                <a:latin typeface="+mj-lt"/>
              </a:rPr>
              <a:t>Making Every Contact Count</a:t>
            </a:r>
            <a:r>
              <a:rPr lang="en-GB" sz="1600" dirty="0">
                <a:latin typeface="+mj-lt"/>
              </a:rPr>
              <a:t>. Available at: </a:t>
            </a:r>
            <a:r>
              <a:rPr lang="en-GB" sz="1600" dirty="0">
                <a:latin typeface="+mj-lt"/>
                <a:hlinkClick r:id="rId6"/>
              </a:rPr>
              <a:t>https://www.england.nhs.uk/wp-content/uploads/2016/04/making-every-contact-count.pdf</a:t>
            </a:r>
            <a:r>
              <a:rPr lang="en-GB" sz="1600" dirty="0">
                <a:latin typeface="+mj-lt"/>
              </a:rPr>
              <a:t>. (Accessed: 8</a:t>
            </a:r>
            <a:r>
              <a:rPr lang="en-GB" sz="1600" baseline="30000" dirty="0">
                <a:latin typeface="+mj-lt"/>
              </a:rPr>
              <a:t>th</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Marmot, M., et al. (2020) </a:t>
            </a:r>
            <a:r>
              <a:rPr lang="en-GB" sz="1600" i="1" dirty="0">
                <a:latin typeface="+mj-lt"/>
              </a:rPr>
              <a:t>Health Equity in England: The Marmot Review 10 Years On Executive Summary.</a:t>
            </a:r>
            <a:r>
              <a:rPr lang="en-GB" sz="1600" dirty="0">
                <a:latin typeface="+mj-lt"/>
              </a:rPr>
              <a:t> Available at:  </a:t>
            </a:r>
            <a:r>
              <a:rPr lang="en-GB" sz="1600" dirty="0">
                <a:latin typeface="+mj-lt"/>
                <a:hlinkClick r:id="rId7"/>
              </a:rPr>
              <a:t>https://www.instituteofhealthequity.org/resources-reports/marmot-review-10-years-on/the-marmot-review-10-years-on-executive-summary.pdf</a:t>
            </a:r>
            <a:r>
              <a:rPr lang="en-GB" sz="1600" dirty="0">
                <a:latin typeface="+mj-lt"/>
              </a:rPr>
              <a:t>. (Accessed: 31</a:t>
            </a:r>
            <a:r>
              <a:rPr lang="en-GB" sz="1600" baseline="30000" dirty="0">
                <a:latin typeface="+mj-lt"/>
              </a:rPr>
              <a:t>st</a:t>
            </a:r>
            <a:r>
              <a:rPr lang="en-GB" sz="1600" dirty="0">
                <a:latin typeface="+mj-lt"/>
              </a:rPr>
              <a:t> January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Public Health Solutions Africa (2025) </a:t>
            </a:r>
            <a:r>
              <a:rPr lang="en-GB" sz="1600" i="1" dirty="0">
                <a:latin typeface="+mj-lt"/>
              </a:rPr>
              <a:t>Comprehensive Guide to Understanding Public Health Initiative</a:t>
            </a:r>
            <a:r>
              <a:rPr lang="en-GB" sz="1600" dirty="0">
                <a:latin typeface="+mj-lt"/>
              </a:rPr>
              <a:t>s. Available at: </a:t>
            </a:r>
            <a:r>
              <a:rPr lang="en-GB" sz="1600" dirty="0">
                <a:latin typeface="+mj-lt"/>
                <a:hlinkClick r:id="rId8"/>
              </a:rPr>
              <a:t>https://phsafr.org/blog/comprehensive-guide-to-understanding-public-health-initiatives</a:t>
            </a:r>
            <a:r>
              <a:rPr lang="en-GB" sz="1600" dirty="0">
                <a:latin typeface="+mj-lt"/>
              </a:rPr>
              <a:t>. (Accessed: 3</a:t>
            </a:r>
            <a:r>
              <a:rPr lang="en-GB" sz="1600" baseline="30000" dirty="0">
                <a:latin typeface="+mj-lt"/>
              </a:rPr>
              <a:t>rd</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Robinson, M (2019) </a:t>
            </a:r>
            <a:r>
              <a:rPr lang="en-GB" sz="1600" i="1" dirty="0">
                <a:latin typeface="+mj-lt"/>
              </a:rPr>
              <a:t>Why is the biopsychosocial (BPS) model the missing link to long-lasting injury recovery? </a:t>
            </a:r>
            <a:r>
              <a:rPr lang="en-GB" sz="1600" dirty="0">
                <a:latin typeface="+mj-lt"/>
              </a:rPr>
              <a:t>Available at: </a:t>
            </a:r>
            <a:r>
              <a:rPr lang="en-GB" sz="1600" dirty="0">
                <a:latin typeface="+mj-lt"/>
                <a:hlinkClick r:id="rId9"/>
              </a:rPr>
              <a:t>https://www.evercorelife.com/why-is-the-biopsychosocial-bps-model-the-missing-link-to-long-lasting-injury-recovery/</a:t>
            </a:r>
            <a:r>
              <a:rPr lang="en-GB" sz="1600" dirty="0">
                <a:latin typeface="+mj-lt"/>
              </a:rPr>
              <a:t>. (Accessed: 1</a:t>
            </a:r>
            <a:r>
              <a:rPr lang="en-GB" sz="1600" baseline="30000" dirty="0">
                <a:latin typeface="+mj-lt"/>
              </a:rPr>
              <a:t>st</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The Global Goals (2025) </a:t>
            </a:r>
            <a:r>
              <a:rPr lang="en-GB" sz="1600" i="1" dirty="0">
                <a:latin typeface="+mj-lt"/>
              </a:rPr>
              <a:t>Goal 3: Good health and well-being. </a:t>
            </a:r>
            <a:r>
              <a:rPr lang="en-GB" sz="1600" dirty="0">
                <a:latin typeface="+mj-lt"/>
              </a:rPr>
              <a:t>Available at: </a:t>
            </a:r>
            <a:r>
              <a:rPr lang="en-GB" sz="1600" dirty="0">
                <a:latin typeface="+mj-lt"/>
                <a:hlinkClick r:id="rId10"/>
              </a:rPr>
              <a:t>https://globalgoals.org/goals/3-good-health-and-well-being/</a:t>
            </a:r>
            <a:r>
              <a:rPr lang="en-GB" sz="1600" dirty="0">
                <a:latin typeface="+mj-lt"/>
              </a:rPr>
              <a:t>. (Accessed 5</a:t>
            </a:r>
            <a:r>
              <a:rPr lang="en-GB" sz="1600" baseline="30000" dirty="0">
                <a:latin typeface="+mj-lt"/>
              </a:rPr>
              <a:t>th</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United Nations (2015) </a:t>
            </a:r>
            <a:r>
              <a:rPr lang="en-GB" sz="1600" i="1" dirty="0">
                <a:latin typeface="+mj-lt"/>
              </a:rPr>
              <a:t>The 17 sustainable development goals.</a:t>
            </a:r>
            <a:r>
              <a:rPr lang="en-GB" sz="1600" dirty="0">
                <a:latin typeface="+mj-lt"/>
              </a:rPr>
              <a:t> Available at: </a:t>
            </a:r>
            <a:r>
              <a:rPr lang="en-GB" sz="1600" dirty="0">
                <a:latin typeface="+mj-lt"/>
                <a:hlinkClick r:id="rId11"/>
              </a:rPr>
              <a:t>https://sdgs.un.org/goals</a:t>
            </a:r>
            <a:r>
              <a:rPr lang="en-GB" sz="1600" dirty="0">
                <a:latin typeface="+mj-lt"/>
              </a:rPr>
              <a:t>. (Accessed: 31</a:t>
            </a:r>
            <a:r>
              <a:rPr lang="en-GB" sz="1600" baseline="30000" dirty="0">
                <a:latin typeface="+mj-lt"/>
              </a:rPr>
              <a:t>st</a:t>
            </a:r>
            <a:r>
              <a:rPr lang="en-GB" sz="1600" dirty="0">
                <a:latin typeface="+mj-lt"/>
              </a:rPr>
              <a:t> January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United Nations (2025) </a:t>
            </a:r>
            <a:r>
              <a:rPr lang="en-GB" sz="1600" i="1" dirty="0">
                <a:latin typeface="+mj-lt"/>
              </a:rPr>
              <a:t>Sustainability</a:t>
            </a:r>
            <a:r>
              <a:rPr lang="en-GB" sz="1600" dirty="0">
                <a:latin typeface="+mj-lt"/>
              </a:rPr>
              <a:t>. Available at: </a:t>
            </a:r>
            <a:r>
              <a:rPr lang="en-GB" sz="1600" dirty="0">
                <a:latin typeface="+mj-lt"/>
                <a:hlinkClick r:id="rId12"/>
              </a:rPr>
              <a:t>https://www.un.org/en/academic-impact/sustainability</a:t>
            </a:r>
            <a:r>
              <a:rPr lang="en-GB" sz="1600" dirty="0">
                <a:latin typeface="+mj-lt"/>
              </a:rPr>
              <a:t>. (Accessed: 27</a:t>
            </a:r>
            <a:r>
              <a:rPr lang="en-GB" sz="1600" baseline="30000" dirty="0">
                <a:latin typeface="+mj-lt"/>
              </a:rPr>
              <a:t>th </a:t>
            </a:r>
            <a:r>
              <a:rPr lang="en-GB" sz="1600" dirty="0">
                <a:latin typeface="+mj-lt"/>
              </a:rPr>
              <a:t>January 2026).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WHO (2018) </a:t>
            </a:r>
            <a:r>
              <a:rPr lang="en-GB" sz="1600" i="1" dirty="0">
                <a:latin typeface="+mj-lt"/>
              </a:rPr>
              <a:t>Promoting Health in All Policies and intersectoral action capacities</a:t>
            </a:r>
            <a:r>
              <a:rPr lang="en-GB" sz="1600" dirty="0">
                <a:latin typeface="+mj-lt"/>
              </a:rPr>
              <a:t>. Available at: </a:t>
            </a:r>
            <a:r>
              <a:rPr lang="en-GB" sz="1600" dirty="0">
                <a:latin typeface="+mj-lt"/>
                <a:hlinkClick r:id="rId13"/>
              </a:rPr>
              <a:t>https://www.who.int/activities/promoting-health-in-all-policies-and-intersectoral-action-capacities</a:t>
            </a:r>
            <a:r>
              <a:rPr lang="en-GB" sz="1600" dirty="0">
                <a:latin typeface="+mj-lt"/>
              </a:rPr>
              <a:t>. (Accessed: 7</a:t>
            </a:r>
            <a:r>
              <a:rPr lang="en-GB" sz="1600" baseline="30000" dirty="0">
                <a:latin typeface="+mj-lt"/>
              </a:rPr>
              <a:t>th</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World Health Organisation (1948) </a:t>
            </a:r>
            <a:r>
              <a:rPr lang="en-GB" sz="1600" i="1" dirty="0">
                <a:latin typeface="+mj-lt"/>
              </a:rPr>
              <a:t>Constitution of the world health organization</a:t>
            </a:r>
            <a:r>
              <a:rPr lang="en-GB" sz="1600" dirty="0">
                <a:latin typeface="+mj-lt"/>
              </a:rPr>
              <a:t>. Available at: </a:t>
            </a:r>
            <a:r>
              <a:rPr lang="en-GB" sz="1600" dirty="0">
                <a:latin typeface="+mj-lt"/>
                <a:hlinkClick r:id="rId14"/>
              </a:rPr>
              <a:t>https://www.who.int/about/governance/constitution</a:t>
            </a:r>
            <a:r>
              <a:rPr lang="en-GB" sz="1600" dirty="0">
                <a:latin typeface="+mj-lt"/>
              </a:rPr>
              <a:t>. (Accessed: 26</a:t>
            </a:r>
            <a:r>
              <a:rPr lang="en-GB" sz="1600" baseline="30000" dirty="0">
                <a:latin typeface="+mj-lt"/>
              </a:rPr>
              <a:t>th</a:t>
            </a:r>
            <a:r>
              <a:rPr lang="en-GB" sz="1600" dirty="0">
                <a:latin typeface="+mj-lt"/>
              </a:rPr>
              <a:t> January 2026). </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World Health Organization (2021) </a:t>
            </a:r>
            <a:r>
              <a:rPr lang="en-GB" sz="1600" i="1" dirty="0">
                <a:latin typeface="+mj-lt"/>
              </a:rPr>
              <a:t>Global strategy on digital health 2020-2025</a:t>
            </a:r>
            <a:r>
              <a:rPr lang="en-GB" sz="1600" dirty="0">
                <a:latin typeface="+mj-lt"/>
              </a:rPr>
              <a:t>. Available at: </a:t>
            </a:r>
            <a:r>
              <a:rPr lang="en-GB" sz="1600" dirty="0">
                <a:latin typeface="+mj-lt"/>
                <a:hlinkClick r:id="rId15"/>
              </a:rPr>
              <a:t>https://www.who.int/publications/i/item/9789240020924</a:t>
            </a:r>
            <a:r>
              <a:rPr lang="en-GB" sz="1600" dirty="0">
                <a:latin typeface="+mj-lt"/>
              </a:rPr>
              <a:t>. (Accessed: 2</a:t>
            </a:r>
            <a:r>
              <a:rPr lang="en-GB" sz="1600" baseline="30000" dirty="0">
                <a:latin typeface="+mj-lt"/>
              </a:rPr>
              <a:t>nd</a:t>
            </a:r>
            <a:r>
              <a:rPr lang="en-GB" sz="1600" dirty="0">
                <a:latin typeface="+mj-lt"/>
              </a:rPr>
              <a:t> February 2026).</a:t>
            </a:r>
          </a:p>
          <a:p>
            <a:pPr lvl="0" defTabSz="914400" eaLnBrk="0" fontAlgn="base" hangingPunct="0">
              <a:spcBef>
                <a:spcPct val="0"/>
              </a:spcBef>
              <a:spcAft>
                <a:spcPct val="0"/>
              </a:spcAft>
              <a:buClrTx/>
              <a:buSzTx/>
              <a:buFont typeface="Arial" panose="020B0604020202020204" pitchFamily="34" charset="0"/>
              <a:buChar char="•"/>
            </a:pPr>
            <a:r>
              <a:rPr lang="en-GB" sz="1600" dirty="0">
                <a:latin typeface="+mj-lt"/>
              </a:rPr>
              <a:t>World Health Organization (2022) </a:t>
            </a:r>
            <a:r>
              <a:rPr lang="en-GB" sz="1600" i="1" dirty="0">
                <a:latin typeface="+mj-lt"/>
              </a:rPr>
              <a:t>Sustainable Development Goals</a:t>
            </a:r>
            <a:r>
              <a:rPr lang="en-GB" sz="1600" dirty="0">
                <a:latin typeface="+mj-lt"/>
              </a:rPr>
              <a:t>. Available at: </a:t>
            </a:r>
            <a:r>
              <a:rPr lang="en-GB" sz="1600" dirty="0">
                <a:latin typeface="+mj-lt"/>
                <a:hlinkClick r:id="rId16"/>
              </a:rPr>
              <a:t>https://www.who.int/europe/about-us/our-work/sustainable-development-goals</a:t>
            </a:r>
            <a:r>
              <a:rPr lang="en-GB" sz="1600" dirty="0">
                <a:latin typeface="+mj-lt"/>
              </a:rPr>
              <a:t>. (Accessed: 28</a:t>
            </a:r>
            <a:r>
              <a:rPr lang="en-GB" sz="1600" baseline="30000" dirty="0">
                <a:latin typeface="+mj-lt"/>
              </a:rPr>
              <a:t>th</a:t>
            </a:r>
            <a:r>
              <a:rPr lang="en-GB" sz="1600" dirty="0">
                <a:latin typeface="+mj-lt"/>
              </a:rPr>
              <a:t> January 2026). </a:t>
            </a:r>
          </a:p>
          <a:p>
            <a:pPr lvl="0" defTabSz="914400" eaLnBrk="0" fontAlgn="base" hangingPunct="0">
              <a:spcBef>
                <a:spcPct val="0"/>
              </a:spcBef>
              <a:spcAft>
                <a:spcPct val="0"/>
              </a:spcAft>
              <a:buClrTx/>
              <a:buSzTx/>
              <a:buFont typeface="Arial" panose="020B0604020202020204" pitchFamily="34" charset="0"/>
              <a:buChar char="•"/>
            </a:pPr>
            <a:endParaRPr lang="en-GB" sz="1600" dirty="0">
              <a:latin typeface="+mj-lt"/>
            </a:endParaRPr>
          </a:p>
          <a:p>
            <a:pPr lvl="0" defTabSz="914400" eaLnBrk="0" fontAlgn="base" hangingPunct="0">
              <a:spcBef>
                <a:spcPct val="0"/>
              </a:spcBef>
              <a:spcAft>
                <a:spcPct val="0"/>
              </a:spcAft>
              <a:buClrTx/>
              <a:buSzTx/>
              <a:buFont typeface="Arial" panose="020B0604020202020204" pitchFamily="34" charset="0"/>
              <a:buChar char="•"/>
            </a:pPr>
            <a:endParaRPr lang="en-GB" sz="1600" dirty="0">
              <a:latin typeface="+mj-lt"/>
            </a:endParaRPr>
          </a:p>
        </p:txBody>
      </p:sp>
    </p:spTree>
    <p:extLst>
      <p:ext uri="{BB962C8B-B14F-4D97-AF65-F5344CB8AC3E}">
        <p14:creationId xmlns:p14="http://schemas.microsoft.com/office/powerpoint/2010/main" val="255227142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44b670a-3a67-4b3c-bc07-2aa1bbea4ee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84CA073D330CB48B09453487756B951" ma:contentTypeVersion="12" ma:contentTypeDescription="Create a new document." ma:contentTypeScope="" ma:versionID="34b564f4ca7cbf9b7204602985fcd45f">
  <xsd:schema xmlns:xsd="http://www.w3.org/2001/XMLSchema" xmlns:xs="http://www.w3.org/2001/XMLSchema" xmlns:p="http://schemas.microsoft.com/office/2006/metadata/properties" xmlns:ns3="f44b670a-3a67-4b3c-bc07-2aa1bbea4eed" xmlns:ns4="afb9d18a-8010-49b0-9486-851bd66025b3" targetNamespace="http://schemas.microsoft.com/office/2006/metadata/properties" ma:root="true" ma:fieldsID="239cc5bdf5549b548b19ec04bea55240" ns3:_="" ns4:_="">
    <xsd:import namespace="f44b670a-3a67-4b3c-bc07-2aa1bbea4eed"/>
    <xsd:import namespace="afb9d18a-8010-49b0-9486-851bd66025b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4b670a-3a67-4b3c-bc07-2aa1bbea4eed"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fb9d18a-8010-49b0-9486-851bd66025b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ECC3FEE-0EA2-4915-8170-B87031881CF1}">
  <ds:schemaRefs>
    <ds:schemaRef ds:uri="f44b670a-3a67-4b3c-bc07-2aa1bbea4eed"/>
    <ds:schemaRef ds:uri="http://schemas.openxmlformats.org/package/2006/metadata/core-properties"/>
    <ds:schemaRef ds:uri="http://www.w3.org/XML/1998/namespace"/>
    <ds:schemaRef ds:uri="afb9d18a-8010-49b0-9486-851bd66025b3"/>
    <ds:schemaRef ds:uri="http://purl.org/dc/dcmityp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757388C5-EC22-4A50-A942-0C9C664F14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4b670a-3a67-4b3c-bc07-2aa1bbea4eed"/>
    <ds:schemaRef ds:uri="afb9d18a-8010-49b0-9486-851bd66025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2F552B-CC4B-41D5-82AE-26BA7DFB5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2988</TotalTime>
  <Words>2423</Words>
  <Application>Microsoft Office PowerPoint</Application>
  <PresentationFormat>Widescreen</PresentationFormat>
  <Paragraphs>131</Paragraphs>
  <Slides>18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Georgia</vt:lpstr>
      <vt:lpstr>Trebuchet MS</vt:lpstr>
      <vt:lpstr>Wingdings 3</vt:lpstr>
      <vt:lpstr>Facet</vt:lpstr>
      <vt:lpstr>Health, Wellbeing and Sustainable Development in a Health and Social Care Setting</vt:lpstr>
      <vt:lpstr>Introduction</vt:lpstr>
      <vt:lpstr>Introduction</vt:lpstr>
      <vt:lpstr>Key Definitions and Concepts</vt:lpstr>
      <vt:lpstr>Why are these concepts important?</vt:lpstr>
      <vt:lpstr>Main Theories</vt:lpstr>
      <vt:lpstr>Main Theories</vt:lpstr>
      <vt:lpstr>Health Belief Model</vt:lpstr>
      <vt:lpstr>Sustainable Development Goals (SDGs)</vt:lpstr>
      <vt:lpstr>Policies</vt:lpstr>
      <vt:lpstr>Legislation</vt:lpstr>
      <vt:lpstr>The integration of health and wellbeing approaches</vt:lpstr>
      <vt:lpstr>Service delivery</vt:lpstr>
      <vt:lpstr>Public Health Initiatives </vt:lpstr>
      <vt:lpstr>Equity and Access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Muzhgan Nassiri (2239091)</dc:creator>
  <cp:lastModifiedBy>Muzhgan Nassiri (2239091)</cp:lastModifiedBy>
  <cp:revision>2</cp:revision>
  <dcterms:created xsi:type="dcterms:W3CDTF">2026-02-07T16:10:03Z</dcterms:created>
  <dcterms:modified xsi:type="dcterms:W3CDTF">2026-02-14T23:06:08Z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0x010100584CA073D330CB48B09453487756B951</vt:lpwstr>
  </property>
</Properties>
</file>