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15113000" cy="21374100"/>
  <p:notesSz cx="6858000" cy="9144000"/>
  <p:embeddedFontLst>
    <p:embeddedFont>
      <p:font typeface="Helvetica World Bold" panose="020B0604020202020204" charset="-128"/>
      <p:regular r:id="rId3"/>
    </p:embeddedFont>
    <p:embeddedFont>
      <p:font typeface="Times New Roman Bold" panose="02020803070505020304" pitchFamily="18" charset="0"/>
      <p:regular r:id="rId4"/>
      <p:bold r:id="rId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26" d="100"/>
          <a:sy n="26" d="100"/>
        </p:scale>
        <p:origin x="2597" y="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font" Target="fonts/font1.fntdata"/><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font" Target="fonts/font3.fntdata"/><Relationship Id="rId4" Type="http://schemas.openxmlformats.org/officeDocument/2006/relationships/font" Target="fonts/font2.fntdata"/><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www.statista.com/statistics/265125/total-net-sales-of-apple-since-2004/"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hyperlink" Target="https://www.demandsage.com/smartwatch-statistics/" TargetMode="External"/><Relationship Id="rId5" Type="http://schemas.openxmlformats.org/officeDocument/2006/relationships/hyperlink" Target="https://www.apple.com/environment/pdf/Apple_Environmental_Progress_Report_2025.pdf"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47188"/>
            <a:ext cx="15129533" cy="2572911"/>
            <a:chOff x="0" y="0"/>
            <a:chExt cx="3210982" cy="1399229"/>
          </a:xfrm>
        </p:grpSpPr>
        <p:sp>
          <p:nvSpPr>
            <p:cNvPr id="3" name="Freeform 3"/>
            <p:cNvSpPr/>
            <p:nvPr/>
          </p:nvSpPr>
          <p:spPr>
            <a:xfrm>
              <a:off x="0" y="0"/>
              <a:ext cx="3210982" cy="1399229"/>
            </a:xfrm>
            <a:custGeom>
              <a:avLst/>
              <a:gdLst/>
              <a:ahLst/>
              <a:cxnLst/>
              <a:rect l="l" t="t" r="r" b="b"/>
              <a:pathLst>
                <a:path w="3210982" h="1399229">
                  <a:moveTo>
                    <a:pt x="0" y="0"/>
                  </a:moveTo>
                  <a:lnTo>
                    <a:pt x="3210982" y="0"/>
                  </a:lnTo>
                  <a:lnTo>
                    <a:pt x="3210982" y="1399229"/>
                  </a:lnTo>
                  <a:lnTo>
                    <a:pt x="0" y="1399229"/>
                  </a:lnTo>
                  <a:close/>
                </a:path>
              </a:pathLst>
            </a:custGeom>
            <a:solidFill>
              <a:srgbClr val="2668D4"/>
            </a:solidFill>
            <a:ln cap="sq">
              <a:noFill/>
              <a:prstDash val="solid"/>
              <a:miter/>
            </a:ln>
          </p:spPr>
        </p:sp>
        <p:sp>
          <p:nvSpPr>
            <p:cNvPr id="4" name="TextBox 4"/>
            <p:cNvSpPr txBox="1"/>
            <p:nvPr/>
          </p:nvSpPr>
          <p:spPr>
            <a:xfrm>
              <a:off x="0" y="-57150"/>
              <a:ext cx="3210982" cy="1456379"/>
            </a:xfrm>
            <a:prstGeom prst="rect">
              <a:avLst/>
            </a:prstGeom>
          </p:spPr>
          <p:txBody>
            <a:bodyPr lIns="50800" tIns="50800" rIns="50800" bIns="50800" rtlCol="0" anchor="ctr"/>
            <a:lstStyle/>
            <a:p>
              <a:pPr algn="ctr">
                <a:lnSpc>
                  <a:spcPts val="4060"/>
                </a:lnSpc>
              </a:pPr>
              <a:endParaRPr/>
            </a:p>
          </p:txBody>
        </p:sp>
      </p:grpSp>
      <p:grpSp>
        <p:nvGrpSpPr>
          <p:cNvPr id="5" name="Group 5"/>
          <p:cNvGrpSpPr/>
          <p:nvPr/>
        </p:nvGrpSpPr>
        <p:grpSpPr>
          <a:xfrm>
            <a:off x="0" y="4646902"/>
            <a:ext cx="7858564" cy="4271125"/>
            <a:chOff x="0" y="0"/>
            <a:chExt cx="1495829" cy="792781"/>
          </a:xfrm>
        </p:grpSpPr>
        <p:sp>
          <p:nvSpPr>
            <p:cNvPr id="6" name="Freeform 6"/>
            <p:cNvSpPr/>
            <p:nvPr/>
          </p:nvSpPr>
          <p:spPr>
            <a:xfrm>
              <a:off x="0" y="0"/>
              <a:ext cx="1495829" cy="792781"/>
            </a:xfrm>
            <a:custGeom>
              <a:avLst/>
              <a:gdLst/>
              <a:ahLst/>
              <a:cxnLst/>
              <a:rect l="l" t="t" r="r" b="b"/>
              <a:pathLst>
                <a:path w="1495829" h="792781">
                  <a:moveTo>
                    <a:pt x="0" y="0"/>
                  </a:moveTo>
                  <a:lnTo>
                    <a:pt x="1495829" y="0"/>
                  </a:lnTo>
                  <a:lnTo>
                    <a:pt x="1495829" y="792781"/>
                  </a:lnTo>
                  <a:lnTo>
                    <a:pt x="0" y="792781"/>
                  </a:lnTo>
                  <a:close/>
                </a:path>
              </a:pathLst>
            </a:custGeom>
            <a:solidFill>
              <a:srgbClr val="3AB8F3"/>
            </a:solidFill>
            <a:ln cap="sq">
              <a:noFill/>
              <a:prstDash val="solid"/>
              <a:miter/>
            </a:ln>
          </p:spPr>
        </p:sp>
        <p:sp>
          <p:nvSpPr>
            <p:cNvPr id="7" name="TextBox 7"/>
            <p:cNvSpPr txBox="1"/>
            <p:nvPr/>
          </p:nvSpPr>
          <p:spPr>
            <a:xfrm>
              <a:off x="0" y="-57150"/>
              <a:ext cx="1495829" cy="849931"/>
            </a:xfrm>
            <a:prstGeom prst="rect">
              <a:avLst/>
            </a:prstGeom>
          </p:spPr>
          <p:txBody>
            <a:bodyPr lIns="50800" tIns="50800" rIns="50800" bIns="50800" rtlCol="0" anchor="ctr"/>
            <a:lstStyle/>
            <a:p>
              <a:pPr algn="ctr">
                <a:lnSpc>
                  <a:spcPts val="4060"/>
                </a:lnSpc>
              </a:pPr>
              <a:endParaRPr/>
            </a:p>
          </p:txBody>
        </p:sp>
      </p:grpSp>
      <p:grpSp>
        <p:nvGrpSpPr>
          <p:cNvPr id="8" name="Group 8"/>
          <p:cNvGrpSpPr/>
          <p:nvPr/>
        </p:nvGrpSpPr>
        <p:grpSpPr>
          <a:xfrm>
            <a:off x="8058807" y="5475968"/>
            <a:ext cx="6908466" cy="5916985"/>
            <a:chOff x="0" y="0"/>
            <a:chExt cx="1282309" cy="1098276"/>
          </a:xfrm>
        </p:grpSpPr>
        <p:sp>
          <p:nvSpPr>
            <p:cNvPr id="9" name="Freeform 9"/>
            <p:cNvSpPr/>
            <p:nvPr/>
          </p:nvSpPr>
          <p:spPr>
            <a:xfrm>
              <a:off x="0" y="0"/>
              <a:ext cx="1282309" cy="1098276"/>
            </a:xfrm>
            <a:custGeom>
              <a:avLst/>
              <a:gdLst/>
              <a:ahLst/>
              <a:cxnLst/>
              <a:rect l="l" t="t" r="r" b="b"/>
              <a:pathLst>
                <a:path w="1282309" h="1098276">
                  <a:moveTo>
                    <a:pt x="0" y="0"/>
                  </a:moveTo>
                  <a:lnTo>
                    <a:pt x="1282309" y="0"/>
                  </a:lnTo>
                  <a:lnTo>
                    <a:pt x="1282309" y="1098276"/>
                  </a:lnTo>
                  <a:lnTo>
                    <a:pt x="0" y="1098276"/>
                  </a:lnTo>
                  <a:close/>
                </a:path>
              </a:pathLst>
            </a:custGeom>
            <a:solidFill>
              <a:srgbClr val="00B65E"/>
            </a:solidFill>
            <a:ln cap="sq">
              <a:noFill/>
              <a:prstDash val="solid"/>
              <a:miter/>
            </a:ln>
          </p:spPr>
        </p:sp>
        <p:sp>
          <p:nvSpPr>
            <p:cNvPr id="10" name="TextBox 10"/>
            <p:cNvSpPr txBox="1"/>
            <p:nvPr/>
          </p:nvSpPr>
          <p:spPr>
            <a:xfrm>
              <a:off x="0" y="-57150"/>
              <a:ext cx="1282309" cy="1155426"/>
            </a:xfrm>
            <a:prstGeom prst="rect">
              <a:avLst/>
            </a:prstGeom>
          </p:spPr>
          <p:txBody>
            <a:bodyPr lIns="50800" tIns="50800" rIns="50800" bIns="50800" rtlCol="0" anchor="ctr"/>
            <a:lstStyle/>
            <a:p>
              <a:pPr algn="ctr">
                <a:lnSpc>
                  <a:spcPts val="4060"/>
                </a:lnSpc>
              </a:pPr>
              <a:endParaRPr/>
            </a:p>
          </p:txBody>
        </p:sp>
      </p:grpSp>
      <p:grpSp>
        <p:nvGrpSpPr>
          <p:cNvPr id="11" name="Group 11"/>
          <p:cNvGrpSpPr/>
          <p:nvPr/>
        </p:nvGrpSpPr>
        <p:grpSpPr>
          <a:xfrm>
            <a:off x="7896545" y="11392953"/>
            <a:ext cx="7232988" cy="6454112"/>
            <a:chOff x="0" y="0"/>
            <a:chExt cx="1342545" cy="1197975"/>
          </a:xfrm>
        </p:grpSpPr>
        <p:sp>
          <p:nvSpPr>
            <p:cNvPr id="12" name="Freeform 12"/>
            <p:cNvSpPr/>
            <p:nvPr/>
          </p:nvSpPr>
          <p:spPr>
            <a:xfrm>
              <a:off x="0" y="0"/>
              <a:ext cx="1342545" cy="1197975"/>
            </a:xfrm>
            <a:custGeom>
              <a:avLst/>
              <a:gdLst/>
              <a:ahLst/>
              <a:cxnLst/>
              <a:rect l="l" t="t" r="r" b="b"/>
              <a:pathLst>
                <a:path w="1342545" h="1197975">
                  <a:moveTo>
                    <a:pt x="0" y="0"/>
                  </a:moveTo>
                  <a:lnTo>
                    <a:pt x="1342545" y="0"/>
                  </a:lnTo>
                  <a:lnTo>
                    <a:pt x="1342545" y="1197975"/>
                  </a:lnTo>
                  <a:lnTo>
                    <a:pt x="0" y="1197975"/>
                  </a:lnTo>
                  <a:close/>
                </a:path>
              </a:pathLst>
            </a:custGeom>
            <a:solidFill>
              <a:srgbClr val="2668D4"/>
            </a:solidFill>
            <a:ln cap="sq">
              <a:noFill/>
              <a:prstDash val="solid"/>
              <a:miter/>
            </a:ln>
          </p:spPr>
        </p:sp>
        <p:sp>
          <p:nvSpPr>
            <p:cNvPr id="13" name="TextBox 13"/>
            <p:cNvSpPr txBox="1"/>
            <p:nvPr/>
          </p:nvSpPr>
          <p:spPr>
            <a:xfrm>
              <a:off x="0" y="-57150"/>
              <a:ext cx="1342545" cy="1255125"/>
            </a:xfrm>
            <a:prstGeom prst="rect">
              <a:avLst/>
            </a:prstGeom>
          </p:spPr>
          <p:txBody>
            <a:bodyPr lIns="50800" tIns="50800" rIns="50800" bIns="50800" rtlCol="0" anchor="ctr"/>
            <a:lstStyle/>
            <a:p>
              <a:pPr algn="ctr">
                <a:lnSpc>
                  <a:spcPts val="4060"/>
                </a:lnSpc>
              </a:pPr>
              <a:endParaRPr/>
            </a:p>
          </p:txBody>
        </p:sp>
      </p:grpSp>
      <p:grpSp>
        <p:nvGrpSpPr>
          <p:cNvPr id="14" name="Group 14"/>
          <p:cNvGrpSpPr/>
          <p:nvPr/>
        </p:nvGrpSpPr>
        <p:grpSpPr>
          <a:xfrm>
            <a:off x="-43461" y="14413757"/>
            <a:ext cx="7902024" cy="3507124"/>
            <a:chOff x="0" y="0"/>
            <a:chExt cx="1514756" cy="650972"/>
          </a:xfrm>
        </p:grpSpPr>
        <p:sp>
          <p:nvSpPr>
            <p:cNvPr id="15" name="Freeform 15"/>
            <p:cNvSpPr/>
            <p:nvPr/>
          </p:nvSpPr>
          <p:spPr>
            <a:xfrm>
              <a:off x="0" y="0"/>
              <a:ext cx="1514756" cy="650972"/>
            </a:xfrm>
            <a:custGeom>
              <a:avLst/>
              <a:gdLst/>
              <a:ahLst/>
              <a:cxnLst/>
              <a:rect l="l" t="t" r="r" b="b"/>
              <a:pathLst>
                <a:path w="1514756" h="650972">
                  <a:moveTo>
                    <a:pt x="0" y="0"/>
                  </a:moveTo>
                  <a:lnTo>
                    <a:pt x="1514756" y="0"/>
                  </a:lnTo>
                  <a:lnTo>
                    <a:pt x="1514756" y="650972"/>
                  </a:lnTo>
                  <a:lnTo>
                    <a:pt x="0" y="650972"/>
                  </a:lnTo>
                  <a:close/>
                </a:path>
              </a:pathLst>
            </a:custGeom>
            <a:solidFill>
              <a:srgbClr val="BFC5D9"/>
            </a:solidFill>
            <a:ln cap="sq">
              <a:noFill/>
              <a:prstDash val="solid"/>
              <a:miter/>
            </a:ln>
          </p:spPr>
        </p:sp>
        <p:sp>
          <p:nvSpPr>
            <p:cNvPr id="16" name="TextBox 16"/>
            <p:cNvSpPr txBox="1"/>
            <p:nvPr/>
          </p:nvSpPr>
          <p:spPr>
            <a:xfrm>
              <a:off x="0" y="-57150"/>
              <a:ext cx="1514756" cy="708122"/>
            </a:xfrm>
            <a:prstGeom prst="rect">
              <a:avLst/>
            </a:prstGeom>
          </p:spPr>
          <p:txBody>
            <a:bodyPr lIns="50800" tIns="50800" rIns="50800" bIns="50800" rtlCol="0" anchor="ctr"/>
            <a:lstStyle/>
            <a:p>
              <a:pPr algn="ctr">
                <a:lnSpc>
                  <a:spcPts val="4060"/>
                </a:lnSpc>
              </a:pPr>
              <a:endParaRPr/>
            </a:p>
          </p:txBody>
        </p:sp>
      </p:grpSp>
      <p:sp>
        <p:nvSpPr>
          <p:cNvPr id="17" name="Freeform 17"/>
          <p:cNvSpPr/>
          <p:nvPr/>
        </p:nvSpPr>
        <p:spPr>
          <a:xfrm>
            <a:off x="9138741" y="2066018"/>
            <a:ext cx="5828532" cy="3650118"/>
          </a:xfrm>
          <a:custGeom>
            <a:avLst/>
            <a:gdLst/>
            <a:ahLst/>
            <a:cxnLst/>
            <a:rect l="l" t="t" r="r" b="b"/>
            <a:pathLst>
              <a:path w="5828532" h="3650118">
                <a:moveTo>
                  <a:pt x="0" y="0"/>
                </a:moveTo>
                <a:lnTo>
                  <a:pt x="5828532" y="0"/>
                </a:lnTo>
                <a:lnTo>
                  <a:pt x="5828532" y="3650118"/>
                </a:lnTo>
                <a:lnTo>
                  <a:pt x="0" y="3650118"/>
                </a:lnTo>
                <a:lnTo>
                  <a:pt x="0" y="0"/>
                </a:lnTo>
                <a:close/>
              </a:path>
            </a:pathLst>
          </a:custGeom>
          <a:blipFill>
            <a:blip r:embed="rId2"/>
            <a:stretch>
              <a:fillRect/>
            </a:stretch>
          </a:blipFill>
        </p:spPr>
      </p:sp>
      <p:sp>
        <p:nvSpPr>
          <p:cNvPr id="18" name="Freeform 18"/>
          <p:cNvSpPr/>
          <p:nvPr/>
        </p:nvSpPr>
        <p:spPr>
          <a:xfrm>
            <a:off x="-43461" y="9032327"/>
            <a:ext cx="7777745" cy="5086154"/>
          </a:xfrm>
          <a:custGeom>
            <a:avLst/>
            <a:gdLst/>
            <a:ahLst/>
            <a:cxnLst/>
            <a:rect l="l" t="t" r="r" b="b"/>
            <a:pathLst>
              <a:path w="7777745" h="5086154">
                <a:moveTo>
                  <a:pt x="0" y="0"/>
                </a:moveTo>
                <a:lnTo>
                  <a:pt x="7777745" y="0"/>
                </a:lnTo>
                <a:lnTo>
                  <a:pt x="7777745" y="5086155"/>
                </a:lnTo>
                <a:lnTo>
                  <a:pt x="0" y="5086155"/>
                </a:lnTo>
                <a:lnTo>
                  <a:pt x="0" y="0"/>
                </a:lnTo>
                <a:close/>
              </a:path>
            </a:pathLst>
          </a:custGeom>
          <a:blipFill>
            <a:blip r:embed="rId3"/>
            <a:stretch>
              <a:fillRect l="-8649" r="-8649"/>
            </a:stretch>
          </a:blipFill>
        </p:spPr>
      </p:sp>
      <p:sp>
        <p:nvSpPr>
          <p:cNvPr id="19" name="Freeform 19"/>
          <p:cNvSpPr/>
          <p:nvPr/>
        </p:nvSpPr>
        <p:spPr>
          <a:xfrm>
            <a:off x="8199981" y="15204848"/>
            <a:ext cx="6714873" cy="2233643"/>
          </a:xfrm>
          <a:custGeom>
            <a:avLst/>
            <a:gdLst/>
            <a:ahLst/>
            <a:cxnLst/>
            <a:rect l="l" t="t" r="r" b="b"/>
            <a:pathLst>
              <a:path w="6714873" h="2233643">
                <a:moveTo>
                  <a:pt x="0" y="0"/>
                </a:moveTo>
                <a:lnTo>
                  <a:pt x="6714873" y="0"/>
                </a:lnTo>
                <a:lnTo>
                  <a:pt x="6714873" y="2233643"/>
                </a:lnTo>
                <a:lnTo>
                  <a:pt x="0" y="2233643"/>
                </a:lnTo>
                <a:lnTo>
                  <a:pt x="0" y="0"/>
                </a:lnTo>
                <a:close/>
              </a:path>
            </a:pathLst>
          </a:custGeom>
          <a:blipFill>
            <a:blip r:embed="rId4"/>
            <a:stretch>
              <a:fillRect l="-68773" b="-46755"/>
            </a:stretch>
          </a:blipFill>
        </p:spPr>
      </p:sp>
      <p:sp>
        <p:nvSpPr>
          <p:cNvPr id="20" name="TextBox 20"/>
          <p:cNvSpPr txBox="1"/>
          <p:nvPr/>
        </p:nvSpPr>
        <p:spPr>
          <a:xfrm>
            <a:off x="348568" y="564628"/>
            <a:ext cx="14764432" cy="2028093"/>
          </a:xfrm>
          <a:prstGeom prst="rect">
            <a:avLst/>
          </a:prstGeom>
        </p:spPr>
        <p:txBody>
          <a:bodyPr wrap="square" lIns="0" tIns="0" rIns="0" bIns="0" rtlCol="0" anchor="t">
            <a:spAutoFit/>
          </a:bodyPr>
          <a:lstStyle/>
          <a:p>
            <a:pPr algn="ctr">
              <a:lnSpc>
                <a:spcPts val="5157"/>
              </a:lnSpc>
            </a:pPr>
            <a:r>
              <a:rPr lang="en-US" sz="5730" b="1" dirty="0">
                <a:solidFill>
                  <a:srgbClr val="FFFFFF"/>
                </a:solidFill>
                <a:latin typeface="Times New Roman Bold"/>
                <a:ea typeface="Times New Roman Bold"/>
                <a:cs typeface="Times New Roman Bold"/>
                <a:sym typeface="Times New Roman Bold"/>
              </a:rPr>
              <a:t>Apple Smart Health Ring: Expanding the Apple Health Ecosystem</a:t>
            </a:r>
          </a:p>
          <a:p>
            <a:pPr algn="ctr">
              <a:lnSpc>
                <a:spcPts val="5157"/>
              </a:lnSpc>
            </a:pPr>
            <a:endParaRPr lang="en-US" sz="5730" b="1" dirty="0">
              <a:solidFill>
                <a:srgbClr val="FFFFFF"/>
              </a:solidFill>
              <a:latin typeface="Times New Roman Bold"/>
              <a:ea typeface="Times New Roman Bold"/>
              <a:cs typeface="Times New Roman Bold"/>
              <a:sym typeface="Times New Roman Bold"/>
            </a:endParaRPr>
          </a:p>
        </p:txBody>
      </p:sp>
      <p:sp>
        <p:nvSpPr>
          <p:cNvPr id="21" name="TextBox 21"/>
          <p:cNvSpPr txBox="1"/>
          <p:nvPr/>
        </p:nvSpPr>
        <p:spPr>
          <a:xfrm>
            <a:off x="174284" y="2191774"/>
            <a:ext cx="7385716" cy="516146"/>
          </a:xfrm>
          <a:prstGeom prst="rect">
            <a:avLst/>
          </a:prstGeom>
        </p:spPr>
        <p:txBody>
          <a:bodyPr lIns="0" tIns="0" rIns="0" bIns="0" rtlCol="0" anchor="t">
            <a:spAutoFit/>
          </a:bodyPr>
          <a:lstStyle/>
          <a:p>
            <a:pPr algn="ctr">
              <a:lnSpc>
                <a:spcPts val="3595"/>
              </a:lnSpc>
            </a:pPr>
            <a:r>
              <a:rPr lang="en-US" sz="3595" b="1">
                <a:solidFill>
                  <a:srgbClr val="2668D4"/>
                </a:solidFill>
                <a:latin typeface="Helvetica World Bold"/>
                <a:ea typeface="Helvetica World Bold"/>
                <a:cs typeface="Helvetica World Bold"/>
                <a:sym typeface="Helvetica World Bold"/>
              </a:rPr>
              <a:t>INTRODUCTION </a:t>
            </a:r>
          </a:p>
        </p:txBody>
      </p:sp>
      <p:sp>
        <p:nvSpPr>
          <p:cNvPr id="22" name="TextBox 22"/>
          <p:cNvSpPr txBox="1"/>
          <p:nvPr/>
        </p:nvSpPr>
        <p:spPr>
          <a:xfrm>
            <a:off x="348568" y="2660295"/>
            <a:ext cx="8367688" cy="2204085"/>
          </a:xfrm>
          <a:prstGeom prst="rect">
            <a:avLst/>
          </a:prstGeom>
        </p:spPr>
        <p:txBody>
          <a:bodyPr lIns="0" tIns="0" rIns="0" bIns="0" rtlCol="0" anchor="t">
            <a:spAutoFit/>
          </a:bodyPr>
          <a:lstStyle/>
          <a:p>
            <a:pPr algn="just">
              <a:lnSpc>
                <a:spcPts val="3510"/>
              </a:lnSpc>
            </a:pPr>
            <a:r>
              <a:rPr lang="en-US" sz="2700">
                <a:solidFill>
                  <a:srgbClr val="01012C"/>
                </a:solidFill>
                <a:latin typeface="Times New Roman"/>
                <a:ea typeface="Times New Roman"/>
                <a:cs typeface="Times New Roman"/>
                <a:sym typeface="Times New Roman"/>
              </a:rPr>
              <a:t>Apple Inc. is among the most successful technological companies in the world, where it achieved approximately 416 billion in revenue in 2025 and runs a strong ecosystem with iPhone, Apple Watch and iPad (Statista, 2024).</a:t>
            </a:r>
          </a:p>
          <a:p>
            <a:pPr algn="just">
              <a:lnSpc>
                <a:spcPts val="3510"/>
              </a:lnSpc>
            </a:pPr>
            <a:endParaRPr lang="en-US" sz="2700">
              <a:solidFill>
                <a:srgbClr val="01012C"/>
              </a:solidFill>
              <a:latin typeface="Times New Roman"/>
              <a:ea typeface="Times New Roman"/>
              <a:cs typeface="Times New Roman"/>
              <a:sym typeface="Times New Roman"/>
            </a:endParaRPr>
          </a:p>
        </p:txBody>
      </p:sp>
      <p:sp>
        <p:nvSpPr>
          <p:cNvPr id="23" name="TextBox 23"/>
          <p:cNvSpPr txBox="1"/>
          <p:nvPr/>
        </p:nvSpPr>
        <p:spPr>
          <a:xfrm>
            <a:off x="348568" y="4986384"/>
            <a:ext cx="7385716" cy="516146"/>
          </a:xfrm>
          <a:prstGeom prst="rect">
            <a:avLst/>
          </a:prstGeom>
        </p:spPr>
        <p:txBody>
          <a:bodyPr lIns="0" tIns="0" rIns="0" bIns="0" rtlCol="0" anchor="t">
            <a:spAutoFit/>
          </a:bodyPr>
          <a:lstStyle/>
          <a:p>
            <a:pPr algn="l">
              <a:lnSpc>
                <a:spcPts val="3595"/>
              </a:lnSpc>
            </a:pPr>
            <a:r>
              <a:rPr lang="en-US" sz="3595" b="1">
                <a:solidFill>
                  <a:srgbClr val="01012C"/>
                </a:solidFill>
                <a:latin typeface="Helvetica World Bold"/>
                <a:ea typeface="Helvetica World Bold"/>
                <a:cs typeface="Helvetica World Bold"/>
                <a:sym typeface="Helvetica World Bold"/>
              </a:rPr>
              <a:t>BRAND EXTENSION CONCEPT </a:t>
            </a:r>
          </a:p>
        </p:txBody>
      </p:sp>
      <p:sp>
        <p:nvSpPr>
          <p:cNvPr id="24" name="TextBox 24"/>
          <p:cNvSpPr txBox="1"/>
          <p:nvPr/>
        </p:nvSpPr>
        <p:spPr>
          <a:xfrm>
            <a:off x="152727" y="5748194"/>
            <a:ext cx="7592348" cy="3518517"/>
          </a:xfrm>
          <a:prstGeom prst="rect">
            <a:avLst/>
          </a:prstGeom>
        </p:spPr>
        <p:txBody>
          <a:bodyPr lIns="0" tIns="0" rIns="0" bIns="0" rtlCol="0" anchor="t">
            <a:spAutoFit/>
          </a:bodyPr>
          <a:lstStyle/>
          <a:p>
            <a:pPr algn="just">
              <a:lnSpc>
                <a:spcPts val="3511"/>
              </a:lnSpc>
            </a:pPr>
            <a:r>
              <a:rPr lang="en-US" sz="2701">
                <a:solidFill>
                  <a:srgbClr val="01012C"/>
                </a:solidFill>
                <a:latin typeface="Times New Roman"/>
                <a:ea typeface="Times New Roman"/>
                <a:cs typeface="Times New Roman"/>
                <a:sym typeface="Times New Roman"/>
              </a:rPr>
              <a:t>The suggested product, Apple Smart Health Ring, is a small wearable that will expand the digital health ecosystem of Apple. The device would track heart rate, sleep cycles and exercise and be linked with Apple Health and other Apple gadgets so users can easily keep track of personal wellbeing through the Apple ecosystem.</a:t>
            </a:r>
          </a:p>
          <a:p>
            <a:pPr algn="just">
              <a:lnSpc>
                <a:spcPts val="3511"/>
              </a:lnSpc>
            </a:pPr>
            <a:endParaRPr lang="en-US" sz="2701">
              <a:solidFill>
                <a:srgbClr val="01012C"/>
              </a:solidFill>
              <a:latin typeface="Times New Roman"/>
              <a:ea typeface="Times New Roman"/>
              <a:cs typeface="Times New Roman"/>
              <a:sym typeface="Times New Roman"/>
            </a:endParaRPr>
          </a:p>
        </p:txBody>
      </p:sp>
      <p:sp>
        <p:nvSpPr>
          <p:cNvPr id="25" name="TextBox 25"/>
          <p:cNvSpPr txBox="1"/>
          <p:nvPr/>
        </p:nvSpPr>
        <p:spPr>
          <a:xfrm>
            <a:off x="8112826" y="5950781"/>
            <a:ext cx="6565972" cy="1017161"/>
          </a:xfrm>
          <a:prstGeom prst="rect">
            <a:avLst/>
          </a:prstGeom>
        </p:spPr>
        <p:txBody>
          <a:bodyPr lIns="0" tIns="0" rIns="0" bIns="0" rtlCol="0" anchor="t">
            <a:spAutoFit/>
          </a:bodyPr>
          <a:lstStyle/>
          <a:p>
            <a:pPr algn="ctr">
              <a:lnSpc>
                <a:spcPts val="3595"/>
              </a:lnSpc>
            </a:pPr>
            <a:r>
              <a:rPr lang="en-US" sz="3595" b="1">
                <a:solidFill>
                  <a:srgbClr val="01012C"/>
                </a:solidFill>
                <a:latin typeface="Helvetica World Bold"/>
                <a:ea typeface="Helvetica World Bold"/>
                <a:cs typeface="Helvetica World Bold"/>
                <a:sym typeface="Helvetica World Bold"/>
              </a:rPr>
              <a:t>MARKET APPEAL AND EMERGING TRENDS </a:t>
            </a:r>
          </a:p>
        </p:txBody>
      </p:sp>
      <p:sp>
        <p:nvSpPr>
          <p:cNvPr id="26" name="TextBox 26"/>
          <p:cNvSpPr txBox="1"/>
          <p:nvPr/>
        </p:nvSpPr>
        <p:spPr>
          <a:xfrm>
            <a:off x="8183086" y="6920317"/>
            <a:ext cx="6495712" cy="3947795"/>
          </a:xfrm>
          <a:prstGeom prst="rect">
            <a:avLst/>
          </a:prstGeom>
        </p:spPr>
        <p:txBody>
          <a:bodyPr lIns="0" tIns="0" rIns="0" bIns="0" rtlCol="0" anchor="t">
            <a:spAutoFit/>
          </a:bodyPr>
          <a:lstStyle/>
          <a:p>
            <a:pPr algn="just">
              <a:lnSpc>
                <a:spcPts val="3509"/>
              </a:lnSpc>
            </a:pPr>
            <a:r>
              <a:rPr lang="en-US" sz="2699">
                <a:solidFill>
                  <a:srgbClr val="01012C"/>
                </a:solidFill>
                <a:latin typeface="Times New Roman"/>
                <a:ea typeface="Times New Roman"/>
                <a:cs typeface="Times New Roman"/>
                <a:sym typeface="Times New Roman"/>
              </a:rPr>
              <a:t>The wearable health technology market is growing at a very high rate with the consumers being keen on digital health monitoring. The smartwatch and wearable market has a high potential to reach a market worth over 55 billion by 2026 as Apple Watch dominates the smartwatch market and has sold millions of products (Ruby, 2022).</a:t>
            </a:r>
          </a:p>
          <a:p>
            <a:pPr algn="just">
              <a:lnSpc>
                <a:spcPts val="3379"/>
              </a:lnSpc>
            </a:pPr>
            <a:endParaRPr lang="en-US" sz="2699">
              <a:solidFill>
                <a:srgbClr val="01012C"/>
              </a:solidFill>
              <a:latin typeface="Times New Roman"/>
              <a:ea typeface="Times New Roman"/>
              <a:cs typeface="Times New Roman"/>
              <a:sym typeface="Times New Roman"/>
            </a:endParaRPr>
          </a:p>
        </p:txBody>
      </p:sp>
      <p:sp>
        <p:nvSpPr>
          <p:cNvPr id="27" name="TextBox 27"/>
          <p:cNvSpPr txBox="1"/>
          <p:nvPr/>
        </p:nvSpPr>
        <p:spPr>
          <a:xfrm>
            <a:off x="7933105" y="11641624"/>
            <a:ext cx="6981749" cy="516146"/>
          </a:xfrm>
          <a:prstGeom prst="rect">
            <a:avLst/>
          </a:prstGeom>
        </p:spPr>
        <p:txBody>
          <a:bodyPr lIns="0" tIns="0" rIns="0" bIns="0" rtlCol="0" anchor="t">
            <a:spAutoFit/>
          </a:bodyPr>
          <a:lstStyle/>
          <a:p>
            <a:pPr algn="ctr">
              <a:lnSpc>
                <a:spcPts val="3595"/>
              </a:lnSpc>
            </a:pPr>
            <a:r>
              <a:rPr lang="en-US" sz="3595" b="1">
                <a:solidFill>
                  <a:srgbClr val="FFFFFF"/>
                </a:solidFill>
                <a:latin typeface="Helvetica World Bold"/>
                <a:ea typeface="Helvetica World Bold"/>
                <a:cs typeface="Helvetica World Bold"/>
                <a:sym typeface="Helvetica World Bold"/>
              </a:rPr>
              <a:t>SUSTAINABILITY ALIGNMENT</a:t>
            </a:r>
          </a:p>
        </p:txBody>
      </p:sp>
      <p:sp>
        <p:nvSpPr>
          <p:cNvPr id="28" name="TextBox 28"/>
          <p:cNvSpPr txBox="1"/>
          <p:nvPr/>
        </p:nvSpPr>
        <p:spPr>
          <a:xfrm>
            <a:off x="8147785" y="12282616"/>
            <a:ext cx="6552390" cy="3080367"/>
          </a:xfrm>
          <a:prstGeom prst="rect">
            <a:avLst/>
          </a:prstGeom>
        </p:spPr>
        <p:txBody>
          <a:bodyPr lIns="0" tIns="0" rIns="0" bIns="0" rtlCol="0" anchor="t">
            <a:spAutoFit/>
          </a:bodyPr>
          <a:lstStyle/>
          <a:p>
            <a:pPr algn="just">
              <a:lnSpc>
                <a:spcPts val="3511"/>
              </a:lnSpc>
            </a:pPr>
            <a:r>
              <a:rPr lang="en-US" sz="2701">
                <a:solidFill>
                  <a:srgbClr val="FFFFFF"/>
                </a:solidFill>
                <a:latin typeface="Times New Roman"/>
                <a:ea typeface="Times New Roman"/>
                <a:cs typeface="Times New Roman"/>
                <a:sym typeface="Times New Roman"/>
              </a:rPr>
              <a:t>The key feature of this extension is sustainability. Since 2015, Apple has already cut down global greenhouse-gas emissions by more than 60 percent and hopes to be fully carbon-neutral in its products and supply chain by 2030 (Apple, 2025).</a:t>
            </a:r>
          </a:p>
          <a:p>
            <a:pPr algn="just">
              <a:lnSpc>
                <a:spcPts val="3511"/>
              </a:lnSpc>
            </a:pPr>
            <a:endParaRPr lang="en-US" sz="2701">
              <a:solidFill>
                <a:srgbClr val="FFFFFF"/>
              </a:solidFill>
              <a:latin typeface="Times New Roman"/>
              <a:ea typeface="Times New Roman"/>
              <a:cs typeface="Times New Roman"/>
              <a:sym typeface="Times New Roman"/>
            </a:endParaRPr>
          </a:p>
        </p:txBody>
      </p:sp>
      <p:sp>
        <p:nvSpPr>
          <p:cNvPr id="29" name="TextBox 29"/>
          <p:cNvSpPr txBox="1"/>
          <p:nvPr/>
        </p:nvSpPr>
        <p:spPr>
          <a:xfrm>
            <a:off x="854811" y="14688702"/>
            <a:ext cx="6643372" cy="516146"/>
          </a:xfrm>
          <a:prstGeom prst="rect">
            <a:avLst/>
          </a:prstGeom>
        </p:spPr>
        <p:txBody>
          <a:bodyPr lIns="0" tIns="0" rIns="0" bIns="0" rtlCol="0" anchor="t">
            <a:spAutoFit/>
          </a:bodyPr>
          <a:lstStyle/>
          <a:p>
            <a:pPr algn="l">
              <a:lnSpc>
                <a:spcPts val="3595"/>
              </a:lnSpc>
            </a:pPr>
            <a:r>
              <a:rPr lang="en-US" sz="3595" b="1">
                <a:solidFill>
                  <a:srgbClr val="2668D4"/>
                </a:solidFill>
                <a:latin typeface="Helvetica World Bold"/>
                <a:ea typeface="Helvetica World Bold"/>
                <a:cs typeface="Helvetica World Bold"/>
                <a:sym typeface="Helvetica World Bold"/>
              </a:rPr>
              <a:t>VALUE PROPOSITION </a:t>
            </a:r>
          </a:p>
        </p:txBody>
      </p:sp>
      <p:sp>
        <p:nvSpPr>
          <p:cNvPr id="30" name="TextBox 30"/>
          <p:cNvSpPr txBox="1"/>
          <p:nvPr/>
        </p:nvSpPr>
        <p:spPr>
          <a:xfrm>
            <a:off x="484150" y="15204848"/>
            <a:ext cx="7014544" cy="2642217"/>
          </a:xfrm>
          <a:prstGeom prst="rect">
            <a:avLst/>
          </a:prstGeom>
        </p:spPr>
        <p:txBody>
          <a:bodyPr lIns="0" tIns="0" rIns="0" bIns="0" rtlCol="0" anchor="t">
            <a:spAutoFit/>
          </a:bodyPr>
          <a:lstStyle/>
          <a:p>
            <a:pPr algn="l">
              <a:lnSpc>
                <a:spcPts val="3511"/>
              </a:lnSpc>
            </a:pPr>
            <a:r>
              <a:rPr lang="en-US" sz="2701">
                <a:solidFill>
                  <a:srgbClr val="2668D4"/>
                </a:solidFill>
                <a:latin typeface="Times New Roman"/>
                <a:ea typeface="Times New Roman"/>
                <a:cs typeface="Times New Roman"/>
                <a:sym typeface="Times New Roman"/>
              </a:rPr>
              <a:t>The Apple Smart Health Ring will be a strategic brand expansion, which integrates innovation, sustainable and the increasing consumer appetite of personalised health technology into the expanding Apple ecosystem.</a:t>
            </a:r>
          </a:p>
          <a:p>
            <a:pPr algn="l">
              <a:lnSpc>
                <a:spcPts val="3511"/>
              </a:lnSpc>
            </a:pPr>
            <a:endParaRPr lang="en-US" sz="2701">
              <a:solidFill>
                <a:srgbClr val="2668D4"/>
              </a:solidFill>
              <a:latin typeface="Times New Roman"/>
              <a:ea typeface="Times New Roman"/>
              <a:cs typeface="Times New Roman"/>
              <a:sym typeface="Times New Roman"/>
            </a:endParaRPr>
          </a:p>
        </p:txBody>
      </p:sp>
      <p:grpSp>
        <p:nvGrpSpPr>
          <p:cNvPr id="31" name="Group 31"/>
          <p:cNvGrpSpPr/>
          <p:nvPr/>
        </p:nvGrpSpPr>
        <p:grpSpPr>
          <a:xfrm>
            <a:off x="174284" y="17920881"/>
            <a:ext cx="14945716" cy="3310392"/>
            <a:chOff x="0" y="0"/>
            <a:chExt cx="2678104" cy="593185"/>
          </a:xfrm>
        </p:grpSpPr>
        <p:sp>
          <p:nvSpPr>
            <p:cNvPr id="32" name="Freeform 32"/>
            <p:cNvSpPr/>
            <p:nvPr/>
          </p:nvSpPr>
          <p:spPr>
            <a:xfrm>
              <a:off x="0" y="0"/>
              <a:ext cx="2678104" cy="593185"/>
            </a:xfrm>
            <a:custGeom>
              <a:avLst/>
              <a:gdLst/>
              <a:ahLst/>
              <a:cxnLst/>
              <a:rect l="l" t="t" r="r" b="b"/>
              <a:pathLst>
                <a:path w="2678104" h="593185">
                  <a:moveTo>
                    <a:pt x="14504" y="0"/>
                  </a:moveTo>
                  <a:lnTo>
                    <a:pt x="2663599" y="0"/>
                  </a:lnTo>
                  <a:cubicBezTo>
                    <a:pt x="2667446" y="0"/>
                    <a:pt x="2671135" y="1528"/>
                    <a:pt x="2673855" y="4248"/>
                  </a:cubicBezTo>
                  <a:cubicBezTo>
                    <a:pt x="2676576" y="6968"/>
                    <a:pt x="2678104" y="10657"/>
                    <a:pt x="2678104" y="14504"/>
                  </a:cubicBezTo>
                  <a:lnTo>
                    <a:pt x="2678104" y="578681"/>
                  </a:lnTo>
                  <a:cubicBezTo>
                    <a:pt x="2678104" y="582528"/>
                    <a:pt x="2676576" y="586217"/>
                    <a:pt x="2673855" y="588937"/>
                  </a:cubicBezTo>
                  <a:cubicBezTo>
                    <a:pt x="2671135" y="591657"/>
                    <a:pt x="2667446" y="593185"/>
                    <a:pt x="2663599" y="593185"/>
                  </a:cubicBezTo>
                  <a:lnTo>
                    <a:pt x="14504" y="593185"/>
                  </a:lnTo>
                  <a:cubicBezTo>
                    <a:pt x="10657" y="593185"/>
                    <a:pt x="6968" y="591657"/>
                    <a:pt x="4248" y="588937"/>
                  </a:cubicBezTo>
                  <a:cubicBezTo>
                    <a:pt x="1528" y="586217"/>
                    <a:pt x="0" y="582528"/>
                    <a:pt x="0" y="578681"/>
                  </a:cubicBezTo>
                  <a:lnTo>
                    <a:pt x="0" y="14504"/>
                  </a:lnTo>
                  <a:cubicBezTo>
                    <a:pt x="0" y="10657"/>
                    <a:pt x="1528" y="6968"/>
                    <a:pt x="4248" y="4248"/>
                  </a:cubicBezTo>
                  <a:cubicBezTo>
                    <a:pt x="6968" y="1528"/>
                    <a:pt x="10657" y="0"/>
                    <a:pt x="14504" y="0"/>
                  </a:cubicBezTo>
                  <a:close/>
                </a:path>
              </a:pathLst>
            </a:custGeom>
            <a:solidFill>
              <a:srgbClr val="F3ECFF"/>
            </a:solidFill>
            <a:ln w="57150" cap="rnd">
              <a:solidFill>
                <a:srgbClr val="2E499D"/>
              </a:solidFill>
              <a:prstDash val="solid"/>
              <a:round/>
            </a:ln>
          </p:spPr>
        </p:sp>
        <p:sp>
          <p:nvSpPr>
            <p:cNvPr id="33" name="TextBox 33"/>
            <p:cNvSpPr txBox="1"/>
            <p:nvPr/>
          </p:nvSpPr>
          <p:spPr>
            <a:xfrm>
              <a:off x="0" y="-57150"/>
              <a:ext cx="2678104" cy="650335"/>
            </a:xfrm>
            <a:prstGeom prst="rect">
              <a:avLst/>
            </a:prstGeom>
          </p:spPr>
          <p:txBody>
            <a:bodyPr lIns="71838" tIns="71838" rIns="71838" bIns="71838" rtlCol="0" anchor="ctr"/>
            <a:lstStyle/>
            <a:p>
              <a:pPr algn="ctr">
                <a:lnSpc>
                  <a:spcPts val="3959"/>
                </a:lnSpc>
                <a:spcBef>
                  <a:spcPct val="0"/>
                </a:spcBef>
              </a:pPr>
              <a:endParaRPr/>
            </a:p>
          </p:txBody>
        </p:sp>
      </p:grpSp>
      <p:sp>
        <p:nvSpPr>
          <p:cNvPr id="34" name="TextBox 34"/>
          <p:cNvSpPr txBox="1"/>
          <p:nvPr/>
        </p:nvSpPr>
        <p:spPr>
          <a:xfrm>
            <a:off x="224970" y="18622076"/>
            <a:ext cx="14547447" cy="2609197"/>
          </a:xfrm>
          <a:prstGeom prst="rect">
            <a:avLst/>
          </a:prstGeom>
        </p:spPr>
        <p:txBody>
          <a:bodyPr lIns="0" tIns="0" rIns="0" bIns="0" rtlCol="0" anchor="t">
            <a:spAutoFit/>
          </a:bodyPr>
          <a:lstStyle/>
          <a:p>
            <a:pPr marL="496881" lvl="1" indent="-248441" algn="l">
              <a:lnSpc>
                <a:spcPts val="2991"/>
              </a:lnSpc>
              <a:buFont typeface="Arial"/>
              <a:buChar char="•"/>
            </a:pPr>
            <a:r>
              <a:rPr lang="en-US" sz="2301">
                <a:solidFill>
                  <a:srgbClr val="01012C"/>
                </a:solidFill>
                <a:latin typeface="Times New Roman"/>
                <a:ea typeface="Times New Roman"/>
                <a:cs typeface="Times New Roman"/>
                <a:sym typeface="Times New Roman"/>
              </a:rPr>
              <a:t>Apple (2025). Environmental progress report. [online] Available at: </a:t>
            </a:r>
            <a:r>
              <a:rPr lang="en-US" sz="2301" u="sng">
                <a:solidFill>
                  <a:srgbClr val="01012C"/>
                </a:solidFill>
                <a:latin typeface="Times New Roman"/>
                <a:ea typeface="Times New Roman"/>
                <a:cs typeface="Times New Roman"/>
                <a:sym typeface="Times New Roman"/>
                <a:hlinkClick r:id="rId5" tooltip="https://www.apple.com/environment/pdf/Apple_Environmental_Progress_Report_2025.pdf"/>
              </a:rPr>
              <a:t>https://www.apple.com/environment/pdf/Apple_Environmental_Progress_Report_2025.pdf</a:t>
            </a:r>
            <a:r>
              <a:rPr lang="en-US" sz="2301">
                <a:solidFill>
                  <a:srgbClr val="01012C"/>
                </a:solidFill>
                <a:latin typeface="Times New Roman"/>
                <a:ea typeface="Times New Roman"/>
                <a:cs typeface="Times New Roman"/>
                <a:sym typeface="Times New Roman"/>
              </a:rPr>
              <a:t>. </a:t>
            </a:r>
          </a:p>
          <a:p>
            <a:pPr marL="496881" lvl="1" indent="-248441" algn="l">
              <a:lnSpc>
                <a:spcPts val="2991"/>
              </a:lnSpc>
              <a:buFont typeface="Arial"/>
              <a:buChar char="•"/>
            </a:pPr>
            <a:r>
              <a:rPr lang="en-US" sz="2301">
                <a:solidFill>
                  <a:srgbClr val="01012C"/>
                </a:solidFill>
                <a:latin typeface="Times New Roman"/>
                <a:ea typeface="Times New Roman"/>
                <a:cs typeface="Times New Roman"/>
                <a:sym typeface="Times New Roman"/>
              </a:rPr>
              <a:t>Ruby, D. (2022). Smartwatch Statistics 2023: How Many People Use Smartwatches? [online] Demand Sage. Available at: </a:t>
            </a:r>
            <a:r>
              <a:rPr lang="en-US" sz="2301" u="sng">
                <a:solidFill>
                  <a:srgbClr val="01012C"/>
                </a:solidFill>
                <a:latin typeface="Times New Roman"/>
                <a:ea typeface="Times New Roman"/>
                <a:cs typeface="Times New Roman"/>
                <a:sym typeface="Times New Roman"/>
                <a:hlinkClick r:id="rId6" tooltip="https://www.demandsage.com/smartwatch-statistics/"/>
              </a:rPr>
              <a:t>https://www.demandsage.com/smartwatch-statistics/</a:t>
            </a:r>
            <a:r>
              <a:rPr lang="en-US" sz="2301">
                <a:solidFill>
                  <a:srgbClr val="01012C"/>
                </a:solidFill>
                <a:latin typeface="Times New Roman"/>
                <a:ea typeface="Times New Roman"/>
                <a:cs typeface="Times New Roman"/>
                <a:sym typeface="Times New Roman"/>
              </a:rPr>
              <a:t>  [Accessed 6 Mar. 2026]. </a:t>
            </a:r>
          </a:p>
          <a:p>
            <a:pPr marL="496881" lvl="1" indent="-248441" algn="l">
              <a:lnSpc>
                <a:spcPts val="2991"/>
              </a:lnSpc>
              <a:buFont typeface="Arial"/>
              <a:buChar char="•"/>
            </a:pPr>
            <a:r>
              <a:rPr lang="en-US" sz="2301">
                <a:solidFill>
                  <a:srgbClr val="01012C"/>
                </a:solidFill>
                <a:latin typeface="Times New Roman"/>
                <a:ea typeface="Times New Roman"/>
                <a:cs typeface="Times New Roman"/>
                <a:sym typeface="Times New Roman"/>
              </a:rPr>
              <a:t>Statista (2024). Global Revenue of Apple from 2004 to 2024. [online] Statista. Available at: </a:t>
            </a:r>
            <a:r>
              <a:rPr lang="en-US" sz="2301" u="sng">
                <a:solidFill>
                  <a:srgbClr val="01012C"/>
                </a:solidFill>
                <a:latin typeface="Times New Roman"/>
                <a:ea typeface="Times New Roman"/>
                <a:cs typeface="Times New Roman"/>
                <a:sym typeface="Times New Roman"/>
                <a:hlinkClick r:id="rId7" tooltip="https://www.statista.com/statistics/265125/total-net-sales-of-apple-since-2004/"/>
              </a:rPr>
              <a:t>https://www.statista.com/statistics/265125/total-net-sales-of-apple-since-2004/</a:t>
            </a:r>
            <a:r>
              <a:rPr lang="en-US" sz="2301">
                <a:solidFill>
                  <a:srgbClr val="01012C"/>
                </a:solidFill>
                <a:latin typeface="Times New Roman"/>
                <a:ea typeface="Times New Roman"/>
                <a:cs typeface="Times New Roman"/>
                <a:sym typeface="Times New Roman"/>
              </a:rPr>
              <a:t>  [Accessed 6 Mar. 2026].</a:t>
            </a:r>
          </a:p>
          <a:p>
            <a:pPr algn="l">
              <a:lnSpc>
                <a:spcPts val="2991"/>
              </a:lnSpc>
            </a:pPr>
            <a:endParaRPr lang="en-US" sz="2301">
              <a:solidFill>
                <a:srgbClr val="01012C"/>
              </a:solidFill>
              <a:latin typeface="Times New Roman"/>
              <a:ea typeface="Times New Roman"/>
              <a:cs typeface="Times New Roman"/>
              <a:sym typeface="Times New Roman"/>
            </a:endParaRPr>
          </a:p>
        </p:txBody>
      </p:sp>
      <p:sp>
        <p:nvSpPr>
          <p:cNvPr id="35" name="TextBox 35"/>
          <p:cNvSpPr txBox="1"/>
          <p:nvPr/>
        </p:nvSpPr>
        <p:spPr>
          <a:xfrm>
            <a:off x="5409635" y="18073281"/>
            <a:ext cx="6643372" cy="516146"/>
          </a:xfrm>
          <a:prstGeom prst="rect">
            <a:avLst/>
          </a:prstGeom>
        </p:spPr>
        <p:txBody>
          <a:bodyPr lIns="0" tIns="0" rIns="0" bIns="0" rtlCol="0" anchor="t">
            <a:spAutoFit/>
          </a:bodyPr>
          <a:lstStyle/>
          <a:p>
            <a:pPr algn="l">
              <a:lnSpc>
                <a:spcPts val="3595"/>
              </a:lnSpc>
            </a:pPr>
            <a:r>
              <a:rPr lang="en-US" sz="3595" b="1">
                <a:solidFill>
                  <a:srgbClr val="000000"/>
                </a:solidFill>
                <a:latin typeface="Helvetica World Bold"/>
                <a:ea typeface="Helvetica World Bold"/>
                <a:cs typeface="Helvetica World Bold"/>
                <a:sym typeface="Helvetica World Bold"/>
              </a:rPr>
              <a:t>REFERENCES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381</Words>
  <Application>Microsoft Office PowerPoint</Application>
  <PresentationFormat>Custom</PresentationFormat>
  <Paragraphs>15</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Times New Roman Bold</vt:lpstr>
      <vt:lpstr>Helvetica World Bold</vt:lpstr>
      <vt:lpstr>Times New Roman</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Green Minimalist Modern Business Infographic Poster</dc:title>
  <cp:lastModifiedBy>Harshit Senani</cp:lastModifiedBy>
  <cp:revision>2</cp:revision>
  <dcterms:created xsi:type="dcterms:W3CDTF">2006-08-16T00:00:00Z</dcterms:created>
  <dcterms:modified xsi:type="dcterms:W3CDTF">2026-03-06T08:11:10Z</dcterms:modified>
  <dc:identifier>DAHDJyE6e9M</dc:identifier>
</cp:coreProperties>
</file>