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7" r:id="rId4"/>
    <p:sldId id="258" r:id="rId5"/>
    <p:sldId id="260" r:id="rId6"/>
    <p:sldId id="263" r:id="rId7"/>
    <p:sldId id="262" r:id="rId8"/>
    <p:sldId id="259"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18" Type="http://schemas.openxmlformats.org/officeDocument/2006/relationships/customXml" Target="../customXml/item3.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A6544-6540-CBF3-2BF8-E6DA35D086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8562CC-BB01-46C6-344A-5ECFC991AE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E8F47B-E15A-BDDF-40CC-BF125B9A3453}"/>
              </a:ext>
            </a:extLst>
          </p:cNvPr>
          <p:cNvSpPr>
            <a:spLocks noGrp="1"/>
          </p:cNvSpPr>
          <p:nvPr>
            <p:ph type="dt" sz="half" idx="10"/>
          </p:nvPr>
        </p:nvSpPr>
        <p:spPr/>
        <p:txBody>
          <a:bodyPr/>
          <a:lstStyle/>
          <a:p>
            <a:fld id="{A15C4B5F-5245-4F03-B1C3-1C6D9B463157}" type="datetimeFigureOut">
              <a:rPr lang="en-GB" smtClean="0"/>
              <a:t>25/04/2024</a:t>
            </a:fld>
            <a:endParaRPr lang="en-GB"/>
          </a:p>
        </p:txBody>
      </p:sp>
      <p:sp>
        <p:nvSpPr>
          <p:cNvPr id="5" name="Footer Placeholder 4">
            <a:extLst>
              <a:ext uri="{FF2B5EF4-FFF2-40B4-BE49-F238E27FC236}">
                <a16:creationId xmlns:a16="http://schemas.microsoft.com/office/drawing/2014/main" id="{5F52648C-D5D8-B9D2-28C1-062A21F9AD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FEAFA4-EF9E-7AAF-0022-877E665862B9}"/>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1980330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60BBC-F394-9FF9-918B-601AD4E8EF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309EEF-3DCA-57B9-C993-3F4ED622FC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EA3881-56B3-3D24-DCB7-7D15AE1D4749}"/>
              </a:ext>
            </a:extLst>
          </p:cNvPr>
          <p:cNvSpPr>
            <a:spLocks noGrp="1"/>
          </p:cNvSpPr>
          <p:nvPr>
            <p:ph type="dt" sz="half" idx="10"/>
          </p:nvPr>
        </p:nvSpPr>
        <p:spPr/>
        <p:txBody>
          <a:bodyPr/>
          <a:lstStyle/>
          <a:p>
            <a:fld id="{A15C4B5F-5245-4F03-B1C3-1C6D9B463157}" type="datetimeFigureOut">
              <a:rPr lang="en-GB" smtClean="0"/>
              <a:t>25/04/2024</a:t>
            </a:fld>
            <a:endParaRPr lang="en-GB"/>
          </a:p>
        </p:txBody>
      </p:sp>
      <p:sp>
        <p:nvSpPr>
          <p:cNvPr id="5" name="Footer Placeholder 4">
            <a:extLst>
              <a:ext uri="{FF2B5EF4-FFF2-40B4-BE49-F238E27FC236}">
                <a16:creationId xmlns:a16="http://schemas.microsoft.com/office/drawing/2014/main" id="{54B8893F-97AC-91BC-F158-04D3144FDD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342A1B-80D3-5545-E5D3-A635BB444081}"/>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3900200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06F66-7AF6-C806-E407-00A45DB86C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C8CFCB-5312-C79A-6B7E-AF7EEBB2E2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DF7482-4D8F-0242-AE0B-FCAAB0D7F25E}"/>
              </a:ext>
            </a:extLst>
          </p:cNvPr>
          <p:cNvSpPr>
            <a:spLocks noGrp="1"/>
          </p:cNvSpPr>
          <p:nvPr>
            <p:ph type="dt" sz="half" idx="10"/>
          </p:nvPr>
        </p:nvSpPr>
        <p:spPr/>
        <p:txBody>
          <a:bodyPr/>
          <a:lstStyle/>
          <a:p>
            <a:fld id="{A15C4B5F-5245-4F03-B1C3-1C6D9B463157}" type="datetimeFigureOut">
              <a:rPr lang="en-GB" smtClean="0"/>
              <a:t>25/04/2024</a:t>
            </a:fld>
            <a:endParaRPr lang="en-GB"/>
          </a:p>
        </p:txBody>
      </p:sp>
      <p:sp>
        <p:nvSpPr>
          <p:cNvPr id="5" name="Footer Placeholder 4">
            <a:extLst>
              <a:ext uri="{FF2B5EF4-FFF2-40B4-BE49-F238E27FC236}">
                <a16:creationId xmlns:a16="http://schemas.microsoft.com/office/drawing/2014/main" id="{B7A87D8B-9343-26B3-0150-D2FF3E7125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CC407A-7F5A-8FAE-089B-682FC7FC8C01}"/>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657996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3DF8F-6402-110B-EB8F-F3702FF98F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07DB28-12DC-782B-8749-6E2F4BBA89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187FB3-1093-FFF7-21BF-6CDA3EC9C5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33F702-7A10-B593-095F-ADA11F3556AF}"/>
              </a:ext>
            </a:extLst>
          </p:cNvPr>
          <p:cNvSpPr>
            <a:spLocks noGrp="1"/>
          </p:cNvSpPr>
          <p:nvPr>
            <p:ph type="dt" sz="half" idx="10"/>
          </p:nvPr>
        </p:nvSpPr>
        <p:spPr/>
        <p:txBody>
          <a:bodyPr/>
          <a:lstStyle/>
          <a:p>
            <a:fld id="{A15C4B5F-5245-4F03-B1C3-1C6D9B463157}" type="datetimeFigureOut">
              <a:rPr lang="en-GB" smtClean="0"/>
              <a:t>25/04/2024</a:t>
            </a:fld>
            <a:endParaRPr lang="en-GB"/>
          </a:p>
        </p:txBody>
      </p:sp>
      <p:sp>
        <p:nvSpPr>
          <p:cNvPr id="6" name="Footer Placeholder 5">
            <a:extLst>
              <a:ext uri="{FF2B5EF4-FFF2-40B4-BE49-F238E27FC236}">
                <a16:creationId xmlns:a16="http://schemas.microsoft.com/office/drawing/2014/main" id="{40CA7029-CB63-AB3C-8F8C-C9BE6808BD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27E458-5D8B-CBAF-8604-DB165D3A930B}"/>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1639078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2B8B9-D472-78F2-5408-B7056026CD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D29AB2-4DD4-6610-65A7-6C823EF4E2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39CF38-F498-F769-0CE6-4F95E18071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65ECB1-AFC3-A7A3-A5FF-2CC549D525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280193-71AC-D3A2-7D90-236EC34100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993272-BFE2-E18D-4E18-7A6CE6113AD4}"/>
              </a:ext>
            </a:extLst>
          </p:cNvPr>
          <p:cNvSpPr>
            <a:spLocks noGrp="1"/>
          </p:cNvSpPr>
          <p:nvPr>
            <p:ph type="dt" sz="half" idx="10"/>
          </p:nvPr>
        </p:nvSpPr>
        <p:spPr/>
        <p:txBody>
          <a:bodyPr/>
          <a:lstStyle/>
          <a:p>
            <a:fld id="{A15C4B5F-5245-4F03-B1C3-1C6D9B463157}" type="datetimeFigureOut">
              <a:rPr lang="en-GB" smtClean="0"/>
              <a:t>25/04/2024</a:t>
            </a:fld>
            <a:endParaRPr lang="en-GB"/>
          </a:p>
        </p:txBody>
      </p:sp>
      <p:sp>
        <p:nvSpPr>
          <p:cNvPr id="8" name="Footer Placeholder 7">
            <a:extLst>
              <a:ext uri="{FF2B5EF4-FFF2-40B4-BE49-F238E27FC236}">
                <a16:creationId xmlns:a16="http://schemas.microsoft.com/office/drawing/2014/main" id="{3D23C16E-F182-0274-7E7A-018DA040EF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F03A46-9525-BD43-2C94-F5EE1FED3765}"/>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4042967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F5857-4EEA-64BA-2BAC-B846139DEE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1831FB-CA0E-AA69-4834-2BC56DA8A41D}"/>
              </a:ext>
            </a:extLst>
          </p:cNvPr>
          <p:cNvSpPr>
            <a:spLocks noGrp="1"/>
          </p:cNvSpPr>
          <p:nvPr>
            <p:ph type="dt" sz="half" idx="10"/>
          </p:nvPr>
        </p:nvSpPr>
        <p:spPr/>
        <p:txBody>
          <a:bodyPr/>
          <a:lstStyle/>
          <a:p>
            <a:fld id="{A15C4B5F-5245-4F03-B1C3-1C6D9B463157}" type="datetimeFigureOut">
              <a:rPr lang="en-GB" smtClean="0"/>
              <a:t>25/04/2024</a:t>
            </a:fld>
            <a:endParaRPr lang="en-GB"/>
          </a:p>
        </p:txBody>
      </p:sp>
      <p:sp>
        <p:nvSpPr>
          <p:cNvPr id="4" name="Footer Placeholder 3">
            <a:extLst>
              <a:ext uri="{FF2B5EF4-FFF2-40B4-BE49-F238E27FC236}">
                <a16:creationId xmlns:a16="http://schemas.microsoft.com/office/drawing/2014/main" id="{33EDE889-BCFC-422B-9960-396E753A165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92D8FF-F909-1EEA-4560-CDD27C1F776B}"/>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580262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A7B3BB-7115-1D98-F9BA-5C72D825CEBB}"/>
              </a:ext>
            </a:extLst>
          </p:cNvPr>
          <p:cNvSpPr>
            <a:spLocks noGrp="1"/>
          </p:cNvSpPr>
          <p:nvPr>
            <p:ph type="dt" sz="half" idx="10"/>
          </p:nvPr>
        </p:nvSpPr>
        <p:spPr/>
        <p:txBody>
          <a:bodyPr/>
          <a:lstStyle/>
          <a:p>
            <a:fld id="{A15C4B5F-5245-4F03-B1C3-1C6D9B463157}" type="datetimeFigureOut">
              <a:rPr lang="en-GB" smtClean="0"/>
              <a:t>25/04/2024</a:t>
            </a:fld>
            <a:endParaRPr lang="en-GB"/>
          </a:p>
        </p:txBody>
      </p:sp>
      <p:sp>
        <p:nvSpPr>
          <p:cNvPr id="3" name="Footer Placeholder 2">
            <a:extLst>
              <a:ext uri="{FF2B5EF4-FFF2-40B4-BE49-F238E27FC236}">
                <a16:creationId xmlns:a16="http://schemas.microsoft.com/office/drawing/2014/main" id="{0AD14B8F-EAC6-F03C-2C8F-BFAF1CF213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AFBEEB-3836-EF0D-D5B5-375BA5B75AC0}"/>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1799768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62311-3816-0147-FD43-4DB1C7DF95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121A63-38B5-2EB9-28B4-DA7D7FFB1A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6DD810-78D0-22AA-5412-2DEF89C750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8A241C-809E-4AC1-885E-62D706F9B653}"/>
              </a:ext>
            </a:extLst>
          </p:cNvPr>
          <p:cNvSpPr>
            <a:spLocks noGrp="1"/>
          </p:cNvSpPr>
          <p:nvPr>
            <p:ph type="dt" sz="half" idx="10"/>
          </p:nvPr>
        </p:nvSpPr>
        <p:spPr/>
        <p:txBody>
          <a:bodyPr/>
          <a:lstStyle/>
          <a:p>
            <a:fld id="{A15C4B5F-5245-4F03-B1C3-1C6D9B463157}" type="datetimeFigureOut">
              <a:rPr lang="en-GB" smtClean="0"/>
              <a:t>25/04/2024</a:t>
            </a:fld>
            <a:endParaRPr lang="en-GB"/>
          </a:p>
        </p:txBody>
      </p:sp>
      <p:sp>
        <p:nvSpPr>
          <p:cNvPr id="6" name="Footer Placeholder 5">
            <a:extLst>
              <a:ext uri="{FF2B5EF4-FFF2-40B4-BE49-F238E27FC236}">
                <a16:creationId xmlns:a16="http://schemas.microsoft.com/office/drawing/2014/main" id="{DE29D306-9FBB-5B74-987B-999A019B12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CB466A-B92E-AB9C-04B6-789038E71A4A}"/>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66874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8AAEA-8CFC-1C20-7C88-78F4ED3CB7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4EC98B-060D-782A-0B2F-C3C250EF43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476EF1-699E-83C6-9A2B-062499B809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A1C4C9-B242-C19A-D7BC-5CC15E1848B5}"/>
              </a:ext>
            </a:extLst>
          </p:cNvPr>
          <p:cNvSpPr>
            <a:spLocks noGrp="1"/>
          </p:cNvSpPr>
          <p:nvPr>
            <p:ph type="dt" sz="half" idx="10"/>
          </p:nvPr>
        </p:nvSpPr>
        <p:spPr/>
        <p:txBody>
          <a:bodyPr/>
          <a:lstStyle/>
          <a:p>
            <a:fld id="{A15C4B5F-5245-4F03-B1C3-1C6D9B463157}" type="datetimeFigureOut">
              <a:rPr lang="en-GB" smtClean="0"/>
              <a:t>25/04/2024</a:t>
            </a:fld>
            <a:endParaRPr lang="en-GB"/>
          </a:p>
        </p:txBody>
      </p:sp>
      <p:sp>
        <p:nvSpPr>
          <p:cNvPr id="6" name="Footer Placeholder 5">
            <a:extLst>
              <a:ext uri="{FF2B5EF4-FFF2-40B4-BE49-F238E27FC236}">
                <a16:creationId xmlns:a16="http://schemas.microsoft.com/office/drawing/2014/main" id="{259A5B12-A902-3066-EB65-FDE4BE1FC8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6F5A29-A7EB-6A6A-22F0-2504AEF3DB2E}"/>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3283321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344AB-6475-CEEA-EC51-62DC32DB111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99201D-D99C-6892-E61B-BEC7F61FE1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369D87-E6D4-2717-4675-9C0D4B077A3F}"/>
              </a:ext>
            </a:extLst>
          </p:cNvPr>
          <p:cNvSpPr>
            <a:spLocks noGrp="1"/>
          </p:cNvSpPr>
          <p:nvPr>
            <p:ph type="dt" sz="half" idx="10"/>
          </p:nvPr>
        </p:nvSpPr>
        <p:spPr/>
        <p:txBody>
          <a:bodyPr/>
          <a:lstStyle/>
          <a:p>
            <a:fld id="{A15C4B5F-5245-4F03-B1C3-1C6D9B463157}" type="datetimeFigureOut">
              <a:rPr lang="en-GB" smtClean="0"/>
              <a:t>25/04/2024</a:t>
            </a:fld>
            <a:endParaRPr lang="en-GB"/>
          </a:p>
        </p:txBody>
      </p:sp>
      <p:sp>
        <p:nvSpPr>
          <p:cNvPr id="5" name="Footer Placeholder 4">
            <a:extLst>
              <a:ext uri="{FF2B5EF4-FFF2-40B4-BE49-F238E27FC236}">
                <a16:creationId xmlns:a16="http://schemas.microsoft.com/office/drawing/2014/main" id="{5AD7A4DE-BE8A-EC50-9F31-ADF6CD40C1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7B46CB-D359-B265-1DA6-8469D71FEC6C}"/>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2291791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537865-B1D1-1584-7496-EA59F3C15D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D0348B-290E-66DA-84F5-0147B02C64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C790D8-A42A-3E81-8656-1CE0349C739B}"/>
              </a:ext>
            </a:extLst>
          </p:cNvPr>
          <p:cNvSpPr>
            <a:spLocks noGrp="1"/>
          </p:cNvSpPr>
          <p:nvPr>
            <p:ph type="dt" sz="half" idx="10"/>
          </p:nvPr>
        </p:nvSpPr>
        <p:spPr/>
        <p:txBody>
          <a:bodyPr/>
          <a:lstStyle/>
          <a:p>
            <a:fld id="{A15C4B5F-5245-4F03-B1C3-1C6D9B463157}" type="datetimeFigureOut">
              <a:rPr lang="en-GB" smtClean="0"/>
              <a:t>25/04/2024</a:t>
            </a:fld>
            <a:endParaRPr lang="en-GB"/>
          </a:p>
        </p:txBody>
      </p:sp>
      <p:sp>
        <p:nvSpPr>
          <p:cNvPr id="5" name="Footer Placeholder 4">
            <a:extLst>
              <a:ext uri="{FF2B5EF4-FFF2-40B4-BE49-F238E27FC236}">
                <a16:creationId xmlns:a16="http://schemas.microsoft.com/office/drawing/2014/main" id="{DF7A6ECB-570A-D26D-B9A0-7D7C34A345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40428D-96F6-9605-0119-382DF04C791F}"/>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1822322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07D9AF-B269-2B15-F832-4BE90226D9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0B9C2F-D629-0B41-7AC0-E6BB6FB6A4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2E025-453B-969E-5FF8-E1297E624C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5C4B5F-5245-4F03-B1C3-1C6D9B463157}" type="datetimeFigureOut">
              <a:rPr lang="en-GB" smtClean="0"/>
              <a:t>25/04/2024</a:t>
            </a:fld>
            <a:endParaRPr lang="en-GB"/>
          </a:p>
        </p:txBody>
      </p:sp>
      <p:sp>
        <p:nvSpPr>
          <p:cNvPr id="5" name="Footer Placeholder 4">
            <a:extLst>
              <a:ext uri="{FF2B5EF4-FFF2-40B4-BE49-F238E27FC236}">
                <a16:creationId xmlns:a16="http://schemas.microsoft.com/office/drawing/2014/main" id="{F4B55E0A-6D21-E96F-1913-95D2C86A2D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7D7E68C-F06E-7EBB-1FF6-632C362560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05C2C3-8885-4533-8145-BD0436D25241}" type="slidenum">
              <a:rPr lang="en-GB" smtClean="0"/>
              <a:t>‹#›</a:t>
            </a:fld>
            <a:endParaRPr lang="en-GB"/>
          </a:p>
        </p:txBody>
      </p:sp>
    </p:spTree>
    <p:extLst>
      <p:ext uri="{BB962C8B-B14F-4D97-AF65-F5344CB8AC3E}">
        <p14:creationId xmlns:p14="http://schemas.microsoft.com/office/powerpoint/2010/main" val="24331668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52063-85F8-9B6A-0407-515D50A31CCB}"/>
              </a:ext>
            </a:extLst>
          </p:cNvPr>
          <p:cNvSpPr>
            <a:spLocks noGrp="1"/>
          </p:cNvSpPr>
          <p:nvPr>
            <p:ph type="ctrTitle"/>
          </p:nvPr>
        </p:nvSpPr>
        <p:spPr/>
        <p:txBody>
          <a:bodyPr>
            <a:normAutofit fontScale="90000"/>
          </a:bodyPr>
          <a:lstStyle/>
          <a:p>
            <a:r>
              <a:rPr lang="en-GB" dirty="0"/>
              <a:t>Archaeological Specialist apprenticeship</a:t>
            </a:r>
            <a:br>
              <a:rPr lang="en-GB" dirty="0"/>
            </a:br>
            <a:r>
              <a:rPr lang="en-GB" dirty="0"/>
              <a:t>Professional practice</a:t>
            </a:r>
          </a:p>
        </p:txBody>
      </p:sp>
      <p:sp>
        <p:nvSpPr>
          <p:cNvPr id="3" name="Subtitle 2">
            <a:extLst>
              <a:ext uri="{FF2B5EF4-FFF2-40B4-BE49-F238E27FC236}">
                <a16:creationId xmlns:a16="http://schemas.microsoft.com/office/drawing/2014/main" id="{76ADA4CA-0E73-B8CB-2730-958C833C7ED3}"/>
              </a:ext>
            </a:extLst>
          </p:cNvPr>
          <p:cNvSpPr>
            <a:spLocks noGrp="1"/>
          </p:cNvSpPr>
          <p:nvPr>
            <p:ph type="subTitle" idx="1"/>
          </p:nvPr>
        </p:nvSpPr>
        <p:spPr/>
        <p:txBody>
          <a:bodyPr/>
          <a:lstStyle/>
          <a:p>
            <a:r>
              <a:rPr lang="en-GB" dirty="0"/>
              <a:t>8/5/24</a:t>
            </a:r>
          </a:p>
        </p:txBody>
      </p:sp>
    </p:spTree>
    <p:extLst>
      <p:ext uri="{BB962C8B-B14F-4D97-AF65-F5344CB8AC3E}">
        <p14:creationId xmlns:p14="http://schemas.microsoft.com/office/powerpoint/2010/main" val="1089878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E86D8-9D8D-598C-C198-415EFF494DC5}"/>
              </a:ext>
            </a:extLst>
          </p:cNvPr>
          <p:cNvSpPr>
            <a:spLocks noGrp="1"/>
          </p:cNvSpPr>
          <p:nvPr>
            <p:ph type="title"/>
          </p:nvPr>
        </p:nvSpPr>
        <p:spPr/>
        <p:txBody>
          <a:bodyPr/>
          <a:lstStyle/>
          <a:p>
            <a:r>
              <a:rPr lang="en-GB" dirty="0"/>
              <a:t>End Point Assessment and portfolio guidance</a:t>
            </a:r>
          </a:p>
        </p:txBody>
      </p:sp>
      <p:sp>
        <p:nvSpPr>
          <p:cNvPr id="3" name="Content Placeholder 2">
            <a:extLst>
              <a:ext uri="{FF2B5EF4-FFF2-40B4-BE49-F238E27FC236}">
                <a16:creationId xmlns:a16="http://schemas.microsoft.com/office/drawing/2014/main" id="{10575DEC-939E-6AEF-7035-A79B6E5B903B}"/>
              </a:ext>
            </a:extLst>
          </p:cNvPr>
          <p:cNvSpPr>
            <a:spLocks noGrp="1"/>
          </p:cNvSpPr>
          <p:nvPr>
            <p:ph idx="1"/>
          </p:nvPr>
        </p:nvSpPr>
        <p:spPr/>
        <p:txBody>
          <a:bodyPr/>
          <a:lstStyle/>
          <a:p>
            <a:r>
              <a:rPr lang="en-GB" dirty="0"/>
              <a:t>See new tile on MA Moodle page</a:t>
            </a:r>
          </a:p>
          <a:p>
            <a:endParaRPr lang="en-GB" dirty="0"/>
          </a:p>
        </p:txBody>
      </p:sp>
    </p:spTree>
    <p:extLst>
      <p:ext uri="{BB962C8B-B14F-4D97-AF65-F5344CB8AC3E}">
        <p14:creationId xmlns:p14="http://schemas.microsoft.com/office/powerpoint/2010/main" val="832729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8CD03-FF7C-DBDA-DEFB-6E435CB782B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C66DDFF-EC1A-54CA-CFB7-A5A2E63F4DD3}"/>
              </a:ext>
            </a:extLst>
          </p:cNvPr>
          <p:cNvSpPr>
            <a:spLocks noGrp="1"/>
          </p:cNvSpPr>
          <p:nvPr>
            <p:ph idx="1"/>
          </p:nvPr>
        </p:nvSpPr>
        <p:spPr/>
        <p:txBody>
          <a:bodyPr/>
          <a:lstStyle/>
          <a:p>
            <a:r>
              <a:rPr lang="en-GB" dirty="0"/>
              <a:t>KSBs – professional behaviour</a:t>
            </a:r>
          </a:p>
          <a:p>
            <a:r>
              <a:rPr lang="en-GB" dirty="0"/>
              <a:t>Professional practice</a:t>
            </a:r>
          </a:p>
          <a:p>
            <a:r>
              <a:rPr lang="en-GB" dirty="0"/>
              <a:t>Best practice / good practice / proven practice</a:t>
            </a:r>
          </a:p>
          <a:p>
            <a:r>
              <a:rPr lang="en-GB" dirty="0"/>
              <a:t>CIfA Code of Conduct</a:t>
            </a:r>
          </a:p>
          <a:p>
            <a:endParaRPr lang="en-GB" dirty="0"/>
          </a:p>
          <a:p>
            <a:endParaRPr lang="en-GB" dirty="0"/>
          </a:p>
        </p:txBody>
      </p:sp>
    </p:spTree>
    <p:extLst>
      <p:ext uri="{BB962C8B-B14F-4D97-AF65-F5344CB8AC3E}">
        <p14:creationId xmlns:p14="http://schemas.microsoft.com/office/powerpoint/2010/main" val="2894063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6615A-4350-7D99-AF52-5B695F5AE288}"/>
              </a:ext>
            </a:extLst>
          </p:cNvPr>
          <p:cNvSpPr>
            <a:spLocks noGrp="1"/>
          </p:cNvSpPr>
          <p:nvPr>
            <p:ph type="title"/>
          </p:nvPr>
        </p:nvSpPr>
        <p:spPr/>
        <p:txBody>
          <a:bodyPr/>
          <a:lstStyle/>
          <a:p>
            <a:r>
              <a:rPr lang="en-GB" dirty="0"/>
              <a:t>KSBs</a:t>
            </a:r>
          </a:p>
        </p:txBody>
      </p:sp>
      <p:graphicFrame>
        <p:nvGraphicFramePr>
          <p:cNvPr id="4" name="Content Placeholder 3">
            <a:extLst>
              <a:ext uri="{FF2B5EF4-FFF2-40B4-BE49-F238E27FC236}">
                <a16:creationId xmlns:a16="http://schemas.microsoft.com/office/drawing/2014/main" id="{BD401F52-D75D-8415-DF05-7D816B66E77E}"/>
              </a:ext>
            </a:extLst>
          </p:cNvPr>
          <p:cNvGraphicFramePr>
            <a:graphicFrameLocks noGrp="1"/>
          </p:cNvGraphicFramePr>
          <p:nvPr>
            <p:ph idx="1"/>
            <p:extLst>
              <p:ext uri="{D42A27DB-BD31-4B8C-83A1-F6EECF244321}">
                <p14:modId xmlns:p14="http://schemas.microsoft.com/office/powerpoint/2010/main" val="2047211664"/>
              </p:ext>
            </p:extLst>
          </p:nvPr>
        </p:nvGraphicFramePr>
        <p:xfrm>
          <a:off x="522514" y="1782147"/>
          <a:ext cx="11448662" cy="5094523"/>
        </p:xfrm>
        <a:graphic>
          <a:graphicData uri="http://schemas.openxmlformats.org/drawingml/2006/table">
            <a:tbl>
              <a:tblPr firstRow="1" firstCol="1" bandRow="1">
                <a:tableStyleId>{5C22544A-7EE6-4342-B048-85BDC9FD1C3A}</a:tableStyleId>
              </a:tblPr>
              <a:tblGrid>
                <a:gridCol w="826370">
                  <a:extLst>
                    <a:ext uri="{9D8B030D-6E8A-4147-A177-3AD203B41FA5}">
                      <a16:colId xmlns:a16="http://schemas.microsoft.com/office/drawing/2014/main" val="119770226"/>
                    </a:ext>
                  </a:extLst>
                </a:gridCol>
                <a:gridCol w="10622292">
                  <a:extLst>
                    <a:ext uri="{9D8B030D-6E8A-4147-A177-3AD203B41FA5}">
                      <a16:colId xmlns:a16="http://schemas.microsoft.com/office/drawing/2014/main" val="1849492556"/>
                    </a:ext>
                  </a:extLst>
                </a:gridCol>
              </a:tblGrid>
              <a:tr h="421575">
                <a:tc>
                  <a:txBody>
                    <a:bodyPr/>
                    <a:lstStyle/>
                    <a:p>
                      <a:pPr>
                        <a:lnSpc>
                          <a:spcPct val="107000"/>
                        </a:lnSpc>
                        <a:spcAft>
                          <a:spcPts val="800"/>
                        </a:spcAft>
                      </a:pPr>
                      <a:r>
                        <a:rPr lang="en-GB" sz="1100" kern="100">
                          <a:effectLst/>
                        </a:rPr>
                        <a:t>B1</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dirty="0">
                          <a:effectLst/>
                        </a:rPr>
                        <a:t>be receptive to feedback, commit to quality and continuous professional development, including independent learning.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50196621"/>
                  </a:ext>
                </a:extLst>
              </a:tr>
              <a:tr h="843148">
                <a:tc>
                  <a:txBody>
                    <a:bodyPr/>
                    <a:lstStyle/>
                    <a:p>
                      <a:pPr>
                        <a:lnSpc>
                          <a:spcPct val="107000"/>
                        </a:lnSpc>
                        <a:spcAft>
                          <a:spcPts val="800"/>
                        </a:spcAft>
                      </a:pPr>
                      <a:r>
                        <a:rPr lang="en-GB" sz="1100" kern="100">
                          <a:effectLst/>
                        </a:rPr>
                        <a:t>B2</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dirty="0">
                          <a:effectLst/>
                        </a:rPr>
                        <a:t>know the limits of their own understanding, abilities and responsibilities, how to practice within them, and when and how to seek expert assistance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051229632"/>
                  </a:ext>
                </a:extLst>
              </a:tr>
              <a:tr h="843148">
                <a:tc>
                  <a:txBody>
                    <a:bodyPr/>
                    <a:lstStyle/>
                    <a:p>
                      <a:pPr>
                        <a:lnSpc>
                          <a:spcPct val="107000"/>
                        </a:lnSpc>
                        <a:spcAft>
                          <a:spcPts val="800"/>
                        </a:spcAft>
                      </a:pPr>
                      <a:r>
                        <a:rPr lang="en-GB" sz="1100" kern="100">
                          <a:effectLst/>
                        </a:rPr>
                        <a:t>B3</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a:effectLst/>
                        </a:rPr>
                        <a:t>be capable of conceptual thought, independent decision-making and professional judgement in order to solve problems and plan and complete complex tasks </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579165073"/>
                  </a:ext>
                </a:extLst>
              </a:tr>
              <a:tr h="421575">
                <a:tc>
                  <a:txBody>
                    <a:bodyPr/>
                    <a:lstStyle/>
                    <a:p>
                      <a:pPr>
                        <a:lnSpc>
                          <a:spcPct val="107000"/>
                        </a:lnSpc>
                        <a:spcAft>
                          <a:spcPts val="800"/>
                        </a:spcAft>
                      </a:pPr>
                      <a:r>
                        <a:rPr lang="en-GB" sz="1100" kern="100">
                          <a:effectLst/>
                        </a:rPr>
                        <a:t>B4</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a:effectLst/>
                        </a:rPr>
                        <a:t>work effectively individually and as part of a team including professional collaboration and cross-disciplinary dialogue </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512378047"/>
                  </a:ext>
                </a:extLst>
              </a:tr>
              <a:tr h="421575">
                <a:tc>
                  <a:txBody>
                    <a:bodyPr/>
                    <a:lstStyle/>
                    <a:p>
                      <a:pPr>
                        <a:lnSpc>
                          <a:spcPct val="107000"/>
                        </a:lnSpc>
                        <a:spcAft>
                          <a:spcPts val="800"/>
                        </a:spcAft>
                      </a:pPr>
                      <a:r>
                        <a:rPr lang="en-GB" sz="1100" kern="100">
                          <a:effectLst/>
                        </a:rPr>
                        <a:t>B5</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a:effectLst/>
                        </a:rPr>
                        <a:t>be approachable and able to communicate with all levels of their own and other organisations, as well as the general public </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9967067"/>
                  </a:ext>
                </a:extLst>
              </a:tr>
              <a:tr h="843148">
                <a:tc>
                  <a:txBody>
                    <a:bodyPr/>
                    <a:lstStyle/>
                    <a:p>
                      <a:pPr>
                        <a:lnSpc>
                          <a:spcPct val="107000"/>
                        </a:lnSpc>
                        <a:spcAft>
                          <a:spcPts val="800"/>
                        </a:spcAft>
                      </a:pPr>
                      <a:r>
                        <a:rPr lang="en-GB" sz="1100" kern="100">
                          <a:effectLst/>
                        </a:rPr>
                        <a:t>B6</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dirty="0">
                          <a:effectLst/>
                        </a:rPr>
                        <a:t>apply an awareness of professional judgement and ethical behaviour. Be sensitive to and aware of the cultural, historic and spiritual context of objects and structures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968832720"/>
                  </a:ext>
                </a:extLst>
              </a:tr>
              <a:tr h="843148">
                <a:tc>
                  <a:txBody>
                    <a:bodyPr/>
                    <a:lstStyle/>
                    <a:p>
                      <a:pPr>
                        <a:lnSpc>
                          <a:spcPct val="107000"/>
                        </a:lnSpc>
                        <a:spcAft>
                          <a:spcPts val="800"/>
                        </a:spcAft>
                      </a:pPr>
                      <a:r>
                        <a:rPr lang="en-GB" sz="1100" kern="100">
                          <a:effectLst/>
                        </a:rPr>
                        <a:t>B7</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dirty="0">
                          <a:effectLst/>
                        </a:rPr>
                        <a:t>take reasonable care for the health and safety of themselves and of others who may be affected by their acts or omissions at work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2644882"/>
                  </a:ext>
                </a:extLst>
              </a:tr>
            </a:tbl>
          </a:graphicData>
        </a:graphic>
      </p:graphicFrame>
    </p:spTree>
    <p:extLst>
      <p:ext uri="{BB962C8B-B14F-4D97-AF65-F5344CB8AC3E}">
        <p14:creationId xmlns:p14="http://schemas.microsoft.com/office/powerpoint/2010/main" val="1913441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58003-74A0-7CE7-A5F0-45DA94F097B5}"/>
              </a:ext>
            </a:extLst>
          </p:cNvPr>
          <p:cNvSpPr>
            <a:spLocks noGrp="1"/>
          </p:cNvSpPr>
          <p:nvPr>
            <p:ph type="title"/>
          </p:nvPr>
        </p:nvSpPr>
        <p:spPr/>
        <p:txBody>
          <a:bodyPr/>
          <a:lstStyle/>
          <a:p>
            <a:r>
              <a:rPr lang="en-GB" dirty="0"/>
              <a:t>What do we mean by professional practice?</a:t>
            </a:r>
          </a:p>
        </p:txBody>
      </p:sp>
      <p:sp>
        <p:nvSpPr>
          <p:cNvPr id="3" name="Content Placeholder 2">
            <a:extLst>
              <a:ext uri="{FF2B5EF4-FFF2-40B4-BE49-F238E27FC236}">
                <a16:creationId xmlns:a16="http://schemas.microsoft.com/office/drawing/2014/main" id="{920EEDDF-B6BE-0986-057B-02D475988755}"/>
              </a:ext>
            </a:extLst>
          </p:cNvPr>
          <p:cNvSpPr>
            <a:spLocks noGrp="1"/>
          </p:cNvSpPr>
          <p:nvPr>
            <p:ph idx="1"/>
          </p:nvPr>
        </p:nvSpPr>
        <p:spPr/>
        <p:txBody>
          <a:bodyPr>
            <a:normAutofit lnSpcReduction="10000"/>
          </a:bodyPr>
          <a:lstStyle/>
          <a:p>
            <a:r>
              <a:rPr lang="en-GB" dirty="0"/>
              <a:t>Best practice</a:t>
            </a:r>
          </a:p>
          <a:p>
            <a:r>
              <a:rPr lang="en-GB" dirty="0"/>
              <a:t>Personal/ individual</a:t>
            </a:r>
          </a:p>
          <a:p>
            <a:r>
              <a:rPr lang="en-GB" dirty="0"/>
              <a:t>Sets expectations of clients/public- consistency</a:t>
            </a:r>
          </a:p>
          <a:p>
            <a:r>
              <a:rPr lang="en-GB" dirty="0"/>
              <a:t>Higher standard than lawful</a:t>
            </a:r>
          </a:p>
          <a:p>
            <a:r>
              <a:rPr lang="en-GB" dirty="0"/>
              <a:t>Negligence </a:t>
            </a:r>
          </a:p>
          <a:p>
            <a:r>
              <a:rPr lang="en-GB" dirty="0"/>
              <a:t>Duty of care</a:t>
            </a:r>
          </a:p>
          <a:p>
            <a:r>
              <a:rPr lang="en-GB" dirty="0"/>
              <a:t>Accountability</a:t>
            </a:r>
          </a:p>
          <a:p>
            <a:r>
              <a:rPr lang="en-GB" dirty="0"/>
              <a:t>Competence/ awareness of competence</a:t>
            </a:r>
          </a:p>
          <a:p>
            <a:r>
              <a:rPr lang="en-GB" dirty="0"/>
              <a:t>Accreditation</a:t>
            </a:r>
          </a:p>
          <a:p>
            <a:endParaRPr lang="en-GB" dirty="0"/>
          </a:p>
          <a:p>
            <a:endParaRPr lang="en-GB" dirty="0"/>
          </a:p>
        </p:txBody>
      </p:sp>
    </p:spTree>
    <p:extLst>
      <p:ext uri="{BB962C8B-B14F-4D97-AF65-F5344CB8AC3E}">
        <p14:creationId xmlns:p14="http://schemas.microsoft.com/office/powerpoint/2010/main" val="1026930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42B39-3708-AEED-2B6E-7FE0FCD52359}"/>
              </a:ext>
            </a:extLst>
          </p:cNvPr>
          <p:cNvSpPr>
            <a:spLocks noGrp="1"/>
          </p:cNvSpPr>
          <p:nvPr>
            <p:ph type="title"/>
          </p:nvPr>
        </p:nvSpPr>
        <p:spPr/>
        <p:txBody>
          <a:bodyPr/>
          <a:lstStyle/>
          <a:p>
            <a:r>
              <a:rPr lang="en-GB" dirty="0"/>
              <a:t>Best practice</a:t>
            </a:r>
          </a:p>
        </p:txBody>
      </p:sp>
      <p:sp>
        <p:nvSpPr>
          <p:cNvPr id="3" name="Content Placeholder 2">
            <a:extLst>
              <a:ext uri="{FF2B5EF4-FFF2-40B4-BE49-F238E27FC236}">
                <a16:creationId xmlns:a16="http://schemas.microsoft.com/office/drawing/2014/main" id="{F5CC4822-C7CF-A1B9-EF23-998202171639}"/>
              </a:ext>
            </a:extLst>
          </p:cNvPr>
          <p:cNvSpPr>
            <a:spLocks noGrp="1"/>
          </p:cNvSpPr>
          <p:nvPr>
            <p:ph idx="1"/>
          </p:nvPr>
        </p:nvSpPr>
        <p:spPr/>
        <p:txBody>
          <a:bodyPr/>
          <a:lstStyle/>
          <a:p>
            <a:r>
              <a:rPr lang="en-GB" dirty="0"/>
              <a:t>Endorsement of a particular approach by a body suggesting it be adopted more widely</a:t>
            </a:r>
          </a:p>
          <a:p>
            <a:r>
              <a:rPr lang="en-GB" dirty="0"/>
              <a:t>Best practice / good practice /high standard -    best = set in stone?</a:t>
            </a:r>
          </a:p>
          <a:p>
            <a:r>
              <a:rPr lang="en-GB" dirty="0"/>
              <a:t>Best practice possible in the circumstances</a:t>
            </a:r>
          </a:p>
          <a:p>
            <a:r>
              <a:rPr lang="en-GB" dirty="0"/>
              <a:t>Best practice &lt; &gt; good enough</a:t>
            </a:r>
          </a:p>
          <a:p>
            <a:r>
              <a:rPr lang="en-GB" dirty="0"/>
              <a:t>Individual &lt; &gt; organisation</a:t>
            </a:r>
          </a:p>
          <a:p>
            <a:endParaRPr lang="en-GB" dirty="0"/>
          </a:p>
          <a:p>
            <a:endParaRPr lang="en-GB" dirty="0"/>
          </a:p>
        </p:txBody>
      </p:sp>
    </p:spTree>
    <p:extLst>
      <p:ext uri="{BB962C8B-B14F-4D97-AF65-F5344CB8AC3E}">
        <p14:creationId xmlns:p14="http://schemas.microsoft.com/office/powerpoint/2010/main" val="115540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D27A8-68DE-1882-538D-8C66904A018A}"/>
              </a:ext>
            </a:extLst>
          </p:cNvPr>
          <p:cNvSpPr>
            <a:spLocks noGrp="1"/>
          </p:cNvSpPr>
          <p:nvPr>
            <p:ph type="title"/>
          </p:nvPr>
        </p:nvSpPr>
        <p:spPr/>
        <p:txBody>
          <a:bodyPr/>
          <a:lstStyle/>
          <a:p>
            <a:r>
              <a:rPr lang="en-GB" dirty="0"/>
              <a:t>Proven practice</a:t>
            </a:r>
          </a:p>
        </p:txBody>
      </p:sp>
      <p:sp>
        <p:nvSpPr>
          <p:cNvPr id="3" name="Content Placeholder 2">
            <a:extLst>
              <a:ext uri="{FF2B5EF4-FFF2-40B4-BE49-F238E27FC236}">
                <a16:creationId xmlns:a16="http://schemas.microsoft.com/office/drawing/2014/main" id="{7D13CD07-0EBE-E5F2-6C91-B7D630534AB7}"/>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DD35F4C5-BFF2-2D13-99CF-ADAF27A8CD27}"/>
              </a:ext>
            </a:extLst>
          </p:cNvPr>
          <p:cNvPicPr>
            <a:picLocks noChangeAspect="1"/>
          </p:cNvPicPr>
          <p:nvPr/>
        </p:nvPicPr>
        <p:blipFill>
          <a:blip r:embed="rId2"/>
          <a:stretch>
            <a:fillRect/>
          </a:stretch>
        </p:blipFill>
        <p:spPr>
          <a:xfrm>
            <a:off x="2666715" y="1365476"/>
            <a:ext cx="5890043" cy="4674637"/>
          </a:xfrm>
          <a:prstGeom prst="rect">
            <a:avLst/>
          </a:prstGeom>
        </p:spPr>
      </p:pic>
      <p:sp>
        <p:nvSpPr>
          <p:cNvPr id="6" name="TextBox 5">
            <a:extLst>
              <a:ext uri="{FF2B5EF4-FFF2-40B4-BE49-F238E27FC236}">
                <a16:creationId xmlns:a16="http://schemas.microsoft.com/office/drawing/2014/main" id="{777BFBF5-C7B6-C190-D0A3-334D7D91EB04}"/>
              </a:ext>
            </a:extLst>
          </p:cNvPr>
          <p:cNvSpPr txBox="1"/>
          <p:nvPr/>
        </p:nvSpPr>
        <p:spPr>
          <a:xfrm>
            <a:off x="5124634" y="6148294"/>
            <a:ext cx="6094520" cy="646331"/>
          </a:xfrm>
          <a:prstGeom prst="rect">
            <a:avLst/>
          </a:prstGeom>
          <a:noFill/>
        </p:spPr>
        <p:txBody>
          <a:bodyPr wrap="square">
            <a:spAutoFit/>
          </a:bodyPr>
          <a:lstStyle/>
          <a:p>
            <a:r>
              <a:rPr lang="en-GB" dirty="0"/>
              <a:t>Via https://www.linkedin.com/pulse/proven-practices-process-stan-garfield/</a:t>
            </a:r>
          </a:p>
        </p:txBody>
      </p:sp>
    </p:spTree>
    <p:extLst>
      <p:ext uri="{BB962C8B-B14F-4D97-AF65-F5344CB8AC3E}">
        <p14:creationId xmlns:p14="http://schemas.microsoft.com/office/powerpoint/2010/main" val="1130224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9FD56-2CDD-77D4-3C72-91FD80FCFC9D}"/>
              </a:ext>
            </a:extLst>
          </p:cNvPr>
          <p:cNvSpPr>
            <a:spLocks noGrp="1"/>
          </p:cNvSpPr>
          <p:nvPr>
            <p:ph type="title"/>
          </p:nvPr>
        </p:nvSpPr>
        <p:spPr/>
        <p:txBody>
          <a:bodyPr/>
          <a:lstStyle/>
          <a:p>
            <a:r>
              <a:rPr lang="en-GB" dirty="0"/>
              <a:t>CIfA Code of Conduct</a:t>
            </a:r>
          </a:p>
        </p:txBody>
      </p:sp>
      <p:sp>
        <p:nvSpPr>
          <p:cNvPr id="3" name="Content Placeholder 2">
            <a:extLst>
              <a:ext uri="{FF2B5EF4-FFF2-40B4-BE49-F238E27FC236}">
                <a16:creationId xmlns:a16="http://schemas.microsoft.com/office/drawing/2014/main" id="{0A3757F3-9689-32C2-F376-8F6D0CF6DA96}"/>
              </a:ext>
            </a:extLst>
          </p:cNvPr>
          <p:cNvSpPr>
            <a:spLocks noGrp="1"/>
          </p:cNvSpPr>
          <p:nvPr>
            <p:ph idx="1"/>
          </p:nvPr>
        </p:nvSpPr>
        <p:spPr>
          <a:xfrm>
            <a:off x="168676" y="1825625"/>
            <a:ext cx="12023324" cy="4351338"/>
          </a:xfrm>
        </p:spPr>
        <p:txBody>
          <a:bodyPr>
            <a:normAutofit/>
          </a:bodyPr>
          <a:lstStyle/>
          <a:p>
            <a:pPr marL="0" indent="0">
              <a:buNone/>
            </a:pPr>
            <a:r>
              <a:rPr lang="en-GB" sz="2200" dirty="0"/>
              <a:t>PRINCIPLE 1 A member shall adhere to high standards of ethical and responsible behaviour in the       conduct of archaeological affairs. </a:t>
            </a:r>
          </a:p>
          <a:p>
            <a:pPr marL="0" indent="0">
              <a:buNone/>
            </a:pPr>
            <a:r>
              <a:rPr lang="en-GB" sz="2200" dirty="0"/>
              <a:t>PRINCIPLE 2 The member has a responsibility for the conservation of the historic environment. </a:t>
            </a:r>
          </a:p>
          <a:p>
            <a:pPr marL="0" indent="0">
              <a:buNone/>
            </a:pPr>
            <a:r>
              <a:rPr lang="en-GB" sz="2200" dirty="0"/>
              <a:t>PRINCIPLE 3 The member shall conduct their work in such a way that reliable information about the  past may be acquired, and shall ensure that the results be properly recorded. </a:t>
            </a:r>
          </a:p>
          <a:p>
            <a:pPr marL="0" indent="0">
              <a:buNone/>
            </a:pPr>
            <a:r>
              <a:rPr lang="en-GB" sz="2200" dirty="0"/>
              <a:t>PRINCIPLE 4 The member has responsibility for making available the results of archaeological work with reasonable dispatch. </a:t>
            </a:r>
          </a:p>
          <a:p>
            <a:pPr marL="0" indent="0">
              <a:buNone/>
            </a:pPr>
            <a:r>
              <a:rPr lang="en-GB" sz="2200" dirty="0"/>
              <a:t>PRINCIPLE 5 The member shall recognise the aspirations of employees, colleagues and helpers with   regard to all matters relating to employment, including career development, health and safety, terms  and conditions of employment and equality of opportunity</a:t>
            </a:r>
            <a:r>
              <a:rPr lang="en-GB" dirty="0"/>
              <a:t>. </a:t>
            </a:r>
          </a:p>
          <a:p>
            <a:endParaRPr lang="en-GB" dirty="0"/>
          </a:p>
        </p:txBody>
      </p:sp>
    </p:spTree>
    <p:extLst>
      <p:ext uri="{BB962C8B-B14F-4D97-AF65-F5344CB8AC3E}">
        <p14:creationId xmlns:p14="http://schemas.microsoft.com/office/powerpoint/2010/main" val="3980723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9FE47-2153-80CA-5811-2FCBFBCB1885}"/>
              </a:ext>
            </a:extLst>
          </p:cNvPr>
          <p:cNvSpPr>
            <a:spLocks noGrp="1"/>
          </p:cNvSpPr>
          <p:nvPr>
            <p:ph type="title"/>
          </p:nvPr>
        </p:nvSpPr>
        <p:spPr/>
        <p:txBody>
          <a:bodyPr/>
          <a:lstStyle/>
          <a:p>
            <a:r>
              <a:rPr lang="en-GB" dirty="0"/>
              <a:t>Behaving as a professional</a:t>
            </a:r>
          </a:p>
        </p:txBody>
      </p:sp>
      <p:sp>
        <p:nvSpPr>
          <p:cNvPr id="3" name="Content Placeholder 2">
            <a:extLst>
              <a:ext uri="{FF2B5EF4-FFF2-40B4-BE49-F238E27FC236}">
                <a16:creationId xmlns:a16="http://schemas.microsoft.com/office/drawing/2014/main" id="{0CA27F12-E6A0-CC4F-BD10-00D6B744CF08}"/>
              </a:ext>
            </a:extLst>
          </p:cNvPr>
          <p:cNvSpPr>
            <a:spLocks noGrp="1"/>
          </p:cNvSpPr>
          <p:nvPr>
            <p:ph idx="1"/>
          </p:nvPr>
        </p:nvSpPr>
        <p:spPr/>
        <p:txBody>
          <a:bodyPr>
            <a:normAutofit lnSpcReduction="10000"/>
          </a:bodyPr>
          <a:lstStyle/>
          <a:p>
            <a:r>
              <a:rPr lang="en-GB" dirty="0"/>
              <a:t>Professional mindset</a:t>
            </a:r>
          </a:p>
          <a:p>
            <a:r>
              <a:rPr lang="en-GB" dirty="0"/>
              <a:t>Methods</a:t>
            </a:r>
          </a:p>
          <a:p>
            <a:r>
              <a:rPr lang="en-GB" dirty="0"/>
              <a:t>Documentation / record keeping</a:t>
            </a:r>
          </a:p>
          <a:p>
            <a:r>
              <a:rPr lang="en-GB" dirty="0"/>
              <a:t>Judgement – objectivity, impartiality</a:t>
            </a:r>
          </a:p>
          <a:p>
            <a:r>
              <a:rPr lang="en-GB" dirty="0"/>
              <a:t>Well-founded / well-informed </a:t>
            </a:r>
          </a:p>
          <a:p>
            <a:r>
              <a:rPr lang="en-GB" dirty="0"/>
              <a:t>Staying within competence</a:t>
            </a:r>
          </a:p>
          <a:p>
            <a:r>
              <a:rPr lang="en-GB" dirty="0"/>
              <a:t>Collegiality</a:t>
            </a:r>
          </a:p>
          <a:p>
            <a:r>
              <a:rPr lang="en-GB" dirty="0"/>
              <a:t>Personal moral/ethical commitments</a:t>
            </a:r>
          </a:p>
          <a:p>
            <a:r>
              <a:rPr lang="en-GB" dirty="0"/>
              <a:t>Seeking advice  </a:t>
            </a:r>
          </a:p>
        </p:txBody>
      </p:sp>
    </p:spTree>
    <p:extLst>
      <p:ext uri="{BB962C8B-B14F-4D97-AF65-F5344CB8AC3E}">
        <p14:creationId xmlns:p14="http://schemas.microsoft.com/office/powerpoint/2010/main" val="1794067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B1F92-092C-5976-3B0A-43C472CE194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6EA3896-721C-F41F-6F6A-2C7774DF247E}"/>
              </a:ext>
            </a:extLst>
          </p:cNvPr>
          <p:cNvSpPr>
            <a:spLocks noGrp="1"/>
          </p:cNvSpPr>
          <p:nvPr>
            <p:ph idx="1"/>
          </p:nvPr>
        </p:nvSpPr>
        <p:spPr/>
        <p:txBody>
          <a:bodyPr/>
          <a:lstStyle/>
          <a:p>
            <a:r>
              <a:rPr lang="en-GB" dirty="0"/>
              <a:t>Part of all work</a:t>
            </a:r>
          </a:p>
          <a:p>
            <a:r>
              <a:rPr lang="en-GB" dirty="0"/>
              <a:t>Ethical dilemmas</a:t>
            </a:r>
          </a:p>
          <a:p>
            <a:r>
              <a:rPr lang="en-GB" dirty="0"/>
              <a:t>Best practice?</a:t>
            </a:r>
          </a:p>
          <a:p>
            <a:r>
              <a:rPr lang="en-GB" dirty="0"/>
              <a:t>Accountability</a:t>
            </a:r>
          </a:p>
        </p:txBody>
      </p:sp>
    </p:spTree>
    <p:extLst>
      <p:ext uri="{BB962C8B-B14F-4D97-AF65-F5344CB8AC3E}">
        <p14:creationId xmlns:p14="http://schemas.microsoft.com/office/powerpoint/2010/main" val="2097080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TaxCatchAll xmlns="8ee9550b-f5f4-4dde-bce5-39f4ba45c2f1" xsi:nil="true"/>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Props1.xml><?xml version="1.0" encoding="utf-8"?>
<ds:datastoreItem xmlns:ds="http://schemas.openxmlformats.org/officeDocument/2006/customXml" ds:itemID="{BA0E1B23-2B51-43EE-8075-263DFC2A5ED0}"/>
</file>

<file path=customXml/itemProps2.xml><?xml version="1.0" encoding="utf-8"?>
<ds:datastoreItem xmlns:ds="http://schemas.openxmlformats.org/officeDocument/2006/customXml" ds:itemID="{D14EFE32-3D2D-457B-89E0-4856472DE4C5}"/>
</file>

<file path=customXml/itemProps3.xml><?xml version="1.0" encoding="utf-8"?>
<ds:datastoreItem xmlns:ds="http://schemas.openxmlformats.org/officeDocument/2006/customXml" ds:itemID="{33344408-4185-468C-85DD-0B265EE61671}"/>
</file>

<file path=docProps/app.xml><?xml version="1.0" encoding="utf-8"?>
<Properties xmlns="http://schemas.openxmlformats.org/officeDocument/2006/extended-properties" xmlns:vt="http://schemas.openxmlformats.org/officeDocument/2006/docPropsVTypes">
  <TotalTime>57</TotalTime>
  <Words>468</Words>
  <Application>Microsoft Office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Archaeological Specialist apprenticeship Professional practice</vt:lpstr>
      <vt:lpstr>End Point Assessment and portfolio guidance</vt:lpstr>
      <vt:lpstr>PowerPoint Presentation</vt:lpstr>
      <vt:lpstr>KSBs</vt:lpstr>
      <vt:lpstr>What do we mean by professional practice?</vt:lpstr>
      <vt:lpstr>Best practice</vt:lpstr>
      <vt:lpstr>Proven practice</vt:lpstr>
      <vt:lpstr>CIfA Code of Conduct</vt:lpstr>
      <vt:lpstr>Behaving as a professional</vt:lpstr>
      <vt:lpstr>Conclusion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Archaeological Specialist apprenticeship Professional practice</dc:title>
  <dc:creator>Martin Locock</dc:creator>
  <cp:lastModifiedBy>Martin Locock</cp:lastModifiedBy>
  <cp:revision>1</cp:revision>
  <dcterms:created xsi:type="dcterms:W3CDTF">2024-04-25T12:05:16Z</dcterms:created>
  <dcterms:modified xsi:type="dcterms:W3CDTF">2024-04-25T13:02:26Z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