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1"/>
  </p:notesMasterIdLst>
  <p:sldIdLst>
    <p:sldId id="256" r:id="rId2"/>
    <p:sldId id="259" r:id="rId3"/>
    <p:sldId id="258" r:id="rId4"/>
    <p:sldId id="261" r:id="rId5"/>
    <p:sldId id="262" r:id="rId6"/>
    <p:sldId id="266" r:id="rId7"/>
    <p:sldId id="263" r:id="rId8"/>
    <p:sldId id="265" r:id="rId9"/>
    <p:sldId id="278" r:id="rId10"/>
    <p:sldId id="269" r:id="rId11"/>
    <p:sldId id="277" r:id="rId12"/>
    <p:sldId id="279" r:id="rId13"/>
    <p:sldId id="285" r:id="rId14"/>
    <p:sldId id="280" r:id="rId15"/>
    <p:sldId id="281" r:id="rId16"/>
    <p:sldId id="282" r:id="rId17"/>
    <p:sldId id="283" r:id="rId18"/>
    <p:sldId id="284" r:id="rId19"/>
    <p:sldId id="276" r:id="rId2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3" d="100"/>
          <a:sy n="63" d="100"/>
        </p:scale>
        <p:origin x="987" y="5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C623C9E-5830-4E8D-AAC0-7A7EF3D61C70}" type="datetimeFigureOut">
              <a:rPr lang="en-GB" smtClean="0"/>
              <a:pPr/>
              <a:t>03/10/2019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5504FC-2FFE-4034-A11D-AFAB96D778E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72077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03/10/2019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68480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03/10/2019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47697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03/10/2019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0999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03/10/2019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77486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03/10/2019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1727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03/10/2019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60516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03/10/2019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73214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03/10/2019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1006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03/10/2019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48458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03/10/2019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65765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03/10/2019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23381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E92B55-7C1B-462A-AA61-DF553BF8564A}" type="datetimeFigureOut">
              <a:rPr lang="en-GB" smtClean="0"/>
              <a:pPr/>
              <a:t>03/10/2019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18743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uowtsd-my.sharepoint.com/personal/juan_ferriz-papi_uwtsd_ac_uk/Documents/Documents/2019-2020/ACBA5009%20Work%20based%20project/First%20session/Stenor.mp4" TargetMode="Externa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0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</a:t>
            </a:fld>
            <a:endParaRPr lang="en-GB"/>
          </a:p>
        </p:txBody>
      </p:sp>
      <p:pic>
        <p:nvPicPr>
          <p:cNvPr id="12" name="Picture 2" descr="UW Trinity Saint David 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60232" y="5776461"/>
            <a:ext cx="1881758" cy="75270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</p:pic>
      <p:sp>
        <p:nvSpPr>
          <p:cNvPr id="8" name="Rectangle 7"/>
          <p:cNvSpPr/>
          <p:nvPr/>
        </p:nvSpPr>
        <p:spPr>
          <a:xfrm>
            <a:off x="188570" y="2474893"/>
            <a:ext cx="8712968" cy="95410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28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ACBA5009 - WORK BASED PROJECT</a:t>
            </a:r>
          </a:p>
          <a:p>
            <a:pPr algn="ctr"/>
            <a:r>
              <a:rPr lang="en-US" sz="28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INTRODUCTION</a:t>
            </a:r>
            <a:endParaRPr lang="en-US" sz="28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4424230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INTRODUCTION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2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827584" y="1844824"/>
            <a:ext cx="65527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What do you expect this module to be? 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827584" y="5120341"/>
            <a:ext cx="65527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In what ways can you contribute?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25510" y="3482582"/>
            <a:ext cx="72728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How do you think the delivery of this module should be?</a:t>
            </a:r>
          </a:p>
        </p:txBody>
      </p:sp>
      <p:sp>
        <p:nvSpPr>
          <p:cNvPr id="12" name="Rectangle 11"/>
          <p:cNvSpPr/>
          <p:nvPr/>
        </p:nvSpPr>
        <p:spPr>
          <a:xfrm>
            <a:off x="1259632" y="548853"/>
            <a:ext cx="669674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WORK BASED PROJECT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737769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INTRODUCTION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3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683568" y="1340768"/>
            <a:ext cx="34203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 smtClean="0">
                <a:solidFill>
                  <a:schemeClr val="accent1"/>
                </a:solidFill>
              </a:rPr>
              <a:t>Coordinator</a:t>
            </a:r>
            <a:endParaRPr lang="en-GB" sz="2400" b="1" dirty="0">
              <a:solidFill>
                <a:schemeClr val="accent1"/>
              </a:solidFill>
            </a:endParaRPr>
          </a:p>
        </p:txBody>
      </p:sp>
      <p:sp>
        <p:nvSpPr>
          <p:cNvPr id="15" name="Rectangle 14"/>
          <p:cNvSpPr/>
          <p:nvPr/>
        </p:nvSpPr>
        <p:spPr>
          <a:xfrm>
            <a:off x="1259632" y="548853"/>
            <a:ext cx="669674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WORK BASED PROJECT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683568" y="2128102"/>
            <a:ext cx="28083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Mrs Lara Hopkinson</a:t>
            </a:r>
            <a:endParaRPr lang="en-GB" sz="2400" b="1" dirty="0"/>
          </a:p>
        </p:txBody>
      </p:sp>
      <p:sp>
        <p:nvSpPr>
          <p:cNvPr id="16" name="TextBox 15"/>
          <p:cNvSpPr txBox="1"/>
          <p:nvPr/>
        </p:nvSpPr>
        <p:spPr>
          <a:xfrm>
            <a:off x="3611950" y="2125087"/>
            <a:ext cx="50748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Email: lara.hopkinson@uwtsd.ac.uk</a:t>
            </a:r>
            <a:endParaRPr lang="en-GB" sz="2400" dirty="0"/>
          </a:p>
        </p:txBody>
      </p:sp>
      <p:sp>
        <p:nvSpPr>
          <p:cNvPr id="13" name="TextBox 12"/>
          <p:cNvSpPr txBox="1"/>
          <p:nvPr/>
        </p:nvSpPr>
        <p:spPr>
          <a:xfrm>
            <a:off x="688265" y="3466025"/>
            <a:ext cx="57606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Supported by the team</a:t>
            </a:r>
            <a:endParaRPr lang="en-GB" sz="2400" dirty="0"/>
          </a:p>
        </p:txBody>
      </p:sp>
      <p:sp>
        <p:nvSpPr>
          <p:cNvPr id="17" name="TextBox 16"/>
          <p:cNvSpPr txBox="1"/>
          <p:nvPr/>
        </p:nvSpPr>
        <p:spPr>
          <a:xfrm>
            <a:off x="1115616" y="3933624"/>
            <a:ext cx="731435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Dr Keerthi Ranasinghe (k.ranasinghe@uwtsd.ac.uk)</a:t>
            </a:r>
          </a:p>
          <a:p>
            <a:r>
              <a:rPr lang="en-GB" sz="2400" dirty="0" smtClean="0"/>
              <a:t>Dr Juan A Ferriz-Papi (juan.ferriz-papi@uwtsd.ac.uk)</a:t>
            </a:r>
          </a:p>
          <a:p>
            <a:r>
              <a:rPr lang="en-GB" sz="2400" dirty="0" smtClean="0"/>
              <a:t>Mr Ian Standen (ian.standen@uwtsd.ac.uk)</a:t>
            </a:r>
          </a:p>
          <a:p>
            <a:r>
              <a:rPr lang="en-GB" sz="2400" dirty="0" smtClean="0"/>
              <a:t>Mr Gavin Traylor (g.traylor@uwtsd.ac.uk)</a:t>
            </a:r>
          </a:p>
          <a:p>
            <a:r>
              <a:rPr lang="en-GB" sz="2400" dirty="0" smtClean="0"/>
              <a:t>Mr Allan Nantel (alan.nantel@uwtsd.ac.uk)</a:t>
            </a:r>
          </a:p>
        </p:txBody>
      </p:sp>
    </p:spTree>
    <p:extLst>
      <p:ext uri="{BB962C8B-B14F-4D97-AF65-F5344CB8AC3E}">
        <p14:creationId xmlns:p14="http://schemas.microsoft.com/office/powerpoint/2010/main" val="373776960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INTRODUCTION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4</a:t>
            </a:fld>
            <a:endParaRPr lang="en-GB" dirty="0"/>
          </a:p>
        </p:txBody>
      </p:sp>
      <p:sp>
        <p:nvSpPr>
          <p:cNvPr id="2" name="TextBox 1"/>
          <p:cNvSpPr txBox="1"/>
          <p:nvPr/>
        </p:nvSpPr>
        <p:spPr>
          <a:xfrm>
            <a:off x="899592" y="1412776"/>
            <a:ext cx="34203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 smtClean="0">
                <a:solidFill>
                  <a:schemeClr val="accent1"/>
                </a:solidFill>
              </a:rPr>
              <a:t>Aims of this module</a:t>
            </a:r>
            <a:endParaRPr lang="en-GB" sz="2400" b="1" dirty="0">
              <a:solidFill>
                <a:schemeClr val="accent1"/>
              </a:solidFill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899592" y="1875295"/>
            <a:ext cx="727280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fontAlgn="base" hangingPunct="0"/>
            <a:r>
              <a:rPr lang="en-GB" sz="2000" dirty="0"/>
              <a:t>To provide students with the opportunity to critically reflect on current trends applicable to working environments in a selected place of work relevant to their degree </a:t>
            </a:r>
            <a:r>
              <a:rPr lang="en-GB" sz="2000" dirty="0" smtClean="0"/>
              <a:t>pathway. </a:t>
            </a:r>
            <a:endParaRPr lang="en-GB" sz="2000" dirty="0"/>
          </a:p>
        </p:txBody>
      </p:sp>
      <p:sp>
        <p:nvSpPr>
          <p:cNvPr id="4" name="Rectangle 3"/>
          <p:cNvSpPr/>
          <p:nvPr/>
        </p:nvSpPr>
        <p:spPr>
          <a:xfrm>
            <a:off x="899592" y="3682767"/>
            <a:ext cx="7272808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 fontAlgn="base" hangingPunct="0">
              <a:buFont typeface="Arial" panose="020B0604020202020204" pitchFamily="34" charset="0"/>
              <a:buChar char="•"/>
            </a:pPr>
            <a:r>
              <a:rPr lang="en-GB" sz="2000" dirty="0"/>
              <a:t>Successfully complete a specific, time-bound project to completion.</a:t>
            </a:r>
          </a:p>
          <a:p>
            <a:pPr marL="342900" lvl="0" indent="-342900" fontAlgn="base" hangingPunct="0">
              <a:buFont typeface="Arial" panose="020B0604020202020204" pitchFamily="34" charset="0"/>
              <a:buChar char="•"/>
            </a:pPr>
            <a:r>
              <a:rPr lang="en-GB" sz="2000" dirty="0"/>
              <a:t>Evaluate current significant challenges relevant to the </a:t>
            </a:r>
            <a:r>
              <a:rPr lang="en-GB" sz="2000" dirty="0" smtClean="0"/>
              <a:t>workplace </a:t>
            </a:r>
            <a:r>
              <a:rPr lang="en-GB" sz="2000" dirty="0"/>
              <a:t>in relation to their project.</a:t>
            </a:r>
          </a:p>
          <a:p>
            <a:pPr marL="342900" lvl="0" indent="-342900" fontAlgn="base" hangingPunct="0">
              <a:buFont typeface="Arial" panose="020B0604020202020204" pitchFamily="34" charset="0"/>
              <a:buChar char="•"/>
            </a:pPr>
            <a:r>
              <a:rPr lang="en-GB" sz="2000" dirty="0"/>
              <a:t>Reflect upon their performance within the project, as well as their learning.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Consider </a:t>
            </a:r>
            <a:r>
              <a:rPr lang="en-GB" sz="2000" dirty="0" smtClean="0"/>
              <a:t>how their work activities relate to the Wellbeing </a:t>
            </a:r>
            <a:r>
              <a:rPr lang="en-GB" sz="2000" dirty="0"/>
              <a:t>of Future Generations </a:t>
            </a:r>
            <a:r>
              <a:rPr lang="en-GB" sz="2000" dirty="0" smtClean="0"/>
              <a:t>Act.</a:t>
            </a:r>
            <a:endParaRPr lang="en-GB" sz="2000" dirty="0"/>
          </a:p>
        </p:txBody>
      </p:sp>
      <p:sp>
        <p:nvSpPr>
          <p:cNvPr id="13" name="TextBox 12"/>
          <p:cNvSpPr txBox="1"/>
          <p:nvPr/>
        </p:nvSpPr>
        <p:spPr>
          <a:xfrm>
            <a:off x="827584" y="3140968"/>
            <a:ext cx="34203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 smtClean="0">
                <a:solidFill>
                  <a:schemeClr val="accent1"/>
                </a:solidFill>
              </a:rPr>
              <a:t>Learning outcomes</a:t>
            </a:r>
            <a:endParaRPr lang="en-GB" sz="2400" b="1" dirty="0">
              <a:solidFill>
                <a:schemeClr val="accent1"/>
              </a:solidFill>
            </a:endParaRPr>
          </a:p>
        </p:txBody>
      </p:sp>
      <p:sp>
        <p:nvSpPr>
          <p:cNvPr id="14" name="Rectangle 13"/>
          <p:cNvSpPr/>
          <p:nvPr/>
        </p:nvSpPr>
        <p:spPr>
          <a:xfrm>
            <a:off x="1259632" y="548853"/>
            <a:ext cx="669674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WORK BASED PROJECT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737769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INTRODUCTION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5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899592" y="1200810"/>
            <a:ext cx="34203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800" b="1" dirty="0" smtClean="0">
                <a:solidFill>
                  <a:schemeClr val="accent1"/>
                </a:solidFill>
              </a:rPr>
              <a:t>Contents</a:t>
            </a:r>
            <a:endParaRPr lang="en-GB" sz="2800" b="1" dirty="0">
              <a:solidFill>
                <a:schemeClr val="accent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899592" y="1724030"/>
            <a:ext cx="7920880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Work in practice and reflective analysis</a:t>
            </a:r>
          </a:p>
          <a:p>
            <a:r>
              <a:rPr lang="en-GB" dirty="0" smtClean="0"/>
              <a:t>Some examples:</a:t>
            </a:r>
          </a:p>
          <a:p>
            <a:pPr marL="285750" lvl="0" indent="-285750" fontAlgn="base" hangingPunct="0">
              <a:buFont typeface="Arial" panose="020B0604020202020204" pitchFamily="34" charset="0"/>
              <a:buChar char="•"/>
            </a:pPr>
            <a:r>
              <a:rPr lang="en-GB" dirty="0"/>
              <a:t>The impact work practices and workplaces have on built environment </a:t>
            </a:r>
            <a:r>
              <a:rPr lang="en-GB" dirty="0" smtClean="0"/>
              <a:t>professions</a:t>
            </a:r>
            <a:endParaRPr lang="en-GB" dirty="0"/>
          </a:p>
          <a:p>
            <a:pPr marL="285750" lvl="0" indent="-285750" fontAlgn="base" hangingPunct="0">
              <a:buFont typeface="Arial" panose="020B0604020202020204" pitchFamily="34" charset="0"/>
              <a:buChar char="•"/>
            </a:pPr>
            <a:r>
              <a:rPr lang="en-GB" dirty="0"/>
              <a:t>Assess the role of the physical infrastructure </a:t>
            </a:r>
            <a:r>
              <a:rPr lang="en-GB" dirty="0" smtClean="0"/>
              <a:t>in the workplace, e.g</a:t>
            </a:r>
            <a:r>
              <a:rPr lang="en-GB" dirty="0"/>
              <a:t>. site office, HQ </a:t>
            </a:r>
            <a:r>
              <a:rPr lang="en-GB" dirty="0" err="1" smtClean="0"/>
              <a:t>etc</a:t>
            </a:r>
            <a:endParaRPr lang="en-GB" dirty="0"/>
          </a:p>
          <a:p>
            <a:pPr marL="285750" lvl="0" indent="-285750" fontAlgn="base" hangingPunct="0">
              <a:buFont typeface="Arial" panose="020B0604020202020204" pitchFamily="34" charset="0"/>
              <a:buChar char="•"/>
            </a:pPr>
            <a:r>
              <a:rPr lang="en-GB" dirty="0"/>
              <a:t>The role of supporting services in the functioning of the </a:t>
            </a:r>
            <a:r>
              <a:rPr lang="en-GB" dirty="0" smtClean="0"/>
              <a:t>workplace</a:t>
            </a:r>
            <a:endParaRPr lang="en-GB" dirty="0"/>
          </a:p>
          <a:p>
            <a:pPr marL="285750" lvl="0" indent="-285750" fontAlgn="base" hangingPunct="0">
              <a:buFont typeface="Arial" panose="020B0604020202020204" pitchFamily="34" charset="0"/>
              <a:buChar char="•"/>
            </a:pPr>
            <a:r>
              <a:rPr lang="en-GB" dirty="0"/>
              <a:t>The role of sub-contractors and professional </a:t>
            </a:r>
            <a:r>
              <a:rPr lang="en-GB" dirty="0" smtClean="0"/>
              <a:t>bodies</a:t>
            </a:r>
            <a:endParaRPr lang="en-GB" dirty="0"/>
          </a:p>
          <a:p>
            <a:pPr marL="285750" lvl="0" indent="-285750" fontAlgn="base" hangingPunct="0">
              <a:buFont typeface="Arial" panose="020B0604020202020204" pitchFamily="34" charset="0"/>
              <a:buChar char="•"/>
            </a:pPr>
            <a:r>
              <a:rPr lang="en-GB" dirty="0"/>
              <a:t>The role and function of various </a:t>
            </a:r>
            <a:r>
              <a:rPr lang="en-GB" dirty="0" smtClean="0"/>
              <a:t>departments, </a:t>
            </a:r>
            <a:r>
              <a:rPr lang="en-GB" dirty="0"/>
              <a:t>e.g. </a:t>
            </a:r>
            <a:r>
              <a:rPr lang="en-GB" dirty="0" smtClean="0"/>
              <a:t>HR</a:t>
            </a:r>
            <a:endParaRPr lang="en-GB" dirty="0"/>
          </a:p>
          <a:p>
            <a:pPr marL="285750" lvl="0" indent="-285750" fontAlgn="base" hangingPunct="0">
              <a:buFont typeface="Arial" panose="020B0604020202020204" pitchFamily="34" charset="0"/>
              <a:buChar char="•"/>
            </a:pPr>
            <a:r>
              <a:rPr lang="en-GB" dirty="0"/>
              <a:t>Evaluate the function and implementation of </a:t>
            </a:r>
            <a:r>
              <a:rPr lang="en-GB" dirty="0" smtClean="0"/>
              <a:t>meetings</a:t>
            </a:r>
            <a:endParaRPr lang="en-GB" dirty="0"/>
          </a:p>
          <a:p>
            <a:pPr marL="285750" lvl="0" indent="-285750" fontAlgn="base" hangingPunct="0">
              <a:buFont typeface="Arial" panose="020B0604020202020204" pitchFamily="34" charset="0"/>
              <a:buChar char="•"/>
            </a:pPr>
            <a:r>
              <a:rPr lang="en-GB" dirty="0"/>
              <a:t>Evaluate communication systems within and between </a:t>
            </a:r>
            <a:r>
              <a:rPr lang="en-GB" dirty="0" smtClean="0"/>
              <a:t>organisations </a:t>
            </a:r>
            <a:r>
              <a:rPr lang="en-GB" dirty="0"/>
              <a:t>involved in the </a:t>
            </a:r>
            <a:r>
              <a:rPr lang="en-GB" dirty="0" smtClean="0"/>
              <a:t>project, </a:t>
            </a:r>
            <a:r>
              <a:rPr lang="en-GB" dirty="0"/>
              <a:t>e.g. planners, construction </a:t>
            </a:r>
            <a:r>
              <a:rPr lang="en-GB" dirty="0" smtClean="0"/>
              <a:t>firm</a:t>
            </a:r>
            <a:endParaRPr lang="en-GB" dirty="0"/>
          </a:p>
          <a:p>
            <a:pPr marL="285750" lvl="0" indent="-285750" fontAlgn="base" hangingPunct="0">
              <a:buFont typeface="Arial" panose="020B0604020202020204" pitchFamily="34" charset="0"/>
              <a:buChar char="•"/>
            </a:pPr>
            <a:r>
              <a:rPr lang="en-GB" dirty="0"/>
              <a:t>Consider how different professions and trades interact within the organisation. </a:t>
            </a:r>
          </a:p>
          <a:p>
            <a:pPr marL="285750" lvl="0" indent="-285750" fontAlgn="base" hangingPunct="0">
              <a:buFont typeface="Arial" panose="020B0604020202020204" pitchFamily="34" charset="0"/>
              <a:buChar char="•"/>
            </a:pPr>
            <a:r>
              <a:rPr lang="en-GB" dirty="0"/>
              <a:t>Psychology and the </a:t>
            </a:r>
            <a:r>
              <a:rPr lang="en-GB" dirty="0" smtClean="0"/>
              <a:t>workplace</a:t>
            </a:r>
            <a:endParaRPr lang="en-GB" dirty="0"/>
          </a:p>
          <a:p>
            <a:pPr marL="285750" lvl="0" indent="-285750" fontAlgn="base" hangingPunct="0">
              <a:buFont typeface="Arial" panose="020B0604020202020204" pitchFamily="34" charset="0"/>
              <a:buChar char="•"/>
            </a:pPr>
            <a:r>
              <a:rPr lang="en-GB" dirty="0"/>
              <a:t>Time management</a:t>
            </a:r>
          </a:p>
          <a:p>
            <a:pPr marL="285750" lvl="0" indent="-285750" fontAlgn="base" hangingPunct="0">
              <a:buFont typeface="Arial" panose="020B0604020202020204" pitchFamily="34" charset="0"/>
              <a:buChar char="•"/>
            </a:pPr>
            <a:r>
              <a:rPr lang="en-GB" dirty="0"/>
              <a:t>Identify and consider individual development goals </a:t>
            </a:r>
          </a:p>
          <a:p>
            <a:pPr marL="285750" lvl="0" indent="-285750" fontAlgn="base" hangingPunct="0">
              <a:buFont typeface="Arial" panose="020B0604020202020204" pitchFamily="34" charset="0"/>
              <a:buChar char="•"/>
            </a:pPr>
            <a:r>
              <a:rPr lang="en-GB" dirty="0"/>
              <a:t>Reflective writing</a:t>
            </a:r>
          </a:p>
        </p:txBody>
      </p:sp>
      <p:sp>
        <p:nvSpPr>
          <p:cNvPr id="11" name="Rectangle 10"/>
          <p:cNvSpPr/>
          <p:nvPr/>
        </p:nvSpPr>
        <p:spPr>
          <a:xfrm>
            <a:off x="1259632" y="548853"/>
            <a:ext cx="669674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WORK BASED PROJECT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737769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INTRODUCTION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6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899592" y="1412776"/>
            <a:ext cx="56536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800" b="1" dirty="0" smtClean="0">
                <a:solidFill>
                  <a:schemeClr val="accent1"/>
                </a:solidFill>
              </a:rPr>
              <a:t>Learning and teaching strategy</a:t>
            </a:r>
            <a:endParaRPr lang="en-GB" sz="2800" b="1" dirty="0">
              <a:solidFill>
                <a:schemeClr val="accent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899200" y="2348880"/>
            <a:ext cx="7920880" cy="32932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1200"/>
              </a:spcBef>
            </a:pPr>
            <a:r>
              <a:rPr lang="en-GB" sz="2400" dirty="0" smtClean="0"/>
              <a:t>A number of defined lecture sessions (October to Mid-November)</a:t>
            </a:r>
          </a:p>
          <a:p>
            <a:pPr>
              <a:spcBef>
                <a:spcPts val="1200"/>
              </a:spcBef>
            </a:pPr>
            <a:r>
              <a:rPr lang="en-GB" sz="2400" dirty="0" smtClean="0"/>
              <a:t>Allocation of work activities and mentors</a:t>
            </a:r>
          </a:p>
          <a:p>
            <a:pPr>
              <a:spcBef>
                <a:spcPts val="1200"/>
              </a:spcBef>
            </a:pPr>
            <a:r>
              <a:rPr lang="en-GB" sz="2400" dirty="0" smtClean="0"/>
              <a:t>Autonomous work</a:t>
            </a:r>
          </a:p>
          <a:p>
            <a:pPr>
              <a:spcBef>
                <a:spcPts val="1200"/>
              </a:spcBef>
            </a:pPr>
            <a:r>
              <a:rPr lang="en-GB" sz="2400" dirty="0" smtClean="0"/>
              <a:t>Engage with mentors periodically</a:t>
            </a:r>
          </a:p>
          <a:p>
            <a:pPr>
              <a:spcBef>
                <a:spcPts val="1200"/>
              </a:spcBef>
            </a:pPr>
            <a:r>
              <a:rPr lang="en-GB" sz="2400" dirty="0" smtClean="0"/>
              <a:t>Periodic submissions to build a reflective journal about your activity</a:t>
            </a:r>
            <a:endParaRPr lang="en-GB" sz="2400" dirty="0"/>
          </a:p>
        </p:txBody>
      </p:sp>
      <p:sp>
        <p:nvSpPr>
          <p:cNvPr id="11" name="Rectangle 10"/>
          <p:cNvSpPr/>
          <p:nvPr/>
        </p:nvSpPr>
        <p:spPr>
          <a:xfrm>
            <a:off x="1259632" y="548853"/>
            <a:ext cx="669674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WORK BASED PROJECT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6399327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INTRODUCTION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7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899592" y="1610996"/>
            <a:ext cx="34203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800" b="1" dirty="0" smtClean="0">
                <a:solidFill>
                  <a:schemeClr val="accent1"/>
                </a:solidFill>
              </a:rPr>
              <a:t>Programme</a:t>
            </a:r>
            <a:endParaRPr lang="en-GB" sz="2800" b="1" dirty="0">
              <a:solidFill>
                <a:schemeClr val="accent1"/>
              </a:solidFill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3059832" y="1556792"/>
            <a:ext cx="5626968" cy="47807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200"/>
              </a:spcAft>
            </a:pPr>
            <a:r>
              <a:rPr lang="es-ES_tradnl" sz="2400" b="1" dirty="0" err="1" smtClean="0"/>
              <a:t>Lecture</a:t>
            </a:r>
            <a:r>
              <a:rPr lang="es-ES_tradnl" sz="2400" b="1" dirty="0" smtClean="0"/>
              <a:t> </a:t>
            </a:r>
            <a:r>
              <a:rPr lang="es-ES_tradnl" sz="2400" b="1" dirty="0" err="1" smtClean="0"/>
              <a:t>sessions</a:t>
            </a:r>
            <a:endParaRPr lang="es-ES_tradnl" sz="2400" b="1" dirty="0" smtClean="0"/>
          </a:p>
          <a:p>
            <a:pPr>
              <a:spcAft>
                <a:spcPts val="200"/>
              </a:spcAft>
            </a:pPr>
            <a:r>
              <a:rPr lang="es-ES_tradnl" sz="2400" dirty="0" smtClean="0"/>
              <a:t>3rd </a:t>
            </a:r>
            <a:r>
              <a:rPr lang="es-ES_tradnl" sz="2400" dirty="0" err="1" smtClean="0"/>
              <a:t>October</a:t>
            </a:r>
            <a:r>
              <a:rPr lang="es-ES_tradnl" sz="2400" dirty="0" smtClean="0"/>
              <a:t> to 7th </a:t>
            </a:r>
            <a:r>
              <a:rPr lang="es-ES_tradnl" sz="2400" dirty="0" err="1" smtClean="0"/>
              <a:t>November</a:t>
            </a:r>
            <a:r>
              <a:rPr lang="es-ES_tradnl" sz="2400" dirty="0" smtClean="0"/>
              <a:t> 2019 </a:t>
            </a:r>
          </a:p>
          <a:p>
            <a:pPr>
              <a:spcAft>
                <a:spcPts val="200"/>
              </a:spcAft>
            </a:pPr>
            <a:r>
              <a:rPr lang="es-ES_tradnl" sz="2400" dirty="0" err="1" smtClean="0"/>
              <a:t>Thursdays</a:t>
            </a:r>
            <a:r>
              <a:rPr lang="es-ES_tradnl" sz="2400" dirty="0" smtClean="0"/>
              <a:t> 17.00-19.00</a:t>
            </a:r>
          </a:p>
          <a:p>
            <a:pPr>
              <a:spcAft>
                <a:spcPts val="200"/>
              </a:spcAft>
            </a:pPr>
            <a:endParaRPr lang="es-ES_tradnl" sz="2400" dirty="0" smtClean="0"/>
          </a:p>
          <a:p>
            <a:pPr>
              <a:spcAft>
                <a:spcPts val="200"/>
              </a:spcAft>
            </a:pPr>
            <a:r>
              <a:rPr lang="es-ES_tradnl" sz="2400" b="1" dirty="0" err="1" smtClean="0"/>
              <a:t>Assignment</a:t>
            </a:r>
            <a:r>
              <a:rPr lang="es-ES_tradnl" sz="2400" b="1" dirty="0" smtClean="0"/>
              <a:t> 1</a:t>
            </a:r>
          </a:p>
          <a:p>
            <a:pPr>
              <a:spcAft>
                <a:spcPts val="200"/>
              </a:spcAft>
            </a:pPr>
            <a:r>
              <a:rPr lang="es-ES_tradnl" sz="2400" dirty="0" err="1" smtClean="0"/>
              <a:t>Learning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contract</a:t>
            </a:r>
            <a:endParaRPr lang="es-ES_tradnl" sz="2400" dirty="0" smtClean="0"/>
          </a:p>
          <a:p>
            <a:pPr>
              <a:spcAft>
                <a:spcPts val="200"/>
              </a:spcAft>
            </a:pPr>
            <a:r>
              <a:rPr lang="es-ES_tradnl" sz="2400" dirty="0" err="1" smtClean="0"/>
              <a:t>Deadline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for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submission</a:t>
            </a:r>
            <a:r>
              <a:rPr lang="es-ES_tradnl" sz="2400" dirty="0" smtClean="0"/>
              <a:t> 14</a:t>
            </a:r>
            <a:r>
              <a:rPr lang="es-ES_tradnl" sz="2400" baseline="30000" dirty="0" smtClean="0"/>
              <a:t>th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November</a:t>
            </a:r>
            <a:r>
              <a:rPr lang="es-ES_tradnl" sz="2400" dirty="0" smtClean="0"/>
              <a:t> 2019</a:t>
            </a:r>
          </a:p>
          <a:p>
            <a:pPr>
              <a:spcAft>
                <a:spcPts val="200"/>
              </a:spcAft>
            </a:pPr>
            <a:endParaRPr lang="es-ES_tradnl" sz="2400" dirty="0" smtClean="0"/>
          </a:p>
          <a:p>
            <a:pPr>
              <a:spcAft>
                <a:spcPts val="200"/>
              </a:spcAft>
            </a:pPr>
            <a:r>
              <a:rPr lang="es-ES_tradnl" sz="2400" b="1" dirty="0" err="1" smtClean="0"/>
              <a:t>Assignment</a:t>
            </a:r>
            <a:r>
              <a:rPr lang="es-ES_tradnl" sz="2400" b="1" dirty="0" smtClean="0"/>
              <a:t> 2</a:t>
            </a:r>
          </a:p>
          <a:p>
            <a:pPr>
              <a:spcAft>
                <a:spcPts val="200"/>
              </a:spcAft>
            </a:pPr>
            <a:r>
              <a:rPr lang="es-ES_tradnl" sz="2400" dirty="0" err="1" smtClean="0"/>
              <a:t>Reflective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Journal</a:t>
            </a:r>
            <a:endParaRPr lang="es-ES_tradnl" sz="2400" dirty="0" smtClean="0"/>
          </a:p>
          <a:p>
            <a:pPr>
              <a:spcAft>
                <a:spcPts val="200"/>
              </a:spcAft>
            </a:pPr>
            <a:r>
              <a:rPr lang="es-ES_tradnl" sz="2400" dirty="0" err="1" smtClean="0"/>
              <a:t>Different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submissions</a:t>
            </a:r>
            <a:endParaRPr lang="en-GB" sz="2400" dirty="0"/>
          </a:p>
        </p:txBody>
      </p:sp>
      <p:sp>
        <p:nvSpPr>
          <p:cNvPr id="13" name="Rectangle 12"/>
          <p:cNvSpPr/>
          <p:nvPr/>
        </p:nvSpPr>
        <p:spPr>
          <a:xfrm>
            <a:off x="1259632" y="548853"/>
            <a:ext cx="669674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WORK BASED PROJECT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737769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INTRODUCTION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8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899592" y="1798163"/>
            <a:ext cx="34203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800" b="1" dirty="0" smtClean="0">
                <a:solidFill>
                  <a:schemeClr val="accent1"/>
                </a:solidFill>
              </a:rPr>
              <a:t>Assessment</a:t>
            </a:r>
            <a:endParaRPr lang="en-GB" sz="2800" b="1" dirty="0">
              <a:solidFill>
                <a:schemeClr val="accent1"/>
              </a:solidFill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1907704" y="3009804"/>
            <a:ext cx="5184576" cy="28058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200"/>
              </a:spcAft>
            </a:pPr>
            <a:r>
              <a:rPr lang="es-ES_tradnl" sz="2800" dirty="0" err="1" smtClean="0"/>
              <a:t>Learning</a:t>
            </a:r>
            <a:r>
              <a:rPr lang="es-ES_tradnl" sz="2800" dirty="0" smtClean="0"/>
              <a:t> </a:t>
            </a:r>
            <a:r>
              <a:rPr lang="es-ES_tradnl" sz="2800" dirty="0" err="1" smtClean="0"/>
              <a:t>Contract</a:t>
            </a:r>
            <a:r>
              <a:rPr lang="es-ES_tradnl" sz="2800" dirty="0" smtClean="0"/>
              <a:t>   	20%</a:t>
            </a:r>
          </a:p>
          <a:p>
            <a:pPr>
              <a:spcAft>
                <a:spcPts val="200"/>
              </a:spcAft>
            </a:pPr>
            <a:endParaRPr lang="es-ES_tradnl" sz="2800" dirty="0" smtClean="0"/>
          </a:p>
          <a:p>
            <a:pPr>
              <a:spcAft>
                <a:spcPts val="200"/>
              </a:spcAft>
            </a:pPr>
            <a:r>
              <a:rPr lang="es-ES_tradnl" sz="2800" dirty="0" err="1" smtClean="0"/>
              <a:t>Reflective</a:t>
            </a:r>
            <a:r>
              <a:rPr lang="es-ES_tradnl" sz="2800" dirty="0" smtClean="0"/>
              <a:t> </a:t>
            </a:r>
            <a:r>
              <a:rPr lang="es-ES_tradnl" sz="2800" dirty="0" err="1" smtClean="0"/>
              <a:t>Journal</a:t>
            </a:r>
            <a:r>
              <a:rPr lang="es-ES_tradnl" sz="2800" dirty="0" smtClean="0"/>
              <a:t>		80%</a:t>
            </a:r>
          </a:p>
          <a:p>
            <a:pPr>
              <a:spcAft>
                <a:spcPts val="200"/>
              </a:spcAft>
            </a:pPr>
            <a:endParaRPr lang="es-ES_tradnl" sz="2800" dirty="0" smtClean="0"/>
          </a:p>
          <a:p>
            <a:pPr>
              <a:spcAft>
                <a:spcPts val="200"/>
              </a:spcAft>
            </a:pPr>
            <a:endParaRPr lang="es-ES_tradnl" sz="2800" dirty="0" smtClean="0"/>
          </a:p>
          <a:p>
            <a:pPr>
              <a:spcAft>
                <a:spcPts val="200"/>
              </a:spcAft>
            </a:pPr>
            <a:r>
              <a:rPr lang="es-ES_tradnl" sz="2800" b="1" dirty="0" smtClean="0"/>
              <a:t>Total </a:t>
            </a:r>
            <a:r>
              <a:rPr lang="es-ES_tradnl" sz="2800" b="1" dirty="0" err="1" smtClean="0"/>
              <a:t>marks</a:t>
            </a:r>
            <a:r>
              <a:rPr lang="es-ES_tradnl" sz="2800" b="1" dirty="0" smtClean="0"/>
              <a:t>			100%</a:t>
            </a:r>
            <a:endParaRPr lang="en-GB" sz="2800" b="1" dirty="0"/>
          </a:p>
        </p:txBody>
      </p:sp>
      <p:sp>
        <p:nvSpPr>
          <p:cNvPr id="13" name="Rectangle 12"/>
          <p:cNvSpPr/>
          <p:nvPr/>
        </p:nvSpPr>
        <p:spPr>
          <a:xfrm>
            <a:off x="1259632" y="548853"/>
            <a:ext cx="669674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WORK BASED PROJECT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73776960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INTRODUCTION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9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899592" y="1610996"/>
            <a:ext cx="56536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800" b="1" dirty="0" smtClean="0">
                <a:solidFill>
                  <a:schemeClr val="accent1"/>
                </a:solidFill>
              </a:rPr>
              <a:t>Lecture sessions</a:t>
            </a:r>
            <a:endParaRPr lang="en-GB" sz="2800" b="1" dirty="0">
              <a:solidFill>
                <a:schemeClr val="accent1"/>
              </a:solidFill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1187624" y="2710626"/>
            <a:ext cx="6673080" cy="32008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200"/>
              </a:spcAft>
            </a:pPr>
            <a:r>
              <a:rPr lang="en-GB" sz="2400" dirty="0" smtClean="0"/>
              <a:t>Will help you to understand the different aspects of the module:</a:t>
            </a:r>
          </a:p>
          <a:p>
            <a:pPr marL="342900" indent="-342900">
              <a:spcAft>
                <a:spcPts val="200"/>
              </a:spcAft>
              <a:buFontTx/>
              <a:buChar char="-"/>
            </a:pPr>
            <a:r>
              <a:rPr lang="en-GB" sz="2400" dirty="0" smtClean="0"/>
              <a:t>Benefits of work-based learning</a:t>
            </a:r>
          </a:p>
          <a:p>
            <a:pPr marL="342900" indent="-342900">
              <a:spcAft>
                <a:spcPts val="200"/>
              </a:spcAft>
              <a:buFontTx/>
              <a:buChar char="-"/>
            </a:pPr>
            <a:r>
              <a:rPr lang="en-GB" sz="2400" dirty="0" smtClean="0"/>
              <a:t>Literature sources</a:t>
            </a:r>
          </a:p>
          <a:p>
            <a:pPr marL="342900" indent="-342900">
              <a:spcAft>
                <a:spcPts val="200"/>
              </a:spcAft>
              <a:buFontTx/>
              <a:buChar char="-"/>
            </a:pPr>
            <a:r>
              <a:rPr lang="en-GB" sz="2400" dirty="0" smtClean="0"/>
              <a:t>Reflective writing</a:t>
            </a:r>
          </a:p>
          <a:p>
            <a:pPr marL="342900" indent="-342900">
              <a:spcAft>
                <a:spcPts val="200"/>
              </a:spcAft>
              <a:buFontTx/>
              <a:buChar char="-"/>
            </a:pPr>
            <a:r>
              <a:rPr lang="en-GB" sz="2400" dirty="0"/>
              <a:t>Assessment</a:t>
            </a:r>
          </a:p>
          <a:p>
            <a:pPr marL="342900" indent="-342900">
              <a:spcAft>
                <a:spcPts val="200"/>
              </a:spcAft>
              <a:buFontTx/>
              <a:buChar char="-"/>
            </a:pPr>
            <a:r>
              <a:rPr lang="en-GB" sz="2400" dirty="0" smtClean="0"/>
              <a:t>Employer network</a:t>
            </a:r>
          </a:p>
          <a:p>
            <a:pPr marL="342900" indent="-342900">
              <a:spcAft>
                <a:spcPts val="200"/>
              </a:spcAft>
              <a:buFontTx/>
              <a:buChar char="-"/>
            </a:pPr>
            <a:r>
              <a:rPr lang="en-GB" sz="2400" dirty="0" smtClean="0"/>
              <a:t>Contract learning</a:t>
            </a:r>
          </a:p>
        </p:txBody>
      </p:sp>
      <p:sp>
        <p:nvSpPr>
          <p:cNvPr id="13" name="Rectangle 12"/>
          <p:cNvSpPr/>
          <p:nvPr/>
        </p:nvSpPr>
        <p:spPr>
          <a:xfrm>
            <a:off x="1259632" y="548853"/>
            <a:ext cx="669674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WORK BASED PROJECT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490159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INTRODUCTION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10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899592" y="1610996"/>
            <a:ext cx="56536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800" b="1" dirty="0" smtClean="0">
                <a:solidFill>
                  <a:schemeClr val="accent1"/>
                </a:solidFill>
              </a:rPr>
              <a:t>Assigning of work activity</a:t>
            </a:r>
            <a:endParaRPr lang="en-GB" sz="2800" b="1" dirty="0">
              <a:solidFill>
                <a:schemeClr val="accent1"/>
              </a:solidFill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1115616" y="2420888"/>
            <a:ext cx="6673080" cy="32008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200"/>
              </a:spcAft>
            </a:pPr>
            <a:r>
              <a:rPr lang="es-ES_tradnl" sz="2400" dirty="0" err="1" smtClean="0"/>
              <a:t>Those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already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working</a:t>
            </a:r>
            <a:r>
              <a:rPr lang="es-ES_tradnl" sz="2400" dirty="0" smtClean="0"/>
              <a:t> at a Company:</a:t>
            </a:r>
          </a:p>
          <a:p>
            <a:pPr>
              <a:spcAft>
                <a:spcPts val="200"/>
              </a:spcAft>
            </a:pPr>
            <a:r>
              <a:rPr lang="es-ES_tradnl" sz="2400" dirty="0" err="1" smtClean="0"/>
              <a:t>You</a:t>
            </a:r>
            <a:r>
              <a:rPr lang="es-ES_tradnl" sz="2400" dirty="0" smtClean="0"/>
              <a:t> can </a:t>
            </a:r>
            <a:r>
              <a:rPr lang="es-ES_tradnl" sz="2400" dirty="0" err="1" smtClean="0"/>
              <a:t>make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your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agreement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with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your</a:t>
            </a:r>
            <a:r>
              <a:rPr lang="es-ES_tradnl" sz="2400" dirty="0" smtClean="0"/>
              <a:t> Company</a:t>
            </a:r>
          </a:p>
          <a:p>
            <a:pPr>
              <a:spcAft>
                <a:spcPts val="200"/>
              </a:spcAft>
            </a:pPr>
            <a:endParaRPr lang="es-ES_tradnl" sz="2400" dirty="0"/>
          </a:p>
          <a:p>
            <a:pPr>
              <a:spcAft>
                <a:spcPts val="200"/>
              </a:spcAft>
            </a:pPr>
            <a:r>
              <a:rPr lang="es-ES_tradnl" sz="2400" dirty="0" err="1" smtClean="0"/>
              <a:t>Those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not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working</a:t>
            </a:r>
            <a:r>
              <a:rPr lang="es-ES_tradnl" sz="2400" dirty="0" smtClean="0"/>
              <a:t>:</a:t>
            </a:r>
            <a:endParaRPr lang="en-GB" sz="2400" dirty="0"/>
          </a:p>
          <a:p>
            <a:pPr>
              <a:spcAft>
                <a:spcPts val="200"/>
              </a:spcAft>
            </a:pPr>
            <a:r>
              <a:rPr lang="en-GB" sz="2400" dirty="0" smtClean="0"/>
              <a:t>You will be allocated a work activity</a:t>
            </a:r>
          </a:p>
          <a:p>
            <a:pPr>
              <a:spcAft>
                <a:spcPts val="200"/>
              </a:spcAft>
            </a:pPr>
            <a:endParaRPr lang="en-GB" sz="2400" dirty="0"/>
          </a:p>
          <a:p>
            <a:pPr>
              <a:spcAft>
                <a:spcPts val="200"/>
              </a:spcAft>
            </a:pPr>
            <a:r>
              <a:rPr lang="en-GB" sz="2400" dirty="0" smtClean="0"/>
              <a:t>In any case, you have to define your work activity and agree with the company and your mentor</a:t>
            </a:r>
          </a:p>
        </p:txBody>
      </p:sp>
      <p:sp>
        <p:nvSpPr>
          <p:cNvPr id="13" name="Rectangle 12"/>
          <p:cNvSpPr/>
          <p:nvPr/>
        </p:nvSpPr>
        <p:spPr>
          <a:xfrm>
            <a:off x="1259632" y="548853"/>
            <a:ext cx="669674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WORK BASED PROJECT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4916227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INTRODUCTION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11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899592" y="1610996"/>
            <a:ext cx="56536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800" b="1" dirty="0" smtClean="0">
                <a:solidFill>
                  <a:schemeClr val="accent1"/>
                </a:solidFill>
              </a:rPr>
              <a:t>Assigning of work activity</a:t>
            </a:r>
            <a:endParaRPr lang="en-GB" sz="2800" b="1" dirty="0">
              <a:solidFill>
                <a:schemeClr val="accent1"/>
              </a:solidFill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1350347" y="2348880"/>
            <a:ext cx="4752098" cy="40164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200"/>
              </a:spcAft>
            </a:pPr>
            <a:r>
              <a:rPr lang="en-GB" sz="2400" dirty="0" smtClean="0"/>
              <a:t>Examples of work activities:</a:t>
            </a:r>
          </a:p>
          <a:p>
            <a:pPr>
              <a:spcAft>
                <a:spcPts val="200"/>
              </a:spcAft>
            </a:pPr>
            <a:endParaRPr lang="en-GB" sz="2400" dirty="0"/>
          </a:p>
          <a:p>
            <a:pPr marL="342900" indent="-342900">
              <a:spcAft>
                <a:spcPts val="200"/>
              </a:spcAft>
              <a:buFontTx/>
              <a:buChar char="-"/>
            </a:pPr>
            <a:r>
              <a:rPr lang="en-GB" sz="2400" dirty="0" smtClean="0"/>
              <a:t>Analysis of site layout along time</a:t>
            </a:r>
          </a:p>
          <a:p>
            <a:pPr marL="342900" indent="-342900">
              <a:spcAft>
                <a:spcPts val="200"/>
              </a:spcAft>
              <a:buFontTx/>
              <a:buChar char="-"/>
            </a:pPr>
            <a:r>
              <a:rPr lang="en-GB" sz="2400" dirty="0" smtClean="0"/>
              <a:t>Implementation of H&amp;S</a:t>
            </a:r>
          </a:p>
          <a:p>
            <a:pPr marL="342900" indent="-342900">
              <a:spcAft>
                <a:spcPts val="200"/>
              </a:spcAft>
              <a:buFontTx/>
              <a:buChar char="-"/>
            </a:pPr>
            <a:r>
              <a:rPr lang="en-GB" sz="2400" dirty="0" smtClean="0"/>
              <a:t>Managing subcontractors</a:t>
            </a:r>
          </a:p>
          <a:p>
            <a:pPr marL="342900" indent="-342900">
              <a:spcAft>
                <a:spcPts val="200"/>
              </a:spcAft>
              <a:buFontTx/>
              <a:buChar char="-"/>
            </a:pPr>
            <a:r>
              <a:rPr lang="en-GB" sz="2400" dirty="0" smtClean="0"/>
              <a:t>Variations in cost and budget</a:t>
            </a:r>
          </a:p>
          <a:p>
            <a:pPr marL="342900" indent="-342900">
              <a:spcAft>
                <a:spcPts val="200"/>
              </a:spcAft>
              <a:buFontTx/>
              <a:buChar char="-"/>
            </a:pPr>
            <a:r>
              <a:rPr lang="en-GB" sz="2400" dirty="0" smtClean="0"/>
              <a:t>Monitoring programmes</a:t>
            </a:r>
          </a:p>
          <a:p>
            <a:pPr marL="342900" indent="-342900">
              <a:spcAft>
                <a:spcPts val="200"/>
              </a:spcAft>
              <a:buFontTx/>
              <a:buChar char="-"/>
            </a:pPr>
            <a:r>
              <a:rPr lang="en-GB" sz="2400" dirty="0" smtClean="0"/>
              <a:t>Progress at design stage</a:t>
            </a:r>
          </a:p>
          <a:p>
            <a:pPr marL="342900" indent="-342900">
              <a:spcAft>
                <a:spcPts val="200"/>
              </a:spcAft>
              <a:buFontTx/>
              <a:buChar char="-"/>
            </a:pPr>
            <a:r>
              <a:rPr lang="en-GB" sz="2400" dirty="0" smtClean="0"/>
              <a:t>Refurbishment works</a:t>
            </a:r>
          </a:p>
          <a:p>
            <a:pPr marL="342900" indent="-342900">
              <a:spcAft>
                <a:spcPts val="200"/>
              </a:spcAft>
              <a:buFontTx/>
              <a:buChar char="-"/>
            </a:pPr>
            <a:r>
              <a:rPr lang="en-GB" sz="2400" dirty="0" smtClean="0"/>
              <a:t>…</a:t>
            </a:r>
          </a:p>
        </p:txBody>
      </p:sp>
      <p:sp>
        <p:nvSpPr>
          <p:cNvPr id="13" name="Rectangle 12"/>
          <p:cNvSpPr/>
          <p:nvPr/>
        </p:nvSpPr>
        <p:spPr>
          <a:xfrm>
            <a:off x="1259632" y="548853"/>
            <a:ext cx="669674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WORK BASED PROJECT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9845623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INTRODUCTION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12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683568" y="1628800"/>
            <a:ext cx="56536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800" b="1" dirty="0" smtClean="0">
                <a:solidFill>
                  <a:schemeClr val="accent1"/>
                </a:solidFill>
              </a:rPr>
              <a:t>Assigning of work activity</a:t>
            </a:r>
            <a:endParaRPr lang="en-GB" sz="2800" b="1" dirty="0">
              <a:solidFill>
                <a:schemeClr val="accent1"/>
              </a:solidFill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683998" y="2409242"/>
            <a:ext cx="7416824" cy="35958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200"/>
              </a:spcAft>
            </a:pPr>
            <a:r>
              <a:rPr lang="en-GB" sz="2400" dirty="0" smtClean="0"/>
              <a:t>Examples of work activities that we could look at assigning non-employed students to:</a:t>
            </a:r>
          </a:p>
          <a:p>
            <a:pPr>
              <a:spcAft>
                <a:spcPts val="200"/>
              </a:spcAft>
            </a:pPr>
            <a:endParaRPr lang="en-GB" sz="2400" dirty="0"/>
          </a:p>
          <a:p>
            <a:pPr marL="342900" indent="-342900">
              <a:spcAft>
                <a:spcPts val="200"/>
              </a:spcAft>
              <a:buFontTx/>
              <a:buChar char="-"/>
            </a:pPr>
            <a:r>
              <a:rPr lang="en-GB" sz="2400" dirty="0" smtClean="0"/>
              <a:t>Penarth - Building conservation and refurbishment</a:t>
            </a:r>
          </a:p>
          <a:p>
            <a:pPr marL="342900" indent="-342900">
              <a:spcAft>
                <a:spcPts val="200"/>
              </a:spcAft>
              <a:buFontTx/>
              <a:buChar char="-"/>
            </a:pPr>
            <a:r>
              <a:rPr lang="en-GB" sz="2400" dirty="0" err="1" smtClean="0"/>
              <a:t>Stenor</a:t>
            </a:r>
            <a:r>
              <a:rPr lang="en-GB" sz="2400" dirty="0" smtClean="0"/>
              <a:t> </a:t>
            </a:r>
            <a:r>
              <a:rPr lang="en-GB" sz="2400" dirty="0" err="1" smtClean="0"/>
              <a:t>Env</a:t>
            </a:r>
            <a:r>
              <a:rPr lang="en-GB" sz="2400" dirty="0" smtClean="0"/>
              <a:t> </a:t>
            </a:r>
            <a:r>
              <a:rPr lang="en-GB" sz="2400" dirty="0" err="1" smtClean="0"/>
              <a:t>Ser</a:t>
            </a:r>
            <a:r>
              <a:rPr lang="en-GB" sz="2400" dirty="0" smtClean="0"/>
              <a:t> Ltd. – Soil transport and recycling</a:t>
            </a:r>
          </a:p>
          <a:p>
            <a:pPr marL="342900" indent="-342900">
              <a:spcAft>
                <a:spcPts val="200"/>
              </a:spcAft>
              <a:buFontTx/>
              <a:buChar char="-"/>
            </a:pPr>
            <a:r>
              <a:rPr lang="en-GB" sz="2400" dirty="0" smtClean="0"/>
              <a:t>Down to Earth – Project execution</a:t>
            </a:r>
          </a:p>
          <a:p>
            <a:pPr marL="342900" indent="-342900">
              <a:spcAft>
                <a:spcPts val="200"/>
              </a:spcAft>
              <a:buFontTx/>
              <a:buChar char="-"/>
            </a:pPr>
            <a:r>
              <a:rPr lang="en-GB" sz="2400" dirty="0" smtClean="0"/>
              <a:t>Oseng-Rees – glass recycling products for construction</a:t>
            </a:r>
          </a:p>
          <a:p>
            <a:pPr marL="342900" indent="-342900">
              <a:spcAft>
                <a:spcPts val="200"/>
              </a:spcAft>
              <a:buFontTx/>
              <a:buChar char="-"/>
            </a:pPr>
            <a:r>
              <a:rPr lang="en-GB" sz="2400" dirty="0" smtClean="0"/>
              <a:t>…</a:t>
            </a:r>
          </a:p>
          <a:p>
            <a:pPr>
              <a:spcAft>
                <a:spcPts val="200"/>
              </a:spcAft>
            </a:pPr>
            <a:endParaRPr lang="en-GB" sz="2400" dirty="0" smtClean="0"/>
          </a:p>
        </p:txBody>
      </p:sp>
      <p:sp>
        <p:nvSpPr>
          <p:cNvPr id="13" name="Rectangle 12"/>
          <p:cNvSpPr/>
          <p:nvPr/>
        </p:nvSpPr>
        <p:spPr>
          <a:xfrm>
            <a:off x="1259632" y="548853"/>
            <a:ext cx="669674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WORK BASED PROJECT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6193544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INTRODUCTION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13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683568" y="1628800"/>
            <a:ext cx="56536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800" b="1" dirty="0" smtClean="0">
                <a:solidFill>
                  <a:schemeClr val="accent1"/>
                </a:solidFill>
              </a:rPr>
              <a:t>Penarth, Vale of Glamorgan</a:t>
            </a:r>
            <a:endParaRPr lang="en-GB" sz="2800" b="1" dirty="0">
              <a:solidFill>
                <a:schemeClr val="accent1"/>
              </a:solidFill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683568" y="2681664"/>
            <a:ext cx="7416824" cy="16466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200"/>
              </a:spcAft>
            </a:pPr>
            <a:r>
              <a:rPr lang="en-GB" sz="2400" dirty="0" smtClean="0"/>
              <a:t>2 properties pre-1919</a:t>
            </a:r>
          </a:p>
          <a:p>
            <a:pPr>
              <a:spcAft>
                <a:spcPts val="200"/>
              </a:spcAft>
            </a:pPr>
            <a:r>
              <a:rPr lang="en-GB" sz="2400" dirty="0" smtClean="0"/>
              <a:t>Exploration of energy efficiency </a:t>
            </a:r>
          </a:p>
          <a:p>
            <a:pPr>
              <a:spcAft>
                <a:spcPts val="200"/>
              </a:spcAft>
            </a:pPr>
            <a:r>
              <a:rPr lang="en-GB" sz="2400" dirty="0"/>
              <a:t>a</a:t>
            </a:r>
            <a:r>
              <a:rPr lang="en-GB" sz="2400" dirty="0" smtClean="0"/>
              <a:t>nd solutions to improve it</a:t>
            </a:r>
          </a:p>
          <a:p>
            <a:pPr>
              <a:spcAft>
                <a:spcPts val="200"/>
              </a:spcAft>
            </a:pPr>
            <a:r>
              <a:rPr lang="en-GB" sz="2400" dirty="0" smtClean="0"/>
              <a:t>Considerations of building conservation</a:t>
            </a:r>
            <a:endParaRPr lang="en-GB" sz="2400" dirty="0" smtClean="0"/>
          </a:p>
        </p:txBody>
      </p:sp>
      <p:sp>
        <p:nvSpPr>
          <p:cNvPr id="13" name="Rectangle 12"/>
          <p:cNvSpPr/>
          <p:nvPr/>
        </p:nvSpPr>
        <p:spPr>
          <a:xfrm>
            <a:off x="1259632" y="548853"/>
            <a:ext cx="669674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WORK BASED PROJECT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1026" name="Picture 2" descr="Resultado de imagen de penarth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638" y="2168341"/>
            <a:ext cx="2886144" cy="1924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Resultado de imagen de penarth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638" y="4314638"/>
            <a:ext cx="2886144" cy="1920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73503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INTRODUCTION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14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683568" y="1628800"/>
            <a:ext cx="56536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800" b="1" dirty="0" err="1" smtClean="0">
                <a:solidFill>
                  <a:schemeClr val="accent1"/>
                </a:solidFill>
              </a:rPr>
              <a:t>Stenor</a:t>
            </a:r>
            <a:r>
              <a:rPr lang="en-GB" sz="2800" b="1" dirty="0" smtClean="0">
                <a:solidFill>
                  <a:schemeClr val="accent1"/>
                </a:solidFill>
              </a:rPr>
              <a:t> Environmental Services Ltd.</a:t>
            </a:r>
            <a:endParaRPr lang="en-GB" sz="2800" b="1" dirty="0">
              <a:solidFill>
                <a:schemeClr val="accent1"/>
              </a:solidFill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683568" y="2681664"/>
            <a:ext cx="7416824" cy="28315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200"/>
              </a:spcAft>
            </a:pPr>
            <a:r>
              <a:rPr lang="en-GB" sz="2400" dirty="0" smtClean="0"/>
              <a:t>Soil and C&amp;D waste management</a:t>
            </a:r>
          </a:p>
          <a:p>
            <a:pPr>
              <a:spcAft>
                <a:spcPts val="200"/>
              </a:spcAft>
            </a:pPr>
            <a:r>
              <a:rPr lang="en-GB" sz="2400" dirty="0" smtClean="0"/>
              <a:t>Haulage</a:t>
            </a:r>
          </a:p>
          <a:p>
            <a:pPr>
              <a:spcAft>
                <a:spcPts val="200"/>
              </a:spcAft>
            </a:pPr>
            <a:r>
              <a:rPr lang="en-GB" sz="2400" dirty="0" smtClean="0"/>
              <a:t>Waste transfer facility</a:t>
            </a:r>
          </a:p>
          <a:p>
            <a:pPr>
              <a:spcAft>
                <a:spcPts val="200"/>
              </a:spcAft>
            </a:pPr>
            <a:r>
              <a:rPr lang="en-GB" sz="2400" dirty="0" smtClean="0"/>
              <a:t>Recycled products:</a:t>
            </a:r>
          </a:p>
          <a:p>
            <a:pPr marL="342900" indent="-342900">
              <a:spcAft>
                <a:spcPts val="200"/>
              </a:spcAft>
              <a:buFontTx/>
              <a:buChar char="-"/>
            </a:pPr>
            <a:r>
              <a:rPr lang="en-GB" sz="2400" dirty="0" smtClean="0"/>
              <a:t>Soil</a:t>
            </a:r>
          </a:p>
          <a:p>
            <a:pPr marL="342900" indent="-342900">
              <a:spcAft>
                <a:spcPts val="200"/>
              </a:spcAft>
              <a:buFontTx/>
              <a:buChar char="-"/>
            </a:pPr>
            <a:r>
              <a:rPr lang="en-GB" sz="2400" dirty="0" smtClean="0"/>
              <a:t>Recycled aggregates</a:t>
            </a:r>
          </a:p>
          <a:p>
            <a:pPr marL="342900" indent="-342900">
              <a:spcAft>
                <a:spcPts val="200"/>
              </a:spcAft>
              <a:buFontTx/>
              <a:buChar char="-"/>
            </a:pPr>
            <a:r>
              <a:rPr lang="en-GB" sz="2400" dirty="0" smtClean="0"/>
              <a:t>Manufactured </a:t>
            </a:r>
            <a:r>
              <a:rPr lang="en-GB" sz="2400" dirty="0" err="1" smtClean="0"/>
              <a:t>topsoils</a:t>
            </a:r>
            <a:endParaRPr lang="en-GB" sz="2400" dirty="0" smtClean="0"/>
          </a:p>
        </p:txBody>
      </p:sp>
      <p:sp>
        <p:nvSpPr>
          <p:cNvPr id="13" name="Rectangle 12"/>
          <p:cNvSpPr/>
          <p:nvPr/>
        </p:nvSpPr>
        <p:spPr>
          <a:xfrm>
            <a:off x="1259632" y="548853"/>
            <a:ext cx="669674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WORK BASED PROJECT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12" name="Content Placeholder 5" descr="A picture containing sky, outdoor, ground, nature&#10;&#10;Description generated with very high confidence">
            <a:extLst>
              <a:ext uri="{FF2B5EF4-FFF2-40B4-BE49-F238E27FC236}">
                <a16:creationId xmlns:a16="http://schemas.microsoft.com/office/drawing/2014/main" id="{BFF27E39-1AF7-4325-AFB8-0DB1E43CA67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084168" y="1641790"/>
            <a:ext cx="2902654" cy="2177399"/>
          </a:xfrm>
          <a:prstGeom prst="rect">
            <a:avLst/>
          </a:prstGeom>
        </p:spPr>
      </p:pic>
      <p:pic>
        <p:nvPicPr>
          <p:cNvPr id="14" name="Picture 7" descr="A truck driving down a dirt road&#10;&#10;Description generated with high confidence">
            <a:extLst>
              <a:ext uri="{FF2B5EF4-FFF2-40B4-BE49-F238E27FC236}">
                <a16:creationId xmlns:a16="http://schemas.microsoft.com/office/drawing/2014/main" id="{1BFB3F9B-4F4B-427D-90B9-86F2B1F9AAB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64797" y="3991805"/>
            <a:ext cx="2922025" cy="21919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Box 3">
            <a:hlinkClick r:id="rId6"/>
          </p:cNvPr>
          <p:cNvSpPr txBox="1"/>
          <p:nvPr/>
        </p:nvSpPr>
        <p:spPr>
          <a:xfrm>
            <a:off x="2267744" y="5771575"/>
            <a:ext cx="1800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 smtClean="0">
                <a:solidFill>
                  <a:srgbClr val="00B050"/>
                </a:solidFill>
              </a:rPr>
              <a:t>VIDEO</a:t>
            </a:r>
            <a:endParaRPr lang="en-GB" sz="3200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8190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INTRODUCTION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15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683568" y="1628800"/>
            <a:ext cx="56536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800" b="1" dirty="0" err="1" smtClean="0">
                <a:solidFill>
                  <a:schemeClr val="accent1"/>
                </a:solidFill>
              </a:rPr>
              <a:t>Stenor</a:t>
            </a:r>
            <a:r>
              <a:rPr lang="en-GB" sz="2800" b="1" dirty="0" smtClean="0">
                <a:solidFill>
                  <a:schemeClr val="accent1"/>
                </a:solidFill>
              </a:rPr>
              <a:t> Environmental Services Ltd.</a:t>
            </a:r>
            <a:endParaRPr lang="en-GB" sz="2800" b="1" dirty="0">
              <a:solidFill>
                <a:schemeClr val="accent1"/>
              </a:solidFill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683568" y="2492896"/>
            <a:ext cx="7416824" cy="36215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200"/>
              </a:spcAft>
            </a:pPr>
            <a:r>
              <a:rPr lang="en-GB" sz="2400" dirty="0" smtClean="0"/>
              <a:t>Activity works that can be developed:</a:t>
            </a:r>
          </a:p>
          <a:p>
            <a:pPr marL="342900" indent="-342900">
              <a:spcAft>
                <a:spcPts val="200"/>
              </a:spcAft>
              <a:buFontTx/>
              <a:buChar char="-"/>
            </a:pPr>
            <a:r>
              <a:rPr lang="en-GB" sz="2400" dirty="0" smtClean="0"/>
              <a:t>Site layout</a:t>
            </a:r>
          </a:p>
          <a:p>
            <a:pPr marL="342900" indent="-342900">
              <a:spcAft>
                <a:spcPts val="200"/>
              </a:spcAft>
              <a:buFontTx/>
              <a:buChar char="-"/>
            </a:pPr>
            <a:r>
              <a:rPr lang="en-GB" sz="2400" dirty="0" smtClean="0"/>
              <a:t>Haulage monitoring</a:t>
            </a:r>
          </a:p>
          <a:p>
            <a:pPr marL="342900" indent="-342900">
              <a:spcAft>
                <a:spcPts val="200"/>
              </a:spcAft>
              <a:buFontTx/>
              <a:buChar char="-"/>
            </a:pPr>
            <a:r>
              <a:rPr lang="en-GB" sz="2400" dirty="0" smtClean="0"/>
              <a:t>Plant/equipment cost analysis</a:t>
            </a:r>
          </a:p>
          <a:p>
            <a:pPr marL="342900" indent="-342900">
              <a:spcAft>
                <a:spcPts val="200"/>
              </a:spcAft>
              <a:buFontTx/>
              <a:buChar char="-"/>
            </a:pPr>
            <a:r>
              <a:rPr lang="en-GB" sz="2400" dirty="0" smtClean="0"/>
              <a:t>Manufacturing process</a:t>
            </a:r>
          </a:p>
          <a:p>
            <a:pPr marL="342900" indent="-342900">
              <a:spcAft>
                <a:spcPts val="200"/>
              </a:spcAft>
              <a:buFontTx/>
              <a:buChar char="-"/>
            </a:pPr>
            <a:r>
              <a:rPr lang="en-GB" sz="2400" dirty="0" smtClean="0"/>
              <a:t>Quality control</a:t>
            </a:r>
          </a:p>
          <a:p>
            <a:pPr marL="342900" indent="-342900">
              <a:spcAft>
                <a:spcPts val="200"/>
              </a:spcAft>
              <a:buFontTx/>
              <a:buChar char="-"/>
            </a:pPr>
            <a:r>
              <a:rPr lang="en-GB" sz="2400" dirty="0" smtClean="0"/>
              <a:t>H&amp;S</a:t>
            </a:r>
          </a:p>
          <a:p>
            <a:pPr marL="342900" indent="-342900">
              <a:spcAft>
                <a:spcPts val="200"/>
              </a:spcAft>
              <a:buFontTx/>
              <a:buChar char="-"/>
            </a:pPr>
            <a:r>
              <a:rPr lang="en-GB" sz="2400" dirty="0" smtClean="0"/>
              <a:t>Market analysis </a:t>
            </a:r>
          </a:p>
          <a:p>
            <a:pPr marL="342900" indent="-342900">
              <a:spcAft>
                <a:spcPts val="200"/>
              </a:spcAft>
              <a:buFontTx/>
              <a:buChar char="-"/>
            </a:pPr>
            <a:r>
              <a:rPr lang="en-GB" sz="2400" dirty="0" smtClean="0"/>
              <a:t>Waste management</a:t>
            </a:r>
          </a:p>
        </p:txBody>
      </p:sp>
      <p:sp>
        <p:nvSpPr>
          <p:cNvPr id="13" name="Rectangle 12"/>
          <p:cNvSpPr/>
          <p:nvPr/>
        </p:nvSpPr>
        <p:spPr>
          <a:xfrm>
            <a:off x="1259632" y="548853"/>
            <a:ext cx="669674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WORK BASED PROJECT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12" name="Content Placeholder 5" descr="A picture containing sky, outdoor, ground, nature&#10;&#10;Description generated with very high confidence">
            <a:extLst>
              <a:ext uri="{FF2B5EF4-FFF2-40B4-BE49-F238E27FC236}">
                <a16:creationId xmlns:a16="http://schemas.microsoft.com/office/drawing/2014/main" id="{BFF27E39-1AF7-4325-AFB8-0DB1E43CA67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084168" y="1641790"/>
            <a:ext cx="2902654" cy="2177399"/>
          </a:xfrm>
          <a:prstGeom prst="rect">
            <a:avLst/>
          </a:prstGeom>
        </p:spPr>
      </p:pic>
      <p:pic>
        <p:nvPicPr>
          <p:cNvPr id="14" name="Picture 7" descr="A truck driving down a dirt road&#10;&#10;Description generated with high confidence">
            <a:extLst>
              <a:ext uri="{FF2B5EF4-FFF2-40B4-BE49-F238E27FC236}">
                <a16:creationId xmlns:a16="http://schemas.microsoft.com/office/drawing/2014/main" id="{1BFB3F9B-4F4B-427D-90B9-86F2B1F9AAB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64797" y="3991805"/>
            <a:ext cx="2922025" cy="21919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79186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INTRODUCTION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16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683568" y="1628800"/>
            <a:ext cx="56536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800" b="1" dirty="0" smtClean="0">
                <a:solidFill>
                  <a:schemeClr val="accent1"/>
                </a:solidFill>
              </a:rPr>
              <a:t>Down to Earth Project</a:t>
            </a:r>
            <a:endParaRPr lang="en-GB" sz="2800" b="1" dirty="0">
              <a:solidFill>
                <a:schemeClr val="accent1"/>
              </a:solidFill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899592" y="2255587"/>
            <a:ext cx="4322222" cy="44114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200"/>
              </a:spcAft>
            </a:pPr>
            <a:r>
              <a:rPr lang="en-GB" sz="2400" dirty="0" smtClean="0"/>
              <a:t>Sustainable Construction</a:t>
            </a:r>
          </a:p>
          <a:p>
            <a:pPr>
              <a:spcAft>
                <a:spcPts val="200"/>
              </a:spcAft>
            </a:pPr>
            <a:r>
              <a:rPr lang="en-GB" sz="2400" dirty="0" smtClean="0"/>
              <a:t>Use of natural materials</a:t>
            </a:r>
          </a:p>
          <a:p>
            <a:pPr marL="342900" indent="-342900">
              <a:spcAft>
                <a:spcPts val="200"/>
              </a:spcAft>
              <a:buFontTx/>
              <a:buChar char="-"/>
            </a:pPr>
            <a:r>
              <a:rPr lang="en-GB" sz="2400" dirty="0" smtClean="0"/>
              <a:t>Timber</a:t>
            </a:r>
          </a:p>
          <a:p>
            <a:pPr marL="342900" indent="-342900">
              <a:spcAft>
                <a:spcPts val="200"/>
              </a:spcAft>
              <a:buFontTx/>
              <a:buChar char="-"/>
            </a:pPr>
            <a:r>
              <a:rPr lang="en-GB" sz="2400" dirty="0" err="1" smtClean="0"/>
              <a:t>Strawbale</a:t>
            </a:r>
            <a:endParaRPr lang="en-GB" sz="2400" dirty="0" smtClean="0"/>
          </a:p>
          <a:p>
            <a:pPr marL="342900" indent="-342900">
              <a:spcAft>
                <a:spcPts val="200"/>
              </a:spcAft>
              <a:buFontTx/>
              <a:buChar char="-"/>
            </a:pPr>
            <a:r>
              <a:rPr lang="en-GB" sz="2400" dirty="0" smtClean="0"/>
              <a:t>Clay renders</a:t>
            </a:r>
          </a:p>
          <a:p>
            <a:pPr marL="342900" indent="-342900">
              <a:spcAft>
                <a:spcPts val="200"/>
              </a:spcAft>
              <a:buFontTx/>
              <a:buChar char="-"/>
            </a:pPr>
            <a:r>
              <a:rPr lang="en-GB" sz="2400" dirty="0" smtClean="0"/>
              <a:t>Green covers</a:t>
            </a:r>
          </a:p>
          <a:p>
            <a:pPr>
              <a:spcAft>
                <a:spcPts val="200"/>
              </a:spcAft>
            </a:pPr>
            <a:r>
              <a:rPr lang="en-GB" sz="2400" dirty="0" smtClean="0"/>
              <a:t>Energy efficiency </a:t>
            </a:r>
          </a:p>
          <a:p>
            <a:pPr>
              <a:spcAft>
                <a:spcPts val="200"/>
              </a:spcAft>
            </a:pPr>
            <a:r>
              <a:rPr lang="en-GB" sz="2400" dirty="0" smtClean="0"/>
              <a:t>(passive and active solutions)</a:t>
            </a:r>
          </a:p>
          <a:p>
            <a:pPr>
              <a:spcAft>
                <a:spcPts val="200"/>
              </a:spcAft>
            </a:pPr>
            <a:r>
              <a:rPr lang="en-GB" sz="2400" dirty="0" smtClean="0"/>
              <a:t>Self-sufficiency</a:t>
            </a:r>
          </a:p>
          <a:p>
            <a:pPr marL="342900" indent="-342900">
              <a:spcAft>
                <a:spcPts val="200"/>
              </a:spcAft>
              <a:buFontTx/>
              <a:buChar char="-"/>
            </a:pPr>
            <a:r>
              <a:rPr lang="en-GB" sz="2400" dirty="0" smtClean="0"/>
              <a:t>Natural gardens</a:t>
            </a:r>
          </a:p>
          <a:p>
            <a:pPr marL="342900" indent="-342900">
              <a:spcAft>
                <a:spcPts val="200"/>
              </a:spcAft>
              <a:buFontTx/>
              <a:buChar char="-"/>
            </a:pPr>
            <a:r>
              <a:rPr lang="en-GB" sz="2400" dirty="0" smtClean="0"/>
              <a:t>Water harvesting</a:t>
            </a:r>
          </a:p>
        </p:txBody>
      </p:sp>
      <p:sp>
        <p:nvSpPr>
          <p:cNvPr id="13" name="Rectangle 12"/>
          <p:cNvSpPr/>
          <p:nvPr/>
        </p:nvSpPr>
        <p:spPr>
          <a:xfrm>
            <a:off x="1259632" y="548853"/>
            <a:ext cx="669674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WORK BASED PROJECT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1026" name="Picture 2" descr="https://www.downtoearthproject.org.uk/wp-content/uploads/2019/05/D2E-072016-020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20884" y="1805638"/>
            <a:ext cx="2965938" cy="19772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20884" y="4365103"/>
            <a:ext cx="2911433" cy="16412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92706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INTRODUCTION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17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683568" y="1628800"/>
            <a:ext cx="56536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800" b="1" dirty="0" smtClean="0">
                <a:solidFill>
                  <a:schemeClr val="accent1"/>
                </a:solidFill>
              </a:rPr>
              <a:t>Down to Earth Project</a:t>
            </a:r>
            <a:endParaRPr lang="en-GB" sz="2800" b="1" dirty="0">
              <a:solidFill>
                <a:schemeClr val="accent1"/>
              </a:solidFill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683568" y="2577472"/>
            <a:ext cx="4968552" cy="28058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200"/>
              </a:spcAft>
            </a:pPr>
            <a:r>
              <a:rPr lang="en-GB" sz="2400" dirty="0" smtClean="0"/>
              <a:t>Activity works that can be developed:</a:t>
            </a:r>
          </a:p>
          <a:p>
            <a:pPr marL="342900" indent="-342900">
              <a:spcAft>
                <a:spcPts val="200"/>
              </a:spcAft>
              <a:buFontTx/>
              <a:buChar char="-"/>
            </a:pPr>
            <a:r>
              <a:rPr lang="en-GB" sz="2400" dirty="0" smtClean="0"/>
              <a:t>Participation in construction projects</a:t>
            </a:r>
          </a:p>
          <a:p>
            <a:pPr marL="342900" indent="-342900">
              <a:spcAft>
                <a:spcPts val="200"/>
              </a:spcAft>
              <a:buFontTx/>
              <a:buChar char="-"/>
            </a:pPr>
            <a:r>
              <a:rPr lang="en-GB" sz="2400" dirty="0" smtClean="0"/>
              <a:t>Construction management</a:t>
            </a:r>
          </a:p>
          <a:p>
            <a:pPr marL="342900" indent="-342900">
              <a:spcAft>
                <a:spcPts val="200"/>
              </a:spcAft>
              <a:buFontTx/>
              <a:buChar char="-"/>
            </a:pPr>
            <a:r>
              <a:rPr lang="en-GB" sz="2400" dirty="0" smtClean="0"/>
              <a:t>Quantity Surveying</a:t>
            </a:r>
          </a:p>
          <a:p>
            <a:pPr marL="342900" indent="-342900">
              <a:spcAft>
                <a:spcPts val="200"/>
              </a:spcAft>
              <a:buFontTx/>
              <a:buChar char="-"/>
            </a:pPr>
            <a:r>
              <a:rPr lang="en-GB" sz="2400" dirty="0" smtClean="0"/>
              <a:t>Materials performance</a:t>
            </a:r>
          </a:p>
          <a:p>
            <a:pPr marL="342900" indent="-342900">
              <a:spcAft>
                <a:spcPts val="200"/>
              </a:spcAft>
              <a:buFontTx/>
              <a:buChar char="-"/>
            </a:pPr>
            <a:r>
              <a:rPr lang="en-GB" sz="2400" dirty="0" smtClean="0"/>
              <a:t>Sustainable solutions</a:t>
            </a:r>
          </a:p>
        </p:txBody>
      </p:sp>
      <p:sp>
        <p:nvSpPr>
          <p:cNvPr id="13" name="Rectangle 12"/>
          <p:cNvSpPr/>
          <p:nvPr/>
        </p:nvSpPr>
        <p:spPr>
          <a:xfrm>
            <a:off x="1259632" y="548853"/>
            <a:ext cx="669674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WORK BASED PROJECT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1026" name="Picture 2" descr="https://www.downtoearthproject.org.uk/wp-content/uploads/2019/05/D2E-072016-020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20884" y="1805638"/>
            <a:ext cx="2965938" cy="19772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20884" y="4365103"/>
            <a:ext cx="2911433" cy="16412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03599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INTRODUCTION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18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683568" y="1628800"/>
            <a:ext cx="56536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800" b="1" dirty="0" smtClean="0">
                <a:solidFill>
                  <a:schemeClr val="accent1"/>
                </a:solidFill>
              </a:rPr>
              <a:t>Oseng-Rees Reflection</a:t>
            </a:r>
            <a:endParaRPr lang="en-GB" sz="2800" b="1" dirty="0">
              <a:solidFill>
                <a:schemeClr val="accent1"/>
              </a:solidFill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683568" y="2577472"/>
            <a:ext cx="4968552" cy="39908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200"/>
              </a:spcAft>
            </a:pPr>
            <a:r>
              <a:rPr lang="en-GB" sz="2400" dirty="0" smtClean="0"/>
              <a:t>Start-up</a:t>
            </a:r>
          </a:p>
          <a:p>
            <a:pPr>
              <a:spcAft>
                <a:spcPts val="200"/>
              </a:spcAft>
            </a:pPr>
            <a:r>
              <a:rPr lang="en-GB" sz="2400" dirty="0" smtClean="0"/>
              <a:t>Use of Fused recycled glass for application in Architecture</a:t>
            </a:r>
          </a:p>
          <a:p>
            <a:pPr>
              <a:spcAft>
                <a:spcPts val="200"/>
              </a:spcAft>
            </a:pPr>
            <a:endParaRPr lang="en-GB" sz="2400" dirty="0" smtClean="0"/>
          </a:p>
          <a:p>
            <a:pPr>
              <a:spcAft>
                <a:spcPts val="200"/>
              </a:spcAft>
            </a:pPr>
            <a:r>
              <a:rPr lang="en-GB" sz="2400" dirty="0" smtClean="0"/>
              <a:t>Works that can be developed:</a:t>
            </a:r>
          </a:p>
          <a:p>
            <a:pPr marL="342900" indent="-342900">
              <a:spcAft>
                <a:spcPts val="200"/>
              </a:spcAft>
              <a:buFontTx/>
              <a:buChar char="-"/>
            </a:pPr>
            <a:r>
              <a:rPr lang="en-GB" sz="2400" dirty="0" smtClean="0"/>
              <a:t>Market analysis</a:t>
            </a:r>
          </a:p>
          <a:p>
            <a:pPr marL="342900" indent="-342900">
              <a:spcAft>
                <a:spcPts val="200"/>
              </a:spcAft>
              <a:buFontTx/>
              <a:buChar char="-"/>
            </a:pPr>
            <a:r>
              <a:rPr lang="en-GB" sz="2400" dirty="0" smtClean="0"/>
              <a:t>Circular economy</a:t>
            </a:r>
          </a:p>
          <a:p>
            <a:pPr marL="342900" indent="-342900">
              <a:spcAft>
                <a:spcPts val="200"/>
              </a:spcAft>
              <a:buFontTx/>
              <a:buChar char="-"/>
            </a:pPr>
            <a:r>
              <a:rPr lang="en-GB" sz="2400" dirty="0" smtClean="0"/>
              <a:t>Business plan</a:t>
            </a:r>
          </a:p>
          <a:p>
            <a:pPr marL="342900" indent="-342900">
              <a:spcAft>
                <a:spcPts val="200"/>
              </a:spcAft>
              <a:buFontTx/>
              <a:buChar char="-"/>
            </a:pPr>
            <a:r>
              <a:rPr lang="en-GB" sz="2400" dirty="0" smtClean="0"/>
              <a:t>Product design</a:t>
            </a:r>
          </a:p>
          <a:p>
            <a:pPr marL="342900" indent="-342900">
              <a:spcAft>
                <a:spcPts val="200"/>
              </a:spcAft>
              <a:buFontTx/>
              <a:buChar char="-"/>
            </a:pPr>
            <a:r>
              <a:rPr lang="en-GB" sz="2400" dirty="0" smtClean="0"/>
              <a:t>Quality control</a:t>
            </a:r>
          </a:p>
        </p:txBody>
      </p:sp>
      <p:sp>
        <p:nvSpPr>
          <p:cNvPr id="13" name="Rectangle 12"/>
          <p:cNvSpPr/>
          <p:nvPr/>
        </p:nvSpPr>
        <p:spPr>
          <a:xfrm>
            <a:off x="1259632" y="548853"/>
            <a:ext cx="669674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WORK BASED PROJECT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15" name="Picture 2" descr="selections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4730676" y="2241940"/>
            <a:ext cx="5622306" cy="26295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914894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INTRODUCTION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19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899592" y="1610996"/>
            <a:ext cx="56536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800" b="1" dirty="0" smtClean="0">
                <a:solidFill>
                  <a:schemeClr val="accent1"/>
                </a:solidFill>
              </a:rPr>
              <a:t>Assigning of work activity</a:t>
            </a:r>
            <a:endParaRPr lang="en-GB" sz="2800" b="1" dirty="0">
              <a:solidFill>
                <a:schemeClr val="accent1"/>
              </a:solidFill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1329016" y="3783617"/>
            <a:ext cx="6673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200"/>
              </a:spcAft>
            </a:pPr>
            <a:r>
              <a:rPr lang="en-GB" sz="2400" dirty="0" smtClean="0"/>
              <a:t>To start with, let’s make a survey…</a:t>
            </a:r>
            <a:endParaRPr lang="es-ES_tradnl" sz="2400" dirty="0" smtClean="0"/>
          </a:p>
        </p:txBody>
      </p:sp>
      <p:sp>
        <p:nvSpPr>
          <p:cNvPr id="13" name="Rectangle 12"/>
          <p:cNvSpPr/>
          <p:nvPr/>
        </p:nvSpPr>
        <p:spPr>
          <a:xfrm>
            <a:off x="1259632" y="548853"/>
            <a:ext cx="669674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WORK BASED PROJECT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1094510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1918</TotalTime>
  <Words>761</Words>
  <Application>Microsoft Office PowerPoint</Application>
  <PresentationFormat>On-screen Show (4:3)</PresentationFormat>
  <Paragraphs>206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2" baseType="lpstr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Ferriz-Papi, Juan</dc:creator>
  <cp:lastModifiedBy>Juan Ferriz-Papi</cp:lastModifiedBy>
  <cp:revision>48</cp:revision>
  <dcterms:created xsi:type="dcterms:W3CDTF">2015-09-15T12:16:09Z</dcterms:created>
  <dcterms:modified xsi:type="dcterms:W3CDTF">2019-10-03T06:58:34Z</dcterms:modified>
</cp:coreProperties>
</file>