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59" r:id="rId4"/>
    <p:sldId id="258" r:id="rId5"/>
    <p:sldId id="272" r:id="rId6"/>
    <p:sldId id="260" r:id="rId7"/>
    <p:sldId id="261" r:id="rId8"/>
    <p:sldId id="262" r:id="rId9"/>
    <p:sldId id="263" r:id="rId10"/>
    <p:sldId id="264" r:id="rId11"/>
    <p:sldId id="265" r:id="rId12"/>
    <p:sldId id="266" r:id="rId13"/>
    <p:sldId id="273" r:id="rId14"/>
    <p:sldId id="275" r:id="rId15"/>
    <p:sldId id="276" r:id="rId16"/>
    <p:sldId id="277" r:id="rId17"/>
    <p:sldId id="278" r:id="rId18"/>
    <p:sldId id="279" r:id="rId19"/>
    <p:sldId id="274"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6" d="100"/>
          <a:sy n="56" d="100"/>
        </p:scale>
        <p:origin x="138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B41656A-BAE4-4B2C-90F3-12A35BF4CABB}" type="datetimeFigureOut">
              <a:rPr lang="en-GB" smtClean="0"/>
              <a:t>26/10/2017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4423272A-2118-46ED-BBDF-16407586D984}" type="slidenum">
              <a:rPr lang="en-GB" smtClean="0"/>
              <a:t>‹#›</a:t>
            </a:fld>
            <a:endParaRPr lang="en-GB"/>
          </a:p>
        </p:txBody>
      </p:sp>
    </p:spTree>
    <p:extLst>
      <p:ext uri="{BB962C8B-B14F-4D97-AF65-F5344CB8AC3E}">
        <p14:creationId xmlns:p14="http://schemas.microsoft.com/office/powerpoint/2010/main" val="415928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a:t>
            </a:fld>
            <a:endParaRPr lang="en-GB"/>
          </a:p>
        </p:txBody>
      </p:sp>
    </p:spTree>
    <p:extLst>
      <p:ext uri="{BB962C8B-B14F-4D97-AF65-F5344CB8AC3E}">
        <p14:creationId xmlns:p14="http://schemas.microsoft.com/office/powerpoint/2010/main" val="3152370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2</a:t>
            </a:fld>
            <a:endParaRPr lang="en-GB"/>
          </a:p>
        </p:txBody>
      </p:sp>
    </p:spTree>
    <p:extLst>
      <p:ext uri="{BB962C8B-B14F-4D97-AF65-F5344CB8AC3E}">
        <p14:creationId xmlns:p14="http://schemas.microsoft.com/office/powerpoint/2010/main" val="2840521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3</a:t>
            </a:fld>
            <a:endParaRPr lang="en-GB"/>
          </a:p>
        </p:txBody>
      </p:sp>
    </p:spTree>
    <p:extLst>
      <p:ext uri="{BB962C8B-B14F-4D97-AF65-F5344CB8AC3E}">
        <p14:creationId xmlns:p14="http://schemas.microsoft.com/office/powerpoint/2010/main" val="1257860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4</a:t>
            </a:fld>
            <a:endParaRPr lang="en-GB"/>
          </a:p>
        </p:txBody>
      </p:sp>
    </p:spTree>
    <p:extLst>
      <p:ext uri="{BB962C8B-B14F-4D97-AF65-F5344CB8AC3E}">
        <p14:creationId xmlns:p14="http://schemas.microsoft.com/office/powerpoint/2010/main" val="1064443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5</a:t>
            </a:fld>
            <a:endParaRPr lang="en-GB"/>
          </a:p>
        </p:txBody>
      </p:sp>
    </p:spTree>
    <p:extLst>
      <p:ext uri="{BB962C8B-B14F-4D97-AF65-F5344CB8AC3E}">
        <p14:creationId xmlns:p14="http://schemas.microsoft.com/office/powerpoint/2010/main" val="2266351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6</a:t>
            </a:fld>
            <a:endParaRPr lang="en-GB"/>
          </a:p>
        </p:txBody>
      </p:sp>
    </p:spTree>
    <p:extLst>
      <p:ext uri="{BB962C8B-B14F-4D97-AF65-F5344CB8AC3E}">
        <p14:creationId xmlns:p14="http://schemas.microsoft.com/office/powerpoint/2010/main" val="3029059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 statement do you agree with?</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7</a:t>
            </a:fld>
            <a:endParaRPr lang="en-GB"/>
          </a:p>
        </p:txBody>
      </p:sp>
    </p:spTree>
    <p:extLst>
      <p:ext uri="{BB962C8B-B14F-4D97-AF65-F5344CB8AC3E}">
        <p14:creationId xmlns:p14="http://schemas.microsoft.com/office/powerpoint/2010/main" val="2613335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8</a:t>
            </a:fld>
            <a:endParaRPr lang="en-GB"/>
          </a:p>
        </p:txBody>
      </p:sp>
    </p:spTree>
    <p:extLst>
      <p:ext uri="{BB962C8B-B14F-4D97-AF65-F5344CB8AC3E}">
        <p14:creationId xmlns:p14="http://schemas.microsoft.com/office/powerpoint/2010/main" val="2242132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9</a:t>
            </a:fld>
            <a:endParaRPr lang="en-GB"/>
          </a:p>
        </p:txBody>
      </p:sp>
    </p:spTree>
    <p:extLst>
      <p:ext uri="{BB962C8B-B14F-4D97-AF65-F5344CB8AC3E}">
        <p14:creationId xmlns:p14="http://schemas.microsoft.com/office/powerpoint/2010/main" val="2790721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Praxis – way of thinking</a:t>
            </a:r>
            <a:r>
              <a:rPr lang="en-GB" baseline="0" dirty="0" smtClean="0"/>
              <a:t> about what we do (our practice) as a theoretically and critically formed activity.  We do things because we have particular commitments to the action in question – in this case the teaching practice. </a:t>
            </a:r>
          </a:p>
          <a:p>
            <a:r>
              <a:rPr lang="en-GB" baseline="0" dirty="0" smtClean="0"/>
              <a:t> This could be the philosophical or political commitment that underpins the teacher’s perception of their work. </a:t>
            </a:r>
          </a:p>
          <a:p>
            <a:endParaRPr lang="en-GB" baseline="0" dirty="0" smtClean="0"/>
          </a:p>
          <a:p>
            <a:r>
              <a:rPr lang="en-GB" sz="1200" kern="1200" dirty="0" smtClean="0">
                <a:solidFill>
                  <a:schemeClr val="tx1"/>
                </a:solidFill>
                <a:effectLst/>
                <a:latin typeface="+mn-lt"/>
                <a:ea typeface="+mn-ea"/>
                <a:cs typeface="+mn-cs"/>
              </a:rPr>
              <a:t>Teachers enter particular schooling and situations with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 personal, but shared idea of the good and a commitment to human emancipation,</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an ability to think critically, -in-action</a:t>
            </a:r>
          </a:p>
          <a:p>
            <a:r>
              <a:rPr lang="en-GB" sz="1200" kern="1200" dirty="0" smtClean="0">
                <a:solidFill>
                  <a:schemeClr val="tx1"/>
                </a:solidFill>
                <a:effectLst/>
                <a:latin typeface="+mn-lt"/>
                <a:ea typeface="+mn-ea"/>
                <a:cs typeface="+mn-cs"/>
              </a:rPr>
              <a:t>an understanding of their role and the expectations others have of them, </a:t>
            </a:r>
            <a:r>
              <a:rPr lang="en-GB" sz="1200" kern="1200" dirty="0" err="1" smtClean="0">
                <a:solidFill>
                  <a:schemeClr val="tx1"/>
                </a:solidFill>
                <a:effectLst/>
                <a:latin typeface="+mn-lt"/>
                <a:ea typeface="+mn-ea"/>
                <a:cs typeface="+mn-cs"/>
              </a:rPr>
              <a:t>anda</a:t>
            </a:r>
            <a:r>
              <a:rPr lang="en-GB" sz="1200" kern="1200" dirty="0" smtClean="0">
                <a:solidFill>
                  <a:schemeClr val="tx1"/>
                </a:solidFill>
                <a:effectLst/>
                <a:latin typeface="+mn-lt"/>
                <a:ea typeface="+mn-ea"/>
                <a:cs typeface="+mn-cs"/>
              </a:rPr>
              <a:t> proposal for action which sets out essential principles and features of the educational encounter.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Guided by these, they encourage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conversations between, and with, people in the situation</a:t>
            </a:r>
          </a:p>
          <a:p>
            <a:r>
              <a:rPr lang="en-GB" sz="1200" kern="1200" dirty="0" smtClean="0">
                <a:solidFill>
                  <a:schemeClr val="tx1"/>
                </a:solidFill>
                <a:effectLst/>
                <a:latin typeface="+mn-lt"/>
                <a:ea typeface="+mn-ea"/>
                <a:cs typeface="+mn-cs"/>
              </a:rPr>
              <a:t>out of which may come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informed and committed action.</a:t>
            </a:r>
          </a:p>
          <a:p>
            <a:r>
              <a:rPr lang="en-GB" sz="1200" kern="1200" dirty="0" smtClean="0">
                <a:solidFill>
                  <a:schemeClr val="tx1"/>
                </a:solidFill>
                <a:effectLst/>
                <a:latin typeface="+mn-lt"/>
                <a:ea typeface="+mn-ea"/>
                <a:cs typeface="+mn-cs"/>
              </a:rPr>
              <a:t>They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continually evaluate the process and what they can see of outcomes.</a:t>
            </a:r>
          </a:p>
          <a:p>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10</a:t>
            </a:fld>
            <a:endParaRPr lang="en-GB"/>
          </a:p>
        </p:txBody>
      </p:sp>
    </p:spTree>
    <p:extLst>
      <p:ext uri="{BB962C8B-B14F-4D97-AF65-F5344CB8AC3E}">
        <p14:creationId xmlns:p14="http://schemas.microsoft.com/office/powerpoint/2010/main" val="1908891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End goal does not really matter but the journey students take to get there does.</a:t>
            </a:r>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11</a:t>
            </a:fld>
            <a:endParaRPr lang="en-GB"/>
          </a:p>
        </p:txBody>
      </p:sp>
    </p:spTree>
    <p:extLst>
      <p:ext uri="{BB962C8B-B14F-4D97-AF65-F5344CB8AC3E}">
        <p14:creationId xmlns:p14="http://schemas.microsoft.com/office/powerpoint/2010/main" val="3508976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in the late 1980s and the 1990s many of the debates about the National Curriculum for schools did not so much concern how the curriculum was thought about as to what its objectives and content might be.</a:t>
            </a:r>
            <a:endParaRPr lang="en-GB" dirty="0"/>
          </a:p>
        </p:txBody>
      </p:sp>
      <p:sp>
        <p:nvSpPr>
          <p:cNvPr id="4" name="Slide Number Placeholder 3"/>
          <p:cNvSpPr>
            <a:spLocks noGrp="1"/>
          </p:cNvSpPr>
          <p:nvPr>
            <p:ph type="sldNum" sz="quarter" idx="10"/>
          </p:nvPr>
        </p:nvSpPr>
        <p:spPr/>
        <p:txBody>
          <a:bodyPr/>
          <a:lstStyle/>
          <a:p>
            <a:fld id="{4423272A-2118-46ED-BBDF-16407586D984}" type="slidenum">
              <a:rPr lang="en-GB" smtClean="0"/>
              <a:t>12</a:t>
            </a:fld>
            <a:endParaRPr lang="en-GB"/>
          </a:p>
        </p:txBody>
      </p:sp>
    </p:spTree>
    <p:extLst>
      <p:ext uri="{BB962C8B-B14F-4D97-AF65-F5344CB8AC3E}">
        <p14:creationId xmlns:p14="http://schemas.microsoft.com/office/powerpoint/2010/main" val="259487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13</a:t>
            </a:fld>
            <a:endParaRPr lang="en-GB"/>
          </a:p>
        </p:txBody>
      </p:sp>
    </p:spTree>
    <p:extLst>
      <p:ext uri="{BB962C8B-B14F-4D97-AF65-F5344CB8AC3E}">
        <p14:creationId xmlns:p14="http://schemas.microsoft.com/office/powerpoint/2010/main" val="3783662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14</a:t>
            </a:fld>
            <a:endParaRPr lang="en-GB"/>
          </a:p>
        </p:txBody>
      </p:sp>
    </p:spTree>
    <p:extLst>
      <p:ext uri="{BB962C8B-B14F-4D97-AF65-F5344CB8AC3E}">
        <p14:creationId xmlns:p14="http://schemas.microsoft.com/office/powerpoint/2010/main" val="4151902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15</a:t>
            </a:fld>
            <a:endParaRPr lang="en-GB"/>
          </a:p>
        </p:txBody>
      </p:sp>
    </p:spTree>
    <p:extLst>
      <p:ext uri="{BB962C8B-B14F-4D97-AF65-F5344CB8AC3E}">
        <p14:creationId xmlns:p14="http://schemas.microsoft.com/office/powerpoint/2010/main" val="536029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16</a:t>
            </a:fld>
            <a:endParaRPr lang="en-GB"/>
          </a:p>
        </p:txBody>
      </p:sp>
    </p:spTree>
    <p:extLst>
      <p:ext uri="{BB962C8B-B14F-4D97-AF65-F5344CB8AC3E}">
        <p14:creationId xmlns:p14="http://schemas.microsoft.com/office/powerpoint/2010/main" val="1388507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17</a:t>
            </a:fld>
            <a:endParaRPr lang="en-GB"/>
          </a:p>
        </p:txBody>
      </p:sp>
    </p:spTree>
    <p:extLst>
      <p:ext uri="{BB962C8B-B14F-4D97-AF65-F5344CB8AC3E}">
        <p14:creationId xmlns:p14="http://schemas.microsoft.com/office/powerpoint/2010/main" val="3303562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18</a:t>
            </a:fld>
            <a:endParaRPr lang="en-GB"/>
          </a:p>
        </p:txBody>
      </p:sp>
    </p:spTree>
    <p:extLst>
      <p:ext uri="{BB962C8B-B14F-4D97-AF65-F5344CB8AC3E}">
        <p14:creationId xmlns:p14="http://schemas.microsoft.com/office/powerpoint/2010/main" val="21569771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423272A-2118-46ED-BBDF-16407586D984}" type="slidenum">
              <a:rPr lang="en-GB" smtClean="0"/>
              <a:t>19</a:t>
            </a:fld>
            <a:endParaRPr lang="en-GB"/>
          </a:p>
        </p:txBody>
      </p:sp>
    </p:spTree>
    <p:extLst>
      <p:ext uri="{BB962C8B-B14F-4D97-AF65-F5344CB8AC3E}">
        <p14:creationId xmlns:p14="http://schemas.microsoft.com/office/powerpoint/2010/main" val="930082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82CCC7B-E3EC-4FE3-95F9-EF020A3D6B09}"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2CCC7B-E3EC-4FE3-95F9-EF020A3D6B09}"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2CCC7B-E3EC-4FE3-95F9-EF020A3D6B09}"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82CCC7B-E3EC-4FE3-95F9-EF020A3D6B09}"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2CCC7B-E3EC-4FE3-95F9-EF020A3D6B09}"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82CCC7B-E3EC-4FE3-95F9-EF020A3D6B09}"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82CCC7B-E3EC-4FE3-95F9-EF020A3D6B09}"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82CCC7B-E3EC-4FE3-95F9-EF020A3D6B09}"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2CCC7B-E3EC-4FE3-95F9-EF020A3D6B09}"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A84E86-AA4B-4758-A91C-12EAD7911C37}"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82CCC7B-E3EC-4FE3-95F9-EF020A3D6B09}"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82CCC7B-E3EC-4FE3-95F9-EF020A3D6B09}"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A84E86-AA4B-4758-A91C-12EAD7911C37}"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82CCC7B-E3EC-4FE3-95F9-EF020A3D6B09}" type="datetimeFigureOut">
              <a:rPr lang="en-GB" smtClean="0"/>
              <a:t>26/10/2017</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CA84E86-AA4B-4758-A91C-12EAD7911C37}"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dawsonera-com.v-ezproxy.smu.ac.uk/readonline/9780203836033/startPage/2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marL="182880" indent="0">
              <a:buNone/>
            </a:pPr>
            <a:r>
              <a:rPr lang="en-GB" dirty="0" smtClean="0"/>
              <a:t>Curriculum Studies</a:t>
            </a:r>
            <a:endParaRPr lang="en-GB" dirty="0"/>
          </a:p>
        </p:txBody>
      </p:sp>
      <p:sp>
        <p:nvSpPr>
          <p:cNvPr id="3" name="Subtitle 2"/>
          <p:cNvSpPr>
            <a:spLocks noGrp="1"/>
          </p:cNvSpPr>
          <p:nvPr>
            <p:ph type="subTitle" idx="1"/>
          </p:nvPr>
        </p:nvSpPr>
        <p:spPr/>
        <p:txBody>
          <a:bodyPr/>
          <a:lstStyle/>
          <a:p>
            <a:r>
              <a:rPr lang="en-GB" dirty="0" smtClean="0"/>
              <a:t>Week 1: Module Introduction </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581128"/>
            <a:ext cx="8784976" cy="227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2162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2276872"/>
            <a:ext cx="6400800" cy="3474720"/>
          </a:xfrm>
        </p:spPr>
        <p:txBody>
          <a:bodyPr/>
          <a:lstStyle/>
          <a:p>
            <a:pPr lvl="0"/>
            <a:r>
              <a:rPr lang="en-GB" dirty="0"/>
              <a:t>To develop an initial awareness of the content of the module</a:t>
            </a:r>
          </a:p>
          <a:p>
            <a:pPr marL="0" indent="0">
              <a:buNone/>
            </a:pPr>
            <a:r>
              <a:rPr lang="en-GB" dirty="0"/>
              <a:t> </a:t>
            </a:r>
          </a:p>
          <a:p>
            <a:pPr lvl="0"/>
            <a:r>
              <a:rPr lang="en-GB" dirty="0"/>
              <a:t>To consider some milestones in curriculum development</a:t>
            </a:r>
          </a:p>
          <a:p>
            <a:endParaRPr lang="en-GB" dirty="0"/>
          </a:p>
        </p:txBody>
      </p:sp>
      <p:sp>
        <p:nvSpPr>
          <p:cNvPr id="2" name="Title 1"/>
          <p:cNvSpPr>
            <a:spLocks noGrp="1"/>
          </p:cNvSpPr>
          <p:nvPr>
            <p:ph type="title"/>
          </p:nvPr>
        </p:nvSpPr>
        <p:spPr>
          <a:xfrm>
            <a:off x="971600" y="260648"/>
            <a:ext cx="6512511" cy="1143000"/>
          </a:xfrm>
        </p:spPr>
        <p:txBody>
          <a:bodyPr/>
          <a:lstStyle/>
          <a:p>
            <a:pPr marL="0" indent="0" algn="ctr">
              <a:buNone/>
            </a:pPr>
            <a:r>
              <a:rPr lang="en-GB" dirty="0" smtClean="0"/>
              <a:t>Lesson Outcomes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93096"/>
            <a:ext cx="2790541" cy="2341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027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76872"/>
            <a:ext cx="7408333" cy="4248472"/>
          </a:xfrm>
        </p:spPr>
        <p:txBody>
          <a:bodyPr>
            <a:normAutofit fontScale="77500" lnSpcReduction="20000"/>
          </a:bodyPr>
          <a:lstStyle/>
          <a:p>
            <a:r>
              <a:rPr lang="en-GB" dirty="0"/>
              <a:t>Curriculum: perspectives and </a:t>
            </a:r>
            <a:r>
              <a:rPr lang="en-GB" dirty="0" smtClean="0"/>
              <a:t>considerations</a:t>
            </a:r>
          </a:p>
          <a:p>
            <a:pPr marL="0" indent="0">
              <a:buNone/>
            </a:pPr>
            <a:endParaRPr lang="en-GB" dirty="0" smtClean="0"/>
          </a:p>
          <a:p>
            <a:r>
              <a:rPr lang="en-GB" dirty="0"/>
              <a:t>History of curriculum development in </a:t>
            </a:r>
            <a:r>
              <a:rPr lang="en-GB" dirty="0" smtClean="0"/>
              <a:t>Britain</a:t>
            </a:r>
          </a:p>
          <a:p>
            <a:pPr marL="0" indent="0">
              <a:buNone/>
            </a:pPr>
            <a:endParaRPr lang="en-GB" dirty="0" smtClean="0"/>
          </a:p>
          <a:p>
            <a:r>
              <a:rPr lang="en-GB" dirty="0"/>
              <a:t>Curriculum in context: Primary, Secondary and Post Compulsory</a:t>
            </a:r>
            <a:r>
              <a:rPr lang="en-GB" dirty="0" smtClean="0"/>
              <a:t>.</a:t>
            </a:r>
          </a:p>
          <a:p>
            <a:pPr marL="0" indent="0">
              <a:buNone/>
            </a:pPr>
            <a:endParaRPr lang="en-GB" dirty="0" smtClean="0"/>
          </a:p>
          <a:p>
            <a:r>
              <a:rPr lang="en-GB" dirty="0" smtClean="0"/>
              <a:t>Global curriculum</a:t>
            </a:r>
          </a:p>
          <a:p>
            <a:pPr marL="0" indent="0">
              <a:buNone/>
            </a:pPr>
            <a:endParaRPr lang="en-GB" dirty="0" smtClean="0"/>
          </a:p>
          <a:p>
            <a:r>
              <a:rPr lang="en-GB" dirty="0"/>
              <a:t> Current issues in the National Curriculum in Wales and the rest of the </a:t>
            </a:r>
            <a:r>
              <a:rPr lang="en-GB" dirty="0" smtClean="0"/>
              <a:t>UK</a:t>
            </a:r>
          </a:p>
          <a:p>
            <a:pPr marL="0" indent="0">
              <a:buNone/>
            </a:pPr>
            <a:endParaRPr lang="en-GB" dirty="0"/>
          </a:p>
          <a:p>
            <a:r>
              <a:rPr lang="en-GB" dirty="0"/>
              <a:t>A radical change to Wales’ Curriculum </a:t>
            </a:r>
            <a:endParaRPr lang="en-GB" dirty="0" smtClean="0"/>
          </a:p>
          <a:p>
            <a:pPr marL="0" indent="0">
              <a:buNone/>
            </a:pPr>
            <a:endParaRPr lang="en-GB" dirty="0" smtClean="0"/>
          </a:p>
          <a:p>
            <a:r>
              <a:rPr lang="en-GB" dirty="0"/>
              <a:t>Inclusivity in the curriculum and the importance of the learner voice</a:t>
            </a:r>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Module Outline</a:t>
            </a:r>
            <a:endParaRPr lang="en-GB" dirty="0"/>
          </a:p>
        </p:txBody>
      </p:sp>
    </p:spTree>
    <p:extLst>
      <p:ext uri="{BB962C8B-B14F-4D97-AF65-F5344CB8AC3E}">
        <p14:creationId xmlns:p14="http://schemas.microsoft.com/office/powerpoint/2010/main" val="380323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u="sng" dirty="0" smtClean="0"/>
              <a:t>Assignment one (40%):</a:t>
            </a:r>
          </a:p>
          <a:p>
            <a:pPr marL="0" indent="0">
              <a:buNone/>
            </a:pPr>
            <a:r>
              <a:rPr lang="en-GB" dirty="0"/>
              <a:t>Create and present an</a:t>
            </a:r>
            <a:r>
              <a:rPr lang="en-GB" b="1" dirty="0"/>
              <a:t> </a:t>
            </a:r>
            <a:r>
              <a:rPr lang="en-GB" dirty="0"/>
              <a:t>individual </a:t>
            </a:r>
            <a:r>
              <a:rPr lang="en-GB" dirty="0" smtClean="0"/>
              <a:t>PowerPoint presentation and </a:t>
            </a:r>
            <a:r>
              <a:rPr lang="en-GB" dirty="0"/>
              <a:t>individual supporting plans/notes that outlines the benefits and draw backs of a particular curriculum.  </a:t>
            </a:r>
          </a:p>
          <a:p>
            <a:pPr marL="0" indent="0">
              <a:buNone/>
            </a:pPr>
            <a:endParaRPr lang="en-GB" b="1" u="sng" dirty="0"/>
          </a:p>
        </p:txBody>
      </p:sp>
      <p:sp>
        <p:nvSpPr>
          <p:cNvPr id="3" name="Title 2"/>
          <p:cNvSpPr>
            <a:spLocks noGrp="1"/>
          </p:cNvSpPr>
          <p:nvPr>
            <p:ph type="title"/>
          </p:nvPr>
        </p:nvSpPr>
        <p:spPr/>
        <p:txBody>
          <a:bodyPr/>
          <a:lstStyle/>
          <a:p>
            <a:r>
              <a:rPr lang="en-GB" dirty="0" smtClean="0"/>
              <a:t>Assignment</a:t>
            </a:r>
            <a:endParaRPr lang="en-GB" dirty="0"/>
          </a:p>
        </p:txBody>
      </p:sp>
    </p:spTree>
    <p:extLst>
      <p:ext uri="{BB962C8B-B14F-4D97-AF65-F5344CB8AC3E}">
        <p14:creationId xmlns:p14="http://schemas.microsoft.com/office/powerpoint/2010/main" val="680226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2564904"/>
            <a:ext cx="7408333" cy="3993893"/>
          </a:xfrm>
        </p:spPr>
        <p:txBody>
          <a:bodyPr>
            <a:normAutofit fontScale="70000" lnSpcReduction="20000"/>
          </a:bodyPr>
          <a:lstStyle/>
          <a:p>
            <a:pPr marL="0" indent="0">
              <a:buNone/>
            </a:pPr>
            <a:r>
              <a:rPr lang="en-GB" sz="3200" b="1" u="sng" dirty="0" smtClean="0"/>
              <a:t>Assignment two (60%)</a:t>
            </a:r>
            <a:endParaRPr lang="en-GB" sz="3200" b="1" u="sng" dirty="0"/>
          </a:p>
          <a:p>
            <a:pPr marL="0" indent="0">
              <a:buNone/>
            </a:pPr>
            <a:endParaRPr lang="en-GB" dirty="0"/>
          </a:p>
          <a:p>
            <a:pPr marL="0" indent="0">
              <a:buNone/>
            </a:pPr>
            <a:r>
              <a:rPr lang="en-GB" dirty="0" smtClean="0"/>
              <a:t>Essay - Critically </a:t>
            </a:r>
            <a:r>
              <a:rPr lang="en-GB" dirty="0"/>
              <a:t>analyse the strategies for promoting inclusivity in a given UK curriculum.  </a:t>
            </a:r>
          </a:p>
          <a:p>
            <a:pPr marL="0" indent="0">
              <a:buNone/>
            </a:pPr>
            <a:r>
              <a:rPr lang="en-GB" dirty="0"/>
              <a:t>Choose a curriculum of your choice from the list below, </a:t>
            </a:r>
            <a:r>
              <a:rPr lang="en-GB" dirty="0" err="1"/>
              <a:t>e.g</a:t>
            </a:r>
            <a:r>
              <a:rPr lang="en-GB" dirty="0"/>
              <a:t> Free Schools</a:t>
            </a:r>
            <a:r>
              <a:rPr lang="en-GB" dirty="0" smtClean="0"/>
              <a:t>:</a:t>
            </a:r>
            <a:endParaRPr lang="en-GB" dirty="0"/>
          </a:p>
          <a:p>
            <a:pPr marL="0" indent="0">
              <a:buNone/>
            </a:pPr>
            <a:r>
              <a:rPr lang="en-GB" dirty="0"/>
              <a:t> </a:t>
            </a:r>
          </a:p>
          <a:p>
            <a:r>
              <a:rPr lang="en-GB" dirty="0"/>
              <a:t>Foundation Stage in England or Northern Ireland</a:t>
            </a:r>
          </a:p>
          <a:p>
            <a:r>
              <a:rPr lang="en-GB" dirty="0"/>
              <a:t>The Scottish Curriculum (3-18 years)</a:t>
            </a:r>
          </a:p>
          <a:p>
            <a:r>
              <a:rPr lang="en-GB" dirty="0"/>
              <a:t>The National Curriculum (Primary, Secondary, Faith Schools)</a:t>
            </a:r>
          </a:p>
          <a:p>
            <a:r>
              <a:rPr lang="en-GB" dirty="0"/>
              <a:t>Free Schools</a:t>
            </a:r>
          </a:p>
          <a:p>
            <a:r>
              <a:rPr lang="en-GB" dirty="0"/>
              <a:t>The Vocational Curriculum (Further Education)</a:t>
            </a:r>
          </a:p>
          <a:p>
            <a:r>
              <a:rPr lang="en-GB" dirty="0"/>
              <a:t>Pathways Training and Work Based Learning (Further Education)</a:t>
            </a:r>
          </a:p>
          <a:p>
            <a:r>
              <a:rPr lang="en-GB" dirty="0"/>
              <a:t>AS/A levels (Further Education)</a:t>
            </a:r>
          </a:p>
          <a:p>
            <a:r>
              <a:rPr lang="en-GB" dirty="0"/>
              <a:t>Welsh Baccalaureate</a:t>
            </a:r>
          </a:p>
          <a:p>
            <a:r>
              <a:rPr lang="en-GB" dirty="0" smtClean="0"/>
              <a:t>Degree Programmes </a:t>
            </a:r>
            <a:endParaRPr lang="en-GB" dirty="0"/>
          </a:p>
        </p:txBody>
      </p:sp>
      <p:sp>
        <p:nvSpPr>
          <p:cNvPr id="3" name="Title 2"/>
          <p:cNvSpPr>
            <a:spLocks noGrp="1"/>
          </p:cNvSpPr>
          <p:nvPr>
            <p:ph type="title"/>
          </p:nvPr>
        </p:nvSpPr>
        <p:spPr/>
        <p:txBody>
          <a:bodyPr/>
          <a:lstStyle/>
          <a:p>
            <a:r>
              <a:rPr lang="en-GB" dirty="0" smtClean="0"/>
              <a:t>Assignment</a:t>
            </a:r>
            <a:endParaRPr lang="en-GB" dirty="0"/>
          </a:p>
        </p:txBody>
      </p:sp>
    </p:spTree>
    <p:extLst>
      <p:ext uri="{BB962C8B-B14F-4D97-AF65-F5344CB8AC3E}">
        <p14:creationId xmlns:p14="http://schemas.microsoft.com/office/powerpoint/2010/main" val="4121425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dirty="0" smtClean="0"/>
              <a:t>A curriculum is………………………………………</a:t>
            </a:r>
          </a:p>
          <a:p>
            <a:pPr marL="0" indent="0">
              <a:buNone/>
            </a:pPr>
            <a:endParaRPr lang="en-GB" dirty="0"/>
          </a:p>
          <a:p>
            <a:pPr marL="0" indent="0">
              <a:buNone/>
            </a:pPr>
            <a:endParaRPr lang="en-GB" dirty="0" smtClean="0"/>
          </a:p>
          <a:p>
            <a:pPr marL="457200" indent="-457200">
              <a:buAutoNum type="arabicPeriod"/>
            </a:pPr>
            <a:r>
              <a:rPr lang="en-GB" dirty="0" smtClean="0"/>
              <a:t>Finish the sentence above</a:t>
            </a:r>
          </a:p>
          <a:p>
            <a:pPr marL="457200" indent="-457200">
              <a:buAutoNum type="arabicPeriod"/>
            </a:pPr>
            <a:r>
              <a:rPr lang="en-GB" dirty="0" smtClean="0"/>
              <a:t>Share responses with partner</a:t>
            </a:r>
          </a:p>
          <a:p>
            <a:pPr marL="457200" indent="-457200">
              <a:buAutoNum type="arabicPeriod"/>
            </a:pPr>
            <a:r>
              <a:rPr lang="en-GB" dirty="0" smtClean="0"/>
              <a:t>Share responses with group</a:t>
            </a:r>
          </a:p>
          <a:p>
            <a:pPr marL="457200" indent="-457200">
              <a:buAutoNum type="arabicPeriod"/>
            </a:pPr>
            <a:r>
              <a:rPr lang="en-GB" dirty="0" smtClean="0"/>
              <a:t>Explore similarities and differences in your statements</a:t>
            </a:r>
          </a:p>
          <a:p>
            <a:pPr marL="457200" indent="-457200">
              <a:buAutoNum type="arabicPeriod"/>
            </a:pPr>
            <a:endParaRPr lang="en-GB" dirty="0"/>
          </a:p>
        </p:txBody>
      </p:sp>
      <p:sp>
        <p:nvSpPr>
          <p:cNvPr id="3" name="Title 2"/>
          <p:cNvSpPr>
            <a:spLocks noGrp="1"/>
          </p:cNvSpPr>
          <p:nvPr>
            <p:ph type="title"/>
          </p:nvPr>
        </p:nvSpPr>
        <p:spPr/>
        <p:txBody>
          <a:bodyPr/>
          <a:lstStyle/>
          <a:p>
            <a:r>
              <a:rPr lang="en-GB" dirty="0" smtClean="0"/>
              <a:t>Task</a:t>
            </a:r>
            <a:endParaRPr lang="en-GB"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3276601"/>
            <a:ext cx="1587688" cy="1589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3629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993893"/>
          </a:xfrm>
        </p:spPr>
        <p:txBody>
          <a:bodyPr>
            <a:normAutofit fontScale="92500" lnSpcReduction="10000"/>
          </a:bodyPr>
          <a:lstStyle/>
          <a:p>
            <a:r>
              <a:rPr lang="en-GB" dirty="0"/>
              <a:t>A Curriculum is a package of ideas,  together with the manner in which it is delivered (its pedagogy).</a:t>
            </a:r>
          </a:p>
          <a:p>
            <a:pPr>
              <a:buNone/>
            </a:pPr>
            <a:r>
              <a:rPr lang="en-GB" dirty="0"/>
              <a:t>                                                                  (Matheson, C. 2004</a:t>
            </a:r>
            <a:r>
              <a:rPr lang="en-GB" dirty="0" smtClean="0"/>
              <a:t>)</a:t>
            </a:r>
          </a:p>
          <a:p>
            <a:pPr>
              <a:buNone/>
            </a:pPr>
            <a:endParaRPr lang="en-GB" dirty="0"/>
          </a:p>
          <a:p>
            <a:r>
              <a:rPr lang="en-GB" dirty="0"/>
              <a:t>The Curriculum is the totality of the experiences the pupil has as a result of the provision made.</a:t>
            </a:r>
          </a:p>
          <a:p>
            <a:pPr>
              <a:buNone/>
            </a:pPr>
            <a:r>
              <a:rPr lang="en-GB" dirty="0"/>
              <a:t>                                                                             (Kelly, 2004</a:t>
            </a:r>
            <a:r>
              <a:rPr lang="en-GB" dirty="0" smtClean="0"/>
              <a:t>)</a:t>
            </a:r>
          </a:p>
          <a:p>
            <a:pPr>
              <a:buNone/>
            </a:pPr>
            <a:endParaRPr lang="en-GB" dirty="0"/>
          </a:p>
          <a:p>
            <a:r>
              <a:rPr lang="en-GB" dirty="0"/>
              <a:t>Curriculum is the questioning of authority and the searching for complex views of human situations.</a:t>
            </a:r>
          </a:p>
          <a:p>
            <a:pPr>
              <a:buNone/>
            </a:pPr>
            <a:r>
              <a:rPr lang="en-GB" dirty="0"/>
              <a:t>                                                                             (Marsh, 2004)</a:t>
            </a:r>
            <a:endParaRPr lang="en-US" dirty="0"/>
          </a:p>
          <a:p>
            <a:endParaRPr lang="en-GB" dirty="0"/>
          </a:p>
        </p:txBody>
      </p:sp>
      <p:sp>
        <p:nvSpPr>
          <p:cNvPr id="3" name="Title 2"/>
          <p:cNvSpPr>
            <a:spLocks noGrp="1"/>
          </p:cNvSpPr>
          <p:nvPr>
            <p:ph type="title"/>
          </p:nvPr>
        </p:nvSpPr>
        <p:spPr/>
        <p:txBody>
          <a:bodyPr/>
          <a:lstStyle/>
          <a:p>
            <a:r>
              <a:rPr lang="en-GB" dirty="0" smtClean="0"/>
              <a:t>A curriculum is…………………..</a:t>
            </a:r>
            <a:endParaRPr lang="en-GB" dirty="0"/>
          </a:p>
        </p:txBody>
      </p:sp>
    </p:spTree>
    <p:extLst>
      <p:ext uri="{BB962C8B-B14F-4D97-AF65-F5344CB8AC3E}">
        <p14:creationId xmlns:p14="http://schemas.microsoft.com/office/powerpoint/2010/main" val="2969094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 programme of study</a:t>
            </a:r>
          </a:p>
          <a:p>
            <a:r>
              <a:rPr lang="en-GB" dirty="0" smtClean="0"/>
              <a:t>Content</a:t>
            </a:r>
          </a:p>
          <a:p>
            <a:r>
              <a:rPr lang="en-GB" dirty="0" smtClean="0"/>
              <a:t>A series of experiences for students</a:t>
            </a:r>
          </a:p>
          <a:p>
            <a:r>
              <a:rPr lang="en-GB" dirty="0" smtClean="0"/>
              <a:t>A set of subjects</a:t>
            </a:r>
          </a:p>
          <a:p>
            <a:r>
              <a:rPr lang="en-GB" dirty="0" smtClean="0"/>
              <a:t>A set of materials</a:t>
            </a:r>
          </a:p>
          <a:p>
            <a:r>
              <a:rPr lang="en-GB" dirty="0" smtClean="0"/>
              <a:t>Course content</a:t>
            </a:r>
          </a:p>
          <a:p>
            <a:r>
              <a:rPr lang="en-GB" dirty="0" smtClean="0"/>
              <a:t>Everything taught in a school</a:t>
            </a:r>
          </a:p>
          <a:p>
            <a:pPr marL="0" indent="0">
              <a:buNone/>
            </a:pPr>
            <a:r>
              <a:rPr lang="en-GB" dirty="0"/>
              <a:t> </a:t>
            </a:r>
            <a:r>
              <a:rPr lang="en-GB" dirty="0" smtClean="0"/>
              <a:t>                                                                         Oliva (2009)</a:t>
            </a:r>
            <a:endParaRPr lang="en-GB" dirty="0"/>
          </a:p>
        </p:txBody>
      </p:sp>
      <p:sp>
        <p:nvSpPr>
          <p:cNvPr id="3" name="Title 2"/>
          <p:cNvSpPr>
            <a:spLocks noGrp="1"/>
          </p:cNvSpPr>
          <p:nvPr>
            <p:ph type="title"/>
          </p:nvPr>
        </p:nvSpPr>
        <p:spPr/>
        <p:txBody>
          <a:bodyPr/>
          <a:lstStyle/>
          <a:p>
            <a:r>
              <a:rPr lang="en-GB" dirty="0" smtClean="0"/>
              <a:t>A curriculum is…….</a:t>
            </a:r>
            <a:endParaRPr lang="en-GB" dirty="0"/>
          </a:p>
        </p:txBody>
      </p:sp>
    </p:spTree>
    <p:extLst>
      <p:ext uri="{BB962C8B-B14F-4D97-AF65-F5344CB8AC3E}">
        <p14:creationId xmlns:p14="http://schemas.microsoft.com/office/powerpoint/2010/main" val="3789346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dirty="0"/>
              <a:t>F</a:t>
            </a:r>
            <a:r>
              <a:rPr lang="en-GB" dirty="0" smtClean="0"/>
              <a:t>our </a:t>
            </a:r>
            <a:r>
              <a:rPr lang="en-GB" dirty="0"/>
              <a:t>ways of approaching curriculum theory and practice</a:t>
            </a:r>
            <a:r>
              <a:rPr lang="en-GB" dirty="0" smtClean="0"/>
              <a:t>:</a:t>
            </a:r>
          </a:p>
          <a:p>
            <a:endParaRPr lang="en-GB" dirty="0"/>
          </a:p>
          <a:p>
            <a:r>
              <a:rPr lang="en-GB" dirty="0"/>
              <a:t>1. Curriculum as a body of knowledge to be </a:t>
            </a:r>
            <a:r>
              <a:rPr lang="en-GB" b="1" dirty="0" smtClean="0"/>
              <a:t>transmitted</a:t>
            </a:r>
            <a:endParaRPr lang="en-GB" dirty="0"/>
          </a:p>
          <a:p>
            <a:r>
              <a:rPr lang="en-GB" dirty="0"/>
              <a:t>2. Curriculum as an attempt to achieve certain ends in students - </a:t>
            </a:r>
            <a:r>
              <a:rPr lang="en-GB" b="1" dirty="0"/>
              <a:t>product</a:t>
            </a:r>
            <a:r>
              <a:rPr lang="en-GB" dirty="0"/>
              <a:t>. </a:t>
            </a:r>
            <a:endParaRPr lang="en-GB" dirty="0" smtClean="0"/>
          </a:p>
          <a:p>
            <a:endParaRPr lang="en-GB" dirty="0"/>
          </a:p>
          <a:p>
            <a:r>
              <a:rPr lang="en-GB" dirty="0"/>
              <a:t>3. Curriculum as </a:t>
            </a:r>
            <a:r>
              <a:rPr lang="en-GB" b="1" dirty="0"/>
              <a:t>process</a:t>
            </a:r>
            <a:r>
              <a:rPr lang="en-GB" dirty="0"/>
              <a:t>. </a:t>
            </a:r>
            <a:endParaRPr lang="en-GB" dirty="0" smtClean="0"/>
          </a:p>
          <a:p>
            <a:pPr marL="0" indent="0">
              <a:buNone/>
            </a:pPr>
            <a:endParaRPr lang="en-GB" dirty="0"/>
          </a:p>
          <a:p>
            <a:r>
              <a:rPr lang="en-GB" dirty="0"/>
              <a:t>4. Curriculum as </a:t>
            </a:r>
            <a:r>
              <a:rPr lang="en-GB" b="1" dirty="0"/>
              <a:t>praxis</a:t>
            </a:r>
            <a:r>
              <a:rPr lang="en-GB" dirty="0"/>
              <a:t>. </a:t>
            </a:r>
            <a:endParaRPr lang="en-GB" dirty="0" smtClean="0"/>
          </a:p>
          <a:p>
            <a:pPr marL="0" indent="0">
              <a:buNone/>
            </a:pPr>
            <a:endParaRPr lang="en-GB" dirty="0"/>
          </a:p>
          <a:p>
            <a:pPr>
              <a:buNone/>
            </a:pPr>
            <a:r>
              <a:rPr lang="en-GB" dirty="0"/>
              <a:t>     ( Kelly and Kerr)</a:t>
            </a:r>
          </a:p>
          <a:p>
            <a:endParaRPr lang="en-GB" dirty="0"/>
          </a:p>
        </p:txBody>
      </p:sp>
      <p:sp>
        <p:nvSpPr>
          <p:cNvPr id="3" name="Title 2"/>
          <p:cNvSpPr>
            <a:spLocks noGrp="1"/>
          </p:cNvSpPr>
          <p:nvPr>
            <p:ph type="title"/>
          </p:nvPr>
        </p:nvSpPr>
        <p:spPr/>
        <p:txBody>
          <a:bodyPr/>
          <a:lstStyle/>
          <a:p>
            <a:r>
              <a:rPr lang="en-GB" dirty="0" smtClean="0"/>
              <a:t>Curriculum theory and practice </a:t>
            </a:r>
            <a:endParaRPr lang="en-GB" dirty="0"/>
          </a:p>
        </p:txBody>
      </p:sp>
    </p:spTree>
    <p:extLst>
      <p:ext uri="{BB962C8B-B14F-4D97-AF65-F5344CB8AC3E}">
        <p14:creationId xmlns:p14="http://schemas.microsoft.com/office/powerpoint/2010/main" val="10429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‘Praxis’ = ‘theoretically informed practice’ or ‘critically informed practice’  - what does this mean?</a:t>
            </a:r>
          </a:p>
          <a:p>
            <a:endParaRPr lang="en-GB" dirty="0"/>
          </a:p>
          <a:p>
            <a:r>
              <a:rPr lang="en-GB" dirty="0" smtClean="0"/>
              <a:t>‘the </a:t>
            </a:r>
            <a:r>
              <a:rPr lang="en-GB" dirty="0"/>
              <a:t>curriculum is not simply a set of plans to be implemented, but rather is constituted through an active process in which planning, acting and evaluating are all reciprocally related and integrated into the process’ </a:t>
            </a:r>
            <a:r>
              <a:rPr lang="en-GB" dirty="0" smtClean="0"/>
              <a:t>(Grundy 1987)</a:t>
            </a:r>
          </a:p>
          <a:p>
            <a:endParaRPr lang="en-GB" dirty="0"/>
          </a:p>
          <a:p>
            <a:r>
              <a:rPr lang="en-GB" dirty="0" smtClean="0"/>
              <a:t>Criticism – the praxis model does </a:t>
            </a:r>
            <a:r>
              <a:rPr lang="en-GB" dirty="0"/>
              <a:t>not place a strong enough emphasis upon context.</a:t>
            </a:r>
            <a:endParaRPr lang="en-GB" dirty="0" smtClean="0"/>
          </a:p>
          <a:p>
            <a:endParaRPr lang="en-GB" dirty="0"/>
          </a:p>
          <a:p>
            <a:endParaRPr lang="en-GB" dirty="0"/>
          </a:p>
        </p:txBody>
      </p:sp>
      <p:sp>
        <p:nvSpPr>
          <p:cNvPr id="3" name="Title 2"/>
          <p:cNvSpPr>
            <a:spLocks noGrp="1"/>
          </p:cNvSpPr>
          <p:nvPr>
            <p:ph type="title"/>
          </p:nvPr>
        </p:nvSpPr>
        <p:spPr/>
        <p:txBody>
          <a:bodyPr/>
          <a:lstStyle/>
          <a:p>
            <a:r>
              <a:rPr lang="en-GB" dirty="0" smtClean="0"/>
              <a:t>A praxis approach to curriculum</a:t>
            </a:r>
            <a:endParaRPr lang="en-GB" dirty="0"/>
          </a:p>
        </p:txBody>
      </p:sp>
    </p:spTree>
    <p:extLst>
      <p:ext uri="{BB962C8B-B14F-4D97-AF65-F5344CB8AC3E}">
        <p14:creationId xmlns:p14="http://schemas.microsoft.com/office/powerpoint/2010/main" val="3184578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Process approach – focuses on the means, rather than the ends of a programme of study. </a:t>
            </a:r>
          </a:p>
          <a:p>
            <a:endParaRPr lang="en-GB" dirty="0"/>
          </a:p>
          <a:p>
            <a:r>
              <a:rPr lang="en-GB" dirty="0" smtClean="0"/>
              <a:t>The activity of learning, rather than the content of course is main concern (but does not deny the importance of course content) </a:t>
            </a:r>
          </a:p>
          <a:p>
            <a:endParaRPr lang="en-GB" dirty="0"/>
          </a:p>
          <a:p>
            <a:r>
              <a:rPr lang="en-GB" dirty="0" smtClean="0"/>
              <a:t>Focus is on the active role of students in learning </a:t>
            </a:r>
          </a:p>
          <a:p>
            <a:endParaRPr lang="en-GB" dirty="0"/>
          </a:p>
          <a:p>
            <a:r>
              <a:rPr lang="en-GB" dirty="0" smtClean="0"/>
              <a:t>Teacher is the facilitator (student-centred learning)</a:t>
            </a:r>
          </a:p>
          <a:p>
            <a:endParaRPr lang="en-GB" dirty="0"/>
          </a:p>
          <a:p>
            <a:r>
              <a:rPr lang="en-GB" dirty="0"/>
              <a:t>curriculum is not a physical thing, but rather the interaction of teachers, students and knowledge</a:t>
            </a:r>
          </a:p>
        </p:txBody>
      </p:sp>
      <p:sp>
        <p:nvSpPr>
          <p:cNvPr id="3" name="Title 2"/>
          <p:cNvSpPr>
            <a:spLocks noGrp="1"/>
          </p:cNvSpPr>
          <p:nvPr>
            <p:ph type="title"/>
          </p:nvPr>
        </p:nvSpPr>
        <p:spPr/>
        <p:txBody>
          <a:bodyPr/>
          <a:lstStyle/>
          <a:p>
            <a:r>
              <a:rPr lang="en-GB" dirty="0" smtClean="0"/>
              <a:t>A process approach to curriculum </a:t>
            </a:r>
            <a:endParaRPr lang="en-GB" dirty="0"/>
          </a:p>
        </p:txBody>
      </p:sp>
    </p:spTree>
    <p:extLst>
      <p:ext uri="{BB962C8B-B14F-4D97-AF65-F5344CB8AC3E}">
        <p14:creationId xmlns:p14="http://schemas.microsoft.com/office/powerpoint/2010/main" val="1892325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A.k.a</a:t>
            </a:r>
            <a:r>
              <a:rPr lang="en-GB" dirty="0" smtClean="0"/>
              <a:t> the objectives model</a:t>
            </a:r>
          </a:p>
          <a:p>
            <a:endParaRPr lang="en-GB" dirty="0"/>
          </a:p>
          <a:p>
            <a:r>
              <a:rPr lang="en-GB" dirty="0" smtClean="0"/>
              <a:t>Solely interested in the product of the curriculum : what the can the student actually do after completing the curriculum?</a:t>
            </a:r>
          </a:p>
          <a:p>
            <a:endParaRPr lang="en-GB" dirty="0"/>
          </a:p>
          <a:p>
            <a:r>
              <a:rPr lang="en-GB" dirty="0" smtClean="0"/>
              <a:t>Rests on behaviourist approaches</a:t>
            </a:r>
          </a:p>
          <a:p>
            <a:endParaRPr lang="en-GB" dirty="0"/>
          </a:p>
          <a:p>
            <a:endParaRPr lang="en-GB" dirty="0"/>
          </a:p>
        </p:txBody>
      </p:sp>
      <p:sp>
        <p:nvSpPr>
          <p:cNvPr id="3" name="Title 2"/>
          <p:cNvSpPr>
            <a:spLocks noGrp="1"/>
          </p:cNvSpPr>
          <p:nvPr>
            <p:ph type="title"/>
          </p:nvPr>
        </p:nvSpPr>
        <p:spPr/>
        <p:txBody>
          <a:bodyPr>
            <a:normAutofit/>
          </a:bodyPr>
          <a:lstStyle/>
          <a:p>
            <a:r>
              <a:rPr lang="en-GB" dirty="0" smtClean="0"/>
              <a:t>A product approach to curriculum </a:t>
            </a:r>
            <a:endParaRPr lang="en-GB" dirty="0"/>
          </a:p>
        </p:txBody>
      </p:sp>
    </p:spTree>
    <p:extLst>
      <p:ext uri="{BB962C8B-B14F-4D97-AF65-F5344CB8AC3E}">
        <p14:creationId xmlns:p14="http://schemas.microsoft.com/office/powerpoint/2010/main" val="212829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buNone/>
            </a:pPr>
            <a:r>
              <a:rPr lang="en-GB" u="sng" dirty="0" smtClean="0"/>
              <a:t>Read by this weeks seminar:</a:t>
            </a:r>
          </a:p>
          <a:p>
            <a:pPr marL="0" indent="0">
              <a:buNone/>
            </a:pPr>
            <a:r>
              <a:rPr lang="en-GB" dirty="0"/>
              <a:t>Pages 5-12  A.V, Kelly (2009) The Curriculum, Theory and Practice, London: Sage </a:t>
            </a:r>
            <a:r>
              <a:rPr lang="en-GB" dirty="0" smtClean="0"/>
              <a:t>Publications</a:t>
            </a:r>
          </a:p>
          <a:p>
            <a:pPr marL="0" indent="0">
              <a:buNone/>
            </a:pPr>
            <a:endParaRPr lang="en-GB" dirty="0"/>
          </a:p>
          <a:p>
            <a:pPr marL="0" indent="0">
              <a:buNone/>
            </a:pPr>
            <a:r>
              <a:rPr lang="en-GB" u="sng" dirty="0" smtClean="0"/>
              <a:t>Read by next weeks seminar:</a:t>
            </a:r>
          </a:p>
          <a:p>
            <a:pPr marL="0" indent="0">
              <a:buNone/>
            </a:pPr>
            <a:r>
              <a:rPr lang="en-GB" dirty="0"/>
              <a:t>Chapter 1-Pinar, W. (2012) </a:t>
            </a:r>
            <a:r>
              <a:rPr lang="en-GB" i="1" dirty="0"/>
              <a:t>What is Curriculum Theory?</a:t>
            </a:r>
            <a:r>
              <a:rPr lang="en-GB" dirty="0"/>
              <a:t> New York: Routledge</a:t>
            </a:r>
          </a:p>
          <a:p>
            <a:pPr marL="0" indent="0">
              <a:buNone/>
            </a:pPr>
            <a:endParaRPr lang="en-GB" dirty="0" smtClean="0"/>
          </a:p>
          <a:p>
            <a:pPr marL="0" indent="0">
              <a:buNone/>
            </a:pPr>
            <a:r>
              <a:rPr lang="en-GB" smtClean="0">
                <a:hlinkClick r:id="rId3"/>
              </a:rPr>
              <a:t>https</a:t>
            </a:r>
            <a:r>
              <a:rPr lang="en-GB">
                <a:hlinkClick r:id="rId3"/>
              </a:rPr>
              <a:t>://</a:t>
            </a:r>
            <a:r>
              <a:rPr lang="en-GB" smtClean="0">
                <a:hlinkClick r:id="rId3"/>
              </a:rPr>
              <a:t>www-dawsonera-com.v-ezproxy.smu.ac.uk/readonline/9780203836033/startPage/24</a:t>
            </a:r>
            <a:endParaRPr lang="en-GB" smtClean="0"/>
          </a:p>
          <a:p>
            <a:pPr marL="0" indent="0">
              <a:buNone/>
            </a:pPr>
            <a:endParaRPr lang="en-GB" dirty="0" smtClean="0"/>
          </a:p>
          <a:p>
            <a:pPr marL="0" indent="0">
              <a:buNone/>
            </a:pPr>
            <a:endParaRPr lang="en-GB" dirty="0"/>
          </a:p>
          <a:p>
            <a:pPr marL="0" indent="0">
              <a:buNone/>
            </a:pPr>
            <a:endParaRPr lang="en-GB" dirty="0"/>
          </a:p>
        </p:txBody>
      </p:sp>
      <p:sp>
        <p:nvSpPr>
          <p:cNvPr id="3" name="Title 2"/>
          <p:cNvSpPr>
            <a:spLocks noGrp="1"/>
          </p:cNvSpPr>
          <p:nvPr>
            <p:ph type="title"/>
          </p:nvPr>
        </p:nvSpPr>
        <p:spPr/>
        <p:txBody>
          <a:bodyPr/>
          <a:lstStyle/>
          <a:p>
            <a:r>
              <a:rPr lang="en-GB" dirty="0" smtClean="0"/>
              <a:t>Reading </a:t>
            </a:r>
            <a:endParaRPr lang="en-GB" dirty="0"/>
          </a:p>
        </p:txBody>
      </p:sp>
    </p:spTree>
    <p:extLst>
      <p:ext uri="{BB962C8B-B14F-4D97-AF65-F5344CB8AC3E}">
        <p14:creationId xmlns:p14="http://schemas.microsoft.com/office/powerpoint/2010/main" val="2586640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Reading</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u="sng" dirty="0"/>
              <a:t>Task</a:t>
            </a:r>
          </a:p>
          <a:p>
            <a:pPr marL="0" indent="0">
              <a:buNone/>
            </a:pPr>
            <a:endParaRPr lang="en-GB" dirty="0"/>
          </a:p>
          <a:p>
            <a:pPr marL="0" indent="0">
              <a:buNone/>
            </a:pPr>
            <a:r>
              <a:rPr lang="en-GB" dirty="0" smtClean="0"/>
              <a:t>In your group you will be given one of the headings:</a:t>
            </a:r>
          </a:p>
          <a:p>
            <a:r>
              <a:rPr lang="en-GB" dirty="0" smtClean="0"/>
              <a:t>Total curriculum</a:t>
            </a:r>
          </a:p>
          <a:p>
            <a:r>
              <a:rPr lang="en-GB" dirty="0" smtClean="0"/>
              <a:t>hidden curriculum</a:t>
            </a:r>
          </a:p>
          <a:p>
            <a:r>
              <a:rPr lang="en-GB" dirty="0" smtClean="0"/>
              <a:t>Planned and the received curriculum </a:t>
            </a:r>
          </a:p>
          <a:p>
            <a:pPr marL="0" indent="0">
              <a:buNone/>
            </a:pPr>
            <a:endParaRPr lang="en-GB" b="1" u="sng" dirty="0" smtClean="0"/>
          </a:p>
          <a:p>
            <a:pPr marL="0" indent="0">
              <a:buNone/>
            </a:pPr>
            <a:r>
              <a:rPr lang="en-GB" dirty="0" smtClean="0"/>
              <a:t>Create a mind map that identifies what the heading means</a:t>
            </a:r>
          </a:p>
          <a:p>
            <a:pPr>
              <a:buFontTx/>
              <a:buChar char="-"/>
            </a:pPr>
            <a:r>
              <a:rPr lang="en-GB" dirty="0" smtClean="0"/>
              <a:t>Provide examples</a:t>
            </a:r>
          </a:p>
          <a:p>
            <a:pPr>
              <a:buFontTx/>
              <a:buChar char="-"/>
            </a:pPr>
            <a:r>
              <a:rPr lang="en-GB" dirty="0" smtClean="0"/>
              <a:t>You may use the internet to help you</a:t>
            </a:r>
            <a:endParaRPr lang="en-GB" dirty="0"/>
          </a:p>
        </p:txBody>
      </p:sp>
    </p:spTree>
    <p:extLst>
      <p:ext uri="{BB962C8B-B14F-4D97-AF65-F5344CB8AC3E}">
        <p14:creationId xmlns:p14="http://schemas.microsoft.com/office/powerpoint/2010/main" val="3869765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Think…….</a:t>
            </a:r>
            <a:endParaRPr lang="en-GB" dirty="0"/>
          </a:p>
        </p:txBody>
      </p:sp>
      <p:sp>
        <p:nvSpPr>
          <p:cNvPr id="3" name="Content Placeholder 2"/>
          <p:cNvSpPr>
            <a:spLocks noGrp="1"/>
          </p:cNvSpPr>
          <p:nvPr>
            <p:ph idx="1"/>
          </p:nvPr>
        </p:nvSpPr>
        <p:spPr/>
        <p:txBody>
          <a:bodyPr/>
          <a:lstStyle/>
          <a:p>
            <a:pPr marL="0" indent="0">
              <a:buNone/>
            </a:pPr>
            <a:r>
              <a:rPr lang="en-GB" dirty="0"/>
              <a:t>In your own words, define:</a:t>
            </a:r>
          </a:p>
          <a:p>
            <a:endParaRPr lang="en-GB" dirty="0"/>
          </a:p>
          <a:p>
            <a:r>
              <a:rPr lang="en-GB" dirty="0"/>
              <a:t>A product curriculum</a:t>
            </a:r>
          </a:p>
          <a:p>
            <a:r>
              <a:rPr lang="en-GB" dirty="0"/>
              <a:t>A process curriculum</a:t>
            </a:r>
          </a:p>
          <a:p>
            <a:r>
              <a:rPr lang="en-GB" dirty="0"/>
              <a:t>A praxis curriculum</a:t>
            </a:r>
          </a:p>
          <a:p>
            <a:endParaRPr lang="en-GB" dirty="0"/>
          </a:p>
        </p:txBody>
      </p:sp>
    </p:spTree>
    <p:extLst>
      <p:ext uri="{BB962C8B-B14F-4D97-AF65-F5344CB8AC3E}">
        <p14:creationId xmlns:p14="http://schemas.microsoft.com/office/powerpoint/2010/main" val="3068389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 product curriculum</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Established through the work of Ralph Tyler (1948) </a:t>
            </a:r>
          </a:p>
          <a:p>
            <a:pPr marL="0" indent="0">
              <a:buNone/>
            </a:pPr>
            <a:r>
              <a:rPr lang="en-GB" dirty="0"/>
              <a:t>Four part model for curriculum development</a:t>
            </a:r>
            <a:r>
              <a:rPr lang="en-GB" dirty="0" smtClean="0"/>
              <a:t>:</a:t>
            </a:r>
          </a:p>
          <a:p>
            <a:pPr marL="0" indent="0">
              <a:buNone/>
            </a:pPr>
            <a:endParaRPr lang="en-GB" dirty="0"/>
          </a:p>
          <a:p>
            <a:pPr marL="0" indent="0">
              <a:buNone/>
            </a:pPr>
            <a:r>
              <a:rPr lang="en-GB" dirty="0"/>
              <a:t>Model rests on four questions</a:t>
            </a:r>
            <a:r>
              <a:rPr lang="en-GB" dirty="0" smtClean="0"/>
              <a:t>:</a:t>
            </a:r>
          </a:p>
          <a:p>
            <a:pPr marL="0" indent="0">
              <a:buNone/>
            </a:pPr>
            <a:endParaRPr lang="en-GB" dirty="0"/>
          </a:p>
          <a:p>
            <a:pPr marL="342900" indent="-342900">
              <a:buAutoNum type="arabicPeriod"/>
            </a:pPr>
            <a:r>
              <a:rPr lang="en-GB" dirty="0"/>
              <a:t>What are the educational purposes of the curriculum? What are its aims and objectives?</a:t>
            </a:r>
          </a:p>
          <a:p>
            <a:pPr marL="342900" indent="-342900">
              <a:buAutoNum type="arabicPeriod"/>
            </a:pPr>
            <a:r>
              <a:rPr lang="en-GB" dirty="0"/>
              <a:t>Which learning experiences will help these aims and objectives be obtained?</a:t>
            </a:r>
          </a:p>
          <a:p>
            <a:pPr marL="342900" indent="-342900">
              <a:buAutoNum type="arabicPeriod"/>
            </a:pPr>
            <a:r>
              <a:rPr lang="en-GB" dirty="0"/>
              <a:t>How should these experiences be best organised so the curriculum is as effective as it can be?</a:t>
            </a:r>
          </a:p>
          <a:p>
            <a:pPr marL="342900" indent="-342900">
              <a:buAutoNum type="arabicPeriod"/>
            </a:pPr>
            <a:r>
              <a:rPr lang="en-GB" dirty="0"/>
              <a:t>How should the curriculum be evaluated? Which part of it were not effective?</a:t>
            </a:r>
          </a:p>
          <a:p>
            <a:endParaRPr lang="en-GB" dirty="0"/>
          </a:p>
        </p:txBody>
      </p:sp>
    </p:spTree>
    <p:extLst>
      <p:ext uri="{BB962C8B-B14F-4D97-AF65-F5344CB8AC3E}">
        <p14:creationId xmlns:p14="http://schemas.microsoft.com/office/powerpoint/2010/main" val="2857989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 </a:t>
            </a:r>
            <a:r>
              <a:rPr lang="en-GB" dirty="0"/>
              <a:t>groups you will be given a specific curriculum, look at Tyler’s model of the product curriculum and answer them as they relate to the curriculum you have been given.  </a:t>
            </a:r>
          </a:p>
          <a:p>
            <a:pPr marL="457200" indent="-457200">
              <a:buAutoNum type="arabicPeriod"/>
            </a:pPr>
            <a:r>
              <a:rPr lang="en-GB" dirty="0"/>
              <a:t>What are the educational purposes of the curriculum? What are its aims and objectives?</a:t>
            </a:r>
          </a:p>
          <a:p>
            <a:pPr marL="457200" indent="-457200">
              <a:buAutoNum type="arabicPeriod"/>
            </a:pPr>
            <a:r>
              <a:rPr lang="en-GB" dirty="0"/>
              <a:t>Which learning experiences will help these aims and objectives be obtained?</a:t>
            </a:r>
          </a:p>
          <a:p>
            <a:pPr marL="457200" indent="-457200">
              <a:buAutoNum type="arabicPeriod"/>
            </a:pPr>
            <a:r>
              <a:rPr lang="en-GB" dirty="0"/>
              <a:t>How should these experiences be best organised so the curriculum is as effective as it can be?</a:t>
            </a:r>
          </a:p>
          <a:p>
            <a:pPr marL="457200" indent="-457200">
              <a:buAutoNum type="arabicPeriod"/>
            </a:pPr>
            <a:r>
              <a:rPr lang="en-GB" dirty="0"/>
              <a:t>How should the curriculum be evaluated? Which part of it were not effective?</a:t>
            </a:r>
          </a:p>
          <a:p>
            <a:pPr marL="0" indent="0">
              <a:buNone/>
            </a:pPr>
            <a:endParaRPr lang="en-GB" dirty="0"/>
          </a:p>
        </p:txBody>
      </p:sp>
    </p:spTree>
    <p:extLst>
      <p:ext uri="{BB962C8B-B14F-4D97-AF65-F5344CB8AC3E}">
        <p14:creationId xmlns:p14="http://schemas.microsoft.com/office/powerpoint/2010/main" val="31958164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mtClean="0"/>
              <a:t>Task Continued</a:t>
            </a:r>
            <a:endParaRPr lang="en-GB"/>
          </a:p>
        </p:txBody>
      </p:sp>
      <p:sp>
        <p:nvSpPr>
          <p:cNvPr id="3" name="Content Placeholder 2"/>
          <p:cNvSpPr>
            <a:spLocks noGrp="1"/>
          </p:cNvSpPr>
          <p:nvPr>
            <p:ph idx="1"/>
          </p:nvPr>
        </p:nvSpPr>
        <p:spPr/>
        <p:txBody>
          <a:bodyPr/>
          <a:lstStyle/>
          <a:p>
            <a:pPr marL="0" indent="0">
              <a:buNone/>
            </a:pPr>
            <a:r>
              <a:rPr lang="en-GB" dirty="0"/>
              <a:t>2. Now think of any other aspects that curriculum that students experience.  Do student’s learn things that are not in the written course objectives, but are still educationally worthwhile?</a:t>
            </a:r>
          </a:p>
          <a:p>
            <a:pPr marL="0" indent="0">
              <a:buNone/>
            </a:pPr>
            <a:endParaRPr lang="en-GB" dirty="0"/>
          </a:p>
          <a:p>
            <a:pPr marL="0" indent="0">
              <a:buNone/>
            </a:pPr>
            <a:r>
              <a:rPr lang="en-GB" dirty="0"/>
              <a:t>How can these other aspects be best explored? Do they constitute a process or praxis curriculum? </a:t>
            </a:r>
          </a:p>
          <a:p>
            <a:endParaRPr lang="en-GB" dirty="0"/>
          </a:p>
        </p:txBody>
      </p:sp>
    </p:spTree>
    <p:extLst>
      <p:ext uri="{BB962C8B-B14F-4D97-AF65-F5344CB8AC3E}">
        <p14:creationId xmlns:p14="http://schemas.microsoft.com/office/powerpoint/2010/main" val="2960776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56778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12020</TotalTime>
  <Words>1128</Words>
  <Application>Microsoft Office PowerPoint</Application>
  <PresentationFormat>On-screen Show (4:3)</PresentationFormat>
  <Paragraphs>174</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Candara</vt:lpstr>
      <vt:lpstr>Symbol</vt:lpstr>
      <vt:lpstr>Waveform</vt:lpstr>
      <vt:lpstr>Curriculum Studies</vt:lpstr>
      <vt:lpstr>Lesson Outcomes</vt:lpstr>
      <vt:lpstr>Module Outline</vt:lpstr>
      <vt:lpstr>Assignment</vt:lpstr>
      <vt:lpstr>Assignment</vt:lpstr>
      <vt:lpstr>Task</vt:lpstr>
      <vt:lpstr>A curriculum is…………………..</vt:lpstr>
      <vt:lpstr>A curriculum is…….</vt:lpstr>
      <vt:lpstr>Curriculum theory and practice </vt:lpstr>
      <vt:lpstr>A praxis approach to curriculum</vt:lpstr>
      <vt:lpstr>A process approach to curriculum </vt:lpstr>
      <vt:lpstr>A product approach to curriculum </vt:lpstr>
      <vt:lpstr>Reading </vt:lpstr>
      <vt:lpstr>Reading</vt:lpstr>
      <vt:lpstr>Think…….</vt:lpstr>
      <vt:lpstr>A product curriculum</vt:lpstr>
      <vt:lpstr>Task</vt:lpstr>
      <vt:lpstr>Task Continued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23</cp:revision>
  <cp:lastPrinted>2017-10-26T10:55:12Z</cp:lastPrinted>
  <dcterms:created xsi:type="dcterms:W3CDTF">2015-09-01T10:15:47Z</dcterms:created>
  <dcterms:modified xsi:type="dcterms:W3CDTF">2017-10-26T10:55:43Z</dcterms:modified>
</cp:coreProperties>
</file>