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71" r:id="rId6"/>
    <p:sldId id="257" r:id="rId7"/>
    <p:sldId id="267" r:id="rId8"/>
    <p:sldId id="262" r:id="rId9"/>
    <p:sldId id="258" r:id="rId10"/>
    <p:sldId id="259" r:id="rId11"/>
    <p:sldId id="260" r:id="rId12"/>
    <p:sldId id="273" r:id="rId13"/>
    <p:sldId id="261" r:id="rId14"/>
    <p:sldId id="268" r:id="rId15"/>
    <p:sldId id="264" r:id="rId16"/>
    <p:sldId id="263" r:id="rId17"/>
    <p:sldId id="266" r:id="rId18"/>
    <p:sldId id="272"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inimized">
    <p:restoredLeft sz="15620"/>
    <p:restoredTop sz="26781" autoAdjust="0"/>
  </p:normalViewPr>
  <p:slideViewPr>
    <p:cSldViewPr snapToGrid="0">
      <p:cViewPr varScale="1">
        <p:scale>
          <a:sx n="17" d="100"/>
          <a:sy n="17" d="100"/>
        </p:scale>
        <p:origin x="2540" y="16"/>
      </p:cViewPr>
      <p:guideLst/>
    </p:cSldViewPr>
  </p:slideViewPr>
  <p:notesTextViewPr>
    <p:cViewPr>
      <p:scale>
        <a:sx n="1" d="1"/>
        <a:sy n="1" d="1"/>
      </p:scale>
      <p:origin x="0" y="-213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7B4A504-E2B1-C1E8-9800-828D6C0F407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A6AE2E10-C3D9-FA44-8FD2-5C015A03C0F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3E2E807-52E1-44AB-94EA-CEE4AD32DD58}" type="datetime1">
              <a:rPr lang="en-GB"/>
              <a:pPr lvl="0"/>
              <a:t>05/05/2023</a:t>
            </a:fld>
            <a:endParaRPr lang="en-GB"/>
          </a:p>
        </p:txBody>
      </p:sp>
      <p:sp>
        <p:nvSpPr>
          <p:cNvPr id="4" name="Slide Image Placeholder 3">
            <a:extLst>
              <a:ext uri="{FF2B5EF4-FFF2-40B4-BE49-F238E27FC236}">
                <a16:creationId xmlns:a16="http://schemas.microsoft.com/office/drawing/2014/main" id="{A7CD77E8-F8DF-EE55-8830-EA113F72EEA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E20225DF-ED48-D2EA-6D3F-AAED5D762E6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7B1183FB-C553-3311-CEC7-5465E6D77FB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87A009F9-D219-2E36-4FD3-1FF1D5BAE5A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40F43CC-78F3-4DE4-A0BA-44CFEFC60DE8}" type="slidenum">
              <a:t>‹#›</a:t>
            </a:fld>
            <a:endParaRPr lang="en-GB"/>
          </a:p>
        </p:txBody>
      </p:sp>
    </p:spTree>
    <p:extLst>
      <p:ext uri="{BB962C8B-B14F-4D97-AF65-F5344CB8AC3E}">
        <p14:creationId xmlns:p14="http://schemas.microsoft.com/office/powerpoint/2010/main" val="429083735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thesun.co.uk/news/9924375/hero-police-officer-jumped-river-try-save-baby/amp/"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doi.org/10.1017/S1474746417000112" TargetMode="External"/><Relationship Id="rId13" Type="http://schemas.openxmlformats.org/officeDocument/2006/relationships/hyperlink" Target="https://assets.college.police.uk/s3fs-public/2021-02/code_of_ethics.pdf" TargetMode="External"/><Relationship Id="rId18" Type="http://schemas.openxmlformats.org/officeDocument/2006/relationships/hyperlink" Target="https://nij.ojp.gov/topics/articles/overview-police-use-force" TargetMode="External"/><Relationship Id="rId3" Type="http://schemas.openxmlformats.org/officeDocument/2006/relationships/hyperlink" Target="file:///C:\Users\Tammy\Downloads\NPCC_SMSurvey_2018.pdf" TargetMode="External"/><Relationship Id="rId21" Type="http://schemas.openxmlformats.org/officeDocument/2006/relationships/hyperlink" Target="https://www.ohchr.org/en/law-enforcement#:~:text=International%20human%20rights%20law%20is%20the%20international%20legal,and%20to%20ensure%20accountability%20in%20cases%20of%20abuse." TargetMode="External"/><Relationship Id="rId7" Type="http://schemas.openxmlformats.org/officeDocument/2006/relationships/hyperlink" Target="https://www.bbc.co.uk/news/uk-england-london-58747614" TargetMode="External"/><Relationship Id="rId12" Type="http://schemas.openxmlformats.org/officeDocument/2006/relationships/hyperlink" Target="https://doi.org/10.1093/police/par033" TargetMode="External"/><Relationship Id="rId17" Type="http://schemas.openxmlformats.org/officeDocument/2006/relationships/hyperlink" Target="https://www.policeconduct.gov.uk/investigations/what-we-investigate-and-next-steps" TargetMode="External"/><Relationship Id="rId2" Type="http://schemas.openxmlformats.org/officeDocument/2006/relationships/slide" Target="../slides/slide16.xml"/><Relationship Id="rId16" Type="http://schemas.openxmlformats.org/officeDocument/2006/relationships/hyperlink" Target="https://www.gov.uk/government/statistics/police-misconduct-england-and-wales-year-ending-31-march-2022/police-misconduct-england-and-wales-year-ending-31-march-2022" TargetMode="External"/><Relationship Id="rId20" Type="http://schemas.openxmlformats.org/officeDocument/2006/relationships/hyperlink" Target="https://www.cps.gov.uk/reporting-crime" TargetMode="External"/><Relationship Id="rId1" Type="http://schemas.openxmlformats.org/officeDocument/2006/relationships/notesMaster" Target="../notesMasters/notesMaster1.xml"/><Relationship Id="rId6" Type="http://schemas.openxmlformats.org/officeDocument/2006/relationships/hyperlink" Target="https://www.bbc.co.uk/news/world-us-canada-52861726" TargetMode="External"/><Relationship Id="rId11" Type="http://schemas.openxmlformats.org/officeDocument/2006/relationships/hyperlink" Target="https://doi.org/10.1093/bjc/azu093" TargetMode="External"/><Relationship Id="rId5" Type="http://schemas.openxmlformats.org/officeDocument/2006/relationships/hyperlink" Target="https://www.bbc.co.uk/news/world-us-canada-49399302" TargetMode="External"/><Relationship Id="rId15" Type="http://schemas.openxmlformats.org/officeDocument/2006/relationships/hyperlink" Target="https://www.gov.uk/government/publications/code-of-ethics-policing-professionalism" TargetMode="External"/><Relationship Id="rId10" Type="http://schemas.openxmlformats.org/officeDocument/2006/relationships/hyperlink" Target="https://www.thesun.co.uk/news/9924375/hero-police-officer-jumped-river-try-save-baby/" TargetMode="External"/><Relationship Id="rId19" Type="http://schemas.openxmlformats.org/officeDocument/2006/relationships/hyperlink" Target="https://www.theguardian.com/uk-news/ng-interactive/2020/jun/10/mark-duggan-shooting-can-forensic-tech-cast-doubt-on-official-report" TargetMode="External"/><Relationship Id="rId4" Type="http://schemas.openxmlformats.org/officeDocument/2006/relationships/hyperlink" Target="https://www.bbc.co.uk/news/technology-20641190" TargetMode="External"/><Relationship Id="rId9" Type="http://schemas.openxmlformats.org/officeDocument/2006/relationships/hyperlink" Target="https://www.police1.com/social-media-for-cops/articles/4-ways-social-media-can-help-police-departments-oF5dBXiGP2DOBefc/#:~:text=Having%20a%20social%20media%20presence%20can%20benefit%20your,community%2C%20help%20catch%20suspects%2C%20find%20missing%20persons%2C%20etc." TargetMode="External"/><Relationship Id="rId14" Type="http://schemas.openxmlformats.org/officeDocument/2006/relationships/hyperlink" Target="https://www.justiceinspectorates.gov.uk/hmicfr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B5C013-D1DC-C65E-76AA-513E6C9671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FAB374-CA7D-A9A2-D4AF-2C3A18C6BE6B}"/>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3A26C3B6-A7DF-D36E-5E2C-EF690C503F9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7DF0D51-FEE4-43AF-A336-A6EC698928AB}"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0866E1-8FDD-1CB0-220C-013DCFA851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864C36-EC9A-54D2-F943-6CFC8305C565}"/>
              </a:ext>
            </a:extLst>
          </p:cNvPr>
          <p:cNvSpPr txBox="1">
            <a:spLocks noGrp="1"/>
          </p:cNvSpPr>
          <p:nvPr>
            <p:ph type="body" sz="quarter" idx="1"/>
          </p:nvPr>
        </p:nvSpPr>
        <p:spPr/>
        <p:txBody>
          <a:bodyPr/>
          <a:lstStyle/>
          <a:p>
            <a:pPr lvl="0"/>
            <a:r>
              <a:rPr lang="en-GB"/>
              <a:t>Social media can be used for a range of things for example sharing information such as reports on missing persons and wanted people. It allows the information to be viewed by a large group of people and so it needs to be accurate. BBC news (2012)  states that social media is more effective than the traditional printed media when it comes to communicating with young people. This is due to the fact that most young people use a form of social media daily. Utilising the relevant platforms can help increase involvement with certain generations, this may help reduce crime but may also help circulate what is or has happened. This could be a report on knife crime, drug use or an explosion. </a:t>
            </a:r>
          </a:p>
        </p:txBody>
      </p:sp>
      <p:sp>
        <p:nvSpPr>
          <p:cNvPr id="4" name="Slide Number Placeholder 3">
            <a:extLst>
              <a:ext uri="{FF2B5EF4-FFF2-40B4-BE49-F238E27FC236}">
                <a16:creationId xmlns:a16="http://schemas.microsoft.com/office/drawing/2014/main" id="{CB9C3EF9-2CDD-BB7F-B4DC-82D2DB63044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341820-C7EF-4DCC-B850-FE4F7EE88FCF}" type="slidenum">
              <a:t>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2F422-58EE-30E1-8E02-6DF6650FA0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EC7970-AE35-24F1-6A6D-7E0F8FD05528}"/>
              </a:ext>
            </a:extLst>
          </p:cNvPr>
          <p:cNvSpPr txBox="1">
            <a:spLocks noGrp="1"/>
          </p:cNvSpPr>
          <p:nvPr>
            <p:ph type="body" sz="quarter" idx="1"/>
          </p:nvPr>
        </p:nvSpPr>
        <p:spPr/>
        <p:txBody>
          <a:bodyPr/>
          <a:lstStyle/>
          <a:p>
            <a:pPr lvl="0"/>
            <a:endParaRPr lang="en-GB"/>
          </a:p>
          <a:p>
            <a:pPr lvl="0"/>
            <a:r>
              <a:rPr lang="en-GB"/>
              <a:t>With any incident involving the police it is important to ensure that not only the public know what’s happened but also everyone in the organisations they are working with. Ensuring that information about an incident is correct and sent out quickly is important since we can access everything at a click of a button and many people may have recorded the incident and given their opinions on what has happened. Due to the vast number of groups within the police information sometimes is not passed on; having the correct information is important as everyone needs to be on the same page especially if the media is involved. As this prevents incorrect information being shared and rumours to be stopped ensuring that the public don’t panic with out cause. High profile cases such as serial killers and terrorist attacks need to be shared due to people needing to take precautions.</a:t>
            </a:r>
          </a:p>
          <a:p>
            <a:pPr lvl="0"/>
            <a:endParaRPr lang="en-GB"/>
          </a:p>
          <a:p>
            <a:pPr lvl="0"/>
            <a:r>
              <a:rPr lang="en-GB"/>
              <a:t>Bailey and York (2018) research into the number of responses given to the public based upon the different platforms used, their findings showed that pout of tree forms of media Instagram was the platform with the least number of responses and Facebook having the most. This could be due to the older generation being more aware of the police presence online and wanting to know what is happening compared to the younger generation who may be more likely to use Instagram. While social media maybe helpful it may also be a down fall as many now video incidents and post them, this leads to the police having no control over what is shared.</a:t>
            </a:r>
          </a:p>
        </p:txBody>
      </p:sp>
      <p:sp>
        <p:nvSpPr>
          <p:cNvPr id="4" name="Slide Number Placeholder 3">
            <a:extLst>
              <a:ext uri="{FF2B5EF4-FFF2-40B4-BE49-F238E27FC236}">
                <a16:creationId xmlns:a16="http://schemas.microsoft.com/office/drawing/2014/main" id="{E3E8E5A1-528C-18A2-633F-D4656CE1B33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530DC78-1258-4D0D-A45B-9A8D62927A7A}"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225B84-1663-4A67-E2BB-A03F8E6523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29C249-E477-EE5F-C24E-2BED485A54C3}"/>
              </a:ext>
            </a:extLst>
          </p:cNvPr>
          <p:cNvSpPr txBox="1">
            <a:spLocks noGrp="1"/>
          </p:cNvSpPr>
          <p:nvPr>
            <p:ph type="body" sz="quarter" idx="1"/>
          </p:nvPr>
        </p:nvSpPr>
        <p:spPr/>
        <p:txBody>
          <a:bodyPr/>
          <a:lstStyle/>
          <a:p>
            <a:pPr lvl="0"/>
            <a:r>
              <a:rPr lang="en-GB"/>
              <a:t>Bailey and York (2018) said that around 812 people who took a survey had tried to report a crime or incident via Facebook. The idea that many people are using this form of media to report a crime means that the police are able to reach a wider range of people. Reporting crimes via social media will help to open up phone lines for emergencies and allows the police to react more effectively. Reporting a crime shouldn’t be made to feel like a chore therefore using Facebook or other platforms to report is often helpful as you can do it from the com fort of your own home. </a:t>
            </a:r>
          </a:p>
        </p:txBody>
      </p:sp>
      <p:sp>
        <p:nvSpPr>
          <p:cNvPr id="4" name="Slide Number Placeholder 3">
            <a:extLst>
              <a:ext uri="{FF2B5EF4-FFF2-40B4-BE49-F238E27FC236}">
                <a16:creationId xmlns:a16="http://schemas.microsoft.com/office/drawing/2014/main" id="{B694BDF8-C54F-6AB1-9811-43145791A61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326417-F9D0-4A73-92DD-763786D801BD}"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4557FF-E03D-126E-AE2B-56A0EBE29E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1897B6-5CB2-27E3-255C-710400673E75}"/>
              </a:ext>
            </a:extLst>
          </p:cNvPr>
          <p:cNvSpPr txBox="1">
            <a:spLocks noGrp="1"/>
          </p:cNvSpPr>
          <p:nvPr>
            <p:ph type="body" sz="quarter" idx="1"/>
          </p:nvPr>
        </p:nvSpPr>
        <p:spPr/>
        <p:txBody>
          <a:bodyPr/>
          <a:lstStyle/>
          <a:p>
            <a:pPr lvl="0"/>
            <a:r>
              <a:rPr lang="en-US"/>
              <a:t>Over the years there have been many incidents that have been report by the media based on the polices actions against black people and other races. Two cases that sparked up a riot was Eric Garner and George Floyd, both gentlemen were restrained and died due to having their airways restricted. Both cases show a predominant use of force against black males, although both American sources they show that there is an idea of the police being institutionally racist. </a:t>
            </a:r>
          </a:p>
          <a:p>
            <a:pPr lvl="0"/>
            <a:endParaRPr lang="en-GB"/>
          </a:p>
          <a:p>
            <a:pPr lvl="0"/>
            <a:r>
              <a:rPr lang="en-GB"/>
              <a:t>Force should only be used when necessary to mitigate an incident, make an arrest or protect themselves from harm (National Institute of Justice 2020).</a:t>
            </a:r>
          </a:p>
          <a:p>
            <a:pPr lvl="0"/>
            <a:endParaRPr lang="en-GB"/>
          </a:p>
          <a:p>
            <a:pPr lvl="0"/>
            <a:r>
              <a:rPr lang="en-GB"/>
              <a:t>United Nations (2023) says that the ‘international human rights act is the legal framework that regulates the use of force by the police, it prevents arbitrary, excessive or discriminatory uses of force and ensures accountability in cases of abuse’. The idea that this act is designed to control the way force is used is great however in the cases above it is clear to see that the act was not taken into account regardless of the outcome of the police officers involved. One of their basic human rights was violated and this was the right to life. </a:t>
            </a:r>
            <a:endParaRPr lang="en-US"/>
          </a:p>
        </p:txBody>
      </p:sp>
      <p:sp>
        <p:nvSpPr>
          <p:cNvPr id="4" name="Slide Number Placeholder 3">
            <a:extLst>
              <a:ext uri="{FF2B5EF4-FFF2-40B4-BE49-F238E27FC236}">
                <a16:creationId xmlns:a16="http://schemas.microsoft.com/office/drawing/2014/main" id="{2755E466-2ED1-1821-B7C5-F7F4A7BE595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80C062B-BE05-4523-80A9-C845D576D3CC}" type="slidenum">
              <a:t>6</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E4914-94A3-EF18-D55B-0430830B58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54E315-6161-B874-EAB7-C601348B77B2}"/>
              </a:ext>
            </a:extLst>
          </p:cNvPr>
          <p:cNvSpPr txBox="1">
            <a:spLocks noGrp="1"/>
          </p:cNvSpPr>
          <p:nvPr>
            <p:ph type="body" sz="quarter" idx="1"/>
          </p:nvPr>
        </p:nvSpPr>
        <p:spPr/>
        <p:txBody>
          <a:bodyPr/>
          <a:lstStyle/>
          <a:p>
            <a:pPr lvl="0"/>
            <a:r>
              <a:rPr lang="en-GB"/>
              <a:t>Police culture can take many forms and can be shown in many ways. Police are human just like us and are prone to making mistakes however due to the authority they have they are under pressure to be role models and to not make mistakes. Sometimes cop culture may make police officers feel as though they cannot do any wrong and that they can do what they want.</a:t>
            </a:r>
          </a:p>
        </p:txBody>
      </p:sp>
      <p:sp>
        <p:nvSpPr>
          <p:cNvPr id="4" name="Slide Number Placeholder 3">
            <a:extLst>
              <a:ext uri="{FF2B5EF4-FFF2-40B4-BE49-F238E27FC236}">
                <a16:creationId xmlns:a16="http://schemas.microsoft.com/office/drawing/2014/main" id="{873A5BEC-67C7-344B-65B7-9889F2693CE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53186F4-D5CF-4226-BDB0-9153772C0A54}"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2EDADE-1430-2D76-4D18-8FE6208E39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2EFEFF-934F-FF16-AD1B-51FB7F8B2C51}"/>
              </a:ext>
            </a:extLst>
          </p:cNvPr>
          <p:cNvSpPr txBox="1">
            <a:spLocks noGrp="1"/>
          </p:cNvSpPr>
          <p:nvPr>
            <p:ph type="body" sz="quarter" idx="1"/>
          </p:nvPr>
        </p:nvSpPr>
        <p:spPr/>
        <p:txBody>
          <a:bodyPr/>
          <a:lstStyle/>
          <a:p>
            <a:pPr lvl="0"/>
            <a:r>
              <a:rPr lang="en-GB"/>
              <a:t>Everyone ethical behaviours may be slightly different depending on our background and up bringing. There are principles and standards the police have to follow.</a:t>
            </a:r>
          </a:p>
        </p:txBody>
      </p:sp>
      <p:sp>
        <p:nvSpPr>
          <p:cNvPr id="4" name="Slide Number Placeholder 3">
            <a:extLst>
              <a:ext uri="{FF2B5EF4-FFF2-40B4-BE49-F238E27FC236}">
                <a16:creationId xmlns:a16="http://schemas.microsoft.com/office/drawing/2014/main" id="{55A94161-9652-880C-A611-BEB71F7762E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0E138AC-8819-4E0D-9E51-5785BB2A78DB}"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25EA40-0BC9-1CB8-BDA1-360C2B308A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0B3495-6C8C-EFA6-6AF0-F619F628172A}"/>
              </a:ext>
            </a:extLst>
          </p:cNvPr>
          <p:cNvSpPr txBox="1">
            <a:spLocks noGrp="1"/>
          </p:cNvSpPr>
          <p:nvPr>
            <p:ph type="body" sz="quarter" idx="1"/>
          </p:nvPr>
        </p:nvSpPr>
        <p:spPr/>
        <p:txBody>
          <a:bodyPr/>
          <a:lstStyle/>
          <a:p>
            <a:pPr lvl="0"/>
            <a:r>
              <a:rPr lang="en-GB"/>
              <a:t>Most of the behaviours above are see as the behaviours you must have in life and work. In the police confidentiality means not sharing information about cases you are working on with family and friends. The idea that you must challenge behaviour may be difficult due to the fact that the police are often see as a second family as they work together so much and have to go through potential life-threatening situations together.</a:t>
            </a:r>
          </a:p>
        </p:txBody>
      </p:sp>
      <p:sp>
        <p:nvSpPr>
          <p:cNvPr id="4" name="Slide Number Placeholder 3">
            <a:extLst>
              <a:ext uri="{FF2B5EF4-FFF2-40B4-BE49-F238E27FC236}">
                <a16:creationId xmlns:a16="http://schemas.microsoft.com/office/drawing/2014/main" id="{B454EE1B-AF88-06CD-60DF-5A6D4757387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ADFAD10-233A-4A47-BC66-BE24381E4EB1}" type="slidenum">
              <a:t>9</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D1F80-E01D-59E1-ABF0-481DEFABC6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F03A2-668D-A2D5-1165-37FFA2E1C0BC}"/>
              </a:ext>
            </a:extLst>
          </p:cNvPr>
          <p:cNvSpPr txBox="1">
            <a:spLocks noGrp="1"/>
          </p:cNvSpPr>
          <p:nvPr>
            <p:ph type="body" sz="quarter" idx="1"/>
          </p:nvPr>
        </p:nvSpPr>
        <p:spPr/>
        <p:txBody>
          <a:bodyPr/>
          <a:lstStyle/>
          <a:p>
            <a:pPr lvl="0"/>
            <a:r>
              <a:rPr lang="en-GB"/>
              <a:t>Having principles is apart of life while these are similar to the code of ethics there are a few difference such as openness and selflessness. These are both good qualities to have as a police officer due to the fact that they will help you to work with other as well as those you are sworn to protect eg the public.</a:t>
            </a:r>
          </a:p>
        </p:txBody>
      </p:sp>
      <p:sp>
        <p:nvSpPr>
          <p:cNvPr id="4" name="Slide Number Placeholder 3">
            <a:extLst>
              <a:ext uri="{FF2B5EF4-FFF2-40B4-BE49-F238E27FC236}">
                <a16:creationId xmlns:a16="http://schemas.microsoft.com/office/drawing/2014/main" id="{462046A4-76FB-B92D-2FD7-6A2E3AED6E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D7F47A-33D9-4EC9-B103-05D200749AE6}"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D5762-AA68-2FA1-AA2A-8556B5F1B6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D619CE-8B85-FFC2-8ED7-37375880136A}"/>
              </a:ext>
            </a:extLst>
          </p:cNvPr>
          <p:cNvSpPr txBox="1">
            <a:spLocks noGrp="1"/>
          </p:cNvSpPr>
          <p:nvPr>
            <p:ph type="body" sz="quarter" idx="1"/>
          </p:nvPr>
        </p:nvSpPr>
        <p:spPr/>
        <p:txBody>
          <a:bodyPr/>
          <a:lstStyle/>
          <a:p>
            <a:pPr lvl="0"/>
            <a:r>
              <a:rPr lang="en-GB"/>
              <a:t>Just like everyone else the police is known to have issues with the way officers act. They have to deal with theses issues and have to make sure that the officers who were involved are held accountable. In the Sarah Everard case, the officer was sentence to  prison sentence which doesn’t usually happen.</a:t>
            </a:r>
          </a:p>
          <a:p>
            <a:pPr lvl="0"/>
            <a:r>
              <a:rPr lang="en-GB"/>
              <a:t>The Government acknowledges that fact the police are prone to misconduct and show that in March 2022 there were 35,114 complaints about there delivery of duties and service and other issues such as complaints about sexual conduct having only been reported 214 times which can be seen by the graph above.</a:t>
            </a:r>
          </a:p>
          <a:p>
            <a:pPr lvl="0"/>
            <a:r>
              <a:rPr lang="en-GB"/>
              <a:t>The idea that the police misuse their powers and authority to cause harm or do display behaviours such as those listed on the screen means that the public won't trust them. However, this is why the police are monitored and investigated if something like this happens.</a:t>
            </a:r>
          </a:p>
          <a:p>
            <a:pPr lvl="0"/>
            <a:r>
              <a:rPr lang="en-GB"/>
              <a:t>The idea that police can misbehave may make the public question what else they are doing. The media is situations like this may report what the know even if it is not yet the full story.</a:t>
            </a:r>
          </a:p>
          <a:p>
            <a:pPr lvl="0"/>
            <a:r>
              <a:rPr lang="en-GB"/>
              <a:t>Cases such as Sarah’s may cause mistrust within the female part of the population as the people, we are meant to trust caused harm. This would bring great trust issues with the police especially females as we often find our selves feeling uncomfortable in many situations.</a:t>
            </a:r>
          </a:p>
          <a:p>
            <a:pPr lvl="0"/>
            <a:endParaRPr lang="en-GB"/>
          </a:p>
        </p:txBody>
      </p:sp>
      <p:sp>
        <p:nvSpPr>
          <p:cNvPr id="4" name="Slide Number Placeholder 3">
            <a:extLst>
              <a:ext uri="{FF2B5EF4-FFF2-40B4-BE49-F238E27FC236}">
                <a16:creationId xmlns:a16="http://schemas.microsoft.com/office/drawing/2014/main" id="{EC6687C0-C3AC-FD26-F520-5252A317F65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4A5124-8C09-4D46-952C-49577F599F2A}" type="slidenum">
              <a:t>11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FEF64-7B0B-64A4-BB26-392829DFA3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FE98C2-0A85-C9B0-E2C2-F6D32338E8FA}"/>
              </a:ext>
            </a:extLst>
          </p:cNvPr>
          <p:cNvSpPr txBox="1">
            <a:spLocks noGrp="1"/>
          </p:cNvSpPr>
          <p:nvPr>
            <p:ph type="body" sz="quarter" idx="1"/>
          </p:nvPr>
        </p:nvSpPr>
        <p:spPr/>
        <p:txBody>
          <a:bodyPr/>
          <a:lstStyle/>
          <a:p>
            <a:pPr lvl="0"/>
            <a:r>
              <a:rPr lang="en-GB"/>
              <a:t>The IOPC (2023) states that it investigates into every aspect of the force, on issue such as complaints, misconduct and if someone has died due to direct or indirect contact with the police. Having organisations such as the IOPC means that the police cannot just brush people's complaints aside, it means that they are dealt with and they will get to the source of this issue. This ensures that in cases such as the Sarah Everard case the police officer is punished and dealt with correctly.</a:t>
            </a:r>
          </a:p>
        </p:txBody>
      </p:sp>
      <p:sp>
        <p:nvSpPr>
          <p:cNvPr id="4" name="Slide Number Placeholder 3">
            <a:extLst>
              <a:ext uri="{FF2B5EF4-FFF2-40B4-BE49-F238E27FC236}">
                <a16:creationId xmlns:a16="http://schemas.microsoft.com/office/drawing/2014/main" id="{FD37D5A4-5433-C3A0-6B32-6CDB5D5F1CA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AA0CFB-597A-4043-81EF-263704F9B3BF}" type="slidenum">
              <a:t>12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A38279-0542-1E2C-5B7C-9A6F22FC7A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5C15EE-B096-C926-ED19-A3C40EAD759C}"/>
              </a:ext>
            </a:extLst>
          </p:cNvPr>
          <p:cNvSpPr txBox="1">
            <a:spLocks noGrp="1"/>
          </p:cNvSpPr>
          <p:nvPr>
            <p:ph type="body" sz="quarter" idx="1"/>
          </p:nvPr>
        </p:nvSpPr>
        <p:spPr/>
        <p:txBody>
          <a:bodyPr/>
          <a:lstStyle/>
          <a:p>
            <a:pPr lvl="0"/>
            <a:r>
              <a:rPr lang="en-US">
                <a:hlinkClick r:id="rId3"/>
              </a:rPr>
              <a:t>Hero police officer, 24, 'jumped into river to try and save drowning baby thrown to death by dad' (thesun.co.uk)</a:t>
            </a:r>
            <a:endParaRPr lang="en-US"/>
          </a:p>
          <a:p>
            <a:pPr lvl="0"/>
            <a:r>
              <a:rPr lang="en-US"/>
              <a:t>There are not many cases online that paint the police in a good light, on case that I found was about a 24-year-old female police officer who risked her own life to jump into a river after a baby. Police officers are often risking their lives to help use. The issue with the media is they like to twist and change the way we see the police. The officer who rescued the baby although not gaining the desired outcome still did what she could to rescue the child, and managed to get justice by arresting the person who threw the child into the river.</a:t>
            </a:r>
            <a:endParaRPr lang="en-GB"/>
          </a:p>
        </p:txBody>
      </p:sp>
      <p:sp>
        <p:nvSpPr>
          <p:cNvPr id="4" name="Slide Number Placeholder 3">
            <a:extLst>
              <a:ext uri="{FF2B5EF4-FFF2-40B4-BE49-F238E27FC236}">
                <a16:creationId xmlns:a16="http://schemas.microsoft.com/office/drawing/2014/main" id="{C837AEB5-0E61-E311-3D43-5E100D3C75E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5FEA4A1-59AD-49BB-92C7-A84D5A61F2E4}" type="slidenum">
              <a:t>13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AB08A-973A-ED04-983D-98C484899B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D2917C-CA74-4424-2AD9-CC410E465579}"/>
              </a:ext>
            </a:extLst>
          </p:cNvPr>
          <p:cNvSpPr txBox="1">
            <a:spLocks noGrp="1"/>
          </p:cNvSpPr>
          <p:nvPr>
            <p:ph type="body" sz="quarter" idx="1"/>
          </p:nvPr>
        </p:nvSpPr>
        <p:spPr/>
        <p:txBody>
          <a:bodyPr/>
          <a:lstStyle/>
          <a:p>
            <a:pPr lvl="0"/>
            <a:r>
              <a:rPr lang="en-US"/>
              <a:t>Shown on the slide are a few news reports of people who have been mistreated by the police Sarah Everard is a perfect case to show the misconduct that the media portrays within the police against females. Mark duggan august 2014 - </a:t>
            </a:r>
            <a:r>
              <a:rPr lang="en-GB"/>
              <a:t>He was suspected of carrying a firearm and was shot twice later dying from these injuries (Siddique 2020). This is a perfect example of racism within the police as it was shot first ask questions later and he died as a result of it.</a:t>
            </a:r>
          </a:p>
          <a:p>
            <a:pPr lvl="0"/>
            <a:endParaRPr lang="en-GB"/>
          </a:p>
        </p:txBody>
      </p:sp>
      <p:sp>
        <p:nvSpPr>
          <p:cNvPr id="4" name="Slide Number Placeholder 3">
            <a:extLst>
              <a:ext uri="{FF2B5EF4-FFF2-40B4-BE49-F238E27FC236}">
                <a16:creationId xmlns:a16="http://schemas.microsoft.com/office/drawing/2014/main" id="{87F852AF-EF03-1473-37F2-42928D43231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054795D-2331-461D-A653-309A5EA031E4}" type="slidenum">
              <a:t>14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37333A-1191-B0E3-5C96-784BC461C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958839-563C-0A82-156C-8A6FF568D72D}"/>
              </a:ext>
            </a:extLst>
          </p:cNvPr>
          <p:cNvSpPr txBox="1">
            <a:spLocks noGrp="1"/>
          </p:cNvSpPr>
          <p:nvPr>
            <p:ph type="body" sz="quarter" idx="1"/>
          </p:nvPr>
        </p:nvSpPr>
        <p:spPr/>
        <p:txBody>
          <a:bodyPr/>
          <a:lstStyle/>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Bailey, D, York, R (2018) </a:t>
            </a:r>
            <a:r>
              <a:rPr lang="en-GB" sz="1800" i="1">
                <a:latin typeface="Calibri" pitchFamily="34"/>
                <a:ea typeface="Calibri" pitchFamily="34"/>
                <a:cs typeface="Calibri" pitchFamily="34"/>
              </a:rPr>
              <a:t>social media survey findings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3"/>
              </a:rPr>
              <a:t>NPCC_SMSurvey_2018.pdf</a:t>
            </a:r>
            <a:r>
              <a:rPr lang="en-GB" sz="1800">
                <a:latin typeface="Calibri" pitchFamily="34"/>
                <a:ea typeface="Calibri" pitchFamily="34"/>
                <a:cs typeface="Calibri" pitchFamily="34"/>
              </a:rPr>
              <a:t> (Accessed 21/04/2023)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Bailey, D. York, R (2018) </a:t>
            </a:r>
            <a:r>
              <a:rPr lang="en-GB" sz="1800" i="1">
                <a:latin typeface="Calibri" pitchFamily="34"/>
                <a:ea typeface="Calibri" pitchFamily="34"/>
                <a:cs typeface="Calibri" pitchFamily="34"/>
              </a:rPr>
              <a:t>responses by platform </a:t>
            </a:r>
            <a:r>
              <a:rPr lang="en-GB" sz="1800">
                <a:latin typeface="Calibri" pitchFamily="34"/>
                <a:ea typeface="Calibri" pitchFamily="34"/>
                <a:cs typeface="Calibri" pitchFamily="34"/>
              </a:rPr>
              <a:t>[diagram] available at: </a:t>
            </a:r>
            <a:r>
              <a:rPr lang="en-GB" sz="1800" u="sng">
                <a:solidFill>
                  <a:srgbClr val="0000FF"/>
                </a:solidFill>
                <a:latin typeface="Calibri" pitchFamily="34"/>
                <a:ea typeface="Calibri" pitchFamily="34"/>
                <a:cs typeface="Calibri" pitchFamily="34"/>
                <a:hlinkClick r:id="rId3"/>
              </a:rPr>
              <a:t>NPCC_SMSurvey_2018.pdf</a:t>
            </a:r>
            <a:r>
              <a:rPr lang="en-GB" sz="1800">
                <a:latin typeface="Calibri" pitchFamily="34"/>
                <a:ea typeface="Calibri" pitchFamily="34"/>
                <a:cs typeface="Calibri" pitchFamily="34"/>
              </a:rPr>
              <a:t> (accessed 21/04/2023)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BBC news (2012) </a:t>
            </a:r>
            <a:r>
              <a:rPr lang="en-GB" sz="1800" i="1">
                <a:latin typeface="Calibri" pitchFamily="34"/>
                <a:ea typeface="Calibri" pitchFamily="34"/>
                <a:cs typeface="Calibri" pitchFamily="34"/>
              </a:rPr>
              <a:t>social media benefits to police investigations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4"/>
              </a:rPr>
              <a:t>Social media benefits to police investigated - BBC News</a:t>
            </a:r>
            <a:r>
              <a:rPr lang="en-GB" sz="1800">
                <a:latin typeface="Calibri" pitchFamily="34"/>
                <a:ea typeface="Calibri" pitchFamily="34"/>
                <a:cs typeface="Calibri" pitchFamily="34"/>
              </a:rPr>
              <a:t> (accessed25/04/2023) </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BBC news (2019) </a:t>
            </a:r>
            <a:r>
              <a:rPr lang="en-GB" sz="1800" i="1">
                <a:latin typeface="Calibri" pitchFamily="34"/>
                <a:ea typeface="Calibri" pitchFamily="34"/>
                <a:cs typeface="Calibri" pitchFamily="34"/>
              </a:rPr>
              <a:t>Eric Garner: NY officer in ‘I can’t breathe’ death fired.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5"/>
              </a:rPr>
              <a:t>Eric Garner: NY officer in 'I can't breathe' death fired - BBC News</a:t>
            </a:r>
            <a:r>
              <a:rPr lang="en-GB" sz="1800">
                <a:latin typeface="Calibri" pitchFamily="34"/>
                <a:ea typeface="Calibri" pitchFamily="34"/>
                <a:cs typeface="Calibri" pitchFamily="34"/>
              </a:rPr>
              <a:t>(Accessed 25/04/2023)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BBC news (2020) </a:t>
            </a:r>
            <a:r>
              <a:rPr lang="en-GB" sz="1800" i="1">
                <a:latin typeface="Calibri" pitchFamily="34"/>
                <a:ea typeface="Calibri" pitchFamily="34"/>
                <a:cs typeface="Calibri" pitchFamily="34"/>
              </a:rPr>
              <a:t>George Floyd: what happened in the final moments of his life</a:t>
            </a:r>
            <a:r>
              <a:rPr lang="en-GB" sz="1800">
                <a:latin typeface="Calibri" pitchFamily="34"/>
                <a:ea typeface="Calibri" pitchFamily="34"/>
                <a:cs typeface="Calibri" pitchFamily="34"/>
              </a:rPr>
              <a:t> [online] Available at: </a:t>
            </a:r>
            <a:r>
              <a:rPr lang="en-GB" sz="1800" u="sng">
                <a:solidFill>
                  <a:srgbClr val="0000FF"/>
                </a:solidFill>
                <a:latin typeface="Calibri" pitchFamily="34"/>
                <a:ea typeface="Calibri" pitchFamily="34"/>
                <a:cs typeface="Calibri" pitchFamily="34"/>
                <a:hlinkClick r:id="rId6"/>
              </a:rPr>
              <a:t>George Floyd: What happened in the final moments of his life - BBC News</a:t>
            </a:r>
            <a:r>
              <a:rPr lang="en-GB" sz="1800">
                <a:latin typeface="Calibri" pitchFamily="34"/>
                <a:ea typeface="Calibri" pitchFamily="34"/>
                <a:cs typeface="Calibri" pitchFamily="34"/>
              </a:rPr>
              <a:t>(accessed 22/04/2023)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BBC news (2021) Sarah Everard murder: Wayne Couzensindep given whole-life sentence [online] Available at: </a:t>
            </a:r>
            <a:r>
              <a:rPr lang="en-GB" sz="1800" u="sng">
                <a:solidFill>
                  <a:srgbClr val="0000FF"/>
                </a:solidFill>
                <a:latin typeface="Calibri" pitchFamily="34"/>
                <a:ea typeface="Calibri" pitchFamily="34"/>
                <a:cs typeface="Calibri" pitchFamily="34"/>
                <a:hlinkClick r:id="rId7"/>
              </a:rPr>
              <a:t>Sarah Everard murder: Wayne Couzens given whole-life sentence - BBC News</a:t>
            </a:r>
            <a:r>
              <a:rPr lang="en-GB" sz="1800">
                <a:latin typeface="Calibri" pitchFamily="34"/>
                <a:ea typeface="Calibri" pitchFamily="34"/>
                <a:cs typeface="Calibri" pitchFamily="34"/>
              </a:rPr>
              <a:t> (Accessed 22/04/2023)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Bullock, K (2017) ‘The police use of social media: transformation or normalisation?’ </a:t>
            </a:r>
            <a:r>
              <a:rPr lang="en-GB" sz="1800" i="1">
                <a:latin typeface="Calibri" pitchFamily="34"/>
                <a:ea typeface="Calibri" pitchFamily="34"/>
                <a:cs typeface="Calibri" pitchFamily="34"/>
              </a:rPr>
              <a:t>Social policy and society. </a:t>
            </a:r>
            <a:r>
              <a:rPr lang="en-GB" sz="1800">
                <a:latin typeface="Calibri" pitchFamily="34"/>
                <a:ea typeface="Calibri" pitchFamily="34"/>
                <a:cs typeface="Calibri" pitchFamily="34"/>
              </a:rPr>
              <a:t>vol 17 issue 2. Doi: </a:t>
            </a:r>
            <a:r>
              <a:rPr lang="en-GB" sz="1800">
                <a:solidFill>
                  <a:srgbClr val="006FCA"/>
                </a:solidFill>
                <a:latin typeface="Calibri" pitchFamily="34"/>
                <a:ea typeface="Calibri" pitchFamily="34"/>
                <a:cs typeface="Calibri" pitchFamily="34"/>
                <a:hlinkClick r:id="rId8"/>
              </a:rPr>
              <a:t>https://doi.org/10.1017/S1474746417000112</a:t>
            </a:r>
            <a:r>
              <a:rPr lang="en-GB" sz="1800">
                <a:latin typeface="Calibri" pitchFamily="34"/>
                <a:ea typeface="Calibri" pitchFamily="34"/>
                <a:cs typeface="Calibri" pitchFamily="34"/>
              </a:rPr>
              <a:t> (Accessed 24/04/2023)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Burger, L (2013) </a:t>
            </a:r>
            <a:r>
              <a:rPr lang="en-GB" sz="1800" i="1">
                <a:latin typeface="Calibri" pitchFamily="34"/>
                <a:ea typeface="Calibri" pitchFamily="34"/>
                <a:cs typeface="Calibri" pitchFamily="34"/>
              </a:rPr>
              <a:t>4 ways social media can help police departments.</a:t>
            </a:r>
            <a:r>
              <a:rPr lang="en-GB" sz="1800">
                <a:latin typeface="Calibri" pitchFamily="34"/>
                <a:ea typeface="Calibri" pitchFamily="34"/>
                <a:cs typeface="Calibri" pitchFamily="34"/>
              </a:rPr>
              <a:t> [online] available at: </a:t>
            </a:r>
            <a:r>
              <a:rPr lang="en-GB" sz="1800" u="sng">
                <a:solidFill>
                  <a:srgbClr val="0000FF"/>
                </a:solidFill>
                <a:latin typeface="Calibri" pitchFamily="34"/>
                <a:ea typeface="Calibri" pitchFamily="34"/>
                <a:cs typeface="Calibri" pitchFamily="34"/>
                <a:hlinkClick r:id="rId9"/>
              </a:rPr>
              <a:t>4 ways social media can help police departments (police1.com)</a:t>
            </a:r>
            <a:r>
              <a:rPr lang="en-GB" sz="1800">
                <a:latin typeface="Calibri" pitchFamily="34"/>
                <a:ea typeface="Calibri" pitchFamily="34"/>
                <a:cs typeface="Calibri" pitchFamily="34"/>
              </a:rPr>
              <a:t> (accessed 26/04/2023)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Burrows, T (2019) </a:t>
            </a:r>
            <a:r>
              <a:rPr lang="en-GB" sz="1800" i="1">
                <a:latin typeface="Calibri" pitchFamily="34"/>
                <a:ea typeface="Calibri" pitchFamily="34"/>
                <a:cs typeface="Calibri" pitchFamily="34"/>
              </a:rPr>
              <a:t>river Plunge hero police officer, 24, ‘jumped into river to try to save a drowning baby thrown to death by dad’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10"/>
              </a:rPr>
              <a:t>Hero police officer, 24, 'jumped into river to try and save drowning baby thrown to death by dad' | The Sun</a:t>
            </a:r>
            <a:r>
              <a:rPr lang="en-GB" sz="1800">
                <a:latin typeface="Calibri" pitchFamily="34"/>
                <a:ea typeface="Calibri" pitchFamily="34"/>
                <a:cs typeface="Calibri" pitchFamily="34"/>
              </a:rPr>
              <a:t> (accessed 15/04/2023)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Campeau, H (2015) ‘’police culture’ at work: making sense of police oversight’ </a:t>
            </a:r>
            <a:r>
              <a:rPr lang="en-GB" sz="1800" i="1">
                <a:latin typeface="Calibri" pitchFamily="34"/>
                <a:ea typeface="Calibri" pitchFamily="34"/>
                <a:cs typeface="Calibri" pitchFamily="34"/>
              </a:rPr>
              <a:t>the British journal of criminology. </a:t>
            </a:r>
            <a:r>
              <a:rPr lang="en-GB" sz="1800">
                <a:latin typeface="Calibri" pitchFamily="34"/>
                <a:ea typeface="Calibri" pitchFamily="34"/>
                <a:cs typeface="Calibri" pitchFamily="34"/>
              </a:rPr>
              <a:t>Vol 15 issue 4. DOI: </a:t>
            </a:r>
            <a:r>
              <a:rPr lang="en-GB" sz="1800">
                <a:solidFill>
                  <a:srgbClr val="006FB7"/>
                </a:solidFill>
                <a:latin typeface="Calibri" pitchFamily="34"/>
                <a:ea typeface="Calibri" pitchFamily="34"/>
                <a:cs typeface="Calibri" pitchFamily="34"/>
                <a:hlinkClick r:id="rId11"/>
              </a:rPr>
              <a:t>https://doi.org/10.1093/bjc/azu093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Coliandris, G. Rogers, C. Gravelle, J (2015) ‘Smoke and Mirrors, or a real attempt at reform?’ </a:t>
            </a:r>
            <a:r>
              <a:rPr lang="en-GB" sz="1800" i="1">
                <a:latin typeface="Calibri" pitchFamily="34"/>
                <a:ea typeface="Calibri" pitchFamily="34"/>
                <a:cs typeface="Calibri" pitchFamily="34"/>
              </a:rPr>
              <a:t>Policing: A journal of policy and practice. </a:t>
            </a:r>
            <a:r>
              <a:rPr lang="en-GB" sz="1800">
                <a:latin typeface="Calibri" pitchFamily="34"/>
                <a:ea typeface="Calibri" pitchFamily="34"/>
                <a:cs typeface="Calibri" pitchFamily="34"/>
              </a:rPr>
              <a:t>Vol 5 issue 3. DOI: </a:t>
            </a:r>
            <a:r>
              <a:rPr lang="en-GB" sz="1800" u="sng">
                <a:solidFill>
                  <a:srgbClr val="006FB7"/>
                </a:solidFill>
                <a:latin typeface="Calibri" pitchFamily="34"/>
                <a:ea typeface="Calibri" pitchFamily="34"/>
                <a:cs typeface="Calibri" pitchFamily="34"/>
                <a:hlinkClick r:id="rId12"/>
              </a:rPr>
              <a:t>https://doi.org/10.1093/police/par033</a:t>
            </a:r>
            <a:r>
              <a:rPr lang="en-GB" sz="1800">
                <a:latin typeface="Calibri" pitchFamily="34"/>
                <a:ea typeface="Calibri" pitchFamily="34"/>
                <a:cs typeface="Calibri" pitchFamily="34"/>
              </a:rPr>
              <a:t> (Accessed 26/04/2023)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i="1">
                <a:latin typeface="Calibri" pitchFamily="34"/>
                <a:ea typeface="Calibri" pitchFamily="34"/>
                <a:cs typeface="Calibri" pitchFamily="34"/>
              </a:rPr>
              <a:t>College of Policing (2014) Code of ethics</a:t>
            </a:r>
            <a:r>
              <a:rPr lang="en-GB" sz="1800">
                <a:latin typeface="Calibri" pitchFamily="34"/>
                <a:ea typeface="Calibri" pitchFamily="34"/>
                <a:cs typeface="Calibri" pitchFamily="34"/>
              </a:rPr>
              <a:t>. Coventry, College of policing Ltd. Available at: </a:t>
            </a:r>
            <a:r>
              <a:rPr lang="en-GB" sz="1800" u="sng">
                <a:solidFill>
                  <a:srgbClr val="0000FF"/>
                </a:solidFill>
                <a:latin typeface="Calibri" pitchFamily="34"/>
                <a:ea typeface="Calibri" pitchFamily="34"/>
                <a:cs typeface="Calibri" pitchFamily="34"/>
                <a:hlinkClick r:id="rId13"/>
              </a:rPr>
              <a:t>code_of_ethics.pdf (college.police.uk)</a:t>
            </a:r>
            <a:r>
              <a:rPr lang="en-GB" sz="1800">
                <a:latin typeface="Calibri" pitchFamily="34"/>
                <a:ea typeface="Calibri" pitchFamily="34"/>
                <a:cs typeface="Calibri" pitchFamily="34"/>
              </a:rPr>
              <a:t> (Accessed 22/04/2023)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HMICFERS (2023) </a:t>
            </a:r>
            <a:r>
              <a:rPr lang="en-GB" sz="1800" i="1">
                <a:latin typeface="Calibri" pitchFamily="34"/>
                <a:ea typeface="Calibri" pitchFamily="34"/>
                <a:cs typeface="Calibri" pitchFamily="34"/>
              </a:rPr>
              <a:t>His Majesty’s Inspectorate of Constabulary and Fire &amp; Rescue services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14"/>
              </a:rPr>
              <a:t>His Majesty’s Inspectorate of Constabulary and Fire &amp; Rescue Services - His Majesty’s Inspectorate of Constabulary and Fire &amp; Rescue Services (HMICFRS) – Home | His Majesty’s Inspectorate of Constabulary and Fire &amp; Rescue Services (HMICFRS) – Home (justiceinspectorates.gov.uk)</a:t>
            </a:r>
            <a:r>
              <a:rPr lang="en-GB" sz="1800">
                <a:latin typeface="Calibri" pitchFamily="34"/>
                <a:ea typeface="Calibri" pitchFamily="34"/>
                <a:cs typeface="Calibri" pitchFamily="34"/>
              </a:rPr>
              <a:t> (Accessed 26/04/2023)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Home office (2014) </a:t>
            </a:r>
            <a:r>
              <a:rPr lang="en-GB" sz="1800" i="1">
                <a:latin typeface="Calibri" pitchFamily="34"/>
                <a:ea typeface="Calibri" pitchFamily="34"/>
                <a:cs typeface="Calibri" pitchFamily="34"/>
              </a:rPr>
              <a:t>Code of ethics: policing professionalism.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15"/>
              </a:rPr>
              <a:t>Code of ethics: policing professionalism - GOV.UK (www.gov.uk)</a:t>
            </a:r>
            <a:r>
              <a:rPr lang="en-GB" sz="1800">
                <a:latin typeface="Calibri" pitchFamily="34"/>
                <a:ea typeface="Calibri" pitchFamily="34"/>
                <a:cs typeface="Calibri" pitchFamily="34"/>
              </a:rPr>
              <a:t> (accessed 26/04/2023)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Home office (2023) </a:t>
            </a:r>
            <a:r>
              <a:rPr lang="en-GB" sz="1800" i="1">
                <a:solidFill>
                  <a:srgbClr val="0B0C0C"/>
                </a:solidFill>
                <a:latin typeface="Calibri" pitchFamily="34"/>
                <a:ea typeface="Calibri" pitchFamily="34"/>
                <a:cs typeface="Calibri" pitchFamily="34"/>
              </a:rPr>
              <a:t>Police complaint allegations involving police officers by IOPC allegation type, England and Wales, cases finalised year ending 31 March 2022</a:t>
            </a:r>
            <a:r>
              <a:rPr lang="en-GB" sz="1800">
                <a:latin typeface="Calibri" pitchFamily="34"/>
                <a:ea typeface="Calibri" pitchFamily="34"/>
                <a:cs typeface="Calibri" pitchFamily="34"/>
              </a:rPr>
              <a:t> [graph] Available at: </a:t>
            </a:r>
            <a:r>
              <a:rPr lang="en-GB" sz="1800" u="sng">
                <a:solidFill>
                  <a:srgbClr val="0000FF"/>
                </a:solidFill>
                <a:latin typeface="Calibri" pitchFamily="34"/>
                <a:ea typeface="Calibri" pitchFamily="34"/>
                <a:cs typeface="Calibri" pitchFamily="34"/>
                <a:hlinkClick r:id="rId16"/>
              </a:rPr>
              <a:t>Police misconduct, England and Wales year ending 31 March 2022 - GOV.UK (www.gov.uk)</a:t>
            </a:r>
            <a:r>
              <a:rPr lang="en-GB" sz="1800">
                <a:latin typeface="Calibri" pitchFamily="34"/>
                <a:ea typeface="Calibri" pitchFamily="34"/>
                <a:cs typeface="Calibri" pitchFamily="34"/>
              </a:rPr>
              <a:t> (Accessed 25/04/2023)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Independent Office for Police Conduct (2023) </a:t>
            </a:r>
            <a:r>
              <a:rPr lang="en-GB" sz="1800" i="1">
                <a:latin typeface="Calibri" pitchFamily="34"/>
                <a:ea typeface="Calibri" pitchFamily="34"/>
                <a:cs typeface="Calibri" pitchFamily="34"/>
              </a:rPr>
              <a:t>what we investigate and next steps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17"/>
              </a:rPr>
              <a:t>What we investigate and next steps | Independent Office for Police Conduct</a:t>
            </a:r>
            <a:r>
              <a:rPr lang="en-GB" sz="1800">
                <a:latin typeface="Calibri" pitchFamily="34"/>
                <a:ea typeface="Calibri" pitchFamily="34"/>
                <a:cs typeface="Calibri" pitchFamily="34"/>
              </a:rPr>
              <a:t> (Accessed 26/04/2023)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National institute of justice (2020) </a:t>
            </a:r>
            <a:r>
              <a:rPr lang="en-GB" sz="1800" i="1">
                <a:latin typeface="Calibri" pitchFamily="34"/>
                <a:ea typeface="Calibri" pitchFamily="34"/>
                <a:cs typeface="Calibri" pitchFamily="34"/>
              </a:rPr>
              <a:t>overview of police use of force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18"/>
              </a:rPr>
              <a:t>Overview of Police Use of Force | National Institute of Justice (ojp.gov)</a:t>
            </a:r>
            <a:r>
              <a:rPr lang="en-GB" sz="1800">
                <a:latin typeface="Calibri" pitchFamily="34"/>
                <a:ea typeface="Calibri" pitchFamily="34"/>
                <a:cs typeface="Calibri" pitchFamily="34"/>
              </a:rPr>
              <a:t> (Accessed 25/04/2023)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Siddique, H (2020) </a:t>
            </a:r>
            <a:r>
              <a:rPr lang="en-GB" sz="1800" i="1">
                <a:latin typeface="Calibri" pitchFamily="34"/>
                <a:ea typeface="Calibri" pitchFamily="34"/>
                <a:cs typeface="Calibri" pitchFamily="34"/>
              </a:rPr>
              <a:t>Mark Duggan police shooting: can forensic tech cast doubt on official report?</a:t>
            </a:r>
            <a:r>
              <a:rPr lang="en-GB" sz="1800">
                <a:latin typeface="Calibri" pitchFamily="34"/>
                <a:ea typeface="Calibri" pitchFamily="34"/>
                <a:cs typeface="Calibri" pitchFamily="34"/>
              </a:rPr>
              <a:t> [online] Available at: </a:t>
            </a:r>
            <a:r>
              <a:rPr lang="en-GB" sz="1800" u="sng">
                <a:solidFill>
                  <a:srgbClr val="0000FF"/>
                </a:solidFill>
                <a:latin typeface="Calibri" pitchFamily="34"/>
                <a:ea typeface="Calibri" pitchFamily="34"/>
                <a:cs typeface="Calibri" pitchFamily="34"/>
                <a:hlinkClick r:id="rId19"/>
              </a:rPr>
              <a:t>Mark Duggan shooting: can forensic tech cast doubt on official report? | UK news | The Guardian</a:t>
            </a:r>
            <a:r>
              <a:rPr lang="en-GB" sz="1800">
                <a:latin typeface="Calibri" pitchFamily="34"/>
                <a:ea typeface="Calibri" pitchFamily="34"/>
                <a:cs typeface="Calibri" pitchFamily="34"/>
              </a:rPr>
              <a:t> (accessed 26/04/2023)</a:t>
            </a:r>
            <a:endParaRPr lang="en-GB" sz="1800">
              <a:latin typeface="Calibri" pitchFamily="34"/>
              <a:ea typeface="Calibri" pitchFamily="34"/>
              <a:cs typeface="Times New Roman" pitchFamily="18"/>
            </a:endParaRPr>
          </a:p>
          <a:p>
            <a:pPr marL="342900" lvl="0" indent="-342900">
              <a:lnSpc>
                <a:spcPct val="107000"/>
              </a:lnSpc>
              <a:buSzPct val="100000"/>
              <a:buFont typeface="Calibri Light"/>
              <a:buAutoNum type="arabicPeriod"/>
            </a:pPr>
            <a:r>
              <a:rPr lang="en-GB" sz="1800">
                <a:latin typeface="Calibri" pitchFamily="34"/>
                <a:ea typeface="Calibri" pitchFamily="34"/>
                <a:cs typeface="Calibri" pitchFamily="34"/>
              </a:rPr>
              <a:t>The Crown Prosecution service (2023) </a:t>
            </a:r>
            <a:r>
              <a:rPr lang="en-GB" sz="1800" i="1">
                <a:latin typeface="Calibri" pitchFamily="34"/>
                <a:ea typeface="Calibri" pitchFamily="34"/>
                <a:cs typeface="Calibri" pitchFamily="34"/>
              </a:rPr>
              <a:t>Reporting a crime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20"/>
              </a:rPr>
              <a:t>Reporting a crime | The Crown Prosecution Service (cps.gov.uk)</a:t>
            </a:r>
            <a:r>
              <a:rPr lang="en-GB" sz="1800">
                <a:latin typeface="Calibri" pitchFamily="34"/>
                <a:ea typeface="Calibri" pitchFamily="34"/>
                <a:cs typeface="Calibri" pitchFamily="34"/>
              </a:rPr>
              <a:t> (accessed 25/04/2023)</a:t>
            </a:r>
            <a:endParaRPr lang="en-GB" sz="1800">
              <a:latin typeface="Calibri" pitchFamily="34"/>
              <a:ea typeface="Calibri" pitchFamily="34"/>
              <a:cs typeface="Times New Roman" pitchFamily="18"/>
            </a:endParaRPr>
          </a:p>
          <a:p>
            <a:pPr marL="342900" lvl="0" indent="-342900">
              <a:lnSpc>
                <a:spcPct val="107000"/>
              </a:lnSpc>
              <a:spcAft>
                <a:spcPts val="800"/>
              </a:spcAft>
              <a:buSzPct val="100000"/>
              <a:buFont typeface="Calibri Light"/>
              <a:buAutoNum type="arabicPeriod"/>
            </a:pPr>
            <a:r>
              <a:rPr lang="en-GB" sz="1800">
                <a:latin typeface="Calibri" pitchFamily="34"/>
                <a:ea typeface="Calibri" pitchFamily="34"/>
                <a:cs typeface="Calibri" pitchFamily="34"/>
              </a:rPr>
              <a:t>United nations (2023) </a:t>
            </a:r>
            <a:r>
              <a:rPr lang="en-GB" sz="1800" i="1">
                <a:latin typeface="Calibri" pitchFamily="34"/>
                <a:ea typeface="Calibri" pitchFamily="34"/>
                <a:cs typeface="Calibri" pitchFamily="34"/>
              </a:rPr>
              <a:t>OHCHR: law enforcement and human rights </a:t>
            </a:r>
            <a:r>
              <a:rPr lang="en-GB" sz="1800">
                <a:latin typeface="Calibri" pitchFamily="34"/>
                <a:ea typeface="Calibri" pitchFamily="34"/>
                <a:cs typeface="Calibri" pitchFamily="34"/>
              </a:rPr>
              <a:t>[online] Available at: </a:t>
            </a:r>
            <a:r>
              <a:rPr lang="en-GB" sz="1800" u="sng">
                <a:solidFill>
                  <a:srgbClr val="0000FF"/>
                </a:solidFill>
                <a:latin typeface="Calibri" pitchFamily="34"/>
                <a:ea typeface="Calibri" pitchFamily="34"/>
                <a:cs typeface="Calibri" pitchFamily="34"/>
                <a:hlinkClick r:id="rId21"/>
              </a:rPr>
              <a:t>OHCHR: Law enforcement and human rights | OHCHR</a:t>
            </a:r>
            <a:r>
              <a:rPr lang="en-GB" sz="1800">
                <a:latin typeface="Calibri" pitchFamily="34"/>
                <a:ea typeface="Calibri" pitchFamily="34"/>
                <a:cs typeface="Calibri" pitchFamily="34"/>
              </a:rPr>
              <a:t> (Accessed 25/04/2023)</a:t>
            </a:r>
            <a:endParaRPr lang="en-GB" sz="1800">
              <a:latin typeface="Calibri" pitchFamily="34"/>
              <a:ea typeface="Calibri" pitchFamily="34"/>
              <a:cs typeface="Times New Roman" pitchFamily="18"/>
            </a:endParaRPr>
          </a:p>
          <a:p>
            <a:pPr lvl="0"/>
            <a:endParaRPr lang="en-GB"/>
          </a:p>
        </p:txBody>
      </p:sp>
      <p:sp>
        <p:nvSpPr>
          <p:cNvPr id="4" name="Slide Number Placeholder 3">
            <a:extLst>
              <a:ext uri="{FF2B5EF4-FFF2-40B4-BE49-F238E27FC236}">
                <a16:creationId xmlns:a16="http://schemas.microsoft.com/office/drawing/2014/main" id="{0E223A38-841C-BB79-E381-2538828D26A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C57D3B6-4D61-431B-99A3-3F071D2DB532}" type="slidenum">
              <a:t>16</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FF951-564B-0D41-A50C-BAE6603E6200}"/>
              </a:ext>
            </a:extLst>
          </p:cNvPr>
          <p:cNvSpPr txBox="1">
            <a:spLocks noGrp="1"/>
          </p:cNvSpPr>
          <p:nvPr>
            <p:ph type="ctrTitle"/>
          </p:nvPr>
        </p:nvSpPr>
        <p:spPr>
          <a:xfrm>
            <a:off x="612648" y="557784"/>
            <a:ext cx="10969755" cy="3130805"/>
          </a:xfrm>
        </p:spPr>
        <p:txBody>
          <a:bodyPr/>
          <a:lstStyle>
            <a:lvl1pPr>
              <a:defRPr sz="5400"/>
            </a:lvl1pPr>
          </a:lstStyle>
          <a:p>
            <a:pPr lvl="0"/>
            <a:r>
              <a:rPr lang="en-US"/>
              <a:t>Click to edit Master title style</a:t>
            </a:r>
          </a:p>
        </p:txBody>
      </p:sp>
      <p:sp>
        <p:nvSpPr>
          <p:cNvPr id="3" name="Subtitle 2">
            <a:extLst>
              <a:ext uri="{FF2B5EF4-FFF2-40B4-BE49-F238E27FC236}">
                <a16:creationId xmlns:a16="http://schemas.microsoft.com/office/drawing/2014/main" id="{D53BDB81-A31B-0D24-FED7-DAE060692F80}"/>
              </a:ext>
            </a:extLst>
          </p:cNvPr>
          <p:cNvSpPr txBox="1">
            <a:spLocks noGrp="1"/>
          </p:cNvSpPr>
          <p:nvPr>
            <p:ph type="subTitle" idx="1"/>
          </p:nvPr>
        </p:nvSpPr>
        <p:spPr>
          <a:xfrm>
            <a:off x="612648" y="3902201"/>
            <a:ext cx="10969755" cy="2240526"/>
          </a:xfrm>
        </p:spPr>
        <p:txBody>
          <a:bodyPr/>
          <a:lstStyle>
            <a:lvl1pPr>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74EF3A3E-09AC-8583-A03E-60D9D6D6739E}"/>
              </a:ext>
            </a:extLst>
          </p:cNvPr>
          <p:cNvSpPr txBox="1">
            <a:spLocks noGrp="1"/>
          </p:cNvSpPr>
          <p:nvPr>
            <p:ph type="dt" sz="half" idx="7"/>
          </p:nvPr>
        </p:nvSpPr>
        <p:spPr/>
        <p:txBody>
          <a:bodyPr/>
          <a:lstStyle>
            <a:lvl1pPr>
              <a:defRPr/>
            </a:lvl1pPr>
          </a:lstStyle>
          <a:p>
            <a:pPr lvl="0"/>
            <a:fld id="{6A0BED8A-2BFC-4531-871D-F8532D961A7D}" type="datetime1">
              <a:rPr lang="en-US"/>
              <a:pPr lvl="0"/>
              <a:t>5/5/2023</a:t>
            </a:fld>
            <a:endParaRPr lang="en-US"/>
          </a:p>
        </p:txBody>
      </p:sp>
      <p:sp>
        <p:nvSpPr>
          <p:cNvPr id="5" name="Footer Placeholder 4">
            <a:extLst>
              <a:ext uri="{FF2B5EF4-FFF2-40B4-BE49-F238E27FC236}">
                <a16:creationId xmlns:a16="http://schemas.microsoft.com/office/drawing/2014/main" id="{C44BD7CD-6C89-A117-DB68-B992F1C0C59C}"/>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73E3985-007B-DBBB-E054-FD4791F29320}"/>
              </a:ext>
            </a:extLst>
          </p:cNvPr>
          <p:cNvSpPr txBox="1">
            <a:spLocks noGrp="1"/>
          </p:cNvSpPr>
          <p:nvPr>
            <p:ph type="sldNum" sz="quarter" idx="8"/>
          </p:nvPr>
        </p:nvSpPr>
        <p:spPr/>
        <p:txBody>
          <a:bodyPr/>
          <a:lstStyle>
            <a:lvl1pPr>
              <a:defRPr/>
            </a:lvl1pPr>
          </a:lstStyle>
          <a:p>
            <a:pPr lvl="0"/>
            <a:fld id="{9BD81A04-113C-4D5D-BF5F-5B24A8F703E5}" type="slidenum">
              <a:t>‹#›</a:t>
            </a:fld>
            <a:endParaRPr lang="en-US"/>
          </a:p>
        </p:txBody>
      </p:sp>
    </p:spTree>
    <p:extLst>
      <p:ext uri="{BB962C8B-B14F-4D97-AF65-F5344CB8AC3E}">
        <p14:creationId xmlns:p14="http://schemas.microsoft.com/office/powerpoint/2010/main" val="363896016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BD654-85B2-309F-A7DC-9C6253AE019C}"/>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DCF451C5-A443-B6B1-E680-51BB941B1CD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F00791-F43B-93CF-71FC-FF3983D476DE}"/>
              </a:ext>
            </a:extLst>
          </p:cNvPr>
          <p:cNvSpPr txBox="1">
            <a:spLocks noGrp="1"/>
          </p:cNvSpPr>
          <p:nvPr>
            <p:ph type="dt" sz="half" idx="7"/>
          </p:nvPr>
        </p:nvSpPr>
        <p:spPr/>
        <p:txBody>
          <a:bodyPr/>
          <a:lstStyle>
            <a:lvl1pPr>
              <a:defRPr/>
            </a:lvl1pPr>
          </a:lstStyle>
          <a:p>
            <a:pPr lvl="0"/>
            <a:fld id="{B08F84A6-F858-4126-BE60-DFCBCFCAB243}" type="datetime1">
              <a:rPr lang="en-US"/>
              <a:pPr lvl="0"/>
              <a:t>5/5/2023</a:t>
            </a:fld>
            <a:endParaRPr lang="en-US"/>
          </a:p>
        </p:txBody>
      </p:sp>
      <p:sp>
        <p:nvSpPr>
          <p:cNvPr id="5" name="Footer Placeholder 4">
            <a:extLst>
              <a:ext uri="{FF2B5EF4-FFF2-40B4-BE49-F238E27FC236}">
                <a16:creationId xmlns:a16="http://schemas.microsoft.com/office/drawing/2014/main" id="{DD168575-53A3-92B4-C1EC-0C381A66658B}"/>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C84A6FC2-FF53-B1B8-74A7-82D3193CE048}"/>
              </a:ext>
            </a:extLst>
          </p:cNvPr>
          <p:cNvSpPr txBox="1">
            <a:spLocks noGrp="1"/>
          </p:cNvSpPr>
          <p:nvPr>
            <p:ph type="sldNum" sz="quarter" idx="8"/>
          </p:nvPr>
        </p:nvSpPr>
        <p:spPr/>
        <p:txBody>
          <a:bodyPr/>
          <a:lstStyle>
            <a:lvl1pPr>
              <a:defRPr/>
            </a:lvl1pPr>
          </a:lstStyle>
          <a:p>
            <a:pPr lvl="0"/>
            <a:fld id="{9B1F0C24-0987-4C62-8A94-D51C5AE50D78}" type="slidenum">
              <a:t>‹#›</a:t>
            </a:fld>
            <a:endParaRPr lang="en-US"/>
          </a:p>
        </p:txBody>
      </p:sp>
    </p:spTree>
    <p:extLst>
      <p:ext uri="{BB962C8B-B14F-4D97-AF65-F5344CB8AC3E}">
        <p14:creationId xmlns:p14="http://schemas.microsoft.com/office/powerpoint/2010/main" val="92361976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A057A-6C0C-07E4-85D2-A64E2715FF31}"/>
              </a:ext>
            </a:extLst>
          </p:cNvPr>
          <p:cNvSpPr txBox="1">
            <a:spLocks noGrp="1"/>
          </p:cNvSpPr>
          <p:nvPr>
            <p:ph type="title"/>
          </p:nvPr>
        </p:nvSpPr>
        <p:spPr>
          <a:xfrm>
            <a:off x="612648" y="557784"/>
            <a:ext cx="10969755" cy="3146395"/>
          </a:xfrm>
        </p:spPr>
        <p:txBody>
          <a:bodyPr/>
          <a:lstStyle>
            <a:lvl1pPr>
              <a:defRPr sz="5400"/>
            </a:lvl1pPr>
          </a:lstStyle>
          <a:p>
            <a:pPr lvl="0"/>
            <a:r>
              <a:rPr lang="en-US"/>
              <a:t>Click to edit Master title style</a:t>
            </a:r>
          </a:p>
        </p:txBody>
      </p:sp>
      <p:sp>
        <p:nvSpPr>
          <p:cNvPr id="3" name="Text Placeholder 2">
            <a:extLst>
              <a:ext uri="{FF2B5EF4-FFF2-40B4-BE49-F238E27FC236}">
                <a16:creationId xmlns:a16="http://schemas.microsoft.com/office/drawing/2014/main" id="{0CE47D70-4D4E-475B-07D6-8AAB3433ACD9}"/>
              </a:ext>
            </a:extLst>
          </p:cNvPr>
          <p:cNvSpPr txBox="1">
            <a:spLocks noGrp="1"/>
          </p:cNvSpPr>
          <p:nvPr>
            <p:ph type="body" idx="1"/>
          </p:nvPr>
        </p:nvSpPr>
        <p:spPr>
          <a:xfrm>
            <a:off x="612648" y="3902211"/>
            <a:ext cx="10969755" cy="2187445"/>
          </a:xfrm>
        </p:spPr>
        <p:txBody>
          <a:bodyPr/>
          <a:lstStyle>
            <a:lvl1pPr>
              <a:defRPr/>
            </a:lvl1pPr>
          </a:lstStyle>
          <a:p>
            <a:pPr lvl="0"/>
            <a:r>
              <a:rPr lang="en-US"/>
              <a:t>Click to edit Master text styles</a:t>
            </a:r>
          </a:p>
        </p:txBody>
      </p:sp>
      <p:sp>
        <p:nvSpPr>
          <p:cNvPr id="4" name="Date Placeholder 3">
            <a:extLst>
              <a:ext uri="{FF2B5EF4-FFF2-40B4-BE49-F238E27FC236}">
                <a16:creationId xmlns:a16="http://schemas.microsoft.com/office/drawing/2014/main" id="{D870384C-DA04-1E9C-2646-1DD4424B335B}"/>
              </a:ext>
            </a:extLst>
          </p:cNvPr>
          <p:cNvSpPr txBox="1">
            <a:spLocks noGrp="1"/>
          </p:cNvSpPr>
          <p:nvPr>
            <p:ph type="dt" sz="half" idx="7"/>
          </p:nvPr>
        </p:nvSpPr>
        <p:spPr/>
        <p:txBody>
          <a:bodyPr/>
          <a:lstStyle>
            <a:lvl1pPr>
              <a:defRPr/>
            </a:lvl1pPr>
          </a:lstStyle>
          <a:p>
            <a:pPr lvl="0"/>
            <a:fld id="{C578205B-0911-460A-843B-E86769F4E2DD}" type="datetime1">
              <a:rPr lang="en-US"/>
              <a:pPr lvl="0"/>
              <a:t>5/5/2023</a:t>
            </a:fld>
            <a:endParaRPr lang="en-US"/>
          </a:p>
        </p:txBody>
      </p:sp>
      <p:sp>
        <p:nvSpPr>
          <p:cNvPr id="5" name="Footer Placeholder 4">
            <a:extLst>
              <a:ext uri="{FF2B5EF4-FFF2-40B4-BE49-F238E27FC236}">
                <a16:creationId xmlns:a16="http://schemas.microsoft.com/office/drawing/2014/main" id="{582D62B8-E444-118B-DC1D-52A18F02BC78}"/>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5A6249F0-8A14-2F70-B823-DC325B7623D8}"/>
              </a:ext>
            </a:extLst>
          </p:cNvPr>
          <p:cNvSpPr txBox="1">
            <a:spLocks noGrp="1"/>
          </p:cNvSpPr>
          <p:nvPr>
            <p:ph type="sldNum" sz="quarter" idx="8"/>
          </p:nvPr>
        </p:nvSpPr>
        <p:spPr/>
        <p:txBody>
          <a:bodyPr/>
          <a:lstStyle>
            <a:lvl1pPr>
              <a:defRPr/>
            </a:lvl1pPr>
          </a:lstStyle>
          <a:p>
            <a:pPr lvl="0"/>
            <a:fld id="{39A0D200-8D8E-4499-B47A-8057254A6B56}" type="slidenum">
              <a:t>‹#›</a:t>
            </a:fld>
            <a:endParaRPr lang="en-US"/>
          </a:p>
        </p:txBody>
      </p:sp>
    </p:spTree>
    <p:extLst>
      <p:ext uri="{BB962C8B-B14F-4D97-AF65-F5344CB8AC3E}">
        <p14:creationId xmlns:p14="http://schemas.microsoft.com/office/powerpoint/2010/main" val="2990075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93B26-9769-4D86-3089-502C94B7E8D3}"/>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6E7F5A49-BFF4-54B8-7936-10AB09D96D01}"/>
              </a:ext>
            </a:extLst>
          </p:cNvPr>
          <p:cNvSpPr txBox="1">
            <a:spLocks noGrp="1"/>
          </p:cNvSpPr>
          <p:nvPr>
            <p:ph idx="1"/>
          </p:nvPr>
        </p:nvSpPr>
        <p:spPr>
          <a:xfrm>
            <a:off x="609603" y="2081366"/>
            <a:ext cx="5410203" cy="409558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2DDF4D7-EBCC-BF81-64FB-52F7BE9B239D}"/>
              </a:ext>
            </a:extLst>
          </p:cNvPr>
          <p:cNvSpPr txBox="1">
            <a:spLocks noGrp="1"/>
          </p:cNvSpPr>
          <p:nvPr>
            <p:ph idx="2"/>
          </p:nvPr>
        </p:nvSpPr>
        <p:spPr>
          <a:xfrm>
            <a:off x="6172200" y="2081366"/>
            <a:ext cx="5410203" cy="409558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2C2A73D-9216-4392-FE77-D6A23769DE87}"/>
              </a:ext>
            </a:extLst>
          </p:cNvPr>
          <p:cNvSpPr txBox="1">
            <a:spLocks noGrp="1"/>
          </p:cNvSpPr>
          <p:nvPr>
            <p:ph type="dt" sz="half" idx="7"/>
          </p:nvPr>
        </p:nvSpPr>
        <p:spPr/>
        <p:txBody>
          <a:bodyPr/>
          <a:lstStyle>
            <a:lvl1pPr>
              <a:defRPr/>
            </a:lvl1pPr>
          </a:lstStyle>
          <a:p>
            <a:pPr lvl="0"/>
            <a:fld id="{B030829F-E0DB-4A54-ABCC-6C806576F97B}" type="datetime1">
              <a:rPr lang="en-US"/>
              <a:pPr lvl="0"/>
              <a:t>5/5/2023</a:t>
            </a:fld>
            <a:endParaRPr lang="en-US"/>
          </a:p>
        </p:txBody>
      </p:sp>
      <p:sp>
        <p:nvSpPr>
          <p:cNvPr id="6" name="Footer Placeholder 5">
            <a:extLst>
              <a:ext uri="{FF2B5EF4-FFF2-40B4-BE49-F238E27FC236}">
                <a16:creationId xmlns:a16="http://schemas.microsoft.com/office/drawing/2014/main" id="{2F37D1BE-7409-5A48-DD0C-B7FFA89351AD}"/>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651EA9FB-88EF-D53B-6F81-D980F6510BDA}"/>
              </a:ext>
            </a:extLst>
          </p:cNvPr>
          <p:cNvSpPr txBox="1">
            <a:spLocks noGrp="1"/>
          </p:cNvSpPr>
          <p:nvPr>
            <p:ph type="sldNum" sz="quarter" idx="8"/>
          </p:nvPr>
        </p:nvSpPr>
        <p:spPr/>
        <p:txBody>
          <a:bodyPr/>
          <a:lstStyle>
            <a:lvl1pPr>
              <a:defRPr/>
            </a:lvl1pPr>
          </a:lstStyle>
          <a:p>
            <a:pPr lvl="0"/>
            <a:fld id="{F7C6B085-8807-4D56-B720-5E7CF293283B}" type="slidenum">
              <a:t>‹#›</a:t>
            </a:fld>
            <a:endParaRPr lang="en-US"/>
          </a:p>
        </p:txBody>
      </p:sp>
    </p:spTree>
    <p:extLst>
      <p:ext uri="{BB962C8B-B14F-4D97-AF65-F5344CB8AC3E}">
        <p14:creationId xmlns:p14="http://schemas.microsoft.com/office/powerpoint/2010/main" val="3934337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D1D7D-D138-F9B6-D2F2-39169377F643}"/>
              </a:ext>
            </a:extLst>
          </p:cNvPr>
          <p:cNvSpPr txBox="1">
            <a:spLocks noGrp="1"/>
          </p:cNvSpPr>
          <p:nvPr>
            <p:ph type="title"/>
          </p:nvPr>
        </p:nvSpPr>
        <p:spPr>
          <a:xfrm>
            <a:off x="609603" y="365129"/>
            <a:ext cx="10745791"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2CA8288C-BBFA-4537-8E7D-B58A53C5E328}"/>
              </a:ext>
            </a:extLst>
          </p:cNvPr>
          <p:cNvSpPr txBox="1">
            <a:spLocks noGrp="1"/>
          </p:cNvSpPr>
          <p:nvPr>
            <p:ph type="body" idx="1"/>
          </p:nvPr>
        </p:nvSpPr>
        <p:spPr>
          <a:xfrm>
            <a:off x="609603" y="1895093"/>
            <a:ext cx="5387973" cy="823910"/>
          </a:xfrm>
        </p:spPr>
        <p:txBody>
          <a:bodyPr anchor="b"/>
          <a:lstStyle>
            <a:lvl1pPr>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F58CD32B-ED6F-8D49-CBD2-5F9E777ECA78}"/>
              </a:ext>
            </a:extLst>
          </p:cNvPr>
          <p:cNvSpPr txBox="1">
            <a:spLocks noGrp="1"/>
          </p:cNvSpPr>
          <p:nvPr>
            <p:ph idx="2"/>
          </p:nvPr>
        </p:nvSpPr>
        <p:spPr>
          <a:xfrm>
            <a:off x="609603" y="2842211"/>
            <a:ext cx="5387973" cy="334745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BA81ADE-CC34-381A-C52F-33F22B8549CD}"/>
              </a:ext>
            </a:extLst>
          </p:cNvPr>
          <p:cNvSpPr txBox="1">
            <a:spLocks noGrp="1"/>
          </p:cNvSpPr>
          <p:nvPr>
            <p:ph type="body" idx="3"/>
          </p:nvPr>
        </p:nvSpPr>
        <p:spPr>
          <a:xfrm>
            <a:off x="6167893" y="1895093"/>
            <a:ext cx="5414509" cy="823910"/>
          </a:xfrm>
        </p:spPr>
        <p:txBody>
          <a:bodyPr anchor="b"/>
          <a:lstStyle>
            <a:lvl1pPr>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8E7BACAB-A8F2-E580-104D-778EB178F167}"/>
              </a:ext>
            </a:extLst>
          </p:cNvPr>
          <p:cNvSpPr txBox="1">
            <a:spLocks noGrp="1"/>
          </p:cNvSpPr>
          <p:nvPr>
            <p:ph idx="4"/>
          </p:nvPr>
        </p:nvSpPr>
        <p:spPr>
          <a:xfrm>
            <a:off x="6167893" y="2842211"/>
            <a:ext cx="5414509" cy="334745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B6A440E-C9AB-C15C-FC34-F5695024CFDF}"/>
              </a:ext>
            </a:extLst>
          </p:cNvPr>
          <p:cNvSpPr txBox="1">
            <a:spLocks noGrp="1"/>
          </p:cNvSpPr>
          <p:nvPr>
            <p:ph type="dt" sz="half" idx="7"/>
          </p:nvPr>
        </p:nvSpPr>
        <p:spPr/>
        <p:txBody>
          <a:bodyPr/>
          <a:lstStyle>
            <a:lvl1pPr>
              <a:defRPr/>
            </a:lvl1pPr>
          </a:lstStyle>
          <a:p>
            <a:pPr lvl="0"/>
            <a:fld id="{370A6E9B-0BD5-428F-984F-4AA6AD41F305}" type="datetime1">
              <a:rPr lang="en-US"/>
              <a:pPr lvl="0"/>
              <a:t>5/5/2023</a:t>
            </a:fld>
            <a:endParaRPr lang="en-US"/>
          </a:p>
        </p:txBody>
      </p:sp>
      <p:sp>
        <p:nvSpPr>
          <p:cNvPr id="8" name="Footer Placeholder 7">
            <a:extLst>
              <a:ext uri="{FF2B5EF4-FFF2-40B4-BE49-F238E27FC236}">
                <a16:creationId xmlns:a16="http://schemas.microsoft.com/office/drawing/2014/main" id="{AD0C40F9-571D-85D2-BCB3-269151EEC897}"/>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7D83CE2F-B014-EFA8-2273-1B0E7860D106}"/>
              </a:ext>
            </a:extLst>
          </p:cNvPr>
          <p:cNvSpPr txBox="1">
            <a:spLocks noGrp="1"/>
          </p:cNvSpPr>
          <p:nvPr>
            <p:ph type="sldNum" sz="quarter" idx="8"/>
          </p:nvPr>
        </p:nvSpPr>
        <p:spPr/>
        <p:txBody>
          <a:bodyPr/>
          <a:lstStyle>
            <a:lvl1pPr>
              <a:defRPr/>
            </a:lvl1pPr>
          </a:lstStyle>
          <a:p>
            <a:pPr lvl="0"/>
            <a:fld id="{4B3A0C46-9E4C-48A7-9639-65E2E3B2BEBF}" type="slidenum">
              <a:t>‹#›</a:t>
            </a:fld>
            <a:endParaRPr lang="en-US"/>
          </a:p>
        </p:txBody>
      </p:sp>
    </p:spTree>
    <p:extLst>
      <p:ext uri="{BB962C8B-B14F-4D97-AF65-F5344CB8AC3E}">
        <p14:creationId xmlns:p14="http://schemas.microsoft.com/office/powerpoint/2010/main" val="2181597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C5400-6A00-8AE9-3338-095D93918F11}"/>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CD9C5988-4EA6-4D66-8F54-5DFD0A75EE01}"/>
              </a:ext>
            </a:extLst>
          </p:cNvPr>
          <p:cNvSpPr txBox="1">
            <a:spLocks noGrp="1"/>
          </p:cNvSpPr>
          <p:nvPr>
            <p:ph type="dt" sz="half" idx="7"/>
          </p:nvPr>
        </p:nvSpPr>
        <p:spPr/>
        <p:txBody>
          <a:bodyPr/>
          <a:lstStyle>
            <a:lvl1pPr>
              <a:defRPr/>
            </a:lvl1pPr>
          </a:lstStyle>
          <a:p>
            <a:pPr lvl="0"/>
            <a:fld id="{5D9BE8E2-61E8-4371-8BD1-57CD2EB3B6C4}" type="datetime1">
              <a:rPr lang="en-US"/>
              <a:pPr lvl="0"/>
              <a:t>5/5/2023</a:t>
            </a:fld>
            <a:endParaRPr lang="en-US"/>
          </a:p>
        </p:txBody>
      </p:sp>
      <p:sp>
        <p:nvSpPr>
          <p:cNvPr id="4" name="Footer Placeholder 3">
            <a:extLst>
              <a:ext uri="{FF2B5EF4-FFF2-40B4-BE49-F238E27FC236}">
                <a16:creationId xmlns:a16="http://schemas.microsoft.com/office/drawing/2014/main" id="{D971DA89-D294-3DAA-FBBF-D20762E6562F}"/>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107F765C-8A44-E8A2-DB2E-5FA96891A049}"/>
              </a:ext>
            </a:extLst>
          </p:cNvPr>
          <p:cNvSpPr txBox="1">
            <a:spLocks noGrp="1"/>
          </p:cNvSpPr>
          <p:nvPr>
            <p:ph type="sldNum" sz="quarter" idx="8"/>
          </p:nvPr>
        </p:nvSpPr>
        <p:spPr/>
        <p:txBody>
          <a:bodyPr/>
          <a:lstStyle>
            <a:lvl1pPr>
              <a:defRPr/>
            </a:lvl1pPr>
          </a:lstStyle>
          <a:p>
            <a:pPr lvl="0"/>
            <a:fld id="{7A613445-E0C0-4697-80E5-B97B3EF54869}" type="slidenum">
              <a:t>‹#›</a:t>
            </a:fld>
            <a:endParaRPr lang="en-US"/>
          </a:p>
        </p:txBody>
      </p:sp>
    </p:spTree>
    <p:extLst>
      <p:ext uri="{BB962C8B-B14F-4D97-AF65-F5344CB8AC3E}">
        <p14:creationId xmlns:p14="http://schemas.microsoft.com/office/powerpoint/2010/main" val="3016540419"/>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38E595-36E3-6C5A-ACB5-2480F6314CD2}"/>
              </a:ext>
            </a:extLst>
          </p:cNvPr>
          <p:cNvSpPr txBox="1">
            <a:spLocks noGrp="1"/>
          </p:cNvSpPr>
          <p:nvPr>
            <p:ph type="dt" sz="half" idx="7"/>
          </p:nvPr>
        </p:nvSpPr>
        <p:spPr/>
        <p:txBody>
          <a:bodyPr/>
          <a:lstStyle>
            <a:lvl1pPr>
              <a:defRPr/>
            </a:lvl1pPr>
          </a:lstStyle>
          <a:p>
            <a:pPr lvl="0"/>
            <a:fld id="{A3378EC1-0866-4BF5-943C-CBA419EA2FFB}" type="datetime1">
              <a:rPr lang="en-US"/>
              <a:pPr lvl="0"/>
              <a:t>5/5/2023</a:t>
            </a:fld>
            <a:endParaRPr lang="en-US"/>
          </a:p>
        </p:txBody>
      </p:sp>
      <p:sp>
        <p:nvSpPr>
          <p:cNvPr id="3" name="Footer Placeholder 2">
            <a:extLst>
              <a:ext uri="{FF2B5EF4-FFF2-40B4-BE49-F238E27FC236}">
                <a16:creationId xmlns:a16="http://schemas.microsoft.com/office/drawing/2014/main" id="{372F457B-BF06-83AF-0CEB-8C38138635D0}"/>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9E3C1C8C-C67D-F316-6080-1E388D71BC2C}"/>
              </a:ext>
            </a:extLst>
          </p:cNvPr>
          <p:cNvSpPr txBox="1">
            <a:spLocks noGrp="1"/>
          </p:cNvSpPr>
          <p:nvPr>
            <p:ph type="sldNum" sz="quarter" idx="8"/>
          </p:nvPr>
        </p:nvSpPr>
        <p:spPr/>
        <p:txBody>
          <a:bodyPr/>
          <a:lstStyle>
            <a:lvl1pPr>
              <a:defRPr/>
            </a:lvl1pPr>
          </a:lstStyle>
          <a:p>
            <a:pPr lvl="0"/>
            <a:fld id="{9A926A56-01A1-4604-A478-AA80485F9576}" type="slidenum">
              <a:t>‹#›</a:t>
            </a:fld>
            <a:endParaRPr lang="en-US"/>
          </a:p>
        </p:txBody>
      </p:sp>
    </p:spTree>
    <p:extLst>
      <p:ext uri="{BB962C8B-B14F-4D97-AF65-F5344CB8AC3E}">
        <p14:creationId xmlns:p14="http://schemas.microsoft.com/office/powerpoint/2010/main" val="2570280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2449D-05B9-243E-2261-AE966B0D9383}"/>
              </a:ext>
            </a:extLst>
          </p:cNvPr>
          <p:cNvSpPr txBox="1">
            <a:spLocks noGrp="1"/>
          </p:cNvSpPr>
          <p:nvPr>
            <p:ph type="title"/>
          </p:nvPr>
        </p:nvSpPr>
        <p:spPr>
          <a:xfrm>
            <a:off x="612648" y="457200"/>
            <a:ext cx="4970824" cy="2660209"/>
          </a:xfrm>
        </p:spPr>
        <p:txBody>
          <a:bodyPr/>
          <a:lstStyle>
            <a:lvl1pPr>
              <a:defRPr sz="3600"/>
            </a:lvl1pPr>
          </a:lstStyle>
          <a:p>
            <a:pPr lvl="0"/>
            <a:r>
              <a:rPr lang="en-US"/>
              <a:t>Click to edit Master title style</a:t>
            </a:r>
          </a:p>
        </p:txBody>
      </p:sp>
      <p:sp>
        <p:nvSpPr>
          <p:cNvPr id="3" name="Content Placeholder 2">
            <a:extLst>
              <a:ext uri="{FF2B5EF4-FFF2-40B4-BE49-F238E27FC236}">
                <a16:creationId xmlns:a16="http://schemas.microsoft.com/office/drawing/2014/main" id="{C8B33EB0-9E83-25A2-04C3-B7DCCEDC1ABB}"/>
              </a:ext>
            </a:extLst>
          </p:cNvPr>
          <p:cNvSpPr txBox="1">
            <a:spLocks noGrp="1"/>
          </p:cNvSpPr>
          <p:nvPr>
            <p:ph idx="1"/>
          </p:nvPr>
        </p:nvSpPr>
        <p:spPr>
          <a:xfrm>
            <a:off x="6096003" y="457200"/>
            <a:ext cx="5483355" cy="5744004"/>
          </a:xfr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7F4B61-B02E-1B39-581A-54C3E2E411C9}"/>
              </a:ext>
            </a:extLst>
          </p:cNvPr>
          <p:cNvSpPr txBox="1">
            <a:spLocks noGrp="1"/>
          </p:cNvSpPr>
          <p:nvPr>
            <p:ph type="body" idx="2"/>
          </p:nvPr>
        </p:nvSpPr>
        <p:spPr>
          <a:xfrm>
            <a:off x="612648" y="3329988"/>
            <a:ext cx="4970824" cy="2871216"/>
          </a:xfrm>
        </p:spPr>
        <p:txBody>
          <a:bodyPr/>
          <a:lstStyle>
            <a:lvl1pPr>
              <a:defRPr/>
            </a:lvl1pPr>
          </a:lstStyle>
          <a:p>
            <a:pPr lvl="0"/>
            <a:r>
              <a:rPr lang="en-US"/>
              <a:t>Click to edit Master text styles</a:t>
            </a:r>
          </a:p>
        </p:txBody>
      </p:sp>
      <p:sp>
        <p:nvSpPr>
          <p:cNvPr id="5" name="Date Placeholder 4">
            <a:extLst>
              <a:ext uri="{FF2B5EF4-FFF2-40B4-BE49-F238E27FC236}">
                <a16:creationId xmlns:a16="http://schemas.microsoft.com/office/drawing/2014/main" id="{C98F89A4-8110-C65C-E7C8-3BCBB39CDF86}"/>
              </a:ext>
            </a:extLst>
          </p:cNvPr>
          <p:cNvSpPr txBox="1">
            <a:spLocks noGrp="1"/>
          </p:cNvSpPr>
          <p:nvPr>
            <p:ph type="dt" sz="half" idx="7"/>
          </p:nvPr>
        </p:nvSpPr>
        <p:spPr/>
        <p:txBody>
          <a:bodyPr/>
          <a:lstStyle>
            <a:lvl1pPr>
              <a:defRPr/>
            </a:lvl1pPr>
          </a:lstStyle>
          <a:p>
            <a:pPr lvl="0"/>
            <a:fld id="{BC267A6F-94B2-47FB-ADB1-434ECD23CB46}" type="datetime1">
              <a:rPr lang="en-US"/>
              <a:pPr lvl="0"/>
              <a:t>5/5/2023</a:t>
            </a:fld>
            <a:endParaRPr lang="en-US"/>
          </a:p>
        </p:txBody>
      </p:sp>
      <p:sp>
        <p:nvSpPr>
          <p:cNvPr id="6" name="Footer Placeholder 5">
            <a:extLst>
              <a:ext uri="{FF2B5EF4-FFF2-40B4-BE49-F238E27FC236}">
                <a16:creationId xmlns:a16="http://schemas.microsoft.com/office/drawing/2014/main" id="{84C13DF0-DD50-7C12-75C1-0975141919F5}"/>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46347374-E8B5-FCF5-B2F9-F4A2CBC98867}"/>
              </a:ext>
            </a:extLst>
          </p:cNvPr>
          <p:cNvSpPr txBox="1">
            <a:spLocks noGrp="1"/>
          </p:cNvSpPr>
          <p:nvPr>
            <p:ph type="sldNum" sz="quarter" idx="8"/>
          </p:nvPr>
        </p:nvSpPr>
        <p:spPr/>
        <p:txBody>
          <a:bodyPr/>
          <a:lstStyle>
            <a:lvl1pPr>
              <a:defRPr/>
            </a:lvl1pPr>
          </a:lstStyle>
          <a:p>
            <a:pPr lvl="0"/>
            <a:fld id="{D262F11F-B170-4DBB-B507-0D3DF9B143D6}" type="slidenum">
              <a:t>‹#›</a:t>
            </a:fld>
            <a:endParaRPr lang="en-US"/>
          </a:p>
        </p:txBody>
      </p:sp>
    </p:spTree>
    <p:extLst>
      <p:ext uri="{BB962C8B-B14F-4D97-AF65-F5344CB8AC3E}">
        <p14:creationId xmlns:p14="http://schemas.microsoft.com/office/powerpoint/2010/main" val="293875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C0A4E-948A-1C37-0693-CE0B5043C3C2}"/>
              </a:ext>
            </a:extLst>
          </p:cNvPr>
          <p:cNvSpPr txBox="1">
            <a:spLocks noGrp="1"/>
          </p:cNvSpPr>
          <p:nvPr>
            <p:ph type="title"/>
          </p:nvPr>
        </p:nvSpPr>
        <p:spPr>
          <a:xfrm>
            <a:off x="612648" y="457200"/>
            <a:ext cx="4970824" cy="2667487"/>
          </a:xfrm>
        </p:spPr>
        <p:txBody>
          <a:bodyPr/>
          <a:lstStyle>
            <a:lvl1pPr>
              <a:defRPr sz="3600"/>
            </a:lvl1pPr>
          </a:lstStyle>
          <a:p>
            <a:pPr lvl="0"/>
            <a:r>
              <a:rPr lang="en-US"/>
              <a:t>Click to edit Master title style</a:t>
            </a:r>
          </a:p>
        </p:txBody>
      </p:sp>
      <p:sp>
        <p:nvSpPr>
          <p:cNvPr id="3" name="Picture Placeholder 2">
            <a:extLst>
              <a:ext uri="{FF2B5EF4-FFF2-40B4-BE49-F238E27FC236}">
                <a16:creationId xmlns:a16="http://schemas.microsoft.com/office/drawing/2014/main" id="{B5F2E5DE-7D10-F03B-6971-739CA0764592}"/>
              </a:ext>
            </a:extLst>
          </p:cNvPr>
          <p:cNvSpPr txBox="1">
            <a:spLocks noGrp="1"/>
          </p:cNvSpPr>
          <p:nvPr>
            <p:ph type="pic" idx="1"/>
          </p:nvPr>
        </p:nvSpPr>
        <p:spPr>
          <a:xfrm>
            <a:off x="6096003" y="457200"/>
            <a:ext cx="5483355" cy="5403847"/>
          </a:xfrm>
        </p:spPr>
        <p:txBody>
          <a:bodyPr/>
          <a:lstStyle>
            <a:lvl1pPr>
              <a:defRPr sz="3200"/>
            </a:lvl1pPr>
          </a:lstStyle>
          <a:p>
            <a:pPr lvl="0"/>
            <a:r>
              <a:rPr lang="en-US"/>
              <a:t>Click icon to add picture</a:t>
            </a:r>
          </a:p>
        </p:txBody>
      </p:sp>
      <p:sp>
        <p:nvSpPr>
          <p:cNvPr id="4" name="Text Placeholder 3">
            <a:extLst>
              <a:ext uri="{FF2B5EF4-FFF2-40B4-BE49-F238E27FC236}">
                <a16:creationId xmlns:a16="http://schemas.microsoft.com/office/drawing/2014/main" id="{4122B36C-5C88-9114-4005-2A0500AE3EA2}"/>
              </a:ext>
            </a:extLst>
          </p:cNvPr>
          <p:cNvSpPr txBox="1">
            <a:spLocks noGrp="1"/>
          </p:cNvSpPr>
          <p:nvPr>
            <p:ph type="body" idx="2"/>
          </p:nvPr>
        </p:nvSpPr>
        <p:spPr>
          <a:xfrm>
            <a:off x="612648" y="3322710"/>
            <a:ext cx="4970824" cy="2546283"/>
          </a:xfrm>
        </p:spPr>
        <p:txBody>
          <a:bodyPr/>
          <a:lstStyle>
            <a:lvl1pPr>
              <a:defRPr sz="1800"/>
            </a:lvl1pPr>
          </a:lstStyle>
          <a:p>
            <a:pPr lvl="0"/>
            <a:r>
              <a:rPr lang="en-US"/>
              <a:t>Click to edit Master text styles</a:t>
            </a:r>
          </a:p>
        </p:txBody>
      </p:sp>
      <p:sp>
        <p:nvSpPr>
          <p:cNvPr id="5" name="Date Placeholder 4">
            <a:extLst>
              <a:ext uri="{FF2B5EF4-FFF2-40B4-BE49-F238E27FC236}">
                <a16:creationId xmlns:a16="http://schemas.microsoft.com/office/drawing/2014/main" id="{183167AC-DD97-C006-C20E-799DD2748F65}"/>
              </a:ext>
            </a:extLst>
          </p:cNvPr>
          <p:cNvSpPr txBox="1">
            <a:spLocks noGrp="1"/>
          </p:cNvSpPr>
          <p:nvPr>
            <p:ph type="dt" sz="half" idx="7"/>
          </p:nvPr>
        </p:nvSpPr>
        <p:spPr/>
        <p:txBody>
          <a:bodyPr/>
          <a:lstStyle>
            <a:lvl1pPr>
              <a:defRPr/>
            </a:lvl1pPr>
          </a:lstStyle>
          <a:p>
            <a:pPr lvl="0"/>
            <a:fld id="{FA962A4C-829D-4359-873D-91F45CAC9B09}" type="datetime1">
              <a:rPr lang="en-US"/>
              <a:pPr lvl="0"/>
              <a:t>5/5/2023</a:t>
            </a:fld>
            <a:endParaRPr lang="en-US"/>
          </a:p>
        </p:txBody>
      </p:sp>
      <p:sp>
        <p:nvSpPr>
          <p:cNvPr id="6" name="Footer Placeholder 5">
            <a:extLst>
              <a:ext uri="{FF2B5EF4-FFF2-40B4-BE49-F238E27FC236}">
                <a16:creationId xmlns:a16="http://schemas.microsoft.com/office/drawing/2014/main" id="{F7350BF7-D223-51FA-7D24-374C613719BD}"/>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EA419666-CBB0-69C4-23ED-B52E7BA22AB3}"/>
              </a:ext>
            </a:extLst>
          </p:cNvPr>
          <p:cNvSpPr txBox="1">
            <a:spLocks noGrp="1"/>
          </p:cNvSpPr>
          <p:nvPr>
            <p:ph type="sldNum" sz="quarter" idx="8"/>
          </p:nvPr>
        </p:nvSpPr>
        <p:spPr/>
        <p:txBody>
          <a:bodyPr/>
          <a:lstStyle>
            <a:lvl1pPr>
              <a:defRPr/>
            </a:lvl1pPr>
          </a:lstStyle>
          <a:p>
            <a:pPr lvl="0"/>
            <a:fld id="{E17F2AB3-EB75-49B0-BB6D-AC0AE9499DE4}" type="slidenum">
              <a:t>‹#›</a:t>
            </a:fld>
            <a:endParaRPr lang="en-US"/>
          </a:p>
        </p:txBody>
      </p:sp>
    </p:spTree>
    <p:extLst>
      <p:ext uri="{BB962C8B-B14F-4D97-AF65-F5344CB8AC3E}">
        <p14:creationId xmlns:p14="http://schemas.microsoft.com/office/powerpoint/2010/main" val="407439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55BB8-BD41-0E27-BAD1-34FD95B22D09}"/>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9D2F9C74-2465-08DF-70B4-0883618B016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EE007F-C918-0DED-543E-87DFDC68CC17}"/>
              </a:ext>
            </a:extLst>
          </p:cNvPr>
          <p:cNvSpPr txBox="1">
            <a:spLocks noGrp="1"/>
          </p:cNvSpPr>
          <p:nvPr>
            <p:ph type="dt" sz="half" idx="7"/>
          </p:nvPr>
        </p:nvSpPr>
        <p:spPr/>
        <p:txBody>
          <a:bodyPr/>
          <a:lstStyle>
            <a:lvl1pPr>
              <a:defRPr/>
            </a:lvl1pPr>
          </a:lstStyle>
          <a:p>
            <a:pPr lvl="0"/>
            <a:fld id="{F04A5E9F-ACFB-4BDB-9CCF-E35A62293FD2}" type="datetime1">
              <a:rPr lang="en-US"/>
              <a:pPr lvl="0"/>
              <a:t>5/5/2023</a:t>
            </a:fld>
            <a:endParaRPr lang="en-US"/>
          </a:p>
        </p:txBody>
      </p:sp>
      <p:sp>
        <p:nvSpPr>
          <p:cNvPr id="5" name="Footer Placeholder 4">
            <a:extLst>
              <a:ext uri="{FF2B5EF4-FFF2-40B4-BE49-F238E27FC236}">
                <a16:creationId xmlns:a16="http://schemas.microsoft.com/office/drawing/2014/main" id="{3E52B6C4-0B64-5C95-7D15-C209B68124AE}"/>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8325995-962D-9028-3351-974E45F786DF}"/>
              </a:ext>
            </a:extLst>
          </p:cNvPr>
          <p:cNvSpPr txBox="1">
            <a:spLocks noGrp="1"/>
          </p:cNvSpPr>
          <p:nvPr>
            <p:ph type="sldNum" sz="quarter" idx="8"/>
          </p:nvPr>
        </p:nvSpPr>
        <p:spPr/>
        <p:txBody>
          <a:bodyPr/>
          <a:lstStyle>
            <a:lvl1pPr>
              <a:defRPr/>
            </a:lvl1pPr>
          </a:lstStyle>
          <a:p>
            <a:pPr lvl="0"/>
            <a:fld id="{C1A49CAC-F685-4F7D-89A6-AB4489F0DAA5}" type="slidenum">
              <a:t>‹#›</a:t>
            </a:fld>
            <a:endParaRPr lang="en-US"/>
          </a:p>
        </p:txBody>
      </p:sp>
    </p:spTree>
    <p:extLst>
      <p:ext uri="{BB962C8B-B14F-4D97-AF65-F5344CB8AC3E}">
        <p14:creationId xmlns:p14="http://schemas.microsoft.com/office/powerpoint/2010/main" val="2394468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697EA2-3BA2-D2D8-F816-3C9E4C26F303}"/>
              </a:ext>
            </a:extLst>
          </p:cNvPr>
          <p:cNvSpPr txBox="1">
            <a:spLocks noGrp="1"/>
          </p:cNvSpPr>
          <p:nvPr>
            <p:ph type="title" orient="vert"/>
          </p:nvPr>
        </p:nvSpPr>
        <p:spPr>
          <a:xfrm>
            <a:off x="8724903" y="557784"/>
            <a:ext cx="2854455" cy="5643420"/>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BAECDB2-0087-9D06-160C-49DFB78B50EA}"/>
              </a:ext>
            </a:extLst>
          </p:cNvPr>
          <p:cNvSpPr txBox="1">
            <a:spLocks noGrp="1"/>
          </p:cNvSpPr>
          <p:nvPr>
            <p:ph type="body" orient="vert" idx="1"/>
          </p:nvPr>
        </p:nvSpPr>
        <p:spPr>
          <a:xfrm>
            <a:off x="612648" y="557784"/>
            <a:ext cx="7734296" cy="564342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1749D4-6F3B-07C4-B620-B76863DA185D}"/>
              </a:ext>
            </a:extLst>
          </p:cNvPr>
          <p:cNvSpPr txBox="1">
            <a:spLocks noGrp="1"/>
          </p:cNvSpPr>
          <p:nvPr>
            <p:ph type="dt" sz="half" idx="7"/>
          </p:nvPr>
        </p:nvSpPr>
        <p:spPr/>
        <p:txBody>
          <a:bodyPr/>
          <a:lstStyle>
            <a:lvl1pPr>
              <a:defRPr/>
            </a:lvl1pPr>
          </a:lstStyle>
          <a:p>
            <a:pPr lvl="0"/>
            <a:fld id="{E57805D7-68FA-4133-A8EF-E793F92241C5}" type="datetime1">
              <a:rPr lang="en-US"/>
              <a:pPr lvl="0"/>
              <a:t>5/5/2023</a:t>
            </a:fld>
            <a:endParaRPr lang="en-US"/>
          </a:p>
        </p:txBody>
      </p:sp>
      <p:sp>
        <p:nvSpPr>
          <p:cNvPr id="5" name="Footer Placeholder 4">
            <a:extLst>
              <a:ext uri="{FF2B5EF4-FFF2-40B4-BE49-F238E27FC236}">
                <a16:creationId xmlns:a16="http://schemas.microsoft.com/office/drawing/2014/main" id="{0063F5F8-98FB-8788-7337-25DD22D23E64}"/>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B3026D49-75E5-425E-6610-23D650593EC2}"/>
              </a:ext>
            </a:extLst>
          </p:cNvPr>
          <p:cNvSpPr txBox="1">
            <a:spLocks noGrp="1"/>
          </p:cNvSpPr>
          <p:nvPr>
            <p:ph type="sldNum" sz="quarter" idx="8"/>
          </p:nvPr>
        </p:nvSpPr>
        <p:spPr/>
        <p:txBody>
          <a:bodyPr/>
          <a:lstStyle>
            <a:lvl1pPr>
              <a:defRPr/>
            </a:lvl1pPr>
          </a:lstStyle>
          <a:p>
            <a:pPr lvl="0"/>
            <a:fld id="{8D39E892-553F-42A3-9EE9-B6B2D850E4D1}" type="slidenum">
              <a:t>‹#›</a:t>
            </a:fld>
            <a:endParaRPr lang="en-US"/>
          </a:p>
        </p:txBody>
      </p:sp>
    </p:spTree>
    <p:extLst>
      <p:ext uri="{BB962C8B-B14F-4D97-AF65-F5344CB8AC3E}">
        <p14:creationId xmlns:p14="http://schemas.microsoft.com/office/powerpoint/2010/main" val="3864172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2E5E8"/>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21644C1C-DA2F-2005-79F8-701E2452E1D1}"/>
              </a:ext>
            </a:extLst>
          </p:cNvPr>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Freeform: Shape 7">
            <a:extLst>
              <a:ext uri="{FF2B5EF4-FFF2-40B4-BE49-F238E27FC236}">
                <a16:creationId xmlns:a16="http://schemas.microsoft.com/office/drawing/2014/main" id="{15493C3D-6ED1-9866-EBA4-446124D61B8C}"/>
              </a:ext>
            </a:extLst>
          </p:cNvPr>
          <p:cNvSpPr/>
          <p:nvPr/>
        </p:nvSpPr>
        <p:spPr>
          <a:xfrm>
            <a:off x="0" y="232970"/>
            <a:ext cx="9560472" cy="6625029"/>
          </a:xfrm>
          <a:custGeom>
            <a:avLst/>
            <a:gdLst>
              <a:gd name="f0" fmla="val 10800000"/>
              <a:gd name="f1" fmla="val 5400000"/>
              <a:gd name="f2" fmla="val 180"/>
              <a:gd name="f3" fmla="val w"/>
              <a:gd name="f4" fmla="val h"/>
              <a:gd name="f5" fmla="val 0"/>
              <a:gd name="f6" fmla="val 9263816"/>
              <a:gd name="f7" fmla="val 6858000"/>
              <a:gd name="f8" fmla="val 8831314"/>
              <a:gd name="f9" fmla="val 5943878"/>
              <a:gd name="f10" fmla="val 8964281"/>
              <a:gd name="f11" fmla="val 5927490"/>
              <a:gd name="f12" fmla="val 9096260"/>
              <a:gd name="f13" fmla="val 5981362"/>
              <a:gd name="f14" fmla="val 9179783"/>
              <a:gd name="f15" fmla="val 6086141"/>
              <a:gd name="f16" fmla="val 9224074"/>
              <a:gd name="f17" fmla="val 6141769"/>
              <a:gd name="f18" fmla="val 9252211"/>
              <a:gd name="f19" fmla="val 6208560"/>
              <a:gd name="f20" fmla="val 9260887"/>
              <a:gd name="f21" fmla="val 6279156"/>
              <a:gd name="f22" fmla="val 9286897"/>
              <a:gd name="f23" fmla="val 6490362"/>
              <a:gd name="f24" fmla="val 9136845"/>
              <a:gd name="f25" fmla="val 6682672"/>
              <a:gd name="f26" fmla="val 8925621"/>
              <a:gd name="f27" fmla="val 6708712"/>
              <a:gd name="f28" fmla="val 8714398"/>
              <a:gd name="f29" fmla="val 6734766"/>
              <a:gd name="f30" fmla="val 8522062"/>
              <a:gd name="f31" fmla="val 6584655"/>
              <a:gd name="f32" fmla="val 8496050"/>
              <a:gd name="f33" fmla="val 6373449"/>
              <a:gd name="f34" fmla="val 8470038"/>
              <a:gd name="f35" fmla="val 6162229"/>
              <a:gd name="f36" fmla="val 8620090"/>
              <a:gd name="f37" fmla="val 5969920"/>
              <a:gd name="f38" fmla="val 7397485"/>
              <a:gd name="f39" fmla="val 5931706"/>
              <a:gd name="f40" fmla="val 7598431"/>
              <a:gd name="f41" fmla="val 5931157"/>
              <a:gd name="f42" fmla="val 7792965"/>
              <a:gd name="f43" fmla="val 6024548"/>
              <a:gd name="f44" fmla="val 7917779"/>
              <a:gd name="f45" fmla="val 6191864"/>
              <a:gd name="f46" fmla="val 7959204"/>
              <a:gd name="f47" fmla="val 6247714"/>
              <a:gd name="f48" fmla="val 7991530"/>
              <a:gd name="f49" fmla="val 6309792"/>
              <a:gd name="f50" fmla="val 8013467"/>
              <a:gd name="f51" fmla="val 6375784"/>
              <a:gd name="f52" fmla="val 8055425"/>
              <a:gd name="f53" fmla="val 6502973"/>
              <a:gd name="f54" fmla="val 8055748"/>
              <a:gd name="f55" fmla="val 6633888"/>
              <a:gd name="f56" fmla="val 8021879"/>
              <a:gd name="f57" fmla="val 6753751"/>
              <a:gd name="f58" fmla="val 7981316"/>
              <a:gd name="f59" fmla="val 6819486"/>
              <a:gd name="f60" fmla="val 6785199"/>
              <a:gd name="f61" fmla="val 6781101"/>
              <a:gd name="f62" fmla="val 6673307"/>
              <a:gd name="f63" fmla="val 6441922"/>
              <a:gd name="f64" fmla="val 6857485"/>
              <a:gd name="f65" fmla="val 6076251"/>
              <a:gd name="f66" fmla="val 7196747"/>
              <a:gd name="f67" fmla="val 5964309"/>
              <a:gd name="f68" fmla="val 7262809"/>
              <a:gd name="f69" fmla="val 5942509"/>
              <a:gd name="f70" fmla="val 7330503"/>
              <a:gd name="f71" fmla="val 5931889"/>
              <a:gd name="f72" fmla="val 1505570"/>
              <a:gd name="f73" fmla="val 227178"/>
              <a:gd name="f74" fmla="val 1691018"/>
              <a:gd name="f75" fmla="val 218628"/>
              <a:gd name="f76" fmla="val 1889853"/>
              <a:gd name="f77" fmla="val 275403"/>
              <a:gd name="f78" fmla="val 2026489"/>
              <a:gd name="f79" fmla="val 392370"/>
              <a:gd name="f80" fmla="val 2369898"/>
              <a:gd name="f81" fmla="val 685965"/>
              <a:gd name="f82" fmla="val 2078266"/>
              <a:gd name="f83" fmla="val 1147857"/>
              <a:gd name="f84" fmla="val 2444553"/>
              <a:gd name="f85" fmla="val 1654853"/>
              <a:gd name="f86" fmla="val 2492906"/>
              <a:gd name="f87" fmla="val 1721679"/>
              <a:gd name="f88" fmla="val 2800482"/>
              <a:gd name="f89" fmla="val 2144546"/>
              <a:gd name="f90" fmla="val 3183153"/>
              <a:gd name="f91" fmla="val 2116208"/>
              <a:gd name="f92" fmla="val 3673561"/>
              <a:gd name="f93" fmla="val 2080541"/>
              <a:gd name="f94" fmla="val 3723222"/>
              <a:gd name="f95" fmla="val 1441614"/>
              <a:gd name="f96" fmla="val 4288384"/>
              <a:gd name="f97" fmla="val 1291908"/>
              <a:gd name="f98" fmla="val 4689065"/>
              <a:gd name="f99" fmla="val 1185875"/>
              <a:gd name="f100" fmla="val 5207943"/>
              <a:gd name="f101" fmla="val 1366633"/>
              <a:gd name="f102" fmla="val 5472602"/>
              <a:gd name="f103" fmla="val 1697818"/>
              <a:gd name="f104" fmla="val 5891294"/>
              <a:gd name="f105" fmla="val 2221754"/>
              <a:gd name="f106" fmla="val 5408012"/>
              <a:gd name="f107" fmla="val 2790179"/>
              <a:gd name="f108" fmla="val 5844697"/>
              <a:gd name="f109" fmla="val 3444791"/>
              <a:gd name="f110" fmla="val 6149900"/>
              <a:gd name="f111" fmla="val 3902467"/>
              <a:gd name="f112" fmla="val 6672672"/>
              <a:gd name="f113" fmla="val 4053594"/>
              <a:gd name="f114" fmla="val 6715674"/>
              <a:gd name="f115" fmla="val 4065208"/>
              <a:gd name="f116" fmla="val 7326423"/>
              <a:gd name="f117" fmla="val 4232519"/>
              <a:gd name="f118" fmla="val 7677158"/>
              <a:gd name="f119" fmla="val 3817020"/>
              <a:gd name="f120" fmla="val 8130429"/>
              <a:gd name="f121" fmla="val 4101787"/>
              <a:gd name="f122" fmla="val 8226340"/>
              <a:gd name="f123" fmla="val 4161985"/>
              <a:gd name="f124" fmla="val 8536372"/>
              <a:gd name="f125" fmla="val 4356819"/>
              <a:gd name="f126" fmla="val 8624630"/>
              <a:gd name="f127" fmla="val 4686202"/>
              <a:gd name="f128" fmla="val 8623843"/>
              <a:gd name="f129" fmla="val 4685749"/>
              <a:gd name="f130" fmla="val 8636924"/>
              <a:gd name="f131" fmla="val 4734567"/>
              <a:gd name="f132" fmla="val 8644635"/>
              <a:gd name="f133" fmla="val 4784678"/>
              <a:gd name="f134" fmla="val 8646859"/>
              <a:gd name="f135" fmla="val 4835156"/>
              <a:gd name="f136" fmla="val 8662596"/>
              <a:gd name="f137" fmla="val 5196604"/>
              <a:gd name="f138" fmla="val 8398383"/>
              <a:gd name="f139" fmla="val 5562326"/>
              <a:gd name="f140" fmla="val 8079403"/>
              <a:gd name="f141" fmla="val 5661624"/>
              <a:gd name="f142" fmla="val 7649807"/>
              <a:gd name="f143" fmla="val 5795217"/>
              <a:gd name="f144" fmla="val 7430996"/>
              <a:gd name="f145" fmla="val 5350293"/>
              <a:gd name="f146" fmla="val 6833105"/>
              <a:gd name="f147" fmla="val 5397208"/>
              <a:gd name="f148" fmla="val 6519033"/>
              <a:gd name="f149" fmla="val 5421527"/>
              <a:gd name="f150" fmla="val 6056658"/>
              <a:gd name="f151" fmla="val 5595550"/>
              <a:gd name="f152" fmla="val 5900832"/>
              <a:gd name="f153" fmla="val 5944462"/>
              <a:gd name="f154" fmla="val 5770548"/>
              <a:gd name="f155" fmla="val 6236600"/>
              <a:gd name="f156" fmla="val 5916359"/>
              <a:gd name="f157" fmla="val 6515160"/>
              <a:gd name="f158" fmla="val 6067212"/>
              <a:gd name="f159" fmla="val 6811916"/>
              <a:gd name="f160" fmla="val 6089565"/>
              <a:gd name="f161" fmla="val 2181377"/>
              <a:gd name="f162" fmla="val 73069"/>
              <a:gd name="f163" fmla="val 2215839"/>
              <a:gd name="f164" fmla="val 165116"/>
              <a:gd name="f165" fmla="val 2251829"/>
              <a:gd name="f166" fmla="val 254486"/>
              <a:gd name="f167" fmla="val 2263171"/>
              <a:gd name="f168" fmla="val 335445"/>
              <a:gd name="f169" fmla="val 2237140"/>
              <a:gd name="f170" fmla="val 594718"/>
              <a:gd name="f171" fmla="val 2153707"/>
              <a:gd name="f172" fmla="val 688441"/>
              <a:gd name="f173" fmla="val 1733807"/>
              <a:gd name="f174" fmla="val 752878"/>
              <a:gd name="f175" fmla="val 1445285"/>
              <a:gd name="f176" fmla="val 925059"/>
              <a:gd name="f177" fmla="val 674068"/>
              <a:gd name="f178" fmla="val 975076"/>
              <a:gd name="f179" fmla="val 456292"/>
              <a:gd name="f180" fmla="val 1202551"/>
              <a:gd name="f181" fmla="val 314229"/>
              <a:gd name="f182" fmla="val 1287853"/>
              <a:gd name="f183" fmla="val 260956"/>
              <a:gd name="f184" fmla="val 1394302"/>
              <a:gd name="f185" fmla="val 232308"/>
              <a:gd name="f186" fmla="val 3142509"/>
              <a:gd name="f187" fmla="val 68854"/>
              <a:gd name="f188" fmla="val 3275474"/>
              <a:gd name="f189" fmla="val 52467"/>
              <a:gd name="f190" fmla="val 3407455"/>
              <a:gd name="f191" fmla="val 106339"/>
              <a:gd name="f192" fmla="val 3490978"/>
              <a:gd name="f193" fmla="val 211117"/>
              <a:gd name="f194" fmla="val 3535271"/>
              <a:gd name="f195" fmla="val 266744"/>
              <a:gd name="f196" fmla="val 3563404"/>
              <a:gd name="f197" fmla="val 333535"/>
              <a:gd name="f198" fmla="val 3572083"/>
              <a:gd name="f199" fmla="val 404131"/>
              <a:gd name="f200" fmla="val 3598092"/>
              <a:gd name="f201" fmla="val 615337"/>
              <a:gd name="f202" fmla="val 3448040"/>
              <a:gd name="f203" fmla="val 807648"/>
              <a:gd name="f204" fmla="val 3236814"/>
              <a:gd name="f205" fmla="val 833688"/>
              <a:gd name="f206" fmla="val 3025594"/>
              <a:gd name="f207" fmla="val 859741"/>
              <a:gd name="f208" fmla="val 2833255"/>
              <a:gd name="f209" fmla="val 709631"/>
              <a:gd name="f210" fmla="val 2807245"/>
              <a:gd name="f211" fmla="val 498425"/>
              <a:gd name="f212" fmla="val 2781232"/>
              <a:gd name="f213" fmla="val 287207"/>
              <a:gd name="f214" fmla="val 2931283"/>
              <a:gd name="f215" fmla="val 94896"/>
              <a:gd name="f216" fmla="val 39858"/>
              <a:gd name="f217" fmla="val 65022"/>
              <a:gd name="f218" fmla="val 5834"/>
              <a:gd name="f219" fmla="val 191545"/>
              <a:gd name="f220" fmla="val 45606"/>
              <a:gd name="f221" fmla="val 305874"/>
              <a:gd name="f222" fmla="val 124173"/>
              <a:gd name="f223" fmla="val 389258"/>
              <a:gd name="f224" fmla="val 235630"/>
              <a:gd name="f225" fmla="val 430983"/>
              <a:gd name="f226" fmla="val 291600"/>
              <a:gd name="f227" fmla="val 463360"/>
              <a:gd name="f228" fmla="val 353876"/>
              <a:gd name="f229" fmla="val 485484"/>
              <a:gd name="f230" fmla="val 420070"/>
              <a:gd name="f231" fmla="val 597711"/>
              <a:gd name="f232" fmla="val 759508"/>
              <a:gd name="f233" fmla="val 413661"/>
              <a:gd name="f234" fmla="val 1125662"/>
              <a:gd name="f235" fmla="val 74229"/>
              <a:gd name="f236" fmla="val 1237955"/>
              <a:gd name="f237" fmla="val 1254477"/>
              <a:gd name="f238" fmla="+- 0 0 -90"/>
              <a:gd name="f239" fmla="*/ f3 1 9263816"/>
              <a:gd name="f240" fmla="*/ f4 1 6858000"/>
              <a:gd name="f241" fmla="+- f7 0 f5"/>
              <a:gd name="f242" fmla="+- f6 0 f5"/>
              <a:gd name="f243" fmla="*/ f238 f0 1"/>
              <a:gd name="f244" fmla="*/ f242 1 9263816"/>
              <a:gd name="f245" fmla="*/ f241 1 6858000"/>
              <a:gd name="f246" fmla="*/ 8831314 f242 1"/>
              <a:gd name="f247" fmla="*/ 5943878 f241 1"/>
              <a:gd name="f248" fmla="*/ 9179783 f242 1"/>
              <a:gd name="f249" fmla="*/ 6086141 f241 1"/>
              <a:gd name="f250" fmla="*/ 9260887 f242 1"/>
              <a:gd name="f251" fmla="*/ 6279156 f241 1"/>
              <a:gd name="f252" fmla="*/ 8925621 f242 1"/>
              <a:gd name="f253" fmla="*/ 6708712 f241 1"/>
              <a:gd name="f254" fmla="*/ 8496050 f242 1"/>
              <a:gd name="f255" fmla="*/ 6373449 f241 1"/>
              <a:gd name="f256" fmla="*/ 7397485 f242 1"/>
              <a:gd name="f257" fmla="*/ 5931706 f241 1"/>
              <a:gd name="f258" fmla="*/ 7917779 f242 1"/>
              <a:gd name="f259" fmla="*/ 6191864 f241 1"/>
              <a:gd name="f260" fmla="*/ 8013467 f242 1"/>
              <a:gd name="f261" fmla="*/ 6375784 f241 1"/>
              <a:gd name="f262" fmla="*/ 8021879 f242 1"/>
              <a:gd name="f263" fmla="*/ 6753751 f241 1"/>
              <a:gd name="f264" fmla="*/ 7981316 f242 1"/>
              <a:gd name="f265" fmla="*/ 6858000 f241 1"/>
              <a:gd name="f266" fmla="*/ 6819486 f242 1"/>
              <a:gd name="f267" fmla="*/ 6785199 f242 1"/>
              <a:gd name="f268" fmla="*/ 6781101 f241 1"/>
              <a:gd name="f269" fmla="*/ 7196747 f242 1"/>
              <a:gd name="f270" fmla="*/ 5964309 f241 1"/>
              <a:gd name="f271" fmla="*/ 1505570 f242 1"/>
              <a:gd name="f272" fmla="*/ 227178 f241 1"/>
              <a:gd name="f273" fmla="*/ 2026489 f242 1"/>
              <a:gd name="f274" fmla="*/ 392370 f241 1"/>
              <a:gd name="f275" fmla="*/ 2444553 f242 1"/>
              <a:gd name="f276" fmla="*/ 1654853 f241 1"/>
              <a:gd name="f277" fmla="*/ 3183153 f242 1"/>
              <a:gd name="f278" fmla="*/ 2116208 f241 1"/>
              <a:gd name="f279" fmla="*/ 4288384 f242 1"/>
              <a:gd name="f280" fmla="*/ 1291908 f241 1"/>
              <a:gd name="f281" fmla="*/ 5472602 f242 1"/>
              <a:gd name="f282" fmla="*/ 1697818 f241 1"/>
              <a:gd name="f283" fmla="*/ 5844697 f242 1"/>
              <a:gd name="f284" fmla="*/ 3444791 f241 1"/>
              <a:gd name="f285" fmla="*/ 6715674 f242 1"/>
              <a:gd name="f286" fmla="*/ 4065208 f241 1"/>
              <a:gd name="f287" fmla="*/ 8130429 f242 1"/>
              <a:gd name="f288" fmla="*/ 4101787 f241 1"/>
              <a:gd name="f289" fmla="*/ 8624630 f242 1"/>
              <a:gd name="f290" fmla="*/ 4686202 f241 1"/>
              <a:gd name="f291" fmla="*/ 8623843 f242 1"/>
              <a:gd name="f292" fmla="*/ 4685749 f241 1"/>
              <a:gd name="f293" fmla="*/ 8646859 f242 1"/>
              <a:gd name="f294" fmla="*/ 4835156 f241 1"/>
              <a:gd name="f295" fmla="*/ 8079403 f242 1"/>
              <a:gd name="f296" fmla="*/ 5661624 f241 1"/>
              <a:gd name="f297" fmla="*/ 6833105 f242 1"/>
              <a:gd name="f298" fmla="*/ 5397208 f241 1"/>
              <a:gd name="f299" fmla="*/ 5900832 f242 1"/>
              <a:gd name="f300" fmla="*/ 5944462 f241 1"/>
              <a:gd name="f301" fmla="*/ 6067212 f242 1"/>
              <a:gd name="f302" fmla="*/ 6811916 f241 1"/>
              <a:gd name="f303" fmla="*/ 6089565 f242 1"/>
              <a:gd name="f304" fmla="*/ 0 f242 1"/>
              <a:gd name="f305" fmla="*/ 2181377 f241 1"/>
              <a:gd name="f306" fmla="*/ 73069 f242 1"/>
              <a:gd name="f307" fmla="*/ 2215839 f241 1"/>
              <a:gd name="f308" fmla="*/ 335445 f242 1"/>
              <a:gd name="f309" fmla="*/ 2237140 f241 1"/>
              <a:gd name="f310" fmla="*/ 752878 f242 1"/>
              <a:gd name="f311" fmla="*/ 1445285 f241 1"/>
              <a:gd name="f312" fmla="*/ 1202551 f242 1"/>
              <a:gd name="f313" fmla="*/ 314229 f241 1"/>
              <a:gd name="f314" fmla="*/ 3142509 f242 1"/>
              <a:gd name="f315" fmla="*/ 68854 f241 1"/>
              <a:gd name="f316" fmla="*/ 3490978 f242 1"/>
              <a:gd name="f317" fmla="*/ 211117 f241 1"/>
              <a:gd name="f318" fmla="*/ 3572083 f242 1"/>
              <a:gd name="f319" fmla="*/ 404131 f241 1"/>
              <a:gd name="f320" fmla="*/ 3236814 f242 1"/>
              <a:gd name="f321" fmla="*/ 833688 f241 1"/>
              <a:gd name="f322" fmla="*/ 2807245 f242 1"/>
              <a:gd name="f323" fmla="*/ 498425 f241 1"/>
              <a:gd name="f324" fmla="*/ 0 f241 1"/>
              <a:gd name="f325" fmla="*/ 39858 f242 1"/>
              <a:gd name="f326" fmla="*/ 65022 f242 1"/>
              <a:gd name="f327" fmla="*/ 5834 f241 1"/>
              <a:gd name="f328" fmla="*/ 389258 f242 1"/>
              <a:gd name="f329" fmla="*/ 235630 f241 1"/>
              <a:gd name="f330" fmla="*/ 485484 f242 1"/>
              <a:gd name="f331" fmla="*/ 420070 f241 1"/>
              <a:gd name="f332" fmla="*/ 74229 f242 1"/>
              <a:gd name="f333" fmla="*/ 1237955 f241 1"/>
              <a:gd name="f334" fmla="*/ 1254477 f241 1"/>
              <a:gd name="f335" fmla="*/ f243 1 f2"/>
              <a:gd name="f336" fmla="*/ f246 1 9263816"/>
              <a:gd name="f337" fmla="*/ f247 1 6858000"/>
              <a:gd name="f338" fmla="*/ f248 1 9263816"/>
              <a:gd name="f339" fmla="*/ f249 1 6858000"/>
              <a:gd name="f340" fmla="*/ f250 1 9263816"/>
              <a:gd name="f341" fmla="*/ f251 1 6858000"/>
              <a:gd name="f342" fmla="*/ f252 1 9263816"/>
              <a:gd name="f343" fmla="*/ f253 1 6858000"/>
              <a:gd name="f344" fmla="*/ f254 1 9263816"/>
              <a:gd name="f345" fmla="*/ f255 1 6858000"/>
              <a:gd name="f346" fmla="*/ f256 1 9263816"/>
              <a:gd name="f347" fmla="*/ f257 1 6858000"/>
              <a:gd name="f348" fmla="*/ f258 1 9263816"/>
              <a:gd name="f349" fmla="*/ f259 1 6858000"/>
              <a:gd name="f350" fmla="*/ f260 1 9263816"/>
              <a:gd name="f351" fmla="*/ f261 1 6858000"/>
              <a:gd name="f352" fmla="*/ f262 1 9263816"/>
              <a:gd name="f353" fmla="*/ f263 1 6858000"/>
              <a:gd name="f354" fmla="*/ f264 1 9263816"/>
              <a:gd name="f355" fmla="*/ f265 1 6858000"/>
              <a:gd name="f356" fmla="*/ f266 1 9263816"/>
              <a:gd name="f357" fmla="*/ f267 1 9263816"/>
              <a:gd name="f358" fmla="*/ f268 1 6858000"/>
              <a:gd name="f359" fmla="*/ f269 1 9263816"/>
              <a:gd name="f360" fmla="*/ f270 1 6858000"/>
              <a:gd name="f361" fmla="*/ f271 1 9263816"/>
              <a:gd name="f362" fmla="*/ f272 1 6858000"/>
              <a:gd name="f363" fmla="*/ f273 1 9263816"/>
              <a:gd name="f364" fmla="*/ f274 1 6858000"/>
              <a:gd name="f365" fmla="*/ f275 1 9263816"/>
              <a:gd name="f366" fmla="*/ f276 1 6858000"/>
              <a:gd name="f367" fmla="*/ f277 1 9263816"/>
              <a:gd name="f368" fmla="*/ f278 1 6858000"/>
              <a:gd name="f369" fmla="*/ f279 1 9263816"/>
              <a:gd name="f370" fmla="*/ f280 1 6858000"/>
              <a:gd name="f371" fmla="*/ f281 1 9263816"/>
              <a:gd name="f372" fmla="*/ f282 1 6858000"/>
              <a:gd name="f373" fmla="*/ f283 1 9263816"/>
              <a:gd name="f374" fmla="*/ f284 1 6858000"/>
              <a:gd name="f375" fmla="*/ f285 1 9263816"/>
              <a:gd name="f376" fmla="*/ f286 1 6858000"/>
              <a:gd name="f377" fmla="*/ f287 1 9263816"/>
              <a:gd name="f378" fmla="*/ f288 1 6858000"/>
              <a:gd name="f379" fmla="*/ f289 1 9263816"/>
              <a:gd name="f380" fmla="*/ f290 1 6858000"/>
              <a:gd name="f381" fmla="*/ f291 1 9263816"/>
              <a:gd name="f382" fmla="*/ f292 1 6858000"/>
              <a:gd name="f383" fmla="*/ f293 1 9263816"/>
              <a:gd name="f384" fmla="*/ f294 1 6858000"/>
              <a:gd name="f385" fmla="*/ f295 1 9263816"/>
              <a:gd name="f386" fmla="*/ f296 1 6858000"/>
              <a:gd name="f387" fmla="*/ f297 1 9263816"/>
              <a:gd name="f388" fmla="*/ f298 1 6858000"/>
              <a:gd name="f389" fmla="*/ f299 1 9263816"/>
              <a:gd name="f390" fmla="*/ f300 1 6858000"/>
              <a:gd name="f391" fmla="*/ f301 1 9263816"/>
              <a:gd name="f392" fmla="*/ f302 1 6858000"/>
              <a:gd name="f393" fmla="*/ f303 1 9263816"/>
              <a:gd name="f394" fmla="*/ f304 1 9263816"/>
              <a:gd name="f395" fmla="*/ f305 1 6858000"/>
              <a:gd name="f396" fmla="*/ f306 1 9263816"/>
              <a:gd name="f397" fmla="*/ f307 1 6858000"/>
              <a:gd name="f398" fmla="*/ f308 1 9263816"/>
              <a:gd name="f399" fmla="*/ f309 1 6858000"/>
              <a:gd name="f400" fmla="*/ f310 1 9263816"/>
              <a:gd name="f401" fmla="*/ f311 1 6858000"/>
              <a:gd name="f402" fmla="*/ f312 1 9263816"/>
              <a:gd name="f403" fmla="*/ f313 1 6858000"/>
              <a:gd name="f404" fmla="*/ f314 1 9263816"/>
              <a:gd name="f405" fmla="*/ f315 1 6858000"/>
              <a:gd name="f406" fmla="*/ f316 1 9263816"/>
              <a:gd name="f407" fmla="*/ f317 1 6858000"/>
              <a:gd name="f408" fmla="*/ f318 1 9263816"/>
              <a:gd name="f409" fmla="*/ f319 1 6858000"/>
              <a:gd name="f410" fmla="*/ f320 1 9263816"/>
              <a:gd name="f411" fmla="*/ f321 1 6858000"/>
              <a:gd name="f412" fmla="*/ f322 1 9263816"/>
              <a:gd name="f413" fmla="*/ f323 1 6858000"/>
              <a:gd name="f414" fmla="*/ f324 1 6858000"/>
              <a:gd name="f415" fmla="*/ f325 1 9263816"/>
              <a:gd name="f416" fmla="*/ f326 1 9263816"/>
              <a:gd name="f417" fmla="*/ f327 1 6858000"/>
              <a:gd name="f418" fmla="*/ f328 1 9263816"/>
              <a:gd name="f419" fmla="*/ f329 1 6858000"/>
              <a:gd name="f420" fmla="*/ f330 1 9263816"/>
              <a:gd name="f421" fmla="*/ f331 1 6858000"/>
              <a:gd name="f422" fmla="*/ f332 1 9263816"/>
              <a:gd name="f423" fmla="*/ f333 1 6858000"/>
              <a:gd name="f424" fmla="*/ f334 1 6858000"/>
              <a:gd name="f425" fmla="*/ f5 1 f244"/>
              <a:gd name="f426" fmla="*/ f6 1 f244"/>
              <a:gd name="f427" fmla="*/ f5 1 f245"/>
              <a:gd name="f428" fmla="*/ f7 1 f245"/>
              <a:gd name="f429" fmla="+- f335 0 f1"/>
              <a:gd name="f430" fmla="*/ f336 1 f244"/>
              <a:gd name="f431" fmla="*/ f337 1 f245"/>
              <a:gd name="f432" fmla="*/ f338 1 f244"/>
              <a:gd name="f433" fmla="*/ f339 1 f245"/>
              <a:gd name="f434" fmla="*/ f340 1 f244"/>
              <a:gd name="f435" fmla="*/ f341 1 f245"/>
              <a:gd name="f436" fmla="*/ f342 1 f244"/>
              <a:gd name="f437" fmla="*/ f343 1 f245"/>
              <a:gd name="f438" fmla="*/ f344 1 f244"/>
              <a:gd name="f439" fmla="*/ f345 1 f245"/>
              <a:gd name="f440" fmla="*/ f346 1 f244"/>
              <a:gd name="f441" fmla="*/ f347 1 f245"/>
              <a:gd name="f442" fmla="*/ f348 1 f244"/>
              <a:gd name="f443" fmla="*/ f349 1 f245"/>
              <a:gd name="f444" fmla="*/ f350 1 f244"/>
              <a:gd name="f445" fmla="*/ f351 1 f245"/>
              <a:gd name="f446" fmla="*/ f352 1 f244"/>
              <a:gd name="f447" fmla="*/ f353 1 f245"/>
              <a:gd name="f448" fmla="*/ f354 1 f244"/>
              <a:gd name="f449" fmla="*/ f355 1 f245"/>
              <a:gd name="f450" fmla="*/ f356 1 f244"/>
              <a:gd name="f451" fmla="*/ f357 1 f244"/>
              <a:gd name="f452" fmla="*/ f358 1 f245"/>
              <a:gd name="f453" fmla="*/ f359 1 f244"/>
              <a:gd name="f454" fmla="*/ f360 1 f245"/>
              <a:gd name="f455" fmla="*/ f361 1 f244"/>
              <a:gd name="f456" fmla="*/ f362 1 f245"/>
              <a:gd name="f457" fmla="*/ f363 1 f244"/>
              <a:gd name="f458" fmla="*/ f364 1 f245"/>
              <a:gd name="f459" fmla="*/ f365 1 f244"/>
              <a:gd name="f460" fmla="*/ f366 1 f245"/>
              <a:gd name="f461" fmla="*/ f367 1 f244"/>
              <a:gd name="f462" fmla="*/ f368 1 f245"/>
              <a:gd name="f463" fmla="*/ f369 1 f244"/>
              <a:gd name="f464" fmla="*/ f370 1 f245"/>
              <a:gd name="f465" fmla="*/ f371 1 f244"/>
              <a:gd name="f466" fmla="*/ f372 1 f245"/>
              <a:gd name="f467" fmla="*/ f373 1 f244"/>
              <a:gd name="f468" fmla="*/ f374 1 f245"/>
              <a:gd name="f469" fmla="*/ f375 1 f244"/>
              <a:gd name="f470" fmla="*/ f376 1 f245"/>
              <a:gd name="f471" fmla="*/ f377 1 f244"/>
              <a:gd name="f472" fmla="*/ f378 1 f245"/>
              <a:gd name="f473" fmla="*/ f379 1 f244"/>
              <a:gd name="f474" fmla="*/ f380 1 f245"/>
              <a:gd name="f475" fmla="*/ f381 1 f244"/>
              <a:gd name="f476" fmla="*/ f382 1 f245"/>
              <a:gd name="f477" fmla="*/ f383 1 f244"/>
              <a:gd name="f478" fmla="*/ f384 1 f245"/>
              <a:gd name="f479" fmla="*/ f385 1 f244"/>
              <a:gd name="f480" fmla="*/ f386 1 f245"/>
              <a:gd name="f481" fmla="*/ f387 1 f244"/>
              <a:gd name="f482" fmla="*/ f388 1 f245"/>
              <a:gd name="f483" fmla="*/ f389 1 f244"/>
              <a:gd name="f484" fmla="*/ f390 1 f245"/>
              <a:gd name="f485" fmla="*/ f391 1 f244"/>
              <a:gd name="f486" fmla="*/ f392 1 f245"/>
              <a:gd name="f487" fmla="*/ f393 1 f244"/>
              <a:gd name="f488" fmla="*/ f394 1 f244"/>
              <a:gd name="f489" fmla="*/ f395 1 f245"/>
              <a:gd name="f490" fmla="*/ f396 1 f244"/>
              <a:gd name="f491" fmla="*/ f397 1 f245"/>
              <a:gd name="f492" fmla="*/ f398 1 f244"/>
              <a:gd name="f493" fmla="*/ f399 1 f245"/>
              <a:gd name="f494" fmla="*/ f400 1 f244"/>
              <a:gd name="f495" fmla="*/ f401 1 f245"/>
              <a:gd name="f496" fmla="*/ f402 1 f244"/>
              <a:gd name="f497" fmla="*/ f403 1 f245"/>
              <a:gd name="f498" fmla="*/ f404 1 f244"/>
              <a:gd name="f499" fmla="*/ f405 1 f245"/>
              <a:gd name="f500" fmla="*/ f406 1 f244"/>
              <a:gd name="f501" fmla="*/ f407 1 f245"/>
              <a:gd name="f502" fmla="*/ f408 1 f244"/>
              <a:gd name="f503" fmla="*/ f409 1 f245"/>
              <a:gd name="f504" fmla="*/ f410 1 f244"/>
              <a:gd name="f505" fmla="*/ f411 1 f245"/>
              <a:gd name="f506" fmla="*/ f412 1 f244"/>
              <a:gd name="f507" fmla="*/ f413 1 f245"/>
              <a:gd name="f508" fmla="*/ f414 1 f245"/>
              <a:gd name="f509" fmla="*/ f415 1 f244"/>
              <a:gd name="f510" fmla="*/ f416 1 f244"/>
              <a:gd name="f511" fmla="*/ f417 1 f245"/>
              <a:gd name="f512" fmla="*/ f418 1 f244"/>
              <a:gd name="f513" fmla="*/ f419 1 f245"/>
              <a:gd name="f514" fmla="*/ f420 1 f244"/>
              <a:gd name="f515" fmla="*/ f421 1 f245"/>
              <a:gd name="f516" fmla="*/ f422 1 f244"/>
              <a:gd name="f517" fmla="*/ f423 1 f245"/>
              <a:gd name="f518" fmla="*/ f424 1 f245"/>
              <a:gd name="f519" fmla="*/ f425 f239 1"/>
              <a:gd name="f520" fmla="*/ f426 f239 1"/>
              <a:gd name="f521" fmla="*/ f428 f240 1"/>
              <a:gd name="f522" fmla="*/ f427 f240 1"/>
              <a:gd name="f523" fmla="*/ f430 f239 1"/>
              <a:gd name="f524" fmla="*/ f431 f240 1"/>
              <a:gd name="f525" fmla="*/ f432 f239 1"/>
              <a:gd name="f526" fmla="*/ f433 f240 1"/>
              <a:gd name="f527" fmla="*/ f434 f239 1"/>
              <a:gd name="f528" fmla="*/ f435 f240 1"/>
              <a:gd name="f529" fmla="*/ f436 f239 1"/>
              <a:gd name="f530" fmla="*/ f437 f240 1"/>
              <a:gd name="f531" fmla="*/ f438 f239 1"/>
              <a:gd name="f532" fmla="*/ f439 f240 1"/>
              <a:gd name="f533" fmla="*/ f440 f239 1"/>
              <a:gd name="f534" fmla="*/ f441 f240 1"/>
              <a:gd name="f535" fmla="*/ f442 f239 1"/>
              <a:gd name="f536" fmla="*/ f443 f240 1"/>
              <a:gd name="f537" fmla="*/ f444 f239 1"/>
              <a:gd name="f538" fmla="*/ f445 f240 1"/>
              <a:gd name="f539" fmla="*/ f446 f239 1"/>
              <a:gd name="f540" fmla="*/ f447 f240 1"/>
              <a:gd name="f541" fmla="*/ f448 f239 1"/>
              <a:gd name="f542" fmla="*/ f449 f240 1"/>
              <a:gd name="f543" fmla="*/ f450 f239 1"/>
              <a:gd name="f544" fmla="*/ f451 f239 1"/>
              <a:gd name="f545" fmla="*/ f452 f240 1"/>
              <a:gd name="f546" fmla="*/ f453 f239 1"/>
              <a:gd name="f547" fmla="*/ f454 f240 1"/>
              <a:gd name="f548" fmla="*/ f455 f239 1"/>
              <a:gd name="f549" fmla="*/ f456 f240 1"/>
              <a:gd name="f550" fmla="*/ f457 f239 1"/>
              <a:gd name="f551" fmla="*/ f458 f240 1"/>
              <a:gd name="f552" fmla="*/ f459 f239 1"/>
              <a:gd name="f553" fmla="*/ f460 f240 1"/>
              <a:gd name="f554" fmla="*/ f461 f239 1"/>
              <a:gd name="f555" fmla="*/ f462 f240 1"/>
              <a:gd name="f556" fmla="*/ f463 f239 1"/>
              <a:gd name="f557" fmla="*/ f464 f240 1"/>
              <a:gd name="f558" fmla="*/ f465 f239 1"/>
              <a:gd name="f559" fmla="*/ f466 f240 1"/>
              <a:gd name="f560" fmla="*/ f467 f239 1"/>
              <a:gd name="f561" fmla="*/ f468 f240 1"/>
              <a:gd name="f562" fmla="*/ f469 f239 1"/>
              <a:gd name="f563" fmla="*/ f470 f240 1"/>
              <a:gd name="f564" fmla="*/ f471 f239 1"/>
              <a:gd name="f565" fmla="*/ f472 f240 1"/>
              <a:gd name="f566" fmla="*/ f473 f239 1"/>
              <a:gd name="f567" fmla="*/ f474 f240 1"/>
              <a:gd name="f568" fmla="*/ f475 f239 1"/>
              <a:gd name="f569" fmla="*/ f476 f240 1"/>
              <a:gd name="f570" fmla="*/ f477 f239 1"/>
              <a:gd name="f571" fmla="*/ f478 f240 1"/>
              <a:gd name="f572" fmla="*/ f479 f239 1"/>
              <a:gd name="f573" fmla="*/ f480 f240 1"/>
              <a:gd name="f574" fmla="*/ f481 f239 1"/>
              <a:gd name="f575" fmla="*/ f482 f240 1"/>
              <a:gd name="f576" fmla="*/ f483 f239 1"/>
              <a:gd name="f577" fmla="*/ f484 f240 1"/>
              <a:gd name="f578" fmla="*/ f485 f239 1"/>
              <a:gd name="f579" fmla="*/ f486 f240 1"/>
              <a:gd name="f580" fmla="*/ f487 f239 1"/>
              <a:gd name="f581" fmla="*/ f488 f239 1"/>
              <a:gd name="f582" fmla="*/ f489 f240 1"/>
              <a:gd name="f583" fmla="*/ f490 f239 1"/>
              <a:gd name="f584" fmla="*/ f491 f240 1"/>
              <a:gd name="f585" fmla="*/ f492 f239 1"/>
              <a:gd name="f586" fmla="*/ f493 f240 1"/>
              <a:gd name="f587" fmla="*/ f494 f239 1"/>
              <a:gd name="f588" fmla="*/ f495 f240 1"/>
              <a:gd name="f589" fmla="*/ f496 f239 1"/>
              <a:gd name="f590" fmla="*/ f497 f240 1"/>
              <a:gd name="f591" fmla="*/ f498 f239 1"/>
              <a:gd name="f592" fmla="*/ f499 f240 1"/>
              <a:gd name="f593" fmla="*/ f500 f239 1"/>
              <a:gd name="f594" fmla="*/ f501 f240 1"/>
              <a:gd name="f595" fmla="*/ f502 f239 1"/>
              <a:gd name="f596" fmla="*/ f503 f240 1"/>
              <a:gd name="f597" fmla="*/ f504 f239 1"/>
              <a:gd name="f598" fmla="*/ f505 f240 1"/>
              <a:gd name="f599" fmla="*/ f506 f239 1"/>
              <a:gd name="f600" fmla="*/ f507 f240 1"/>
              <a:gd name="f601" fmla="*/ f508 f240 1"/>
              <a:gd name="f602" fmla="*/ f509 f239 1"/>
              <a:gd name="f603" fmla="*/ f510 f239 1"/>
              <a:gd name="f604" fmla="*/ f511 f240 1"/>
              <a:gd name="f605" fmla="*/ f512 f239 1"/>
              <a:gd name="f606" fmla="*/ f513 f240 1"/>
              <a:gd name="f607" fmla="*/ f514 f239 1"/>
              <a:gd name="f608" fmla="*/ f515 f240 1"/>
              <a:gd name="f609" fmla="*/ f516 f239 1"/>
              <a:gd name="f610" fmla="*/ f517 f240 1"/>
              <a:gd name="f611" fmla="*/ f518 f240 1"/>
            </a:gdLst>
            <a:ahLst/>
            <a:cxnLst>
              <a:cxn ang="3cd4">
                <a:pos x="hc" y="t"/>
              </a:cxn>
              <a:cxn ang="0">
                <a:pos x="r" y="vc"/>
              </a:cxn>
              <a:cxn ang="cd4">
                <a:pos x="hc" y="b"/>
              </a:cxn>
              <a:cxn ang="cd2">
                <a:pos x="l" y="vc"/>
              </a:cxn>
              <a:cxn ang="f429">
                <a:pos x="f523" y="f524"/>
              </a:cxn>
              <a:cxn ang="f429">
                <a:pos x="f525" y="f526"/>
              </a:cxn>
              <a:cxn ang="f429">
                <a:pos x="f527" y="f528"/>
              </a:cxn>
              <a:cxn ang="f429">
                <a:pos x="f529" y="f530"/>
              </a:cxn>
              <a:cxn ang="f429">
                <a:pos x="f531" y="f532"/>
              </a:cxn>
              <a:cxn ang="f429">
                <a:pos x="f523" y="f524"/>
              </a:cxn>
              <a:cxn ang="f429">
                <a:pos x="f533" y="f534"/>
              </a:cxn>
              <a:cxn ang="f429">
                <a:pos x="f535" y="f536"/>
              </a:cxn>
              <a:cxn ang="f429">
                <a:pos x="f537" y="f538"/>
              </a:cxn>
              <a:cxn ang="f429">
                <a:pos x="f539" y="f540"/>
              </a:cxn>
              <a:cxn ang="f429">
                <a:pos x="f541" y="f542"/>
              </a:cxn>
              <a:cxn ang="f429">
                <a:pos x="f543" y="f542"/>
              </a:cxn>
              <a:cxn ang="f429">
                <a:pos x="f544" y="f545"/>
              </a:cxn>
              <a:cxn ang="f429">
                <a:pos x="f546" y="f547"/>
              </a:cxn>
              <a:cxn ang="f429">
                <a:pos x="f533" y="f534"/>
              </a:cxn>
              <a:cxn ang="f429">
                <a:pos x="f548" y="f549"/>
              </a:cxn>
              <a:cxn ang="f429">
                <a:pos x="f550" y="f551"/>
              </a:cxn>
              <a:cxn ang="f429">
                <a:pos x="f552" y="f553"/>
              </a:cxn>
              <a:cxn ang="f429">
                <a:pos x="f554" y="f555"/>
              </a:cxn>
              <a:cxn ang="f429">
                <a:pos x="f556" y="f557"/>
              </a:cxn>
              <a:cxn ang="f429">
                <a:pos x="f558" y="f559"/>
              </a:cxn>
              <a:cxn ang="f429">
                <a:pos x="f560" y="f561"/>
              </a:cxn>
              <a:cxn ang="f429">
                <a:pos x="f562" y="f563"/>
              </a:cxn>
              <a:cxn ang="f429">
                <a:pos x="f564" y="f565"/>
              </a:cxn>
              <a:cxn ang="f429">
                <a:pos x="f566" y="f567"/>
              </a:cxn>
              <a:cxn ang="f429">
                <a:pos x="f568" y="f569"/>
              </a:cxn>
              <a:cxn ang="f429">
                <a:pos x="f570" y="f571"/>
              </a:cxn>
              <a:cxn ang="f429">
                <a:pos x="f572" y="f573"/>
              </a:cxn>
              <a:cxn ang="f429">
                <a:pos x="f574" y="f575"/>
              </a:cxn>
              <a:cxn ang="f429">
                <a:pos x="f576" y="f577"/>
              </a:cxn>
              <a:cxn ang="f429">
                <a:pos x="f578" y="f579"/>
              </a:cxn>
              <a:cxn ang="f429">
                <a:pos x="f580" y="f542"/>
              </a:cxn>
              <a:cxn ang="f429">
                <a:pos x="f581" y="f542"/>
              </a:cxn>
              <a:cxn ang="f429">
                <a:pos x="f581" y="f582"/>
              </a:cxn>
              <a:cxn ang="f429">
                <a:pos x="f583" y="f584"/>
              </a:cxn>
              <a:cxn ang="f429">
                <a:pos x="f585" y="f586"/>
              </a:cxn>
              <a:cxn ang="f429">
                <a:pos x="f587" y="f588"/>
              </a:cxn>
              <a:cxn ang="f429">
                <a:pos x="f589" y="f590"/>
              </a:cxn>
              <a:cxn ang="f429">
                <a:pos x="f548" y="f549"/>
              </a:cxn>
              <a:cxn ang="f429">
                <a:pos x="f591" y="f592"/>
              </a:cxn>
              <a:cxn ang="f429">
                <a:pos x="f593" y="f594"/>
              </a:cxn>
              <a:cxn ang="f429">
                <a:pos x="f595" y="f596"/>
              </a:cxn>
              <a:cxn ang="f429">
                <a:pos x="f597" y="f598"/>
              </a:cxn>
              <a:cxn ang="f429">
                <a:pos x="f599" y="f600"/>
              </a:cxn>
              <a:cxn ang="f429">
                <a:pos x="f591" y="f592"/>
              </a:cxn>
              <a:cxn ang="f429">
                <a:pos x="f581" y="f601"/>
              </a:cxn>
              <a:cxn ang="f429">
                <a:pos x="f602" y="f601"/>
              </a:cxn>
              <a:cxn ang="f429">
                <a:pos x="f603" y="f604"/>
              </a:cxn>
              <a:cxn ang="f429">
                <a:pos x="f605" y="f606"/>
              </a:cxn>
              <a:cxn ang="f429">
                <a:pos x="f607" y="f608"/>
              </a:cxn>
              <a:cxn ang="f429">
                <a:pos x="f609" y="f610"/>
              </a:cxn>
              <a:cxn ang="f429">
                <a:pos x="f581" y="f611"/>
              </a:cxn>
            </a:cxnLst>
            <a:rect l="f519" t="f522" r="f520" b="f521"/>
            <a:pathLst>
              <a:path w="9263816" h="6858000">
                <a:moveTo>
                  <a:pt x="f8" y="f9"/>
                </a:moveTo>
                <a:cubicBezTo>
                  <a:pt x="f10" y="f11"/>
                  <a:pt x="f12" y="f13"/>
                  <a:pt x="f14" y="f15"/>
                </a:cubicBezTo>
                <a:cubicBezTo>
                  <a:pt x="f16" y="f17"/>
                  <a:pt x="f18" y="f19"/>
                  <a:pt x="f20" y="f21"/>
                </a:cubicBezTo>
                <a:cubicBezTo>
                  <a:pt x="f22" y="f23"/>
                  <a:pt x="f24" y="f25"/>
                  <a:pt x="f26" y="f27"/>
                </a:cubicBezTo>
                <a:cubicBezTo>
                  <a:pt x="f28" y="f29"/>
                  <a:pt x="f30" y="f31"/>
                  <a:pt x="f32" y="f33"/>
                </a:cubicBezTo>
                <a:cubicBezTo>
                  <a:pt x="f34" y="f35"/>
                  <a:pt x="f36" y="f37"/>
                  <a:pt x="f8" y="f9"/>
                </a:cubicBezTo>
                <a:close/>
                <a:moveTo>
                  <a:pt x="f38" y="f39"/>
                </a:moveTo>
                <a:cubicBezTo>
                  <a:pt x="f40" y="f41"/>
                  <a:pt x="f42" y="f43"/>
                  <a:pt x="f44" y="f45"/>
                </a:cubicBezTo>
                <a:cubicBezTo>
                  <a:pt x="f46" y="f47"/>
                  <a:pt x="f48" y="f49"/>
                  <a:pt x="f50" y="f51"/>
                </a:cubicBezTo>
                <a:cubicBezTo>
                  <a:pt x="f52" y="f53"/>
                  <a:pt x="f54" y="f55"/>
                  <a:pt x="f56" y="f57"/>
                </a:cubicBezTo>
                <a:lnTo>
                  <a:pt x="f58" y="f7"/>
                </a:lnTo>
                <a:lnTo>
                  <a:pt x="f59" y="f7"/>
                </a:lnTo>
                <a:lnTo>
                  <a:pt x="f60" y="f61"/>
                </a:lnTo>
                <a:cubicBezTo>
                  <a:pt x="f62" y="f63"/>
                  <a:pt x="f64" y="f65"/>
                  <a:pt x="f66" y="f67"/>
                </a:cubicBezTo>
                <a:cubicBezTo>
                  <a:pt x="f68" y="f69"/>
                  <a:pt x="f70" y="f71"/>
                  <a:pt x="f38" y="f39"/>
                </a:cubicBezTo>
                <a:close/>
                <a:moveTo>
                  <a:pt x="f72" y="f73"/>
                </a:moveTo>
                <a:cubicBezTo>
                  <a:pt x="f74" y="f75"/>
                  <a:pt x="f76" y="f77"/>
                  <a:pt x="f78" y="f79"/>
                </a:cubicBezTo>
                <a:cubicBezTo>
                  <a:pt x="f80" y="f81"/>
                  <a:pt x="f82" y="f83"/>
                  <a:pt x="f84" y="f85"/>
                </a:cubicBezTo>
                <a:cubicBezTo>
                  <a:pt x="f86" y="f87"/>
                  <a:pt x="f88" y="f89"/>
                  <a:pt x="f90" y="f91"/>
                </a:cubicBezTo>
                <a:cubicBezTo>
                  <a:pt x="f92" y="f93"/>
                  <a:pt x="f94" y="f95"/>
                  <a:pt x="f96" y="f97"/>
                </a:cubicBezTo>
                <a:cubicBezTo>
                  <a:pt x="f98" y="f99"/>
                  <a:pt x="f100" y="f101"/>
                  <a:pt x="f102" y="f103"/>
                </a:cubicBezTo>
                <a:cubicBezTo>
                  <a:pt x="f104" y="f105"/>
                  <a:pt x="f106" y="f107"/>
                  <a:pt x="f108" y="f109"/>
                </a:cubicBezTo>
                <a:cubicBezTo>
                  <a:pt x="f110" y="f111"/>
                  <a:pt x="f112" y="f113"/>
                  <a:pt x="f114" y="f115"/>
                </a:cubicBezTo>
                <a:cubicBezTo>
                  <a:pt x="f116" y="f117"/>
                  <a:pt x="f118" y="f119"/>
                  <a:pt x="f120" y="f121"/>
                </a:cubicBezTo>
                <a:cubicBezTo>
                  <a:pt x="f122" y="f123"/>
                  <a:pt x="f124" y="f125"/>
                  <a:pt x="f126" y="f127"/>
                </a:cubicBezTo>
                <a:lnTo>
                  <a:pt x="f128" y="f129"/>
                </a:lnTo>
                <a:cubicBezTo>
                  <a:pt x="f130" y="f131"/>
                  <a:pt x="f132" y="f133"/>
                  <a:pt x="f134" y="f135"/>
                </a:cubicBezTo>
                <a:cubicBezTo>
                  <a:pt x="f136" y="f137"/>
                  <a:pt x="f138" y="f139"/>
                  <a:pt x="f140" y="f141"/>
                </a:cubicBezTo>
                <a:cubicBezTo>
                  <a:pt x="f142" y="f143"/>
                  <a:pt x="f144" y="f145"/>
                  <a:pt x="f146" y="f147"/>
                </a:cubicBezTo>
                <a:cubicBezTo>
                  <a:pt x="f148" y="f149"/>
                  <a:pt x="f150" y="f151"/>
                  <a:pt x="f152" y="f153"/>
                </a:cubicBezTo>
                <a:cubicBezTo>
                  <a:pt x="f154" y="f155"/>
                  <a:pt x="f156" y="f157"/>
                  <a:pt x="f158" y="f159"/>
                </a:cubicBezTo>
                <a:lnTo>
                  <a:pt x="f160" y="f7"/>
                </a:lnTo>
                <a:lnTo>
                  <a:pt x="f5" y="f7"/>
                </a:lnTo>
                <a:lnTo>
                  <a:pt x="f5" y="f161"/>
                </a:lnTo>
                <a:lnTo>
                  <a:pt x="f162" y="f163"/>
                </a:lnTo>
                <a:cubicBezTo>
                  <a:pt x="f164" y="f165"/>
                  <a:pt x="f166" y="f167"/>
                  <a:pt x="f168" y="f169"/>
                </a:cubicBezTo>
                <a:cubicBezTo>
                  <a:pt x="f170" y="f171"/>
                  <a:pt x="f172" y="f173"/>
                  <a:pt x="f174" y="f175"/>
                </a:cubicBezTo>
                <a:cubicBezTo>
                  <a:pt x="f176" y="f177"/>
                  <a:pt x="f178" y="f179"/>
                  <a:pt x="f180" y="f181"/>
                </a:cubicBezTo>
                <a:cubicBezTo>
                  <a:pt x="f182" y="f183"/>
                  <a:pt x="f184" y="f185"/>
                  <a:pt x="f72" y="f73"/>
                </a:cubicBezTo>
                <a:close/>
                <a:moveTo>
                  <a:pt x="f186" y="f187"/>
                </a:moveTo>
                <a:cubicBezTo>
                  <a:pt x="f188" y="f189"/>
                  <a:pt x="f190" y="f191"/>
                  <a:pt x="f192" y="f193"/>
                </a:cubicBezTo>
                <a:cubicBezTo>
                  <a:pt x="f194" y="f195"/>
                  <a:pt x="f196" y="f197"/>
                  <a:pt x="f198" y="f199"/>
                </a:cubicBezTo>
                <a:cubicBezTo>
                  <a:pt x="f200" y="f201"/>
                  <a:pt x="f202" y="f203"/>
                  <a:pt x="f204" y="f205"/>
                </a:cubicBezTo>
                <a:cubicBezTo>
                  <a:pt x="f206" y="f207"/>
                  <a:pt x="f208" y="f209"/>
                  <a:pt x="f210" y="f211"/>
                </a:cubicBezTo>
                <a:cubicBezTo>
                  <a:pt x="f212" y="f213"/>
                  <a:pt x="f214" y="f215"/>
                  <a:pt x="f186" y="f187"/>
                </a:cubicBezTo>
                <a:close/>
                <a:moveTo>
                  <a:pt x="f5" y="f5"/>
                </a:moveTo>
                <a:lnTo>
                  <a:pt x="f216" y="f5"/>
                </a:lnTo>
                <a:lnTo>
                  <a:pt x="f217" y="f218"/>
                </a:lnTo>
                <a:cubicBezTo>
                  <a:pt x="f219" y="f220"/>
                  <a:pt x="f221" y="f222"/>
                  <a:pt x="f223" y="f224"/>
                </a:cubicBezTo>
                <a:cubicBezTo>
                  <a:pt x="f225" y="f226"/>
                  <a:pt x="f227" y="f228"/>
                  <a:pt x="f229" y="f230"/>
                </a:cubicBezTo>
                <a:cubicBezTo>
                  <a:pt x="f231" y="f232"/>
                  <a:pt x="f233" y="f234"/>
                  <a:pt x="f235" y="f236"/>
                </a:cubicBezTo>
                <a:lnTo>
                  <a:pt x="f5" y="f237"/>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4" name="Title Placeholder 1">
            <a:extLst>
              <a:ext uri="{FF2B5EF4-FFF2-40B4-BE49-F238E27FC236}">
                <a16:creationId xmlns:a16="http://schemas.microsoft.com/office/drawing/2014/main" id="{CA0594F4-AF67-8E2A-4516-03BEC26EF733}"/>
              </a:ext>
            </a:extLst>
          </p:cNvPr>
          <p:cNvSpPr txBox="1">
            <a:spLocks noGrp="1"/>
          </p:cNvSpPr>
          <p:nvPr>
            <p:ph type="title"/>
          </p:nvPr>
        </p:nvSpPr>
        <p:spPr>
          <a:xfrm>
            <a:off x="609603" y="557784"/>
            <a:ext cx="10972800" cy="1325559"/>
          </a:xfrm>
          <a:prstGeom prst="rect">
            <a:avLst/>
          </a:prstGeom>
          <a:noFill/>
          <a:ln>
            <a:noFill/>
          </a:ln>
        </p:spPr>
        <p:txBody>
          <a:bodyPr vert="horz" wrap="square" lIns="91440" tIns="45720" rIns="91440" bIns="45720" anchor="b" anchorCtr="0" compatLnSpc="1">
            <a:normAutofit/>
          </a:bodyPr>
          <a:lstStyle/>
          <a:p>
            <a:pPr lvl="0"/>
            <a:r>
              <a:rPr lang="en-US"/>
              <a:t>Click to edit Master title style</a:t>
            </a:r>
          </a:p>
        </p:txBody>
      </p:sp>
      <p:sp>
        <p:nvSpPr>
          <p:cNvPr id="5" name="Text Placeholder 2">
            <a:extLst>
              <a:ext uri="{FF2B5EF4-FFF2-40B4-BE49-F238E27FC236}">
                <a16:creationId xmlns:a16="http://schemas.microsoft.com/office/drawing/2014/main" id="{B7201EE3-3B4F-279B-8BB9-637FB840367B}"/>
              </a:ext>
            </a:extLst>
          </p:cNvPr>
          <p:cNvSpPr txBox="1">
            <a:spLocks noGrp="1"/>
          </p:cNvSpPr>
          <p:nvPr>
            <p:ph type="body" idx="1"/>
          </p:nvPr>
        </p:nvSpPr>
        <p:spPr>
          <a:xfrm>
            <a:off x="609603" y="2106201"/>
            <a:ext cx="10972800" cy="40365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348ED0D5-DC3A-F9D9-525E-47E79F078CBE}"/>
              </a:ext>
            </a:extLst>
          </p:cNvPr>
          <p:cNvSpPr txBox="1">
            <a:spLocks noGrp="1"/>
          </p:cNvSpPr>
          <p:nvPr>
            <p:ph type="dt" sz="half" idx="2"/>
          </p:nvPr>
        </p:nvSpPr>
        <p:spPr>
          <a:xfrm>
            <a:off x="609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800" b="0" i="0" u="none" strike="noStrike" kern="1200" cap="all" spc="200" baseline="0">
                <a:solidFill>
                  <a:srgbClr val="000000"/>
                </a:solidFill>
                <a:uFillTx/>
                <a:latin typeface="Avenir Next LT Pro"/>
                <a:cs typeface="Segoe UI Semilight" pitchFamily="34"/>
              </a:defRPr>
            </a:lvl1pPr>
          </a:lstStyle>
          <a:p>
            <a:pPr lvl="0"/>
            <a:fld id="{3CC104A4-8476-4903-8FB5-9167DA7B3B93}" type="datetime1">
              <a:rPr lang="en-US"/>
              <a:pPr lvl="0"/>
              <a:t>5/5/2023</a:t>
            </a:fld>
            <a:endParaRPr lang="en-US"/>
          </a:p>
        </p:txBody>
      </p:sp>
      <p:sp>
        <p:nvSpPr>
          <p:cNvPr id="7" name="Footer Placeholder 4">
            <a:extLst>
              <a:ext uri="{FF2B5EF4-FFF2-40B4-BE49-F238E27FC236}">
                <a16:creationId xmlns:a16="http://schemas.microsoft.com/office/drawing/2014/main" id="{32A14407-9B26-F4BA-05C6-1B8C2065883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800" b="0" i="0" u="none" strike="noStrike" kern="1200" cap="all" spc="200" baseline="0">
                <a:solidFill>
                  <a:srgbClr val="000000"/>
                </a:solidFill>
                <a:uFillTx/>
                <a:latin typeface="Avenir Next LT Pro"/>
                <a:cs typeface="Segoe UI Semilight" pitchFamily="34"/>
              </a:defRPr>
            </a:lvl1pPr>
          </a:lstStyle>
          <a:p>
            <a:pPr lvl="0"/>
            <a:endParaRPr lang="en-US"/>
          </a:p>
        </p:txBody>
      </p:sp>
      <p:sp>
        <p:nvSpPr>
          <p:cNvPr id="8" name="Slide Number Placeholder 5">
            <a:extLst>
              <a:ext uri="{FF2B5EF4-FFF2-40B4-BE49-F238E27FC236}">
                <a16:creationId xmlns:a16="http://schemas.microsoft.com/office/drawing/2014/main" id="{BA7E7262-CC42-CE4C-C3B6-B950982A04BB}"/>
              </a:ext>
            </a:extLst>
          </p:cNvPr>
          <p:cNvSpPr txBox="1">
            <a:spLocks noGrp="1"/>
          </p:cNvSpPr>
          <p:nvPr>
            <p:ph type="sldNum" sz="quarter" idx="4"/>
          </p:nvPr>
        </p:nvSpPr>
        <p:spPr>
          <a:xfrm>
            <a:off x="10134596" y="6356351"/>
            <a:ext cx="14477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all" spc="200" baseline="0">
                <a:solidFill>
                  <a:srgbClr val="000000"/>
                </a:solidFill>
                <a:uFillTx/>
                <a:latin typeface="Avenir Next LT Pro"/>
                <a:cs typeface="Segoe UI Semilight" pitchFamily="34"/>
              </a:defRPr>
            </a:lvl1pPr>
          </a:lstStyle>
          <a:p>
            <a:pPr lvl="0"/>
            <a:fld id="{87D03A86-E803-4568-A00D-663D30E482E7}"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Posterama"/>
        </a:defRPr>
      </a:lvl1pPr>
    </p:titleStyle>
    <p:bodyStyle>
      <a:lvl1pPr marL="0" marR="0" lvl="0" indent="0" algn="l" defTabSz="914400" rtl="0" fontAlgn="auto" hangingPunct="1">
        <a:lnSpc>
          <a:spcPct val="110000"/>
        </a:lnSpc>
        <a:spcBef>
          <a:spcPts val="1000"/>
        </a:spcBef>
        <a:spcAft>
          <a:spcPts val="0"/>
        </a:spcAft>
        <a:buNone/>
        <a:tabLst/>
        <a:defRPr lang="en-US" sz="2000" b="0" i="0" u="none" strike="noStrike" kern="1200" cap="none" spc="0" baseline="0">
          <a:solidFill>
            <a:srgbClr val="000000"/>
          </a:solidFill>
          <a:uFillTx/>
          <a:latin typeface="Avenir Next LT Pro"/>
        </a:defRPr>
      </a:lvl1pPr>
      <a:lvl2pPr marL="228600" marR="0" lvl="1" indent="0" algn="l" defTabSz="914400" rtl="0" fontAlgn="auto" hangingPunct="1">
        <a:lnSpc>
          <a:spcPct val="110000"/>
        </a:lnSpc>
        <a:spcBef>
          <a:spcPts val="500"/>
        </a:spcBef>
        <a:spcAft>
          <a:spcPts val="0"/>
        </a:spcAft>
        <a:buNone/>
        <a:tabLst/>
        <a:defRPr lang="en-US" sz="1800" b="0" i="0" u="none" strike="noStrike" kern="1200" cap="none" spc="0" baseline="0">
          <a:solidFill>
            <a:srgbClr val="000000"/>
          </a:solidFill>
          <a:uFillTx/>
          <a:latin typeface="Avenir Next LT Pro"/>
        </a:defRPr>
      </a:lvl2pPr>
      <a:lvl3pPr marL="457200" marR="0" lvl="2" indent="0" algn="l" defTabSz="914400" rtl="0" fontAlgn="auto" hangingPunct="1">
        <a:lnSpc>
          <a:spcPct val="110000"/>
        </a:lnSpc>
        <a:spcBef>
          <a:spcPts val="500"/>
        </a:spcBef>
        <a:spcAft>
          <a:spcPts val="0"/>
        </a:spcAft>
        <a:buNone/>
        <a:tabLst/>
        <a:defRPr lang="en-US" sz="1600" b="0" i="0" u="none" strike="noStrike" kern="1200" cap="none" spc="0" baseline="0">
          <a:solidFill>
            <a:srgbClr val="000000"/>
          </a:solidFill>
          <a:uFillTx/>
          <a:latin typeface="Avenir Next LT Pro"/>
        </a:defRPr>
      </a:lvl3pPr>
      <a:lvl4pPr marL="685800" marR="0" lvl="3" indent="0" algn="l" defTabSz="914400" rtl="0" fontAlgn="auto" hangingPunct="1">
        <a:lnSpc>
          <a:spcPct val="110000"/>
        </a:lnSpc>
        <a:spcBef>
          <a:spcPts val="500"/>
        </a:spcBef>
        <a:spcAft>
          <a:spcPts val="0"/>
        </a:spcAft>
        <a:buNone/>
        <a:tabLst/>
        <a:defRPr lang="en-US" sz="1400" b="0" i="0" u="none" strike="noStrike" kern="1200" cap="none" spc="0" baseline="0">
          <a:solidFill>
            <a:srgbClr val="000000"/>
          </a:solidFill>
          <a:uFillTx/>
          <a:latin typeface="Avenir Next LT Pro"/>
        </a:defRPr>
      </a:lvl4pPr>
      <a:lvl5pPr marL="914400" marR="0" lvl="4" indent="0" algn="l" defTabSz="914400" rtl="0" fontAlgn="auto" hangingPunct="1">
        <a:lnSpc>
          <a:spcPct val="110000"/>
        </a:lnSpc>
        <a:spcBef>
          <a:spcPts val="500"/>
        </a:spcBef>
        <a:spcAft>
          <a:spcPts val="0"/>
        </a:spcAft>
        <a:buNone/>
        <a:tabLst/>
        <a:defRPr lang="en-US" sz="1400" b="0" i="0" u="none" strike="noStrike" kern="1200" cap="none" spc="0" baseline="0">
          <a:solidFill>
            <a:srgbClr val="000000"/>
          </a:solidFill>
          <a:uFillTx/>
          <a:latin typeface="Avenir Next LT Pro"/>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243241"/>
        </a:solidFill>
        <a:effectLst/>
      </p:bgPr>
    </p:bg>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AFD1C0AB-B5A0-9935-AB11-269FEF3FC541}"/>
              </a:ext>
            </a:extLst>
          </p:cNvPr>
          <p:cNvSpPr>
            <a:spLocks noMove="1" noResize="1"/>
          </p:cNvSpPr>
          <p:nvPr/>
        </p:nvSpPr>
        <p:spPr>
          <a:xfrm>
            <a:off x="0" y="0"/>
            <a:ext cx="12188952" cy="6858000"/>
          </a:xfrm>
          <a:prstGeom prst="rect">
            <a:avLst/>
          </a:prstGeom>
          <a:solidFill>
            <a:srgbClr val="BA9C8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pic>
        <p:nvPicPr>
          <p:cNvPr id="3" name="Picture 3" descr="Low Angle View Of Clouds In Sky">
            <a:extLst>
              <a:ext uri="{FF2B5EF4-FFF2-40B4-BE49-F238E27FC236}">
                <a16:creationId xmlns:a16="http://schemas.microsoft.com/office/drawing/2014/main" id="{E4B00374-4862-EFF8-A25A-6F78FDC922EC}"/>
              </a:ext>
            </a:extLst>
          </p:cNvPr>
          <p:cNvPicPr>
            <a:picLocks noChangeAspect="1"/>
          </p:cNvPicPr>
          <p:nvPr/>
        </p:nvPicPr>
        <p:blipFill>
          <a:blip r:embed="rId2">
            <a:alphaModFix amt="50000"/>
          </a:blip>
          <a:srcRect t="11587" r="-1" b="15887"/>
          <a:stretch>
            <a:fillRect/>
          </a:stretch>
        </p:blipFill>
        <p:spPr>
          <a:xfrm>
            <a:off x="3044" y="9"/>
            <a:ext cx="12188952" cy="5900678"/>
          </a:xfrm>
          <a:prstGeom prst="rect">
            <a:avLst/>
          </a:prstGeom>
          <a:noFill/>
          <a:ln cap="flat">
            <a:noFill/>
          </a:ln>
        </p:spPr>
      </p:pic>
      <p:sp>
        <p:nvSpPr>
          <p:cNvPr id="4" name="Title 1">
            <a:extLst>
              <a:ext uri="{FF2B5EF4-FFF2-40B4-BE49-F238E27FC236}">
                <a16:creationId xmlns:a16="http://schemas.microsoft.com/office/drawing/2014/main" id="{0DC5C1EA-C3EF-A0E1-B25E-22733A410E84}"/>
              </a:ext>
            </a:extLst>
          </p:cNvPr>
          <p:cNvSpPr txBox="1">
            <a:spLocks noGrp="1"/>
          </p:cNvSpPr>
          <p:nvPr>
            <p:ph type="ctrTitle"/>
          </p:nvPr>
        </p:nvSpPr>
        <p:spPr>
          <a:xfrm>
            <a:off x="1724028" y="285750"/>
            <a:ext cx="6001719" cy="2349587"/>
          </a:xfrm>
        </p:spPr>
        <p:txBody>
          <a:bodyPr/>
          <a:lstStyle/>
          <a:p>
            <a:pPr lvl="0"/>
            <a:r>
              <a:rPr lang="en-GB" sz="4000">
                <a:latin typeface="Broadway" pitchFamily="82"/>
                <a:ea typeface="Calibri" pitchFamily="34"/>
                <a:cs typeface="Times New Roman" pitchFamily="18"/>
              </a:rPr>
              <a:t>Critically discuss the impact the media has on UK policing</a:t>
            </a:r>
            <a:endParaRPr lang="en-GB" sz="6500">
              <a:solidFill>
                <a:srgbClr val="FFFFFF"/>
              </a:solidFill>
              <a:latin typeface="Broadway" pitchFamily="82"/>
            </a:endParaRPr>
          </a:p>
        </p:txBody>
      </p:sp>
      <p:sp>
        <p:nvSpPr>
          <p:cNvPr id="5" name="Subtitle 2">
            <a:extLst>
              <a:ext uri="{FF2B5EF4-FFF2-40B4-BE49-F238E27FC236}">
                <a16:creationId xmlns:a16="http://schemas.microsoft.com/office/drawing/2014/main" id="{73F35E3F-3B88-BBBE-4156-81902BCF3C32}"/>
              </a:ext>
            </a:extLst>
          </p:cNvPr>
          <p:cNvSpPr txBox="1">
            <a:spLocks noGrp="1"/>
          </p:cNvSpPr>
          <p:nvPr>
            <p:ph type="subTitle" idx="1"/>
          </p:nvPr>
        </p:nvSpPr>
        <p:spPr>
          <a:xfrm>
            <a:off x="1724028" y="2635337"/>
            <a:ext cx="5534021" cy="895691"/>
          </a:xfrm>
        </p:spPr>
        <p:txBody>
          <a:bodyPr anchor="ctr"/>
          <a:lstStyle/>
          <a:p>
            <a:pPr lvl="0"/>
            <a:r>
              <a:rPr lang="en-GB"/>
              <a:t>Tammy Morris-Puttock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4C87C-5C52-E8B3-DB6A-63002FB8946F}"/>
              </a:ext>
            </a:extLst>
          </p:cNvPr>
          <p:cNvSpPr txBox="1">
            <a:spLocks noGrp="1"/>
          </p:cNvSpPr>
          <p:nvPr>
            <p:ph type="title"/>
          </p:nvPr>
        </p:nvSpPr>
        <p:spPr/>
        <p:txBody>
          <a:bodyPr/>
          <a:lstStyle/>
          <a:p>
            <a:pPr lvl="0"/>
            <a:r>
              <a:rPr lang="en-GB"/>
              <a:t>Introduction </a:t>
            </a:r>
          </a:p>
        </p:txBody>
      </p:sp>
      <p:sp>
        <p:nvSpPr>
          <p:cNvPr id="3" name="Content Placeholder 2">
            <a:extLst>
              <a:ext uri="{FF2B5EF4-FFF2-40B4-BE49-F238E27FC236}">
                <a16:creationId xmlns:a16="http://schemas.microsoft.com/office/drawing/2014/main" id="{0D4184B4-003A-3532-3BA2-7FD807F4A9E2}"/>
              </a:ext>
            </a:extLst>
          </p:cNvPr>
          <p:cNvSpPr txBox="1">
            <a:spLocks noGrp="1"/>
          </p:cNvSpPr>
          <p:nvPr>
            <p:ph idx="1"/>
          </p:nvPr>
        </p:nvSpPr>
        <p:spPr/>
        <p:txBody>
          <a:bodyPr/>
          <a:lstStyle/>
          <a:p>
            <a:pPr marL="342900" lvl="0" indent="-342900">
              <a:buSzPct val="100000"/>
              <a:buFont typeface="Calibri" pitchFamily="34"/>
              <a:buChar char="֎"/>
            </a:pPr>
            <a:r>
              <a:rPr lang="en-GB" sz="2400">
                <a:latin typeface="Calibri"/>
              </a:rPr>
              <a:t>This presentation will cover how the police utilise social media as well as the impact social medias can have.</a:t>
            </a:r>
          </a:p>
          <a:p>
            <a:pPr marL="342900" lvl="0" indent="-342900">
              <a:buSzPct val="100000"/>
              <a:buFont typeface="Calibri" pitchFamily="34"/>
              <a:buChar char="֎"/>
            </a:pPr>
            <a:r>
              <a:rPr lang="en-GB" sz="2400">
                <a:latin typeface="Calibri"/>
              </a:rPr>
              <a:t>How social media can be used to communicate and report crimes.</a:t>
            </a:r>
          </a:p>
          <a:p>
            <a:pPr marL="342900" lvl="0" indent="-342900">
              <a:buSzPct val="100000"/>
              <a:buFont typeface="Calibri" pitchFamily="34"/>
              <a:buChar char="֎"/>
            </a:pPr>
            <a:r>
              <a:rPr lang="en-GB" sz="2400">
                <a:latin typeface="Calibri"/>
              </a:rPr>
              <a:t>Understanding the polices use of forces, as well as discussing policing and our human rights. </a:t>
            </a:r>
          </a:p>
          <a:p>
            <a:pPr marL="342900" lvl="0" indent="-342900">
              <a:buSzPct val="100000"/>
              <a:buFont typeface="Calibri" pitchFamily="34"/>
              <a:buChar char="֎"/>
            </a:pPr>
            <a:r>
              <a:rPr lang="en-GB" sz="2400">
                <a:latin typeface="Calibri"/>
              </a:rPr>
              <a:t>Understanding what cop culture is and police accountability.</a:t>
            </a:r>
          </a:p>
          <a:p>
            <a:pPr marL="342900" lvl="0" indent="-342900">
              <a:buSzPct val="100000"/>
              <a:buFont typeface="Calibri" pitchFamily="34"/>
              <a:buChar char="֎"/>
            </a:pPr>
            <a:r>
              <a:rPr lang="en-GB" sz="2400">
                <a:latin typeface="Calibri"/>
              </a:rPr>
              <a:t>Discussing policing protocols such as the code of ethics and the policing principles.</a:t>
            </a:r>
          </a:p>
          <a:p>
            <a:pPr marL="342900" lvl="0" indent="-342900">
              <a:buSzPct val="100000"/>
              <a:buFont typeface="Calibri" pitchFamily="34"/>
              <a:buChar char="֎"/>
            </a:pPr>
            <a:r>
              <a:rPr lang="en-GB" sz="2400">
                <a:latin typeface="Calibri"/>
              </a:rPr>
              <a:t>Discussing the positive and negative impact the media can have on the police.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F1CC3-FDF3-D6D6-7EEC-FBE8C4363B58}"/>
              </a:ext>
            </a:extLst>
          </p:cNvPr>
          <p:cNvSpPr txBox="1">
            <a:spLocks noGrp="1"/>
          </p:cNvSpPr>
          <p:nvPr>
            <p:ph type="title"/>
          </p:nvPr>
        </p:nvSpPr>
        <p:spPr>
          <a:xfrm>
            <a:off x="0" y="-610297"/>
            <a:ext cx="10972800" cy="1325559"/>
          </a:xfrm>
        </p:spPr>
        <p:txBody>
          <a:bodyPr/>
          <a:lstStyle/>
          <a:p>
            <a:pPr lvl="0"/>
            <a:r>
              <a:rPr lang="en-US"/>
              <a:t>How is social media used by the police?</a:t>
            </a:r>
            <a:endParaRPr lang="en-GB"/>
          </a:p>
        </p:txBody>
      </p:sp>
      <p:sp>
        <p:nvSpPr>
          <p:cNvPr id="3" name="Content Placeholder 2">
            <a:extLst>
              <a:ext uri="{FF2B5EF4-FFF2-40B4-BE49-F238E27FC236}">
                <a16:creationId xmlns:a16="http://schemas.microsoft.com/office/drawing/2014/main" id="{7C63A1A4-F337-66D1-F52A-45EC39DBC6D1}"/>
              </a:ext>
            </a:extLst>
          </p:cNvPr>
          <p:cNvSpPr txBox="1">
            <a:spLocks noGrp="1"/>
          </p:cNvSpPr>
          <p:nvPr>
            <p:ph idx="1"/>
          </p:nvPr>
        </p:nvSpPr>
        <p:spPr>
          <a:xfrm>
            <a:off x="609603" y="922858"/>
            <a:ext cx="10972800" cy="5330979"/>
          </a:xfrm>
        </p:spPr>
        <p:txBody>
          <a:bodyPr/>
          <a:lstStyle/>
          <a:p>
            <a:pPr lvl="0"/>
            <a:r>
              <a:rPr lang="en-GB" sz="2800"/>
              <a:t>The police use a range of different social media platforms such as online or printed.  This could be the use of platforms such as snapchat, Instagram, Facebook and twitter as well as printed and online newspapers. </a:t>
            </a:r>
          </a:p>
          <a:p>
            <a:pPr lvl="0"/>
            <a:r>
              <a:rPr lang="en-GB" sz="2800"/>
              <a:t>Social media has given a way to improve openness, transparency and citizen participation within policing (Bullock 2017). </a:t>
            </a:r>
          </a:p>
          <a:p>
            <a:pPr lvl="0"/>
            <a:endParaRPr lang="en-GB" sz="2400"/>
          </a:p>
          <a:p>
            <a:pPr lvl="0"/>
            <a:endParaRPr lang="en-GB" sz="2400"/>
          </a:p>
          <a:p>
            <a:pPr lvl="0"/>
            <a:endParaRPr lang="en-GB" sz="2400"/>
          </a:p>
          <a:p>
            <a:pPr lvl="0"/>
            <a:r>
              <a:rPr lang="en-GB" sz="1800" i="1"/>
              <a:t>(Burger 2013) </a:t>
            </a:r>
          </a:p>
          <a:p>
            <a:pPr lvl="0"/>
            <a:endParaRPr lang="en-GB" sz="2400"/>
          </a:p>
        </p:txBody>
      </p:sp>
      <p:grpSp>
        <p:nvGrpSpPr>
          <p:cNvPr id="4" name="Diagram 4">
            <a:extLst>
              <a:ext uri="{FF2B5EF4-FFF2-40B4-BE49-F238E27FC236}">
                <a16:creationId xmlns:a16="http://schemas.microsoft.com/office/drawing/2014/main" id="{D7AC0C75-199F-073E-EFA9-8B7AD2319598}"/>
              </a:ext>
            </a:extLst>
          </p:cNvPr>
          <p:cNvGrpSpPr/>
          <p:nvPr/>
        </p:nvGrpSpPr>
        <p:grpSpPr>
          <a:xfrm>
            <a:off x="512640" y="4127089"/>
            <a:ext cx="11476679" cy="1324234"/>
            <a:chOff x="512640" y="4127089"/>
            <a:chExt cx="11476679" cy="1324234"/>
          </a:xfrm>
        </p:grpSpPr>
        <p:sp>
          <p:nvSpPr>
            <p:cNvPr id="5" name="Freeform: Shape 4">
              <a:extLst>
                <a:ext uri="{FF2B5EF4-FFF2-40B4-BE49-F238E27FC236}">
                  <a16:creationId xmlns:a16="http://schemas.microsoft.com/office/drawing/2014/main" id="{408444AB-88DE-5537-905F-41465563F222}"/>
                </a:ext>
              </a:extLst>
            </p:cNvPr>
            <p:cNvSpPr/>
            <p:nvPr/>
          </p:nvSpPr>
          <p:spPr>
            <a:xfrm>
              <a:off x="512640" y="4127089"/>
              <a:ext cx="2207050" cy="1324234"/>
            </a:xfrm>
            <a:custGeom>
              <a:avLst/>
              <a:gdLst>
                <a:gd name="f0" fmla="val 10800000"/>
                <a:gd name="f1" fmla="val 5400000"/>
                <a:gd name="f2" fmla="val 180"/>
                <a:gd name="f3" fmla="val w"/>
                <a:gd name="f4" fmla="val h"/>
                <a:gd name="f5" fmla="val 0"/>
                <a:gd name="f6" fmla="val 2207055"/>
                <a:gd name="f7" fmla="val 1324233"/>
                <a:gd name="f8" fmla="val 132423"/>
                <a:gd name="f9" fmla="val 59288"/>
                <a:gd name="f10" fmla="val 2074632"/>
                <a:gd name="f11" fmla="val 2147767"/>
                <a:gd name="f12" fmla="val 1191810"/>
                <a:gd name="f13" fmla="val 1264945"/>
                <a:gd name="f14" fmla="+- 0 0 -90"/>
                <a:gd name="f15" fmla="*/ f3 1 2207055"/>
                <a:gd name="f16" fmla="*/ f4 1 1324233"/>
                <a:gd name="f17" fmla="+- f7 0 f5"/>
                <a:gd name="f18" fmla="+- f6 0 f5"/>
                <a:gd name="f19" fmla="*/ f14 f0 1"/>
                <a:gd name="f20" fmla="*/ f18 1 2207055"/>
                <a:gd name="f21" fmla="*/ f17 1 1324233"/>
                <a:gd name="f22" fmla="*/ 0 f18 1"/>
                <a:gd name="f23" fmla="*/ 132423 f17 1"/>
                <a:gd name="f24" fmla="*/ 132423 f18 1"/>
                <a:gd name="f25" fmla="*/ 0 f17 1"/>
                <a:gd name="f26" fmla="*/ 2074632 f18 1"/>
                <a:gd name="f27" fmla="*/ 2207055 f18 1"/>
                <a:gd name="f28" fmla="*/ 1191810 f17 1"/>
                <a:gd name="f29" fmla="*/ 1324233 f17 1"/>
                <a:gd name="f30" fmla="*/ f19 1 f2"/>
                <a:gd name="f31" fmla="*/ f22 1 2207055"/>
                <a:gd name="f32" fmla="*/ f23 1 1324233"/>
                <a:gd name="f33" fmla="*/ f24 1 2207055"/>
                <a:gd name="f34" fmla="*/ f25 1 1324233"/>
                <a:gd name="f35" fmla="*/ f26 1 2207055"/>
                <a:gd name="f36" fmla="*/ f27 1 2207055"/>
                <a:gd name="f37" fmla="*/ f28 1 1324233"/>
                <a:gd name="f38" fmla="*/ f29 1 132423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207055" h="132423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111172" tIns="111172" rIns="111172" bIns="111172" anchor="ctr" anchorCtr="1" compatLnSpc="1">
              <a:noAutofit/>
            </a:bodyPr>
            <a:lstStyle/>
            <a:p>
              <a:pPr marL="0" marR="0" lvl="0" indent="0" algn="ctr" defTabSz="844548"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1900" b="0" i="0" u="none" strike="noStrike" kern="1200" cap="none" spc="0" baseline="0">
                  <a:solidFill>
                    <a:srgbClr val="FFFFFF"/>
                  </a:solidFill>
                  <a:uFillTx/>
                  <a:latin typeface="Calibri"/>
                </a:rPr>
                <a:t>Builds relationships and community</a:t>
              </a:r>
            </a:p>
          </p:txBody>
        </p:sp>
        <p:sp>
          <p:nvSpPr>
            <p:cNvPr id="6" name="Freeform: Shape 5">
              <a:extLst>
                <a:ext uri="{FF2B5EF4-FFF2-40B4-BE49-F238E27FC236}">
                  <a16:creationId xmlns:a16="http://schemas.microsoft.com/office/drawing/2014/main" id="{D27082F5-9841-515B-7609-1697FCC42BAC}"/>
                </a:ext>
              </a:extLst>
            </p:cNvPr>
            <p:cNvSpPr/>
            <p:nvPr/>
          </p:nvSpPr>
          <p:spPr>
            <a:xfrm>
              <a:off x="2913918" y="4515526"/>
              <a:ext cx="467898" cy="547350"/>
            </a:xfrm>
            <a:custGeom>
              <a:avLst/>
              <a:gdLst>
                <a:gd name="f0" fmla="val 10800000"/>
                <a:gd name="f1" fmla="val 5400000"/>
                <a:gd name="f2" fmla="val 180"/>
                <a:gd name="f3" fmla="val w"/>
                <a:gd name="f4" fmla="val h"/>
                <a:gd name="f5" fmla="val 0"/>
                <a:gd name="f6" fmla="val 467895"/>
                <a:gd name="f7" fmla="val 547349"/>
                <a:gd name="f8" fmla="val 109470"/>
                <a:gd name="f9" fmla="val 233948"/>
                <a:gd name="f10" fmla="val 273675"/>
                <a:gd name="f11" fmla="val 437879"/>
                <a:gd name="f12" fmla="+- 0 0 -90"/>
                <a:gd name="f13" fmla="*/ f3 1 467895"/>
                <a:gd name="f14" fmla="*/ f4 1 547349"/>
                <a:gd name="f15" fmla="+- f7 0 f5"/>
                <a:gd name="f16" fmla="+- f6 0 f5"/>
                <a:gd name="f17" fmla="*/ f12 f0 1"/>
                <a:gd name="f18" fmla="*/ f16 1 467895"/>
                <a:gd name="f19" fmla="*/ f15 1 547349"/>
                <a:gd name="f20" fmla="*/ 0 f16 1"/>
                <a:gd name="f21" fmla="*/ 109470 f15 1"/>
                <a:gd name="f22" fmla="*/ 233948 f16 1"/>
                <a:gd name="f23" fmla="*/ 0 f15 1"/>
                <a:gd name="f24" fmla="*/ 467895 f16 1"/>
                <a:gd name="f25" fmla="*/ 273675 f15 1"/>
                <a:gd name="f26" fmla="*/ 547349 f15 1"/>
                <a:gd name="f27" fmla="*/ 437879 f15 1"/>
                <a:gd name="f28" fmla="*/ f17 1 f2"/>
                <a:gd name="f29" fmla="*/ f20 1 467895"/>
                <a:gd name="f30" fmla="*/ f21 1 547349"/>
                <a:gd name="f31" fmla="*/ f22 1 467895"/>
                <a:gd name="f32" fmla="*/ f23 1 547349"/>
                <a:gd name="f33" fmla="*/ f24 1 467895"/>
                <a:gd name="f34" fmla="*/ f25 1 547349"/>
                <a:gd name="f35" fmla="*/ f26 1 547349"/>
                <a:gd name="f36" fmla="*/ f27 1 547349"/>
                <a:gd name="f37" fmla="*/ f5 1 f18"/>
                <a:gd name="f38" fmla="*/ f6 1 f18"/>
                <a:gd name="f39" fmla="*/ f5 1 f19"/>
                <a:gd name="f40" fmla="*/ f7 1 f19"/>
                <a:gd name="f41" fmla="+- f28 0 f1"/>
                <a:gd name="f42" fmla="*/ f29 1 f18"/>
                <a:gd name="f43" fmla="*/ f30 1 f19"/>
                <a:gd name="f44" fmla="*/ f31 1 f18"/>
                <a:gd name="f45" fmla="*/ f32 1 f19"/>
                <a:gd name="f46" fmla="*/ f33 1 f18"/>
                <a:gd name="f47" fmla="*/ f34 1 f19"/>
                <a:gd name="f48" fmla="*/ f35 1 f19"/>
                <a:gd name="f49" fmla="*/ f36 1 f19"/>
                <a:gd name="f50" fmla="*/ f37 f13 1"/>
                <a:gd name="f51" fmla="*/ f38 f13 1"/>
                <a:gd name="f52" fmla="*/ f40 f14 1"/>
                <a:gd name="f53" fmla="*/ f39 f14 1"/>
                <a:gd name="f54" fmla="*/ f42 f13 1"/>
                <a:gd name="f55" fmla="*/ f43 f14 1"/>
                <a:gd name="f56" fmla="*/ f44 f13 1"/>
                <a:gd name="f57" fmla="*/ f45 f14 1"/>
                <a:gd name="f58" fmla="*/ f46 f13 1"/>
                <a:gd name="f59" fmla="*/ f47 f14 1"/>
                <a:gd name="f60" fmla="*/ f48 f14 1"/>
                <a:gd name="f61" fmla="*/ f49 f14 1"/>
              </a:gdLst>
              <a:ahLst/>
              <a:cxnLst>
                <a:cxn ang="3cd4">
                  <a:pos x="hc" y="t"/>
                </a:cxn>
                <a:cxn ang="0">
                  <a:pos x="r" y="vc"/>
                </a:cxn>
                <a:cxn ang="cd4">
                  <a:pos x="hc" y="b"/>
                </a:cxn>
                <a:cxn ang="cd2">
                  <a:pos x="l" y="vc"/>
                </a:cxn>
                <a:cxn ang="f41">
                  <a:pos x="f54" y="f55"/>
                </a:cxn>
                <a:cxn ang="f41">
                  <a:pos x="f56" y="f55"/>
                </a:cxn>
                <a:cxn ang="f41">
                  <a:pos x="f56" y="f57"/>
                </a:cxn>
                <a:cxn ang="f41">
                  <a:pos x="f58" y="f59"/>
                </a:cxn>
                <a:cxn ang="f41">
                  <a:pos x="f56" y="f60"/>
                </a:cxn>
                <a:cxn ang="f41">
                  <a:pos x="f56" y="f61"/>
                </a:cxn>
                <a:cxn ang="f41">
                  <a:pos x="f54" y="f61"/>
                </a:cxn>
                <a:cxn ang="f41">
                  <a:pos x="f54" y="f55"/>
                </a:cxn>
              </a:cxnLst>
              <a:rect l="f50" t="f53" r="f51" b="f52"/>
              <a:pathLst>
                <a:path w="467895" h="547349">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109471" rIns="140369" bIns="109471" anchor="ctr" anchorCtr="1" compatLnSpc="1">
              <a:noAutofit/>
            </a:bodyPr>
            <a:lstStyle/>
            <a:p>
              <a:pPr marL="0" marR="0" lvl="0" indent="0" algn="ctr"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endParaRPr lang="en-GB" sz="1500" b="0" i="0" u="none" strike="noStrike" kern="1200" cap="none" spc="0" baseline="0">
                <a:solidFill>
                  <a:srgbClr val="FFFFFF"/>
                </a:solidFill>
                <a:uFillTx/>
                <a:latin typeface="Calibri"/>
              </a:endParaRPr>
            </a:p>
          </p:txBody>
        </p:sp>
        <p:sp>
          <p:nvSpPr>
            <p:cNvPr id="7" name="Freeform: Shape 6">
              <a:extLst>
                <a:ext uri="{FF2B5EF4-FFF2-40B4-BE49-F238E27FC236}">
                  <a16:creationId xmlns:a16="http://schemas.microsoft.com/office/drawing/2014/main" id="{AF415EE4-9DC1-6003-CB41-B5A4C3AD9BA7}"/>
                </a:ext>
              </a:extLst>
            </p:cNvPr>
            <p:cNvSpPr/>
            <p:nvPr/>
          </p:nvSpPr>
          <p:spPr>
            <a:xfrm>
              <a:off x="3602516" y="4127089"/>
              <a:ext cx="2207050" cy="1324234"/>
            </a:xfrm>
            <a:custGeom>
              <a:avLst/>
              <a:gdLst>
                <a:gd name="f0" fmla="val 10800000"/>
                <a:gd name="f1" fmla="val 5400000"/>
                <a:gd name="f2" fmla="val 180"/>
                <a:gd name="f3" fmla="val w"/>
                <a:gd name="f4" fmla="val h"/>
                <a:gd name="f5" fmla="val 0"/>
                <a:gd name="f6" fmla="val 2207055"/>
                <a:gd name="f7" fmla="val 1324233"/>
                <a:gd name="f8" fmla="val 132423"/>
                <a:gd name="f9" fmla="val 59288"/>
                <a:gd name="f10" fmla="val 2074632"/>
                <a:gd name="f11" fmla="val 2147767"/>
                <a:gd name="f12" fmla="val 1191810"/>
                <a:gd name="f13" fmla="val 1264945"/>
                <a:gd name="f14" fmla="+- 0 0 -90"/>
                <a:gd name="f15" fmla="*/ f3 1 2207055"/>
                <a:gd name="f16" fmla="*/ f4 1 1324233"/>
                <a:gd name="f17" fmla="+- f7 0 f5"/>
                <a:gd name="f18" fmla="+- f6 0 f5"/>
                <a:gd name="f19" fmla="*/ f14 f0 1"/>
                <a:gd name="f20" fmla="*/ f18 1 2207055"/>
                <a:gd name="f21" fmla="*/ f17 1 1324233"/>
                <a:gd name="f22" fmla="*/ 0 f18 1"/>
                <a:gd name="f23" fmla="*/ 132423 f17 1"/>
                <a:gd name="f24" fmla="*/ 132423 f18 1"/>
                <a:gd name="f25" fmla="*/ 0 f17 1"/>
                <a:gd name="f26" fmla="*/ 2074632 f18 1"/>
                <a:gd name="f27" fmla="*/ 2207055 f18 1"/>
                <a:gd name="f28" fmla="*/ 1191810 f17 1"/>
                <a:gd name="f29" fmla="*/ 1324233 f17 1"/>
                <a:gd name="f30" fmla="*/ f19 1 f2"/>
                <a:gd name="f31" fmla="*/ f22 1 2207055"/>
                <a:gd name="f32" fmla="*/ f23 1 1324233"/>
                <a:gd name="f33" fmla="*/ f24 1 2207055"/>
                <a:gd name="f34" fmla="*/ f25 1 1324233"/>
                <a:gd name="f35" fmla="*/ f26 1 2207055"/>
                <a:gd name="f36" fmla="*/ f27 1 2207055"/>
                <a:gd name="f37" fmla="*/ f28 1 1324233"/>
                <a:gd name="f38" fmla="*/ f29 1 132423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207055" h="132423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111172" tIns="111172" rIns="111172" bIns="111172" anchor="ctr" anchorCtr="1" compatLnSpc="1">
              <a:noAutofit/>
            </a:bodyPr>
            <a:lstStyle/>
            <a:p>
              <a:pPr marL="0" marR="0" lvl="0" indent="0" algn="ctr" defTabSz="844548"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1900" b="0" i="0" u="none" strike="noStrike" kern="1200" cap="none" spc="0" baseline="0">
                  <a:solidFill>
                    <a:srgbClr val="FFFFFF"/>
                  </a:solidFill>
                  <a:uFillTx/>
                  <a:latin typeface="Calibri"/>
                </a:rPr>
                <a:t>Control over reputation</a:t>
              </a:r>
            </a:p>
          </p:txBody>
        </p:sp>
        <p:sp>
          <p:nvSpPr>
            <p:cNvPr id="8" name="Freeform: Shape 7">
              <a:extLst>
                <a:ext uri="{FF2B5EF4-FFF2-40B4-BE49-F238E27FC236}">
                  <a16:creationId xmlns:a16="http://schemas.microsoft.com/office/drawing/2014/main" id="{C590059C-CFCF-71D3-7544-50F8726E6DF9}"/>
                </a:ext>
              </a:extLst>
            </p:cNvPr>
            <p:cNvSpPr/>
            <p:nvPr/>
          </p:nvSpPr>
          <p:spPr>
            <a:xfrm>
              <a:off x="6003794" y="4515526"/>
              <a:ext cx="467898" cy="547350"/>
            </a:xfrm>
            <a:custGeom>
              <a:avLst/>
              <a:gdLst>
                <a:gd name="f0" fmla="val 10800000"/>
                <a:gd name="f1" fmla="val 5400000"/>
                <a:gd name="f2" fmla="val 180"/>
                <a:gd name="f3" fmla="val w"/>
                <a:gd name="f4" fmla="val h"/>
                <a:gd name="f5" fmla="val 0"/>
                <a:gd name="f6" fmla="val 467895"/>
                <a:gd name="f7" fmla="val 547349"/>
                <a:gd name="f8" fmla="val 109470"/>
                <a:gd name="f9" fmla="val 233948"/>
                <a:gd name="f10" fmla="val 273675"/>
                <a:gd name="f11" fmla="val 437879"/>
                <a:gd name="f12" fmla="+- 0 0 -90"/>
                <a:gd name="f13" fmla="*/ f3 1 467895"/>
                <a:gd name="f14" fmla="*/ f4 1 547349"/>
                <a:gd name="f15" fmla="+- f7 0 f5"/>
                <a:gd name="f16" fmla="+- f6 0 f5"/>
                <a:gd name="f17" fmla="*/ f12 f0 1"/>
                <a:gd name="f18" fmla="*/ f16 1 467895"/>
                <a:gd name="f19" fmla="*/ f15 1 547349"/>
                <a:gd name="f20" fmla="*/ 0 f16 1"/>
                <a:gd name="f21" fmla="*/ 109470 f15 1"/>
                <a:gd name="f22" fmla="*/ 233948 f16 1"/>
                <a:gd name="f23" fmla="*/ 0 f15 1"/>
                <a:gd name="f24" fmla="*/ 467895 f16 1"/>
                <a:gd name="f25" fmla="*/ 273675 f15 1"/>
                <a:gd name="f26" fmla="*/ 547349 f15 1"/>
                <a:gd name="f27" fmla="*/ 437879 f15 1"/>
                <a:gd name="f28" fmla="*/ f17 1 f2"/>
                <a:gd name="f29" fmla="*/ f20 1 467895"/>
                <a:gd name="f30" fmla="*/ f21 1 547349"/>
                <a:gd name="f31" fmla="*/ f22 1 467895"/>
                <a:gd name="f32" fmla="*/ f23 1 547349"/>
                <a:gd name="f33" fmla="*/ f24 1 467895"/>
                <a:gd name="f34" fmla="*/ f25 1 547349"/>
                <a:gd name="f35" fmla="*/ f26 1 547349"/>
                <a:gd name="f36" fmla="*/ f27 1 547349"/>
                <a:gd name="f37" fmla="*/ f5 1 f18"/>
                <a:gd name="f38" fmla="*/ f6 1 f18"/>
                <a:gd name="f39" fmla="*/ f5 1 f19"/>
                <a:gd name="f40" fmla="*/ f7 1 f19"/>
                <a:gd name="f41" fmla="+- f28 0 f1"/>
                <a:gd name="f42" fmla="*/ f29 1 f18"/>
                <a:gd name="f43" fmla="*/ f30 1 f19"/>
                <a:gd name="f44" fmla="*/ f31 1 f18"/>
                <a:gd name="f45" fmla="*/ f32 1 f19"/>
                <a:gd name="f46" fmla="*/ f33 1 f18"/>
                <a:gd name="f47" fmla="*/ f34 1 f19"/>
                <a:gd name="f48" fmla="*/ f35 1 f19"/>
                <a:gd name="f49" fmla="*/ f36 1 f19"/>
                <a:gd name="f50" fmla="*/ f37 f13 1"/>
                <a:gd name="f51" fmla="*/ f38 f13 1"/>
                <a:gd name="f52" fmla="*/ f40 f14 1"/>
                <a:gd name="f53" fmla="*/ f39 f14 1"/>
                <a:gd name="f54" fmla="*/ f42 f13 1"/>
                <a:gd name="f55" fmla="*/ f43 f14 1"/>
                <a:gd name="f56" fmla="*/ f44 f13 1"/>
                <a:gd name="f57" fmla="*/ f45 f14 1"/>
                <a:gd name="f58" fmla="*/ f46 f13 1"/>
                <a:gd name="f59" fmla="*/ f47 f14 1"/>
                <a:gd name="f60" fmla="*/ f48 f14 1"/>
                <a:gd name="f61" fmla="*/ f49 f14 1"/>
              </a:gdLst>
              <a:ahLst/>
              <a:cxnLst>
                <a:cxn ang="3cd4">
                  <a:pos x="hc" y="t"/>
                </a:cxn>
                <a:cxn ang="0">
                  <a:pos x="r" y="vc"/>
                </a:cxn>
                <a:cxn ang="cd4">
                  <a:pos x="hc" y="b"/>
                </a:cxn>
                <a:cxn ang="cd2">
                  <a:pos x="l" y="vc"/>
                </a:cxn>
                <a:cxn ang="f41">
                  <a:pos x="f54" y="f55"/>
                </a:cxn>
                <a:cxn ang="f41">
                  <a:pos x="f56" y="f55"/>
                </a:cxn>
                <a:cxn ang="f41">
                  <a:pos x="f56" y="f57"/>
                </a:cxn>
                <a:cxn ang="f41">
                  <a:pos x="f58" y="f59"/>
                </a:cxn>
                <a:cxn ang="f41">
                  <a:pos x="f56" y="f60"/>
                </a:cxn>
                <a:cxn ang="f41">
                  <a:pos x="f56" y="f61"/>
                </a:cxn>
                <a:cxn ang="f41">
                  <a:pos x="f54" y="f61"/>
                </a:cxn>
                <a:cxn ang="f41">
                  <a:pos x="f54" y="f55"/>
                </a:cxn>
              </a:cxnLst>
              <a:rect l="f50" t="f53" r="f51" b="f52"/>
              <a:pathLst>
                <a:path w="467895" h="547349">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109471" rIns="140369" bIns="109471" anchor="ctr" anchorCtr="1" compatLnSpc="1">
              <a:noAutofit/>
            </a:bodyPr>
            <a:lstStyle/>
            <a:p>
              <a:pPr marL="0" marR="0" lvl="0" indent="0" algn="ctr"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endParaRPr lang="en-GB" sz="1500" b="0" i="0" u="none" strike="noStrike" kern="1200" cap="none" spc="0" baseline="0">
                <a:solidFill>
                  <a:srgbClr val="FFFFFF"/>
                </a:solidFill>
                <a:uFillTx/>
                <a:latin typeface="Calibri"/>
              </a:endParaRPr>
            </a:p>
          </p:txBody>
        </p:sp>
        <p:sp>
          <p:nvSpPr>
            <p:cNvPr id="9" name="Freeform: Shape 8">
              <a:extLst>
                <a:ext uri="{FF2B5EF4-FFF2-40B4-BE49-F238E27FC236}">
                  <a16:creationId xmlns:a16="http://schemas.microsoft.com/office/drawing/2014/main" id="{423ED8CE-1BB9-4782-EA99-568A8A19F785}"/>
                </a:ext>
              </a:extLst>
            </p:cNvPr>
            <p:cNvSpPr/>
            <p:nvPr/>
          </p:nvSpPr>
          <p:spPr>
            <a:xfrm>
              <a:off x="6692393" y="4127089"/>
              <a:ext cx="2207050" cy="1324234"/>
            </a:xfrm>
            <a:custGeom>
              <a:avLst/>
              <a:gdLst>
                <a:gd name="f0" fmla="val 10800000"/>
                <a:gd name="f1" fmla="val 5400000"/>
                <a:gd name="f2" fmla="val 180"/>
                <a:gd name="f3" fmla="val w"/>
                <a:gd name="f4" fmla="val h"/>
                <a:gd name="f5" fmla="val 0"/>
                <a:gd name="f6" fmla="val 2207055"/>
                <a:gd name="f7" fmla="val 1324233"/>
                <a:gd name="f8" fmla="val 132423"/>
                <a:gd name="f9" fmla="val 59288"/>
                <a:gd name="f10" fmla="val 2074632"/>
                <a:gd name="f11" fmla="val 2147767"/>
                <a:gd name="f12" fmla="val 1191810"/>
                <a:gd name="f13" fmla="val 1264945"/>
                <a:gd name="f14" fmla="+- 0 0 -90"/>
                <a:gd name="f15" fmla="*/ f3 1 2207055"/>
                <a:gd name="f16" fmla="*/ f4 1 1324233"/>
                <a:gd name="f17" fmla="+- f7 0 f5"/>
                <a:gd name="f18" fmla="+- f6 0 f5"/>
                <a:gd name="f19" fmla="*/ f14 f0 1"/>
                <a:gd name="f20" fmla="*/ f18 1 2207055"/>
                <a:gd name="f21" fmla="*/ f17 1 1324233"/>
                <a:gd name="f22" fmla="*/ 0 f18 1"/>
                <a:gd name="f23" fmla="*/ 132423 f17 1"/>
                <a:gd name="f24" fmla="*/ 132423 f18 1"/>
                <a:gd name="f25" fmla="*/ 0 f17 1"/>
                <a:gd name="f26" fmla="*/ 2074632 f18 1"/>
                <a:gd name="f27" fmla="*/ 2207055 f18 1"/>
                <a:gd name="f28" fmla="*/ 1191810 f17 1"/>
                <a:gd name="f29" fmla="*/ 1324233 f17 1"/>
                <a:gd name="f30" fmla="*/ f19 1 f2"/>
                <a:gd name="f31" fmla="*/ f22 1 2207055"/>
                <a:gd name="f32" fmla="*/ f23 1 1324233"/>
                <a:gd name="f33" fmla="*/ f24 1 2207055"/>
                <a:gd name="f34" fmla="*/ f25 1 1324233"/>
                <a:gd name="f35" fmla="*/ f26 1 2207055"/>
                <a:gd name="f36" fmla="*/ f27 1 2207055"/>
                <a:gd name="f37" fmla="*/ f28 1 1324233"/>
                <a:gd name="f38" fmla="*/ f29 1 132423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207055" h="132423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111172" tIns="111172" rIns="111172" bIns="111172" anchor="ctr" anchorCtr="1" compatLnSpc="1">
              <a:noAutofit/>
            </a:bodyPr>
            <a:lstStyle/>
            <a:p>
              <a:pPr marL="0" marR="0" lvl="0" indent="0" algn="ctr" defTabSz="844548"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1900" b="0" i="0" u="none" strike="noStrike" kern="1200" cap="none" spc="0" baseline="0">
                  <a:solidFill>
                    <a:srgbClr val="FFFFFF"/>
                  </a:solidFill>
                  <a:uFillTx/>
                  <a:latin typeface="Calibri"/>
                </a:rPr>
                <a:t>Engagement and communication</a:t>
              </a:r>
            </a:p>
          </p:txBody>
        </p:sp>
        <p:sp>
          <p:nvSpPr>
            <p:cNvPr id="10" name="Freeform: Shape 9">
              <a:extLst>
                <a:ext uri="{FF2B5EF4-FFF2-40B4-BE49-F238E27FC236}">
                  <a16:creationId xmlns:a16="http://schemas.microsoft.com/office/drawing/2014/main" id="{E5423CFA-0092-0124-3512-3CFDB492EC30}"/>
                </a:ext>
              </a:extLst>
            </p:cNvPr>
            <p:cNvSpPr/>
            <p:nvPr/>
          </p:nvSpPr>
          <p:spPr>
            <a:xfrm>
              <a:off x="9093671" y="4515526"/>
              <a:ext cx="467898" cy="547350"/>
            </a:xfrm>
            <a:custGeom>
              <a:avLst/>
              <a:gdLst>
                <a:gd name="f0" fmla="val 10800000"/>
                <a:gd name="f1" fmla="val 5400000"/>
                <a:gd name="f2" fmla="val 180"/>
                <a:gd name="f3" fmla="val w"/>
                <a:gd name="f4" fmla="val h"/>
                <a:gd name="f5" fmla="val 0"/>
                <a:gd name="f6" fmla="val 467895"/>
                <a:gd name="f7" fmla="val 547349"/>
                <a:gd name="f8" fmla="val 109470"/>
                <a:gd name="f9" fmla="val 233948"/>
                <a:gd name="f10" fmla="val 273675"/>
                <a:gd name="f11" fmla="val 437879"/>
                <a:gd name="f12" fmla="+- 0 0 -90"/>
                <a:gd name="f13" fmla="*/ f3 1 467895"/>
                <a:gd name="f14" fmla="*/ f4 1 547349"/>
                <a:gd name="f15" fmla="+- f7 0 f5"/>
                <a:gd name="f16" fmla="+- f6 0 f5"/>
                <a:gd name="f17" fmla="*/ f12 f0 1"/>
                <a:gd name="f18" fmla="*/ f16 1 467895"/>
                <a:gd name="f19" fmla="*/ f15 1 547349"/>
                <a:gd name="f20" fmla="*/ 0 f16 1"/>
                <a:gd name="f21" fmla="*/ 109470 f15 1"/>
                <a:gd name="f22" fmla="*/ 233948 f16 1"/>
                <a:gd name="f23" fmla="*/ 0 f15 1"/>
                <a:gd name="f24" fmla="*/ 467895 f16 1"/>
                <a:gd name="f25" fmla="*/ 273675 f15 1"/>
                <a:gd name="f26" fmla="*/ 547349 f15 1"/>
                <a:gd name="f27" fmla="*/ 437879 f15 1"/>
                <a:gd name="f28" fmla="*/ f17 1 f2"/>
                <a:gd name="f29" fmla="*/ f20 1 467895"/>
                <a:gd name="f30" fmla="*/ f21 1 547349"/>
                <a:gd name="f31" fmla="*/ f22 1 467895"/>
                <a:gd name="f32" fmla="*/ f23 1 547349"/>
                <a:gd name="f33" fmla="*/ f24 1 467895"/>
                <a:gd name="f34" fmla="*/ f25 1 547349"/>
                <a:gd name="f35" fmla="*/ f26 1 547349"/>
                <a:gd name="f36" fmla="*/ f27 1 547349"/>
                <a:gd name="f37" fmla="*/ f5 1 f18"/>
                <a:gd name="f38" fmla="*/ f6 1 f18"/>
                <a:gd name="f39" fmla="*/ f5 1 f19"/>
                <a:gd name="f40" fmla="*/ f7 1 f19"/>
                <a:gd name="f41" fmla="+- f28 0 f1"/>
                <a:gd name="f42" fmla="*/ f29 1 f18"/>
                <a:gd name="f43" fmla="*/ f30 1 f19"/>
                <a:gd name="f44" fmla="*/ f31 1 f18"/>
                <a:gd name="f45" fmla="*/ f32 1 f19"/>
                <a:gd name="f46" fmla="*/ f33 1 f18"/>
                <a:gd name="f47" fmla="*/ f34 1 f19"/>
                <a:gd name="f48" fmla="*/ f35 1 f19"/>
                <a:gd name="f49" fmla="*/ f36 1 f19"/>
                <a:gd name="f50" fmla="*/ f37 f13 1"/>
                <a:gd name="f51" fmla="*/ f38 f13 1"/>
                <a:gd name="f52" fmla="*/ f40 f14 1"/>
                <a:gd name="f53" fmla="*/ f39 f14 1"/>
                <a:gd name="f54" fmla="*/ f42 f13 1"/>
                <a:gd name="f55" fmla="*/ f43 f14 1"/>
                <a:gd name="f56" fmla="*/ f44 f13 1"/>
                <a:gd name="f57" fmla="*/ f45 f14 1"/>
                <a:gd name="f58" fmla="*/ f46 f13 1"/>
                <a:gd name="f59" fmla="*/ f47 f14 1"/>
                <a:gd name="f60" fmla="*/ f48 f14 1"/>
                <a:gd name="f61" fmla="*/ f49 f14 1"/>
              </a:gdLst>
              <a:ahLst/>
              <a:cxnLst>
                <a:cxn ang="3cd4">
                  <a:pos x="hc" y="t"/>
                </a:cxn>
                <a:cxn ang="0">
                  <a:pos x="r" y="vc"/>
                </a:cxn>
                <a:cxn ang="cd4">
                  <a:pos x="hc" y="b"/>
                </a:cxn>
                <a:cxn ang="cd2">
                  <a:pos x="l" y="vc"/>
                </a:cxn>
                <a:cxn ang="f41">
                  <a:pos x="f54" y="f55"/>
                </a:cxn>
                <a:cxn ang="f41">
                  <a:pos x="f56" y="f55"/>
                </a:cxn>
                <a:cxn ang="f41">
                  <a:pos x="f56" y="f57"/>
                </a:cxn>
                <a:cxn ang="f41">
                  <a:pos x="f58" y="f59"/>
                </a:cxn>
                <a:cxn ang="f41">
                  <a:pos x="f56" y="f60"/>
                </a:cxn>
                <a:cxn ang="f41">
                  <a:pos x="f56" y="f61"/>
                </a:cxn>
                <a:cxn ang="f41">
                  <a:pos x="f54" y="f61"/>
                </a:cxn>
                <a:cxn ang="f41">
                  <a:pos x="f54" y="f55"/>
                </a:cxn>
              </a:cxnLst>
              <a:rect l="f50" t="f53" r="f51" b="f52"/>
              <a:pathLst>
                <a:path w="467895" h="547349">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109471" rIns="140369" bIns="109471" anchor="ctr" anchorCtr="1" compatLnSpc="1">
              <a:noAutofit/>
            </a:bodyPr>
            <a:lstStyle/>
            <a:p>
              <a:pPr marL="0" marR="0" lvl="0" indent="0" algn="ctr"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endParaRPr lang="en-GB" sz="1500" b="0" i="0" u="none" strike="noStrike" kern="1200" cap="none" spc="0" baseline="0">
                <a:solidFill>
                  <a:srgbClr val="FFFFFF"/>
                </a:solidFill>
                <a:uFillTx/>
                <a:latin typeface="Calibri"/>
              </a:endParaRPr>
            </a:p>
          </p:txBody>
        </p:sp>
        <p:sp>
          <p:nvSpPr>
            <p:cNvPr id="11" name="Freeform: Shape 10">
              <a:extLst>
                <a:ext uri="{FF2B5EF4-FFF2-40B4-BE49-F238E27FC236}">
                  <a16:creationId xmlns:a16="http://schemas.microsoft.com/office/drawing/2014/main" id="{00B0EAFE-29AC-6859-2CDA-CB457E31B2D1}"/>
                </a:ext>
              </a:extLst>
            </p:cNvPr>
            <p:cNvSpPr/>
            <p:nvPr/>
          </p:nvSpPr>
          <p:spPr>
            <a:xfrm>
              <a:off x="9782269" y="4127089"/>
              <a:ext cx="2207050" cy="1324234"/>
            </a:xfrm>
            <a:custGeom>
              <a:avLst/>
              <a:gdLst>
                <a:gd name="f0" fmla="val 10800000"/>
                <a:gd name="f1" fmla="val 5400000"/>
                <a:gd name="f2" fmla="val 180"/>
                <a:gd name="f3" fmla="val w"/>
                <a:gd name="f4" fmla="val h"/>
                <a:gd name="f5" fmla="val 0"/>
                <a:gd name="f6" fmla="val 2207055"/>
                <a:gd name="f7" fmla="val 1324233"/>
                <a:gd name="f8" fmla="val 132423"/>
                <a:gd name="f9" fmla="val 59288"/>
                <a:gd name="f10" fmla="val 2074632"/>
                <a:gd name="f11" fmla="val 2147767"/>
                <a:gd name="f12" fmla="val 1191810"/>
                <a:gd name="f13" fmla="val 1264945"/>
                <a:gd name="f14" fmla="+- 0 0 -90"/>
                <a:gd name="f15" fmla="*/ f3 1 2207055"/>
                <a:gd name="f16" fmla="*/ f4 1 1324233"/>
                <a:gd name="f17" fmla="+- f7 0 f5"/>
                <a:gd name="f18" fmla="+- f6 0 f5"/>
                <a:gd name="f19" fmla="*/ f14 f0 1"/>
                <a:gd name="f20" fmla="*/ f18 1 2207055"/>
                <a:gd name="f21" fmla="*/ f17 1 1324233"/>
                <a:gd name="f22" fmla="*/ 0 f18 1"/>
                <a:gd name="f23" fmla="*/ 132423 f17 1"/>
                <a:gd name="f24" fmla="*/ 132423 f18 1"/>
                <a:gd name="f25" fmla="*/ 0 f17 1"/>
                <a:gd name="f26" fmla="*/ 2074632 f18 1"/>
                <a:gd name="f27" fmla="*/ 2207055 f18 1"/>
                <a:gd name="f28" fmla="*/ 1191810 f17 1"/>
                <a:gd name="f29" fmla="*/ 1324233 f17 1"/>
                <a:gd name="f30" fmla="*/ f19 1 f2"/>
                <a:gd name="f31" fmla="*/ f22 1 2207055"/>
                <a:gd name="f32" fmla="*/ f23 1 1324233"/>
                <a:gd name="f33" fmla="*/ f24 1 2207055"/>
                <a:gd name="f34" fmla="*/ f25 1 1324233"/>
                <a:gd name="f35" fmla="*/ f26 1 2207055"/>
                <a:gd name="f36" fmla="*/ f27 1 2207055"/>
                <a:gd name="f37" fmla="*/ f28 1 1324233"/>
                <a:gd name="f38" fmla="*/ f29 1 1324233"/>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207055" h="1324233">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472C4"/>
            </a:solidFill>
            <a:ln w="12701" cap="flat">
              <a:solidFill>
                <a:srgbClr val="FFFFFF"/>
              </a:solidFill>
              <a:prstDash val="solid"/>
              <a:miter/>
            </a:ln>
          </p:spPr>
          <p:txBody>
            <a:bodyPr vert="horz" wrap="square" lIns="111172" tIns="111172" rIns="111172" bIns="111172" anchor="ctr" anchorCtr="1" compatLnSpc="1">
              <a:noAutofit/>
            </a:bodyPr>
            <a:lstStyle/>
            <a:p>
              <a:pPr marL="0" marR="0" lvl="0" indent="0" algn="ctr" defTabSz="844548"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1900" b="0" i="0" u="none" strike="noStrike" kern="1200" cap="none" spc="0" baseline="0">
                  <a:solidFill>
                    <a:srgbClr val="FFFFFF"/>
                  </a:solidFill>
                  <a:uFillTx/>
                  <a:latin typeface="Calibri"/>
                </a:rPr>
                <a:t>Gives information – help/ warnings, suspects/ wanted and missing persons</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98052-9407-30F9-964A-5DD2C286B565}"/>
              </a:ext>
            </a:extLst>
          </p:cNvPr>
          <p:cNvSpPr txBox="1">
            <a:spLocks noGrp="1"/>
          </p:cNvSpPr>
          <p:nvPr>
            <p:ph type="title"/>
          </p:nvPr>
        </p:nvSpPr>
        <p:spPr>
          <a:xfrm>
            <a:off x="-39584" y="0"/>
            <a:ext cx="10972800" cy="1325559"/>
          </a:xfrm>
        </p:spPr>
        <p:txBody>
          <a:bodyPr/>
          <a:lstStyle/>
          <a:p>
            <a:pPr lvl="0"/>
            <a:r>
              <a:rPr lang="en-GB" sz="4000"/>
              <a:t>How does the police communicate with the public ?</a:t>
            </a:r>
          </a:p>
        </p:txBody>
      </p:sp>
      <p:sp>
        <p:nvSpPr>
          <p:cNvPr id="3" name="Content Placeholder 2">
            <a:extLst>
              <a:ext uri="{FF2B5EF4-FFF2-40B4-BE49-F238E27FC236}">
                <a16:creationId xmlns:a16="http://schemas.microsoft.com/office/drawing/2014/main" id="{F759BD37-AA47-88D5-808E-3D458BA4E172}"/>
              </a:ext>
            </a:extLst>
          </p:cNvPr>
          <p:cNvSpPr txBox="1">
            <a:spLocks noGrp="1"/>
          </p:cNvSpPr>
          <p:nvPr>
            <p:ph idx="1"/>
          </p:nvPr>
        </p:nvSpPr>
        <p:spPr>
          <a:xfrm>
            <a:off x="278809" y="1457379"/>
            <a:ext cx="7155143" cy="4513258"/>
          </a:xfrm>
        </p:spPr>
        <p:txBody>
          <a:bodyPr/>
          <a:lstStyle/>
          <a:p>
            <a:pPr lvl="0">
              <a:lnSpc>
                <a:spcPct val="100000"/>
              </a:lnSpc>
            </a:pPr>
            <a:r>
              <a:rPr lang="en-GB" sz="2400"/>
              <a:t>Fritsvold (2023) states that an important aspect of police and media relations is the quickness and accuracy  of the news being spread. </a:t>
            </a:r>
          </a:p>
          <a:p>
            <a:pPr lvl="0">
              <a:lnSpc>
                <a:spcPct val="100000"/>
              </a:lnSpc>
            </a:pPr>
            <a:endParaRPr lang="en-GB"/>
          </a:p>
        </p:txBody>
      </p:sp>
      <p:grpSp>
        <p:nvGrpSpPr>
          <p:cNvPr id="4" name="Diagram 15">
            <a:extLst>
              <a:ext uri="{FF2B5EF4-FFF2-40B4-BE49-F238E27FC236}">
                <a16:creationId xmlns:a16="http://schemas.microsoft.com/office/drawing/2014/main" id="{712AF681-C545-2F85-6CB0-D846C379AA21}"/>
              </a:ext>
            </a:extLst>
          </p:cNvPr>
          <p:cNvGrpSpPr/>
          <p:nvPr/>
        </p:nvGrpSpPr>
        <p:grpSpPr>
          <a:xfrm>
            <a:off x="7436275" y="785807"/>
            <a:ext cx="4753398" cy="5829885"/>
            <a:chOff x="7436275" y="785807"/>
            <a:chExt cx="4753398" cy="5829885"/>
          </a:xfrm>
        </p:grpSpPr>
        <p:sp>
          <p:nvSpPr>
            <p:cNvPr id="5" name="Freeform: Shape 4">
              <a:extLst>
                <a:ext uri="{FF2B5EF4-FFF2-40B4-BE49-F238E27FC236}">
                  <a16:creationId xmlns:a16="http://schemas.microsoft.com/office/drawing/2014/main" id="{28C1D81A-F571-E365-879D-4305CACAC375}"/>
                </a:ext>
              </a:extLst>
            </p:cNvPr>
            <p:cNvSpPr/>
            <p:nvPr/>
          </p:nvSpPr>
          <p:spPr>
            <a:xfrm>
              <a:off x="9532528" y="812325"/>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220919" tIns="247674" rIns="220919" bIns="247674"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Calibri"/>
                </a:rPr>
                <a:t>Community equality advisors</a:t>
              </a:r>
            </a:p>
          </p:txBody>
        </p:sp>
        <p:sp>
          <p:nvSpPr>
            <p:cNvPr id="6" name="Rectangle 5">
              <a:extLst>
                <a:ext uri="{FF2B5EF4-FFF2-40B4-BE49-F238E27FC236}">
                  <a16:creationId xmlns:a16="http://schemas.microsoft.com/office/drawing/2014/main" id="{20D4CA52-D568-8CFB-7594-343D4B9CB887}"/>
                </a:ext>
              </a:extLst>
            </p:cNvPr>
            <p:cNvSpPr/>
            <p:nvPr/>
          </p:nvSpPr>
          <p:spPr>
            <a:xfrm>
              <a:off x="10716118" y="1076395"/>
              <a:ext cx="1473555" cy="792236"/>
            </a:xfrm>
            <a:prstGeom prst="rect">
              <a:avLst/>
            </a:prstGeom>
            <a:no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Freeform: Shape 6">
              <a:extLst>
                <a:ext uri="{FF2B5EF4-FFF2-40B4-BE49-F238E27FC236}">
                  <a16:creationId xmlns:a16="http://schemas.microsoft.com/office/drawing/2014/main" id="{D437D2A5-723D-506D-E114-5D58A8E38CF2}"/>
                </a:ext>
              </a:extLst>
            </p:cNvPr>
            <p:cNvSpPr/>
            <p:nvPr/>
          </p:nvSpPr>
          <p:spPr>
            <a:xfrm>
              <a:off x="7970998" y="785807"/>
              <a:ext cx="1505513" cy="1320384"/>
            </a:xfrm>
            <a:custGeom>
              <a:avLst/>
              <a:gdLst>
                <a:gd name="f0" fmla="val 10800000"/>
                <a:gd name="f1" fmla="val 5400000"/>
                <a:gd name="f2" fmla="val 180"/>
                <a:gd name="f3" fmla="val w"/>
                <a:gd name="f4" fmla="val h"/>
                <a:gd name="f5" fmla="val 0"/>
                <a:gd name="f6" fmla="val 1320388"/>
                <a:gd name="f7" fmla="val 1505513"/>
                <a:gd name="f8" fmla="val 660194"/>
                <a:gd name="f9" fmla="val 1"/>
                <a:gd name="f10" fmla="val 376379"/>
                <a:gd name="f11" fmla="val 1129134"/>
                <a:gd name="f12" fmla="val 1505512"/>
                <a:gd name="f13" fmla="+- 0 0 -90"/>
                <a:gd name="f14" fmla="*/ f3 1 1320388"/>
                <a:gd name="f15" fmla="*/ f4 1 1505513"/>
                <a:gd name="f16" fmla="+- f7 0 f5"/>
                <a:gd name="f17" fmla="+- f6 0 f5"/>
                <a:gd name="f18" fmla="*/ f13 f0 1"/>
                <a:gd name="f19" fmla="*/ f17 1 1320388"/>
                <a:gd name="f20" fmla="*/ f16 1 1505513"/>
                <a:gd name="f21" fmla="*/ 0 f17 1"/>
                <a:gd name="f22" fmla="*/ 752757 f16 1"/>
                <a:gd name="f23" fmla="*/ 330097 f17 1"/>
                <a:gd name="f24" fmla="*/ 0 f16 1"/>
                <a:gd name="f25" fmla="*/ 990291 f17 1"/>
                <a:gd name="f26" fmla="*/ 1320388 f17 1"/>
                <a:gd name="f27" fmla="*/ 1505513 f16 1"/>
                <a:gd name="f28" fmla="*/ f18 1 f2"/>
                <a:gd name="f29" fmla="*/ f21 1 1320388"/>
                <a:gd name="f30" fmla="*/ f22 1 1505513"/>
                <a:gd name="f31" fmla="*/ f23 1 1320388"/>
                <a:gd name="f32" fmla="*/ f24 1 1505513"/>
                <a:gd name="f33" fmla="*/ f25 1 1320388"/>
                <a:gd name="f34" fmla="*/ f26 1 1320388"/>
                <a:gd name="f35" fmla="*/ f27 1 1505513"/>
                <a:gd name="f36" fmla="*/ f5 1 f19"/>
                <a:gd name="f37" fmla="*/ f6 1 f19"/>
                <a:gd name="f38" fmla="*/ f5 1 f20"/>
                <a:gd name="f39" fmla="*/ f7 1 f20"/>
                <a:gd name="f40" fmla="+- f28 0 f1"/>
                <a:gd name="f41" fmla="*/ f29 1 f19"/>
                <a:gd name="f42" fmla="*/ f30 1 f20"/>
                <a:gd name="f43" fmla="*/ f31 1 f19"/>
                <a:gd name="f44" fmla="*/ f32 1 f20"/>
                <a:gd name="f45" fmla="*/ f33 1 f19"/>
                <a:gd name="f46" fmla="*/ f34 1 f19"/>
                <a:gd name="f47" fmla="*/ f35 1 f20"/>
                <a:gd name="f48" fmla="*/ f36 f14 1"/>
                <a:gd name="f49" fmla="*/ f37 f14 1"/>
                <a:gd name="f50" fmla="*/ f39 f15 1"/>
                <a:gd name="f51" fmla="*/ f38 f15 1"/>
                <a:gd name="f52" fmla="*/ f41 f14 1"/>
                <a:gd name="f53" fmla="*/ f42 f15 1"/>
                <a:gd name="f54" fmla="*/ f43 f14 1"/>
                <a:gd name="f55" fmla="*/ f44 f15 1"/>
                <a:gd name="f56" fmla="*/ f45 f14 1"/>
                <a:gd name="f57" fmla="*/ f46 f14 1"/>
                <a:gd name="f58" fmla="*/ f47 f15 1"/>
              </a:gdLst>
              <a:ahLst/>
              <a:cxnLst>
                <a:cxn ang="3cd4">
                  <a:pos x="hc" y="t"/>
                </a:cxn>
                <a:cxn ang="0">
                  <a:pos x="r" y="vc"/>
                </a:cxn>
                <a:cxn ang="cd4">
                  <a:pos x="hc" y="b"/>
                </a:cxn>
                <a:cxn ang="cd2">
                  <a:pos x="l" y="vc"/>
                </a:cxn>
                <a:cxn ang="f40">
                  <a:pos x="f52" y="f53"/>
                </a:cxn>
                <a:cxn ang="f40">
                  <a:pos x="f54" y="f55"/>
                </a:cxn>
                <a:cxn ang="f40">
                  <a:pos x="f56" y="f55"/>
                </a:cxn>
                <a:cxn ang="f40">
                  <a:pos x="f57" y="f53"/>
                </a:cxn>
                <a:cxn ang="f40">
                  <a:pos x="f56" y="f58"/>
                </a:cxn>
                <a:cxn ang="f40">
                  <a:pos x="f54" y="f58"/>
                </a:cxn>
                <a:cxn ang="f40">
                  <a:pos x="f52" y="f53"/>
                </a:cxn>
              </a:cxnLst>
              <a:rect l="f48" t="f51" r="f49" b="f50"/>
              <a:pathLst>
                <a:path w="1320388" h="1505513">
                  <a:moveTo>
                    <a:pt x="f8" y="f9"/>
                  </a:moveTo>
                  <a:lnTo>
                    <a:pt x="f6" y="f10"/>
                  </a:lnTo>
                  <a:lnTo>
                    <a:pt x="f6" y="f11"/>
                  </a:lnTo>
                  <a:lnTo>
                    <a:pt x="f8" y="f12"/>
                  </a:lnTo>
                  <a:lnTo>
                    <a:pt x="f5" y="f11"/>
                  </a:lnTo>
                  <a:lnTo>
                    <a:pt x="f5" y="f10"/>
                  </a:lnTo>
                  <a:lnTo>
                    <a:pt x="f8" y="f9"/>
                  </a:lnTo>
                  <a:close/>
                </a:path>
              </a:pathLst>
            </a:custGeom>
            <a:solidFill>
              <a:srgbClr val="4472C4"/>
            </a:solidFill>
            <a:ln w="12701" cap="flat">
              <a:solidFill>
                <a:srgbClr val="FFFFFF"/>
              </a:solidFill>
              <a:prstDash val="solid"/>
              <a:miter/>
            </a:ln>
          </p:spPr>
          <p:txBody>
            <a:bodyPr vert="horz" wrap="square" lIns="250920" tIns="220068" rIns="250920" bIns="220068" anchor="ctr" anchorCtr="1" compatLnSpc="1">
              <a:noAutofit/>
            </a:bodyPr>
            <a:lstStyle/>
            <a:p>
              <a:pPr marL="0" marR="0" lvl="0" indent="0" algn="ctr" defTabSz="622304"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400" b="1" i="0" u="none" strike="noStrike" kern="1200" cap="none" spc="0" baseline="0">
                  <a:solidFill>
                    <a:srgbClr val="FFFFFF"/>
                  </a:solidFill>
                  <a:uFillTx/>
                  <a:latin typeface="Calibri"/>
                </a:rPr>
                <a:t>Who do the police communicate with</a:t>
              </a:r>
            </a:p>
          </p:txBody>
        </p:sp>
        <p:sp>
          <p:nvSpPr>
            <p:cNvPr id="8" name="Freeform: Shape 7">
              <a:extLst>
                <a:ext uri="{FF2B5EF4-FFF2-40B4-BE49-F238E27FC236}">
                  <a16:creationId xmlns:a16="http://schemas.microsoft.com/office/drawing/2014/main" id="{C2BB0021-00C4-EA11-48C6-FEA76E3BBEC5}"/>
                </a:ext>
              </a:extLst>
            </p:cNvPr>
            <p:cNvSpPr/>
            <p:nvPr/>
          </p:nvSpPr>
          <p:spPr>
            <a:xfrm>
              <a:off x="8909831" y="1933069"/>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220919" tIns="247674" rIns="220919" bIns="247674"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Calibri"/>
                </a:rPr>
                <a:t>Partner agencies</a:t>
              </a:r>
            </a:p>
          </p:txBody>
        </p:sp>
        <p:sp>
          <p:nvSpPr>
            <p:cNvPr id="9" name="Rectangle 8">
              <a:extLst>
                <a:ext uri="{FF2B5EF4-FFF2-40B4-BE49-F238E27FC236}">
                  <a16:creationId xmlns:a16="http://schemas.microsoft.com/office/drawing/2014/main" id="{0FE97A62-8D32-D322-AF4A-F6E567A1E721}"/>
                </a:ext>
              </a:extLst>
            </p:cNvPr>
            <p:cNvSpPr/>
            <p:nvPr/>
          </p:nvSpPr>
          <p:spPr>
            <a:xfrm>
              <a:off x="7436275" y="2197147"/>
              <a:ext cx="1426015" cy="792236"/>
            </a:xfrm>
            <a:prstGeom prst="rect">
              <a:avLst/>
            </a:prstGeom>
            <a:no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Shape 9">
              <a:extLst>
                <a:ext uri="{FF2B5EF4-FFF2-40B4-BE49-F238E27FC236}">
                  <a16:creationId xmlns:a16="http://schemas.microsoft.com/office/drawing/2014/main" id="{EDC318B5-99B8-408C-D3E5-397EE1498D9E}"/>
                </a:ext>
              </a:extLst>
            </p:cNvPr>
            <p:cNvSpPr/>
            <p:nvPr/>
          </p:nvSpPr>
          <p:spPr>
            <a:xfrm>
              <a:off x="10150470" y="1933069"/>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179012" tIns="205758" rIns="179012" bIns="205758"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200" b="0" i="0" u="none" strike="noStrike" kern="1200" cap="none" spc="0" baseline="0">
                <a:solidFill>
                  <a:srgbClr val="FFFFFF"/>
                </a:solidFill>
                <a:uFillTx/>
                <a:latin typeface="Calibri"/>
              </a:endParaRP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alibri"/>
                </a:rPr>
                <a:t>Force press office and media advisors</a:t>
              </a:r>
            </a:p>
          </p:txBody>
        </p:sp>
        <p:sp>
          <p:nvSpPr>
            <p:cNvPr id="11" name="Freeform: Shape 10">
              <a:extLst>
                <a:ext uri="{FF2B5EF4-FFF2-40B4-BE49-F238E27FC236}">
                  <a16:creationId xmlns:a16="http://schemas.microsoft.com/office/drawing/2014/main" id="{88C370D0-F54B-B04B-239A-EBE61580582F}"/>
                </a:ext>
              </a:extLst>
            </p:cNvPr>
            <p:cNvSpPr/>
            <p:nvPr/>
          </p:nvSpPr>
          <p:spPr>
            <a:xfrm>
              <a:off x="9532528" y="3053812"/>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220919" tIns="247674" rIns="220919" bIns="247674"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Calibri"/>
                </a:rPr>
                <a:t>Crime reduction advisors</a:t>
              </a:r>
            </a:p>
          </p:txBody>
        </p:sp>
        <p:sp>
          <p:nvSpPr>
            <p:cNvPr id="12" name="Rectangle 11">
              <a:extLst>
                <a:ext uri="{FF2B5EF4-FFF2-40B4-BE49-F238E27FC236}">
                  <a16:creationId xmlns:a16="http://schemas.microsoft.com/office/drawing/2014/main" id="{D23B9BFA-3A3D-A560-08D7-428489D73DCD}"/>
                </a:ext>
              </a:extLst>
            </p:cNvPr>
            <p:cNvSpPr/>
            <p:nvPr/>
          </p:nvSpPr>
          <p:spPr>
            <a:xfrm>
              <a:off x="10716118" y="3317891"/>
              <a:ext cx="1473555" cy="792236"/>
            </a:xfrm>
            <a:prstGeom prst="rect">
              <a:avLst/>
            </a:prstGeom>
            <a:no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3" name="Freeform: Shape 12">
              <a:extLst>
                <a:ext uri="{FF2B5EF4-FFF2-40B4-BE49-F238E27FC236}">
                  <a16:creationId xmlns:a16="http://schemas.microsoft.com/office/drawing/2014/main" id="{EB4C9F35-7701-E533-C0A8-816A8A0AAA0A}"/>
                </a:ext>
              </a:extLst>
            </p:cNvPr>
            <p:cNvSpPr/>
            <p:nvPr/>
          </p:nvSpPr>
          <p:spPr>
            <a:xfrm>
              <a:off x="8291888" y="3053812"/>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179012" tIns="205758" rIns="179012" bIns="205758" anchor="ctr" anchorCtr="1" compatLnSpc="1">
              <a:noAutofit/>
            </a:bodyPr>
            <a:lstStyle/>
            <a:p>
              <a:pPr marL="0" marR="0" lvl="0" indent="0" algn="ctr" defTabSz="400050"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900" b="0" i="0" u="none" strike="noStrike" kern="1200" cap="none" spc="0" baseline="0">
                  <a:solidFill>
                    <a:srgbClr val="FFFFFF"/>
                  </a:solidFill>
                  <a:uFillTx/>
                  <a:latin typeface="Calibri"/>
                </a:rPr>
                <a:t>Local community leaders/ representatives</a:t>
              </a:r>
            </a:p>
          </p:txBody>
        </p:sp>
        <p:sp>
          <p:nvSpPr>
            <p:cNvPr id="14" name="Freeform: Shape 13">
              <a:extLst>
                <a:ext uri="{FF2B5EF4-FFF2-40B4-BE49-F238E27FC236}">
                  <a16:creationId xmlns:a16="http://schemas.microsoft.com/office/drawing/2014/main" id="{2544BE8F-9F6C-8C18-9090-5F0E20F14B89}"/>
                </a:ext>
              </a:extLst>
            </p:cNvPr>
            <p:cNvSpPr/>
            <p:nvPr/>
          </p:nvSpPr>
          <p:spPr>
            <a:xfrm>
              <a:off x="8909831" y="4174556"/>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220919" tIns="247674" rIns="220919" bIns="247674"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Calibri"/>
                </a:rPr>
                <a:t>LGBTQ+ society</a:t>
              </a:r>
            </a:p>
          </p:txBody>
        </p:sp>
        <p:sp>
          <p:nvSpPr>
            <p:cNvPr id="15" name="Rectangle 14">
              <a:extLst>
                <a:ext uri="{FF2B5EF4-FFF2-40B4-BE49-F238E27FC236}">
                  <a16:creationId xmlns:a16="http://schemas.microsoft.com/office/drawing/2014/main" id="{F20AD49C-A3E2-A08E-7AB6-FEFB49F0DE07}"/>
                </a:ext>
              </a:extLst>
            </p:cNvPr>
            <p:cNvSpPr/>
            <p:nvPr/>
          </p:nvSpPr>
          <p:spPr>
            <a:xfrm>
              <a:off x="7436275" y="4438634"/>
              <a:ext cx="1426015" cy="792236"/>
            </a:xfrm>
            <a:prstGeom prst="rect">
              <a:avLst/>
            </a:prstGeom>
            <a:no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6" name="Freeform: Shape 15">
              <a:extLst>
                <a:ext uri="{FF2B5EF4-FFF2-40B4-BE49-F238E27FC236}">
                  <a16:creationId xmlns:a16="http://schemas.microsoft.com/office/drawing/2014/main" id="{C5820A0E-BF5E-D5E6-5800-4AFF853ED95E}"/>
                </a:ext>
              </a:extLst>
            </p:cNvPr>
            <p:cNvSpPr/>
            <p:nvPr/>
          </p:nvSpPr>
          <p:spPr>
            <a:xfrm>
              <a:off x="10150470" y="4174556"/>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179012" tIns="205758" rIns="179012" bIns="205758" anchor="ctr" anchorCtr="1" compatLnSpc="1">
              <a:noAutofit/>
            </a:bodyPr>
            <a:lstStyle/>
            <a:p>
              <a:pPr marL="0" marR="0" lvl="0" indent="0" algn="ctr"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300" b="0" i="0" u="none" strike="noStrike" kern="1200" cap="none" spc="0" baseline="0">
                  <a:solidFill>
                    <a:srgbClr val="FFFFFF"/>
                  </a:solidFill>
                  <a:uFillTx/>
                  <a:latin typeface="Calibri"/>
                </a:rPr>
                <a:t>Community groups and forums</a:t>
              </a:r>
            </a:p>
          </p:txBody>
        </p:sp>
        <p:sp>
          <p:nvSpPr>
            <p:cNvPr id="17" name="Freeform: Shape 16">
              <a:extLst>
                <a:ext uri="{FF2B5EF4-FFF2-40B4-BE49-F238E27FC236}">
                  <a16:creationId xmlns:a16="http://schemas.microsoft.com/office/drawing/2014/main" id="{61E4BF9A-EECB-2289-821C-991D3B467DB4}"/>
                </a:ext>
              </a:extLst>
            </p:cNvPr>
            <p:cNvSpPr/>
            <p:nvPr/>
          </p:nvSpPr>
          <p:spPr>
            <a:xfrm>
              <a:off x="9532528" y="5295308"/>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220919" tIns="247674" rIns="220919" bIns="247674"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FFFFFF"/>
                  </a:solidFill>
                  <a:uFillTx/>
                  <a:latin typeface="Calibri"/>
                </a:rPr>
                <a:t>Youth leaders and social services department</a:t>
              </a:r>
            </a:p>
          </p:txBody>
        </p:sp>
        <p:sp>
          <p:nvSpPr>
            <p:cNvPr id="18" name="Rectangle 17">
              <a:extLst>
                <a:ext uri="{FF2B5EF4-FFF2-40B4-BE49-F238E27FC236}">
                  <a16:creationId xmlns:a16="http://schemas.microsoft.com/office/drawing/2014/main" id="{CE07E53D-2806-FC14-1DD5-B89D29A3A729}"/>
                </a:ext>
              </a:extLst>
            </p:cNvPr>
            <p:cNvSpPr/>
            <p:nvPr/>
          </p:nvSpPr>
          <p:spPr>
            <a:xfrm>
              <a:off x="10716118" y="5559387"/>
              <a:ext cx="1473555" cy="792236"/>
            </a:xfrm>
            <a:prstGeom prst="rect">
              <a:avLst/>
            </a:prstGeom>
            <a:no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9" name="Freeform: Shape 18">
              <a:extLst>
                <a:ext uri="{FF2B5EF4-FFF2-40B4-BE49-F238E27FC236}">
                  <a16:creationId xmlns:a16="http://schemas.microsoft.com/office/drawing/2014/main" id="{E35FD674-19A2-084D-DB86-153C1E477494}"/>
                </a:ext>
              </a:extLst>
            </p:cNvPr>
            <p:cNvSpPr/>
            <p:nvPr/>
          </p:nvSpPr>
          <p:spPr>
            <a:xfrm>
              <a:off x="8291888" y="5295308"/>
              <a:ext cx="1148742" cy="1320384"/>
            </a:xfrm>
            <a:custGeom>
              <a:avLst/>
              <a:gdLst>
                <a:gd name="f0" fmla="val 10800000"/>
                <a:gd name="f1" fmla="val 5400000"/>
                <a:gd name="f2" fmla="val 180"/>
                <a:gd name="f3" fmla="val w"/>
                <a:gd name="f4" fmla="val h"/>
                <a:gd name="f5" fmla="val 0"/>
                <a:gd name="f6" fmla="val 1320388"/>
                <a:gd name="f7" fmla="val 1148738"/>
                <a:gd name="f8" fmla="val 660194"/>
                <a:gd name="f9" fmla="val 249851"/>
                <a:gd name="f10" fmla="val 898888"/>
                <a:gd name="f11" fmla="+- 0 0 -90"/>
                <a:gd name="f12" fmla="*/ f3 1 1320388"/>
                <a:gd name="f13" fmla="*/ f4 1 1148738"/>
                <a:gd name="f14" fmla="+- f7 0 f5"/>
                <a:gd name="f15" fmla="+- f6 0 f5"/>
                <a:gd name="f16" fmla="*/ f11 f0 1"/>
                <a:gd name="f17" fmla="*/ f15 1 1320388"/>
                <a:gd name="f18" fmla="*/ f14 1 1148738"/>
                <a:gd name="f19" fmla="*/ 0 f15 1"/>
                <a:gd name="f20" fmla="*/ 574369 f14 1"/>
                <a:gd name="f21" fmla="*/ 287185 f15 1"/>
                <a:gd name="f22" fmla="*/ 0 f14 1"/>
                <a:gd name="f23" fmla="*/ 1033204 f15 1"/>
                <a:gd name="f24" fmla="*/ 1320388 f15 1"/>
                <a:gd name="f25" fmla="*/ 1148738 f14 1"/>
                <a:gd name="f26" fmla="*/ f16 1 f2"/>
                <a:gd name="f27" fmla="*/ f19 1 1320388"/>
                <a:gd name="f28" fmla="*/ f20 1 1148738"/>
                <a:gd name="f29" fmla="*/ f21 1 1320388"/>
                <a:gd name="f30" fmla="*/ f22 1 1148738"/>
                <a:gd name="f31" fmla="*/ f23 1 1320388"/>
                <a:gd name="f32" fmla="*/ f24 1 1320388"/>
                <a:gd name="f33" fmla="*/ f25 1 1148738"/>
                <a:gd name="f34" fmla="*/ f5 1 f17"/>
                <a:gd name="f35" fmla="*/ f6 1 f17"/>
                <a:gd name="f36" fmla="*/ f5 1 f18"/>
                <a:gd name="f37" fmla="*/ f7 1 f18"/>
                <a:gd name="f38" fmla="+- f26 0 f1"/>
                <a:gd name="f39" fmla="*/ f27 1 f17"/>
                <a:gd name="f40" fmla="*/ f28 1 f18"/>
                <a:gd name="f41" fmla="*/ f29 1 f17"/>
                <a:gd name="f42" fmla="*/ f30 1 f18"/>
                <a:gd name="f43" fmla="*/ f31 1 f17"/>
                <a:gd name="f44" fmla="*/ f32 1 f17"/>
                <a:gd name="f45" fmla="*/ f33 1 f18"/>
                <a:gd name="f46" fmla="*/ f34 f12 1"/>
                <a:gd name="f47" fmla="*/ f35 f12 1"/>
                <a:gd name="f48" fmla="*/ f37 f13 1"/>
                <a:gd name="f49" fmla="*/ f36 f13 1"/>
                <a:gd name="f50" fmla="*/ f39 f12 1"/>
                <a:gd name="f51" fmla="*/ f40 f13 1"/>
                <a:gd name="f52" fmla="*/ f41 f12 1"/>
                <a:gd name="f53" fmla="*/ f42 f13 1"/>
                <a:gd name="f54" fmla="*/ f43 f12 1"/>
                <a:gd name="f55" fmla="*/ f44 f12 1"/>
                <a:gd name="f56" fmla="*/ f45 f13 1"/>
              </a:gdLst>
              <a:ahLst/>
              <a:cxnLst>
                <a:cxn ang="3cd4">
                  <a:pos x="hc" y="t"/>
                </a:cxn>
                <a:cxn ang="0">
                  <a:pos x="r" y="vc"/>
                </a:cxn>
                <a:cxn ang="cd4">
                  <a:pos x="hc" y="b"/>
                </a:cxn>
                <a:cxn ang="cd2">
                  <a:pos x="l" y="vc"/>
                </a:cxn>
                <a:cxn ang="f38">
                  <a:pos x="f50" y="f51"/>
                </a:cxn>
                <a:cxn ang="f38">
                  <a:pos x="f52" y="f53"/>
                </a:cxn>
                <a:cxn ang="f38">
                  <a:pos x="f54" y="f53"/>
                </a:cxn>
                <a:cxn ang="f38">
                  <a:pos x="f55" y="f51"/>
                </a:cxn>
                <a:cxn ang="f38">
                  <a:pos x="f54" y="f56"/>
                </a:cxn>
                <a:cxn ang="f38">
                  <a:pos x="f52" y="f56"/>
                </a:cxn>
                <a:cxn ang="f38">
                  <a:pos x="f50" y="f51"/>
                </a:cxn>
              </a:cxnLst>
              <a:rect l="f46" t="f49" r="f47" b="f48"/>
              <a:pathLst>
                <a:path w="1320388" h="1148738">
                  <a:moveTo>
                    <a:pt x="f8" y="f5"/>
                  </a:moveTo>
                  <a:lnTo>
                    <a:pt x="f6" y="f9"/>
                  </a:lnTo>
                  <a:lnTo>
                    <a:pt x="f6" y="f10"/>
                  </a:lnTo>
                  <a:lnTo>
                    <a:pt x="f8" y="f7"/>
                  </a:lnTo>
                  <a:lnTo>
                    <a:pt x="f5" y="f10"/>
                  </a:lnTo>
                  <a:lnTo>
                    <a:pt x="f5" y="f9"/>
                  </a:lnTo>
                  <a:lnTo>
                    <a:pt x="f8" y="f5"/>
                  </a:lnTo>
                  <a:close/>
                </a:path>
              </a:pathLst>
            </a:custGeom>
            <a:solidFill>
              <a:srgbClr val="4472C4"/>
            </a:solidFill>
            <a:ln w="12701" cap="flat">
              <a:solidFill>
                <a:srgbClr val="FFFFFF"/>
              </a:solidFill>
              <a:prstDash val="solid"/>
              <a:miter/>
            </a:ln>
          </p:spPr>
          <p:txBody>
            <a:bodyPr vert="horz" wrap="square" lIns="179012" tIns="205758" rIns="179012" bIns="205758" anchor="ctr" anchorCtr="1" compatLnSpc="1">
              <a:noAutofit/>
            </a:bodyPr>
            <a:lstStyle/>
            <a:p>
              <a:pPr marL="0" marR="0" lvl="0" indent="0" algn="ctr" defTabSz="400050"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900" b="0" i="0" u="none" strike="noStrike" kern="1200" cap="none" spc="0" baseline="0">
                  <a:solidFill>
                    <a:srgbClr val="FFFFFF"/>
                  </a:solidFill>
                  <a:uFillTx/>
                  <a:latin typeface="Calibri"/>
                </a:rPr>
                <a:t>Neighbourhood policing</a:t>
              </a:r>
            </a:p>
          </p:txBody>
        </p:sp>
      </p:grpSp>
      <p:sp>
        <p:nvSpPr>
          <p:cNvPr id="20" name="TextBox 4">
            <a:extLst>
              <a:ext uri="{FF2B5EF4-FFF2-40B4-BE49-F238E27FC236}">
                <a16:creationId xmlns:a16="http://schemas.microsoft.com/office/drawing/2014/main" id="{C711DD9E-2F38-408B-EFCE-ECCA2AADCEE9}"/>
              </a:ext>
            </a:extLst>
          </p:cNvPr>
          <p:cNvSpPr txBox="1"/>
          <p:nvPr/>
        </p:nvSpPr>
        <p:spPr>
          <a:xfrm>
            <a:off x="9544388" y="6488664"/>
            <a:ext cx="277766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(College of Policing 2013)</a:t>
            </a:r>
          </a:p>
        </p:txBody>
      </p:sp>
      <p:pic>
        <p:nvPicPr>
          <p:cNvPr id="21" name="Picture 21">
            <a:extLst>
              <a:ext uri="{FF2B5EF4-FFF2-40B4-BE49-F238E27FC236}">
                <a16:creationId xmlns:a16="http://schemas.microsoft.com/office/drawing/2014/main" id="{7A0B902F-2169-8AFF-3793-672D8EEBDD6E}"/>
              </a:ext>
            </a:extLst>
          </p:cNvPr>
          <p:cNvPicPr>
            <a:picLocks noChangeAspect="1"/>
          </p:cNvPicPr>
          <p:nvPr/>
        </p:nvPicPr>
        <p:blipFill>
          <a:blip r:embed="rId3"/>
          <a:srcRect l="2276" t="3050" r="4195"/>
          <a:stretch>
            <a:fillRect/>
          </a:stretch>
        </p:blipFill>
        <p:spPr>
          <a:xfrm>
            <a:off x="2383475" y="2729328"/>
            <a:ext cx="3235970" cy="3943999"/>
          </a:xfrm>
          <a:prstGeom prst="rect">
            <a:avLst/>
          </a:prstGeom>
          <a:noFill/>
          <a:ln cap="flat">
            <a:noFill/>
          </a:ln>
        </p:spPr>
      </p:pic>
      <p:sp>
        <p:nvSpPr>
          <p:cNvPr id="22" name="TextBox 4">
            <a:extLst>
              <a:ext uri="{FF2B5EF4-FFF2-40B4-BE49-F238E27FC236}">
                <a16:creationId xmlns:a16="http://schemas.microsoft.com/office/drawing/2014/main" id="{A3630379-603C-D6AC-FC54-647425DC3EAF}"/>
              </a:ext>
            </a:extLst>
          </p:cNvPr>
          <p:cNvSpPr txBox="1"/>
          <p:nvPr/>
        </p:nvSpPr>
        <p:spPr>
          <a:xfrm>
            <a:off x="2945547" y="6431020"/>
            <a:ext cx="277766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a:t>
            </a:r>
            <a:r>
              <a:rPr lang="en-GB" sz="1800" b="0" i="0" u="none" strike="noStrike" kern="0" cap="none" spc="0" baseline="0">
                <a:solidFill>
                  <a:srgbClr val="000000"/>
                </a:solidFill>
                <a:uFillTx/>
                <a:latin typeface="Calibri"/>
              </a:rPr>
              <a:t>Bailey and York 2018</a:t>
            </a:r>
            <a:r>
              <a:rPr lang="en-GB" sz="1800" b="0" i="0" u="none" strike="noStrike" kern="1200" cap="none" spc="0" baseline="0">
                <a:solidFill>
                  <a:srgbClr val="000000"/>
                </a:solidFill>
                <a:uFillTx/>
                <a:latin typeface="Calibri"/>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F97A6-9514-5C54-D853-A717C5FE58A4}"/>
              </a:ext>
            </a:extLst>
          </p:cNvPr>
          <p:cNvSpPr txBox="1">
            <a:spLocks noGrp="1"/>
          </p:cNvSpPr>
          <p:nvPr>
            <p:ph type="title"/>
          </p:nvPr>
        </p:nvSpPr>
        <p:spPr/>
        <p:txBody>
          <a:bodyPr/>
          <a:lstStyle/>
          <a:p>
            <a:pPr lvl="0"/>
            <a:r>
              <a:rPr lang="en-US"/>
              <a:t>Reporting crime</a:t>
            </a:r>
            <a:endParaRPr lang="en-GB"/>
          </a:p>
        </p:txBody>
      </p:sp>
      <p:sp>
        <p:nvSpPr>
          <p:cNvPr id="3" name="Content Placeholder 2">
            <a:extLst>
              <a:ext uri="{FF2B5EF4-FFF2-40B4-BE49-F238E27FC236}">
                <a16:creationId xmlns:a16="http://schemas.microsoft.com/office/drawing/2014/main" id="{769A07A2-E181-DE67-308F-E17C8B36948B}"/>
              </a:ext>
            </a:extLst>
          </p:cNvPr>
          <p:cNvSpPr txBox="1">
            <a:spLocks noGrp="1"/>
          </p:cNvSpPr>
          <p:nvPr>
            <p:ph idx="1"/>
          </p:nvPr>
        </p:nvSpPr>
        <p:spPr/>
        <p:txBody>
          <a:bodyPr/>
          <a:lstStyle/>
          <a:p>
            <a:pPr lvl="0"/>
            <a:r>
              <a:rPr lang="en-GB"/>
              <a:t>There are many ways you can get in touch with the police to report a crime such as via calling 999 or visiting a police website. </a:t>
            </a:r>
          </a:p>
          <a:p>
            <a:pPr lvl="0"/>
            <a:r>
              <a:rPr lang="en-GB"/>
              <a:t>On most media platforms you can privately messaging police organisations or post in a public forum if it’s a neighbourhood issue, or you can report someone or a post if it is deemed offensive or a crime. </a:t>
            </a:r>
          </a:p>
          <a:p>
            <a:pPr lvl="0"/>
            <a:r>
              <a:rPr lang="en-GB"/>
              <a:t>The CPS (2023) states that you can report a crime anonymously through Crimestoppers on their website or via phone on 0800555111.</a:t>
            </a:r>
          </a:p>
          <a:p>
            <a:pPr lvl="0"/>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1B860-91D5-06AB-5186-C113AD39E758}"/>
              </a:ext>
            </a:extLst>
          </p:cNvPr>
          <p:cNvSpPr txBox="1">
            <a:spLocks noGrp="1"/>
          </p:cNvSpPr>
          <p:nvPr>
            <p:ph type="title"/>
          </p:nvPr>
        </p:nvSpPr>
        <p:spPr>
          <a:xfrm>
            <a:off x="0" y="-518711"/>
            <a:ext cx="10972800" cy="1325559"/>
          </a:xfrm>
        </p:spPr>
        <p:txBody>
          <a:bodyPr/>
          <a:lstStyle/>
          <a:p>
            <a:pPr lvl="0"/>
            <a:r>
              <a:rPr lang="en-US"/>
              <a:t>Use of force and human rights</a:t>
            </a:r>
            <a:endParaRPr lang="en-GB"/>
          </a:p>
        </p:txBody>
      </p:sp>
      <p:grpSp>
        <p:nvGrpSpPr>
          <p:cNvPr id="3" name="Diagram 4">
            <a:extLst>
              <a:ext uri="{FF2B5EF4-FFF2-40B4-BE49-F238E27FC236}">
                <a16:creationId xmlns:a16="http://schemas.microsoft.com/office/drawing/2014/main" id="{12173F41-886D-057A-1EBB-AAD92B0DA307}"/>
              </a:ext>
            </a:extLst>
          </p:cNvPr>
          <p:cNvGrpSpPr/>
          <p:nvPr/>
        </p:nvGrpSpPr>
        <p:grpSpPr>
          <a:xfrm>
            <a:off x="312212" y="946330"/>
            <a:ext cx="11567572" cy="5524238"/>
            <a:chOff x="312212" y="946330"/>
            <a:chExt cx="11567572" cy="5524238"/>
          </a:xfrm>
        </p:grpSpPr>
        <p:sp>
          <p:nvSpPr>
            <p:cNvPr id="4" name="Freeform: Shape 3">
              <a:extLst>
                <a:ext uri="{FF2B5EF4-FFF2-40B4-BE49-F238E27FC236}">
                  <a16:creationId xmlns:a16="http://schemas.microsoft.com/office/drawing/2014/main" id="{CD682EC5-EC55-24D3-4DDC-9F27522834C0}"/>
                </a:ext>
              </a:extLst>
            </p:cNvPr>
            <p:cNvSpPr/>
            <p:nvPr/>
          </p:nvSpPr>
          <p:spPr>
            <a:xfrm>
              <a:off x="312212" y="946330"/>
              <a:ext cx="2031833" cy="2902616"/>
            </a:xfrm>
            <a:custGeom>
              <a:avLst/>
              <a:gdLst>
                <a:gd name="f0" fmla="val 10800000"/>
                <a:gd name="f1" fmla="val 5400000"/>
                <a:gd name="f2" fmla="val 180"/>
                <a:gd name="f3" fmla="val w"/>
                <a:gd name="f4" fmla="val h"/>
                <a:gd name="f5" fmla="val 0"/>
                <a:gd name="f6" fmla="val 2902617"/>
                <a:gd name="f7" fmla="val 2031832"/>
                <a:gd name="f8" fmla="val 2902616"/>
                <a:gd name="f9" fmla="val 1320691"/>
                <a:gd name="f10" fmla="val 1451309"/>
                <a:gd name="f11" fmla="val 1"/>
                <a:gd name="f12" fmla="val 711141"/>
                <a:gd name="f13" fmla="+- 0 0 -90"/>
                <a:gd name="f14" fmla="*/ f3 1 2902617"/>
                <a:gd name="f15" fmla="*/ f4 1 2031832"/>
                <a:gd name="f16" fmla="+- f7 0 f5"/>
                <a:gd name="f17" fmla="+- f6 0 f5"/>
                <a:gd name="f18" fmla="*/ f13 f0 1"/>
                <a:gd name="f19" fmla="*/ f17 1 2902617"/>
                <a:gd name="f20" fmla="*/ f16 1 2031832"/>
                <a:gd name="f21" fmla="*/ 0 f17 1"/>
                <a:gd name="f22" fmla="*/ 0 f16 1"/>
                <a:gd name="f23" fmla="*/ 1886701 f17 1"/>
                <a:gd name="f24" fmla="*/ 2902617 f17 1"/>
                <a:gd name="f25" fmla="*/ 1015916 f16 1"/>
                <a:gd name="f26" fmla="*/ 2031832 f16 1"/>
                <a:gd name="f27" fmla="*/ 1015916 f17 1"/>
                <a:gd name="f28" fmla="*/ f18 1 f2"/>
                <a:gd name="f29" fmla="*/ f21 1 2902617"/>
                <a:gd name="f30" fmla="*/ f22 1 2031832"/>
                <a:gd name="f31" fmla="*/ f23 1 2902617"/>
                <a:gd name="f32" fmla="*/ f24 1 2902617"/>
                <a:gd name="f33" fmla="*/ f25 1 2031832"/>
                <a:gd name="f34" fmla="*/ f26 1 2031832"/>
                <a:gd name="f35" fmla="*/ f27 1 2902617"/>
                <a:gd name="f36" fmla="*/ f5 1 f19"/>
                <a:gd name="f37" fmla="*/ f6 1 f19"/>
                <a:gd name="f38" fmla="*/ f5 1 f20"/>
                <a:gd name="f39" fmla="*/ f7 1 f20"/>
                <a:gd name="f40" fmla="+- f28 0 f1"/>
                <a:gd name="f41" fmla="*/ f29 1 f19"/>
                <a:gd name="f42" fmla="*/ f30 1 f20"/>
                <a:gd name="f43" fmla="*/ f31 1 f19"/>
                <a:gd name="f44" fmla="*/ f32 1 f19"/>
                <a:gd name="f45" fmla="*/ f33 1 f20"/>
                <a:gd name="f46" fmla="*/ f34 1 f20"/>
                <a:gd name="f47" fmla="*/ f35 1 f19"/>
                <a:gd name="f48" fmla="*/ f36 f14 1"/>
                <a:gd name="f49" fmla="*/ f37 f14 1"/>
                <a:gd name="f50" fmla="*/ f39 f15 1"/>
                <a:gd name="f51" fmla="*/ f38 f15 1"/>
                <a:gd name="f52" fmla="*/ f41 f14 1"/>
                <a:gd name="f53" fmla="*/ f42 f15 1"/>
                <a:gd name="f54" fmla="*/ f43 f14 1"/>
                <a:gd name="f55" fmla="*/ f44 f14 1"/>
                <a:gd name="f56" fmla="*/ f45 f15 1"/>
                <a:gd name="f57" fmla="*/ f46 f15 1"/>
                <a:gd name="f58" fmla="*/ f47 f14 1"/>
              </a:gdLst>
              <a:ahLst/>
              <a:cxnLst>
                <a:cxn ang="3cd4">
                  <a:pos x="hc" y="t"/>
                </a:cxn>
                <a:cxn ang="0">
                  <a:pos x="r" y="vc"/>
                </a:cxn>
                <a:cxn ang="cd4">
                  <a:pos x="hc" y="b"/>
                </a:cxn>
                <a:cxn ang="cd2">
                  <a:pos x="l" y="vc"/>
                </a:cxn>
                <a:cxn ang="f40">
                  <a:pos x="f52" y="f53"/>
                </a:cxn>
                <a:cxn ang="f40">
                  <a:pos x="f54" y="f53"/>
                </a:cxn>
                <a:cxn ang="f40">
                  <a:pos x="f55" y="f56"/>
                </a:cxn>
                <a:cxn ang="f40">
                  <a:pos x="f54" y="f57"/>
                </a:cxn>
                <a:cxn ang="f40">
                  <a:pos x="f52" y="f57"/>
                </a:cxn>
                <a:cxn ang="f40">
                  <a:pos x="f58" y="f56"/>
                </a:cxn>
                <a:cxn ang="f40">
                  <a:pos x="f52" y="f53"/>
                </a:cxn>
              </a:cxnLst>
              <a:rect l="f48" t="f51" r="f49" b="f50"/>
              <a:pathLst>
                <a:path w="2902617" h="2031832">
                  <a:moveTo>
                    <a:pt x="f8" y="f5"/>
                  </a:moveTo>
                  <a:lnTo>
                    <a:pt x="f8" y="f9"/>
                  </a:lnTo>
                  <a:lnTo>
                    <a:pt x="f10" y="f7"/>
                  </a:lnTo>
                  <a:lnTo>
                    <a:pt x="f11" y="f9"/>
                  </a:lnTo>
                  <a:lnTo>
                    <a:pt x="f11" y="f5"/>
                  </a:lnTo>
                  <a:lnTo>
                    <a:pt x="f10" y="f12"/>
                  </a:lnTo>
                  <a:lnTo>
                    <a:pt x="f8" y="f5"/>
                  </a:lnTo>
                  <a:close/>
                </a:path>
              </a:pathLst>
            </a:custGeom>
            <a:solidFill>
              <a:srgbClr val="4472C4"/>
            </a:solidFill>
            <a:ln w="12701" cap="flat">
              <a:solidFill>
                <a:srgbClr val="4472C4"/>
              </a:solidFill>
              <a:prstDash val="solid"/>
              <a:miter/>
            </a:ln>
          </p:spPr>
          <p:txBody>
            <a:bodyPr vert="horz" wrap="square" lIns="15873" tIns="1031790" rIns="15873" bIns="1031790" anchor="ctr" anchorCtr="1" compatLnSpc="1">
              <a:noAutofit/>
            </a:bodyPr>
            <a:lstStyle/>
            <a:p>
              <a:pPr marL="0" marR="0" lvl="0" indent="0" algn="ctr" defTabSz="1111252" rtl="0" fontAlgn="auto" hangingPunct="1">
                <a:lnSpc>
                  <a:spcPct val="90000"/>
                </a:lnSpc>
                <a:spcBef>
                  <a:spcPts val="0"/>
                </a:spcBef>
                <a:spcAft>
                  <a:spcPts val="1100"/>
                </a:spcAft>
                <a:buNone/>
                <a:tabLst/>
                <a:defRPr sz="1800" b="0" i="0" u="none" strike="noStrike" kern="0" cap="none" spc="0" baseline="0">
                  <a:solidFill>
                    <a:srgbClr val="000000"/>
                  </a:solidFill>
                  <a:uFillTx/>
                </a:defRPr>
              </a:pPr>
              <a:r>
                <a:rPr lang="en-GB" sz="2500" b="0" i="0" u="none" strike="noStrike" kern="1200" cap="none" spc="0" baseline="0">
                  <a:solidFill>
                    <a:srgbClr val="FFFFFF"/>
                  </a:solidFill>
                  <a:uFillTx/>
                  <a:latin typeface="Calibri"/>
                </a:rPr>
                <a:t>Eric Garner- July 2014</a:t>
              </a:r>
            </a:p>
          </p:txBody>
        </p:sp>
        <p:sp>
          <p:nvSpPr>
            <p:cNvPr id="5" name="Freeform: Shape 4">
              <a:extLst>
                <a:ext uri="{FF2B5EF4-FFF2-40B4-BE49-F238E27FC236}">
                  <a16:creationId xmlns:a16="http://schemas.microsoft.com/office/drawing/2014/main" id="{E496A4C3-5554-93D5-78D2-94C84C93B8A7}"/>
                </a:ext>
              </a:extLst>
            </p:cNvPr>
            <p:cNvSpPr/>
            <p:nvPr/>
          </p:nvSpPr>
          <p:spPr>
            <a:xfrm>
              <a:off x="2344046" y="946330"/>
              <a:ext cx="9535738" cy="1886699"/>
            </a:xfrm>
            <a:custGeom>
              <a:avLst/>
              <a:gdLst>
                <a:gd name="f0" fmla="val 10800000"/>
                <a:gd name="f1" fmla="val 5400000"/>
                <a:gd name="f2" fmla="val 180"/>
                <a:gd name="f3" fmla="val w"/>
                <a:gd name="f4" fmla="val h"/>
                <a:gd name="f5" fmla="val 0"/>
                <a:gd name="f6" fmla="val 1886701"/>
                <a:gd name="f7" fmla="val 9535738"/>
                <a:gd name="f8" fmla="val 1589321"/>
                <a:gd name="f9" fmla="val 7946417"/>
                <a:gd name="f10" fmla="val 8824172"/>
                <a:gd name="f11" fmla="val 1858845"/>
                <a:gd name="f12" fmla="val 9535735"/>
                <a:gd name="f13" fmla="val 1824484"/>
                <a:gd name="f14" fmla="val 3"/>
                <a:gd name="f15" fmla="val 711566"/>
                <a:gd name="f16" fmla="+- 0 0 -90"/>
                <a:gd name="f17" fmla="*/ f3 1 1886701"/>
                <a:gd name="f18" fmla="*/ f4 1 9535738"/>
                <a:gd name="f19" fmla="+- f7 0 f5"/>
                <a:gd name="f20" fmla="+- f6 0 f5"/>
                <a:gd name="f21" fmla="*/ f16 f0 1"/>
                <a:gd name="f22" fmla="*/ f20 1 1886701"/>
                <a:gd name="f23" fmla="*/ f19 1 9535738"/>
                <a:gd name="f24" fmla="*/ 314456 f20 1"/>
                <a:gd name="f25" fmla="*/ 0 f19 1"/>
                <a:gd name="f26" fmla="*/ 1572245 f20 1"/>
                <a:gd name="f27" fmla="*/ 1886701 f20 1"/>
                <a:gd name="f28" fmla="*/ 314456 f19 1"/>
                <a:gd name="f29" fmla="*/ 9535738 f19 1"/>
                <a:gd name="f30" fmla="*/ 0 f20 1"/>
                <a:gd name="f31" fmla="*/ f21 1 f2"/>
                <a:gd name="f32" fmla="*/ f24 1 1886701"/>
                <a:gd name="f33" fmla="*/ f25 1 9535738"/>
                <a:gd name="f34" fmla="*/ f26 1 1886701"/>
                <a:gd name="f35" fmla="*/ f27 1 1886701"/>
                <a:gd name="f36" fmla="*/ f28 1 9535738"/>
                <a:gd name="f37" fmla="*/ f29 1 9535738"/>
                <a:gd name="f38" fmla="*/ f30 1 1886701"/>
                <a:gd name="f39" fmla="*/ f5 1 f22"/>
                <a:gd name="f40" fmla="*/ f6 1 f22"/>
                <a:gd name="f41" fmla="*/ f5 1 f23"/>
                <a:gd name="f42" fmla="*/ f7 1 f23"/>
                <a:gd name="f43" fmla="+- f31 0 f1"/>
                <a:gd name="f44" fmla="*/ f32 1 f22"/>
                <a:gd name="f45" fmla="*/ f33 1 f23"/>
                <a:gd name="f46" fmla="*/ f34 1 f22"/>
                <a:gd name="f47" fmla="*/ f35 1 f22"/>
                <a:gd name="f48" fmla="*/ f36 1 f23"/>
                <a:gd name="f49" fmla="*/ f37 1 f23"/>
                <a:gd name="f50" fmla="*/ f38 1 f22"/>
                <a:gd name="f51" fmla="*/ f39 f17 1"/>
                <a:gd name="f52" fmla="*/ f40 f17 1"/>
                <a:gd name="f53" fmla="*/ f42 f18 1"/>
                <a:gd name="f54" fmla="*/ f41 f18 1"/>
                <a:gd name="f55" fmla="*/ f44 f17 1"/>
                <a:gd name="f56" fmla="*/ f45 f18 1"/>
                <a:gd name="f57" fmla="*/ f46 f17 1"/>
                <a:gd name="f58" fmla="*/ f47 f17 1"/>
                <a:gd name="f59" fmla="*/ f48 f18 1"/>
                <a:gd name="f60" fmla="*/ f49 f18 1"/>
                <a:gd name="f61" fmla="*/ f50 f17 1"/>
              </a:gdLst>
              <a:ahLst/>
              <a:cxnLst>
                <a:cxn ang="3cd4">
                  <a:pos x="hc" y="t"/>
                </a:cxn>
                <a:cxn ang="0">
                  <a:pos x="r" y="vc"/>
                </a:cxn>
                <a:cxn ang="cd4">
                  <a:pos x="hc" y="b"/>
                </a:cxn>
                <a:cxn ang="cd2">
                  <a:pos x="l" y="vc"/>
                </a:cxn>
                <a:cxn ang="f43">
                  <a:pos x="f55" y="f56"/>
                </a:cxn>
                <a:cxn ang="f43">
                  <a:pos x="f57" y="f56"/>
                </a:cxn>
                <a:cxn ang="f43">
                  <a:pos x="f58" y="f59"/>
                </a:cxn>
                <a:cxn ang="f43">
                  <a:pos x="f58" y="f60"/>
                </a:cxn>
                <a:cxn ang="f43">
                  <a:pos x="f58" y="f60"/>
                </a:cxn>
                <a:cxn ang="f43">
                  <a:pos x="f61" y="f60"/>
                </a:cxn>
                <a:cxn ang="f43">
                  <a:pos x="f61" y="f60"/>
                </a:cxn>
                <a:cxn ang="f43">
                  <a:pos x="f61" y="f59"/>
                </a:cxn>
                <a:cxn ang="f43">
                  <a:pos x="f55" y="f56"/>
                </a:cxn>
              </a:cxnLst>
              <a:rect l="f51" t="f54" r="f52" b="f53"/>
              <a:pathLst>
                <a:path w="1886701" h="9535738">
                  <a:moveTo>
                    <a:pt x="f6" y="f8"/>
                  </a:moveTo>
                  <a:lnTo>
                    <a:pt x="f6" y="f9"/>
                  </a:lnTo>
                  <a:cubicBezTo>
                    <a:pt x="f6" y="f10"/>
                    <a:pt x="f11" y="f12"/>
                    <a:pt x="f13" y="f12"/>
                  </a:cubicBezTo>
                  <a:lnTo>
                    <a:pt x="f5" y="f12"/>
                  </a:lnTo>
                  <a:lnTo>
                    <a:pt x="f5" y="f12"/>
                  </a:lnTo>
                  <a:lnTo>
                    <a:pt x="f5" y="f14"/>
                  </a:lnTo>
                  <a:lnTo>
                    <a:pt x="f5" y="f14"/>
                  </a:lnTo>
                  <a:lnTo>
                    <a:pt x="f13" y="f14"/>
                  </a:lnTo>
                  <a:cubicBezTo>
                    <a:pt x="f11" y="f14"/>
                    <a:pt x="f6" y="f15"/>
                    <a:pt x="f6" y="f8"/>
                  </a:cubicBezTo>
                  <a:close/>
                </a:path>
              </a:pathLst>
            </a:custGeom>
            <a:solidFill>
              <a:srgbClr val="FFFFFF">
                <a:alpha val="90000"/>
              </a:srgbClr>
            </a:solidFill>
            <a:ln w="12701" cap="flat">
              <a:solidFill>
                <a:srgbClr val="4472C4"/>
              </a:solidFill>
              <a:prstDash val="solid"/>
              <a:miter/>
            </a:ln>
          </p:spPr>
          <p:txBody>
            <a:bodyPr vert="horz" wrap="square" lIns="156462" tIns="106070" rIns="106070" bIns="106070" anchor="ctr" anchorCtr="0" compatLnSpc="1">
              <a:noAutofit/>
            </a:bodyPr>
            <a:lstStyle/>
            <a:p>
              <a:pPr marL="228600" marR="0" lvl="1" indent="-228600" algn="l" defTabSz="977895" rtl="0" fontAlgn="auto" hangingPunct="1">
                <a:lnSpc>
                  <a:spcPct val="90000"/>
                </a:lnSpc>
                <a:spcBef>
                  <a:spcPts val="0"/>
                </a:spcBef>
                <a:spcAft>
                  <a:spcPts val="400"/>
                </a:spcAft>
                <a:buSzPct val="100000"/>
                <a:buChar char="•"/>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Calibri"/>
                </a:rPr>
                <a:t>His death happened due to a New York police officer having him in a choke- hold.</a:t>
              </a:r>
            </a:p>
            <a:p>
              <a:pPr marL="228600" marR="0" lvl="1" indent="-228600" algn="l" defTabSz="977895" rtl="0" fontAlgn="auto" hangingPunct="1">
                <a:lnSpc>
                  <a:spcPct val="90000"/>
                </a:lnSpc>
                <a:spcBef>
                  <a:spcPts val="0"/>
                </a:spcBef>
                <a:spcAft>
                  <a:spcPts val="400"/>
                </a:spcAft>
                <a:buSzPct val="100000"/>
                <a:buChar char="•"/>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Calibri"/>
                </a:rPr>
                <a:t>Eric’s words “I can’t breathe” became a rallying cry for protests police brutality. </a:t>
              </a:r>
            </a:p>
            <a:p>
              <a:pPr marL="228600" marR="0" lvl="1" indent="-228600" algn="l" defTabSz="977895" rtl="0" fontAlgn="auto" hangingPunct="1">
                <a:lnSpc>
                  <a:spcPct val="90000"/>
                </a:lnSpc>
                <a:spcBef>
                  <a:spcPts val="0"/>
                </a:spcBef>
                <a:spcAft>
                  <a:spcPts val="400"/>
                </a:spcAft>
                <a:buSzPct val="100000"/>
                <a:buChar char="•"/>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Calibri"/>
                </a:rPr>
                <a:t>(BBC news 2019)</a:t>
              </a:r>
            </a:p>
          </p:txBody>
        </p:sp>
        <p:sp>
          <p:nvSpPr>
            <p:cNvPr id="6" name="Freeform: Shape 5">
              <a:extLst>
                <a:ext uri="{FF2B5EF4-FFF2-40B4-BE49-F238E27FC236}">
                  <a16:creationId xmlns:a16="http://schemas.microsoft.com/office/drawing/2014/main" id="{2F7D757B-7AF3-EE46-9C1D-BEA58F70B32B}"/>
                </a:ext>
              </a:extLst>
            </p:cNvPr>
            <p:cNvSpPr/>
            <p:nvPr/>
          </p:nvSpPr>
          <p:spPr>
            <a:xfrm>
              <a:off x="312212" y="3567952"/>
              <a:ext cx="2031833" cy="2902616"/>
            </a:xfrm>
            <a:custGeom>
              <a:avLst/>
              <a:gdLst>
                <a:gd name="f0" fmla="val 10800000"/>
                <a:gd name="f1" fmla="val 5400000"/>
                <a:gd name="f2" fmla="val 180"/>
                <a:gd name="f3" fmla="val w"/>
                <a:gd name="f4" fmla="val h"/>
                <a:gd name="f5" fmla="val 0"/>
                <a:gd name="f6" fmla="val 2902617"/>
                <a:gd name="f7" fmla="val 2031832"/>
                <a:gd name="f8" fmla="val 2902616"/>
                <a:gd name="f9" fmla="val 1320691"/>
                <a:gd name="f10" fmla="val 1451309"/>
                <a:gd name="f11" fmla="val 1"/>
                <a:gd name="f12" fmla="val 711141"/>
                <a:gd name="f13" fmla="+- 0 0 -90"/>
                <a:gd name="f14" fmla="*/ f3 1 2902617"/>
                <a:gd name="f15" fmla="*/ f4 1 2031832"/>
                <a:gd name="f16" fmla="+- f7 0 f5"/>
                <a:gd name="f17" fmla="+- f6 0 f5"/>
                <a:gd name="f18" fmla="*/ f13 f0 1"/>
                <a:gd name="f19" fmla="*/ f17 1 2902617"/>
                <a:gd name="f20" fmla="*/ f16 1 2031832"/>
                <a:gd name="f21" fmla="*/ 0 f17 1"/>
                <a:gd name="f22" fmla="*/ 0 f16 1"/>
                <a:gd name="f23" fmla="*/ 1886701 f17 1"/>
                <a:gd name="f24" fmla="*/ 2902617 f17 1"/>
                <a:gd name="f25" fmla="*/ 1015916 f16 1"/>
                <a:gd name="f26" fmla="*/ 2031832 f16 1"/>
                <a:gd name="f27" fmla="*/ 1015916 f17 1"/>
                <a:gd name="f28" fmla="*/ f18 1 f2"/>
                <a:gd name="f29" fmla="*/ f21 1 2902617"/>
                <a:gd name="f30" fmla="*/ f22 1 2031832"/>
                <a:gd name="f31" fmla="*/ f23 1 2902617"/>
                <a:gd name="f32" fmla="*/ f24 1 2902617"/>
                <a:gd name="f33" fmla="*/ f25 1 2031832"/>
                <a:gd name="f34" fmla="*/ f26 1 2031832"/>
                <a:gd name="f35" fmla="*/ f27 1 2902617"/>
                <a:gd name="f36" fmla="*/ f5 1 f19"/>
                <a:gd name="f37" fmla="*/ f6 1 f19"/>
                <a:gd name="f38" fmla="*/ f5 1 f20"/>
                <a:gd name="f39" fmla="*/ f7 1 f20"/>
                <a:gd name="f40" fmla="+- f28 0 f1"/>
                <a:gd name="f41" fmla="*/ f29 1 f19"/>
                <a:gd name="f42" fmla="*/ f30 1 f20"/>
                <a:gd name="f43" fmla="*/ f31 1 f19"/>
                <a:gd name="f44" fmla="*/ f32 1 f19"/>
                <a:gd name="f45" fmla="*/ f33 1 f20"/>
                <a:gd name="f46" fmla="*/ f34 1 f20"/>
                <a:gd name="f47" fmla="*/ f35 1 f19"/>
                <a:gd name="f48" fmla="*/ f36 f14 1"/>
                <a:gd name="f49" fmla="*/ f37 f14 1"/>
                <a:gd name="f50" fmla="*/ f39 f15 1"/>
                <a:gd name="f51" fmla="*/ f38 f15 1"/>
                <a:gd name="f52" fmla="*/ f41 f14 1"/>
                <a:gd name="f53" fmla="*/ f42 f15 1"/>
                <a:gd name="f54" fmla="*/ f43 f14 1"/>
                <a:gd name="f55" fmla="*/ f44 f14 1"/>
                <a:gd name="f56" fmla="*/ f45 f15 1"/>
                <a:gd name="f57" fmla="*/ f46 f15 1"/>
                <a:gd name="f58" fmla="*/ f47 f14 1"/>
              </a:gdLst>
              <a:ahLst/>
              <a:cxnLst>
                <a:cxn ang="3cd4">
                  <a:pos x="hc" y="t"/>
                </a:cxn>
                <a:cxn ang="0">
                  <a:pos x="r" y="vc"/>
                </a:cxn>
                <a:cxn ang="cd4">
                  <a:pos x="hc" y="b"/>
                </a:cxn>
                <a:cxn ang="cd2">
                  <a:pos x="l" y="vc"/>
                </a:cxn>
                <a:cxn ang="f40">
                  <a:pos x="f52" y="f53"/>
                </a:cxn>
                <a:cxn ang="f40">
                  <a:pos x="f54" y="f53"/>
                </a:cxn>
                <a:cxn ang="f40">
                  <a:pos x="f55" y="f56"/>
                </a:cxn>
                <a:cxn ang="f40">
                  <a:pos x="f54" y="f57"/>
                </a:cxn>
                <a:cxn ang="f40">
                  <a:pos x="f52" y="f57"/>
                </a:cxn>
                <a:cxn ang="f40">
                  <a:pos x="f58" y="f56"/>
                </a:cxn>
                <a:cxn ang="f40">
                  <a:pos x="f52" y="f53"/>
                </a:cxn>
              </a:cxnLst>
              <a:rect l="f48" t="f51" r="f49" b="f50"/>
              <a:pathLst>
                <a:path w="2902617" h="2031832">
                  <a:moveTo>
                    <a:pt x="f8" y="f5"/>
                  </a:moveTo>
                  <a:lnTo>
                    <a:pt x="f8" y="f9"/>
                  </a:lnTo>
                  <a:lnTo>
                    <a:pt x="f10" y="f7"/>
                  </a:lnTo>
                  <a:lnTo>
                    <a:pt x="f11" y="f9"/>
                  </a:lnTo>
                  <a:lnTo>
                    <a:pt x="f11" y="f5"/>
                  </a:lnTo>
                  <a:lnTo>
                    <a:pt x="f10" y="f12"/>
                  </a:lnTo>
                  <a:lnTo>
                    <a:pt x="f8" y="f5"/>
                  </a:lnTo>
                  <a:close/>
                </a:path>
              </a:pathLst>
            </a:custGeom>
            <a:solidFill>
              <a:srgbClr val="4472C4"/>
            </a:solidFill>
            <a:ln w="12701" cap="flat">
              <a:solidFill>
                <a:srgbClr val="4472C4"/>
              </a:solidFill>
              <a:prstDash val="solid"/>
              <a:miter/>
            </a:ln>
          </p:spPr>
          <p:txBody>
            <a:bodyPr vert="horz" wrap="square" lIns="15873" tIns="1031790" rIns="15873" bIns="1031790" anchor="ctr" anchorCtr="1" compatLnSpc="1">
              <a:noAutofit/>
            </a:bodyPr>
            <a:lstStyle/>
            <a:p>
              <a:pPr marL="0" marR="0" lvl="0" indent="0" algn="ctr" defTabSz="1111252" rtl="0" fontAlgn="auto" hangingPunct="1">
                <a:lnSpc>
                  <a:spcPct val="90000"/>
                </a:lnSpc>
                <a:spcBef>
                  <a:spcPts val="0"/>
                </a:spcBef>
                <a:spcAft>
                  <a:spcPts val="1100"/>
                </a:spcAft>
                <a:buNone/>
                <a:tabLst/>
                <a:defRPr sz="1800" b="0" i="0" u="none" strike="noStrike" kern="0" cap="none" spc="0" baseline="0">
                  <a:solidFill>
                    <a:srgbClr val="000000"/>
                  </a:solidFill>
                  <a:uFillTx/>
                </a:defRPr>
              </a:pPr>
              <a:r>
                <a:rPr lang="en-GB" sz="2500" b="0" i="0" u="none" strike="noStrike" kern="1200" cap="none" spc="0" baseline="0">
                  <a:solidFill>
                    <a:srgbClr val="FFFFFF"/>
                  </a:solidFill>
                  <a:uFillTx/>
                  <a:latin typeface="Calibri"/>
                </a:rPr>
                <a:t>George Floyd</a:t>
              </a:r>
            </a:p>
            <a:p>
              <a:pPr marL="0" marR="0" lvl="0" indent="0" algn="ctr" defTabSz="1111252" rtl="0" fontAlgn="auto" hangingPunct="1">
                <a:lnSpc>
                  <a:spcPct val="90000"/>
                </a:lnSpc>
                <a:spcBef>
                  <a:spcPts val="0"/>
                </a:spcBef>
                <a:spcAft>
                  <a:spcPts val="1100"/>
                </a:spcAft>
                <a:buNone/>
                <a:tabLst/>
                <a:defRPr sz="1800" b="0" i="0" u="none" strike="noStrike" kern="0" cap="none" spc="0" baseline="0">
                  <a:solidFill>
                    <a:srgbClr val="000000"/>
                  </a:solidFill>
                  <a:uFillTx/>
                </a:defRPr>
              </a:pPr>
              <a:r>
                <a:rPr lang="en-GB" sz="2500" b="0" i="0" u="none" strike="noStrike" kern="1200" cap="none" spc="0" baseline="0">
                  <a:solidFill>
                    <a:srgbClr val="FFFFFF"/>
                  </a:solidFill>
                  <a:uFillTx/>
                  <a:latin typeface="Calibri"/>
                </a:rPr>
                <a:t>May 2020</a:t>
              </a:r>
            </a:p>
          </p:txBody>
        </p:sp>
        <p:sp>
          <p:nvSpPr>
            <p:cNvPr id="7" name="Freeform: Shape 6">
              <a:extLst>
                <a:ext uri="{FF2B5EF4-FFF2-40B4-BE49-F238E27FC236}">
                  <a16:creationId xmlns:a16="http://schemas.microsoft.com/office/drawing/2014/main" id="{8F54549A-694E-D916-EE6F-31C5055A34FB}"/>
                </a:ext>
              </a:extLst>
            </p:cNvPr>
            <p:cNvSpPr/>
            <p:nvPr/>
          </p:nvSpPr>
          <p:spPr>
            <a:xfrm>
              <a:off x="2344046" y="3567952"/>
              <a:ext cx="9535738" cy="1886699"/>
            </a:xfrm>
            <a:custGeom>
              <a:avLst/>
              <a:gdLst>
                <a:gd name="f0" fmla="val 10800000"/>
                <a:gd name="f1" fmla="val 5400000"/>
                <a:gd name="f2" fmla="val 180"/>
                <a:gd name="f3" fmla="val w"/>
                <a:gd name="f4" fmla="val h"/>
                <a:gd name="f5" fmla="val 0"/>
                <a:gd name="f6" fmla="val 1886701"/>
                <a:gd name="f7" fmla="val 9535738"/>
                <a:gd name="f8" fmla="val 1589321"/>
                <a:gd name="f9" fmla="val 7946417"/>
                <a:gd name="f10" fmla="val 8824172"/>
                <a:gd name="f11" fmla="val 1858845"/>
                <a:gd name="f12" fmla="val 9535735"/>
                <a:gd name="f13" fmla="val 1824484"/>
                <a:gd name="f14" fmla="val 3"/>
                <a:gd name="f15" fmla="val 711566"/>
                <a:gd name="f16" fmla="+- 0 0 -90"/>
                <a:gd name="f17" fmla="*/ f3 1 1886701"/>
                <a:gd name="f18" fmla="*/ f4 1 9535738"/>
                <a:gd name="f19" fmla="+- f7 0 f5"/>
                <a:gd name="f20" fmla="+- f6 0 f5"/>
                <a:gd name="f21" fmla="*/ f16 f0 1"/>
                <a:gd name="f22" fmla="*/ f20 1 1886701"/>
                <a:gd name="f23" fmla="*/ f19 1 9535738"/>
                <a:gd name="f24" fmla="*/ 314456 f20 1"/>
                <a:gd name="f25" fmla="*/ 0 f19 1"/>
                <a:gd name="f26" fmla="*/ 1572245 f20 1"/>
                <a:gd name="f27" fmla="*/ 1886701 f20 1"/>
                <a:gd name="f28" fmla="*/ 314456 f19 1"/>
                <a:gd name="f29" fmla="*/ 9535738 f19 1"/>
                <a:gd name="f30" fmla="*/ 0 f20 1"/>
                <a:gd name="f31" fmla="*/ f21 1 f2"/>
                <a:gd name="f32" fmla="*/ f24 1 1886701"/>
                <a:gd name="f33" fmla="*/ f25 1 9535738"/>
                <a:gd name="f34" fmla="*/ f26 1 1886701"/>
                <a:gd name="f35" fmla="*/ f27 1 1886701"/>
                <a:gd name="f36" fmla="*/ f28 1 9535738"/>
                <a:gd name="f37" fmla="*/ f29 1 9535738"/>
                <a:gd name="f38" fmla="*/ f30 1 1886701"/>
                <a:gd name="f39" fmla="*/ f5 1 f22"/>
                <a:gd name="f40" fmla="*/ f6 1 f22"/>
                <a:gd name="f41" fmla="*/ f5 1 f23"/>
                <a:gd name="f42" fmla="*/ f7 1 f23"/>
                <a:gd name="f43" fmla="+- f31 0 f1"/>
                <a:gd name="f44" fmla="*/ f32 1 f22"/>
                <a:gd name="f45" fmla="*/ f33 1 f23"/>
                <a:gd name="f46" fmla="*/ f34 1 f22"/>
                <a:gd name="f47" fmla="*/ f35 1 f22"/>
                <a:gd name="f48" fmla="*/ f36 1 f23"/>
                <a:gd name="f49" fmla="*/ f37 1 f23"/>
                <a:gd name="f50" fmla="*/ f38 1 f22"/>
                <a:gd name="f51" fmla="*/ f39 f17 1"/>
                <a:gd name="f52" fmla="*/ f40 f17 1"/>
                <a:gd name="f53" fmla="*/ f42 f18 1"/>
                <a:gd name="f54" fmla="*/ f41 f18 1"/>
                <a:gd name="f55" fmla="*/ f44 f17 1"/>
                <a:gd name="f56" fmla="*/ f45 f18 1"/>
                <a:gd name="f57" fmla="*/ f46 f17 1"/>
                <a:gd name="f58" fmla="*/ f47 f17 1"/>
                <a:gd name="f59" fmla="*/ f48 f18 1"/>
                <a:gd name="f60" fmla="*/ f49 f18 1"/>
                <a:gd name="f61" fmla="*/ f50 f17 1"/>
              </a:gdLst>
              <a:ahLst/>
              <a:cxnLst>
                <a:cxn ang="3cd4">
                  <a:pos x="hc" y="t"/>
                </a:cxn>
                <a:cxn ang="0">
                  <a:pos x="r" y="vc"/>
                </a:cxn>
                <a:cxn ang="cd4">
                  <a:pos x="hc" y="b"/>
                </a:cxn>
                <a:cxn ang="cd2">
                  <a:pos x="l" y="vc"/>
                </a:cxn>
                <a:cxn ang="f43">
                  <a:pos x="f55" y="f56"/>
                </a:cxn>
                <a:cxn ang="f43">
                  <a:pos x="f57" y="f56"/>
                </a:cxn>
                <a:cxn ang="f43">
                  <a:pos x="f58" y="f59"/>
                </a:cxn>
                <a:cxn ang="f43">
                  <a:pos x="f58" y="f60"/>
                </a:cxn>
                <a:cxn ang="f43">
                  <a:pos x="f58" y="f60"/>
                </a:cxn>
                <a:cxn ang="f43">
                  <a:pos x="f61" y="f60"/>
                </a:cxn>
                <a:cxn ang="f43">
                  <a:pos x="f61" y="f60"/>
                </a:cxn>
                <a:cxn ang="f43">
                  <a:pos x="f61" y="f59"/>
                </a:cxn>
                <a:cxn ang="f43">
                  <a:pos x="f55" y="f56"/>
                </a:cxn>
              </a:cxnLst>
              <a:rect l="f51" t="f54" r="f52" b="f53"/>
              <a:pathLst>
                <a:path w="1886701" h="9535738">
                  <a:moveTo>
                    <a:pt x="f6" y="f8"/>
                  </a:moveTo>
                  <a:lnTo>
                    <a:pt x="f6" y="f9"/>
                  </a:lnTo>
                  <a:cubicBezTo>
                    <a:pt x="f6" y="f10"/>
                    <a:pt x="f11" y="f12"/>
                    <a:pt x="f13" y="f12"/>
                  </a:cubicBezTo>
                  <a:lnTo>
                    <a:pt x="f5" y="f12"/>
                  </a:lnTo>
                  <a:lnTo>
                    <a:pt x="f5" y="f12"/>
                  </a:lnTo>
                  <a:lnTo>
                    <a:pt x="f5" y="f14"/>
                  </a:lnTo>
                  <a:lnTo>
                    <a:pt x="f5" y="f14"/>
                  </a:lnTo>
                  <a:lnTo>
                    <a:pt x="f13" y="f14"/>
                  </a:lnTo>
                  <a:cubicBezTo>
                    <a:pt x="f11" y="f14"/>
                    <a:pt x="f6" y="f15"/>
                    <a:pt x="f6" y="f8"/>
                  </a:cubicBezTo>
                  <a:close/>
                </a:path>
              </a:pathLst>
            </a:custGeom>
            <a:solidFill>
              <a:srgbClr val="FFFFFF">
                <a:alpha val="90000"/>
              </a:srgbClr>
            </a:solidFill>
            <a:ln w="12701" cap="flat">
              <a:solidFill>
                <a:srgbClr val="4472C4"/>
              </a:solidFill>
              <a:prstDash val="solid"/>
              <a:miter/>
            </a:ln>
          </p:spPr>
          <p:txBody>
            <a:bodyPr vert="horz" wrap="square" lIns="156462" tIns="106070" rIns="106070" bIns="106070" anchor="ctr" anchorCtr="0" compatLnSpc="1">
              <a:noAutofit/>
            </a:bodyPr>
            <a:lstStyle/>
            <a:p>
              <a:pPr marL="228600" marR="0" lvl="1" indent="-228600" algn="l" defTabSz="977895" rtl="0" fontAlgn="auto" hangingPunct="1">
                <a:lnSpc>
                  <a:spcPct val="90000"/>
                </a:lnSpc>
                <a:spcBef>
                  <a:spcPts val="0"/>
                </a:spcBef>
                <a:spcAft>
                  <a:spcPts val="400"/>
                </a:spcAft>
                <a:buSzPct val="100000"/>
                <a:buChar char="•"/>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Calibri"/>
                </a:rPr>
                <a:t>He died after being arrested by a police officer in Minneapolis. The officer had his knee on Mr Floyd’s neck.</a:t>
              </a:r>
            </a:p>
            <a:p>
              <a:pPr marL="228600" marR="0" lvl="1" indent="-228600" algn="l" defTabSz="977895" rtl="0" fontAlgn="auto" hangingPunct="1">
                <a:lnSpc>
                  <a:spcPct val="90000"/>
                </a:lnSpc>
                <a:spcBef>
                  <a:spcPts val="0"/>
                </a:spcBef>
                <a:spcAft>
                  <a:spcPts val="400"/>
                </a:spcAft>
                <a:buSzPct val="100000"/>
                <a:buChar char="•"/>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Calibri"/>
                </a:rPr>
                <a:t>The plead he couldn’t breathe. After his death, many protests broke out spreading across the world.</a:t>
              </a:r>
            </a:p>
            <a:p>
              <a:pPr marL="228600" marR="0" lvl="1" indent="-228600" algn="l" defTabSz="977895" rtl="0" fontAlgn="auto" hangingPunct="1">
                <a:lnSpc>
                  <a:spcPct val="90000"/>
                </a:lnSpc>
                <a:spcBef>
                  <a:spcPts val="0"/>
                </a:spcBef>
                <a:spcAft>
                  <a:spcPts val="400"/>
                </a:spcAft>
                <a:buSzPct val="100000"/>
                <a:buChar char="•"/>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Calibri"/>
                </a:rPr>
                <a:t>(BBC 2020)</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73508-4997-ADF9-11C1-D92C96298DD8}"/>
              </a:ext>
            </a:extLst>
          </p:cNvPr>
          <p:cNvSpPr txBox="1">
            <a:spLocks noGrp="1"/>
          </p:cNvSpPr>
          <p:nvPr>
            <p:ph type="title"/>
          </p:nvPr>
        </p:nvSpPr>
        <p:spPr/>
        <p:txBody>
          <a:bodyPr/>
          <a:lstStyle/>
          <a:p>
            <a:pPr lvl="0"/>
            <a:r>
              <a:rPr lang="en-US"/>
              <a:t>Cop/police culture </a:t>
            </a:r>
            <a:endParaRPr lang="en-GB"/>
          </a:p>
        </p:txBody>
      </p:sp>
      <p:sp>
        <p:nvSpPr>
          <p:cNvPr id="3" name="Content Placeholder 2">
            <a:extLst>
              <a:ext uri="{FF2B5EF4-FFF2-40B4-BE49-F238E27FC236}">
                <a16:creationId xmlns:a16="http://schemas.microsoft.com/office/drawing/2014/main" id="{830B95A0-B688-FB48-3D70-9A29F69F57E1}"/>
              </a:ext>
            </a:extLst>
          </p:cNvPr>
          <p:cNvSpPr txBox="1">
            <a:spLocks noGrp="1"/>
          </p:cNvSpPr>
          <p:nvPr>
            <p:ph idx="1"/>
          </p:nvPr>
        </p:nvSpPr>
        <p:spPr>
          <a:xfrm>
            <a:off x="609603" y="2106201"/>
            <a:ext cx="10972800" cy="3503770"/>
          </a:xfrm>
        </p:spPr>
        <p:txBody>
          <a:bodyPr/>
          <a:lstStyle/>
          <a:p>
            <a:pPr lvl="0"/>
            <a:r>
              <a:rPr lang="en-US" sz="2800"/>
              <a:t>What is it? – cop culture is a comprehensive term that encompasses a system of values and attitudes that define the normative social world of police (Campeau 2015).</a:t>
            </a:r>
          </a:p>
          <a:p>
            <a:pPr lvl="0"/>
            <a:r>
              <a:rPr lang="en-GB" sz="2800"/>
              <a:t>There are different types of cultures within the police such as ‘street cops’, ‘beat cops’ and ‘canteen cops’ (Coliandris et al 2015).</a:t>
            </a:r>
          </a:p>
          <a:p>
            <a:pPr lvl="0"/>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06DC8-8CBD-3A8E-225B-EC4A2357A0CE}"/>
              </a:ext>
            </a:extLst>
          </p:cNvPr>
          <p:cNvSpPr txBox="1">
            <a:spLocks noGrp="1"/>
          </p:cNvSpPr>
          <p:nvPr>
            <p:ph type="title"/>
          </p:nvPr>
        </p:nvSpPr>
        <p:spPr/>
        <p:txBody>
          <a:bodyPr/>
          <a:lstStyle/>
          <a:p>
            <a:pPr lvl="0"/>
            <a:r>
              <a:rPr lang="en-US"/>
              <a:t>Code of ethics for policing</a:t>
            </a:r>
            <a:endParaRPr lang="en-GB"/>
          </a:p>
        </p:txBody>
      </p:sp>
      <p:sp>
        <p:nvSpPr>
          <p:cNvPr id="3" name="Content Placeholder 2">
            <a:extLst>
              <a:ext uri="{FF2B5EF4-FFF2-40B4-BE49-F238E27FC236}">
                <a16:creationId xmlns:a16="http://schemas.microsoft.com/office/drawing/2014/main" id="{BAEFE83B-C76D-B0D5-7475-7CD4EB6B0C6A}"/>
              </a:ext>
            </a:extLst>
          </p:cNvPr>
          <p:cNvSpPr txBox="1">
            <a:spLocks noGrp="1"/>
          </p:cNvSpPr>
          <p:nvPr>
            <p:ph idx="1"/>
          </p:nvPr>
        </p:nvSpPr>
        <p:spPr/>
        <p:txBody>
          <a:bodyPr/>
          <a:lstStyle/>
          <a:p>
            <a:pPr lvl="0"/>
            <a:r>
              <a:rPr lang="en-US" sz="2400"/>
              <a:t>It sets out and defines the exemplary standards of behavior for everyone who works in the police (college of policing 2023).</a:t>
            </a:r>
          </a:p>
          <a:p>
            <a:pPr lvl="0"/>
            <a:endParaRPr lang="en-US" sz="2400"/>
          </a:p>
          <a:p>
            <a:pPr lvl="0"/>
            <a:r>
              <a:rPr lang="en-US" sz="2400"/>
              <a:t>Home office (2014) ethical behavior comes from the values and beliefs, attitudes and knowledge the guide the judgements of each individual.</a:t>
            </a:r>
          </a:p>
          <a:p>
            <a:pPr lvl="0"/>
            <a:endParaRPr lang="en-US" sz="2400"/>
          </a:p>
          <a:p>
            <a:pPr lvl="0"/>
            <a:r>
              <a:rPr lang="en-US" sz="2400"/>
              <a:t>These can be set out in the principles of policing as well as the standards of behavior that a police officer should have.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E88CA-70CF-44F9-1B37-0C65B4D4065F}"/>
              </a:ext>
            </a:extLst>
          </p:cNvPr>
          <p:cNvSpPr txBox="1">
            <a:spLocks noGrp="1"/>
          </p:cNvSpPr>
          <p:nvPr>
            <p:ph type="title"/>
          </p:nvPr>
        </p:nvSpPr>
        <p:spPr>
          <a:xfrm>
            <a:off x="0" y="-662784"/>
            <a:ext cx="10972800" cy="1325559"/>
          </a:xfrm>
        </p:spPr>
        <p:txBody>
          <a:bodyPr/>
          <a:lstStyle/>
          <a:p>
            <a:pPr lvl="0"/>
            <a:r>
              <a:rPr lang="en-GB"/>
              <a:t>Standards of professional behaviour</a:t>
            </a:r>
          </a:p>
        </p:txBody>
      </p:sp>
      <p:pic>
        <p:nvPicPr>
          <p:cNvPr id="3" name="Picture 3">
            <a:extLst>
              <a:ext uri="{FF2B5EF4-FFF2-40B4-BE49-F238E27FC236}">
                <a16:creationId xmlns:a16="http://schemas.microsoft.com/office/drawing/2014/main" id="{9DC36B9F-AA24-444A-3DA7-A41F699A800E}"/>
              </a:ext>
            </a:extLst>
          </p:cNvPr>
          <p:cNvPicPr>
            <a:picLocks noChangeAspect="1"/>
          </p:cNvPicPr>
          <p:nvPr/>
        </p:nvPicPr>
        <p:blipFill>
          <a:blip r:embed="rId3"/>
          <a:stretch>
            <a:fillRect/>
          </a:stretch>
        </p:blipFill>
        <p:spPr>
          <a:xfrm>
            <a:off x="134590" y="662775"/>
            <a:ext cx="6786091" cy="6080924"/>
          </a:xfrm>
          <a:prstGeom prst="rect">
            <a:avLst/>
          </a:prstGeom>
          <a:noFill/>
          <a:ln cap="flat">
            <a:noFill/>
          </a:ln>
        </p:spPr>
      </p:pic>
      <p:sp>
        <p:nvSpPr>
          <p:cNvPr id="4" name="TextBox 4">
            <a:extLst>
              <a:ext uri="{FF2B5EF4-FFF2-40B4-BE49-F238E27FC236}">
                <a16:creationId xmlns:a16="http://schemas.microsoft.com/office/drawing/2014/main" id="{98229DF2-5626-7EA1-BD76-2346C97777C7}"/>
              </a:ext>
            </a:extLst>
          </p:cNvPr>
          <p:cNvSpPr txBox="1"/>
          <p:nvPr/>
        </p:nvSpPr>
        <p:spPr>
          <a:xfrm>
            <a:off x="134590" y="6488664"/>
            <a:ext cx="277766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(College of Policing 2014)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6">
    <p:bg>
      <p:bgPr>
        <a:solidFill>
          <a:srgbClr val="E2E5E8"/>
        </a:solidFill>
        <a:effectLst/>
      </p:bgPr>
    </p:bg>
    <p:spTree>
      <p:nvGrpSpPr>
        <p:cNvPr id="1" name=""/>
        <p:cNvGrpSpPr/>
        <p:nvPr/>
      </p:nvGrpSpPr>
      <p:grpSpPr>
        <a:xfrm>
          <a:off x="0" y="0"/>
          <a:ext cx="0" cy="0"/>
          <a:chOff x="0" y="0"/>
          <a:chExt cx="0" cy="0"/>
        </a:xfrm>
      </p:grpSpPr>
      <p:sp>
        <p:nvSpPr>
          <p:cNvPr id="2" name="Background Fill">
            <a:extLst>
              <a:ext uri="{FF2B5EF4-FFF2-40B4-BE49-F238E27FC236}">
                <a16:creationId xmlns:a16="http://schemas.microsoft.com/office/drawing/2014/main" id="{FD8BB838-660C-98A8-90D8-49EDDBDD5FD5}"/>
              </a:ext>
            </a:extLst>
          </p:cNvPr>
          <p:cNvSpPr>
            <a:spLocks noMove="1" noResize="1"/>
          </p:cNvSpPr>
          <p:nvPr/>
        </p:nvSpPr>
        <p:spPr>
          <a:xfrm>
            <a:off x="0" y="0"/>
            <a:ext cx="12188952" cy="6858000"/>
          </a:xfrm>
          <a:prstGeom prst="rect">
            <a:avLst/>
          </a:prstGeom>
          <a:solidFill>
            <a:srgbClr val="E2E5E8"/>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3" name="Rectangle 11">
            <a:extLst>
              <a:ext uri="{FF2B5EF4-FFF2-40B4-BE49-F238E27FC236}">
                <a16:creationId xmlns:a16="http://schemas.microsoft.com/office/drawing/2014/main" id="{9EAE73A1-9945-1AEC-F98F-F483F79B1CEB}"/>
              </a:ext>
            </a:extLst>
          </p:cNvPr>
          <p:cNvSpPr>
            <a:spLocks noMove="1" noResize="1"/>
          </p:cNvSpPr>
          <p:nvPr/>
        </p:nvSpPr>
        <p:spPr>
          <a:xfrm>
            <a:off x="0" y="0"/>
            <a:ext cx="12191996" cy="6858000"/>
          </a:xfrm>
          <a:prstGeom prst="rect">
            <a:avLst/>
          </a:prstGeom>
          <a:solidFill>
            <a:srgbClr val="AEAEAE">
              <a:alpha val="1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venir Next LT Pro"/>
            </a:endParaRPr>
          </a:p>
        </p:txBody>
      </p:sp>
      <p:sp>
        <p:nvSpPr>
          <p:cNvPr id="4" name="Title 1">
            <a:extLst>
              <a:ext uri="{FF2B5EF4-FFF2-40B4-BE49-F238E27FC236}">
                <a16:creationId xmlns:a16="http://schemas.microsoft.com/office/drawing/2014/main" id="{88B76DE1-4F4B-B3F8-556A-081C376CE371}"/>
              </a:ext>
            </a:extLst>
          </p:cNvPr>
          <p:cNvSpPr txBox="1">
            <a:spLocks noGrp="1"/>
          </p:cNvSpPr>
          <p:nvPr>
            <p:ph type="title"/>
          </p:nvPr>
        </p:nvSpPr>
        <p:spPr>
          <a:xfrm>
            <a:off x="4440948" y="552782"/>
            <a:ext cx="7448885" cy="1619612"/>
          </a:xfrm>
        </p:spPr>
        <p:txBody>
          <a:bodyPr/>
          <a:lstStyle/>
          <a:p>
            <a:pPr lvl="0"/>
            <a:r>
              <a:rPr lang="en-US"/>
              <a:t>Principles of policing - </a:t>
            </a:r>
            <a:endParaRPr lang="en-GB"/>
          </a:p>
        </p:txBody>
      </p:sp>
      <p:sp>
        <p:nvSpPr>
          <p:cNvPr id="5" name="Content Placeholder 2">
            <a:extLst>
              <a:ext uri="{FF2B5EF4-FFF2-40B4-BE49-F238E27FC236}">
                <a16:creationId xmlns:a16="http://schemas.microsoft.com/office/drawing/2014/main" id="{57477E15-0911-6FE2-A62D-0F85A3B165CA}"/>
              </a:ext>
            </a:extLst>
          </p:cNvPr>
          <p:cNvSpPr txBox="1">
            <a:spLocks noGrp="1"/>
          </p:cNvSpPr>
          <p:nvPr>
            <p:ph idx="1"/>
          </p:nvPr>
        </p:nvSpPr>
        <p:spPr>
          <a:xfrm>
            <a:off x="4441551" y="2391997"/>
            <a:ext cx="7429609" cy="3174787"/>
          </a:xfrm>
        </p:spPr>
        <p:txBody>
          <a:bodyPr/>
          <a:lstStyle/>
          <a:p>
            <a:endParaRPr lang="en-GB"/>
          </a:p>
        </p:txBody>
      </p:sp>
      <p:pic>
        <p:nvPicPr>
          <p:cNvPr id="6" name="Picture 6">
            <a:extLst>
              <a:ext uri="{FF2B5EF4-FFF2-40B4-BE49-F238E27FC236}">
                <a16:creationId xmlns:a16="http://schemas.microsoft.com/office/drawing/2014/main" id="{41BF79C4-682B-7DD6-7F85-BAB4EE86D4EC}"/>
              </a:ext>
            </a:extLst>
          </p:cNvPr>
          <p:cNvPicPr>
            <a:picLocks noChangeAspect="1"/>
          </p:cNvPicPr>
          <p:nvPr/>
        </p:nvPicPr>
        <p:blipFill>
          <a:blip r:embed="rId3"/>
          <a:stretch>
            <a:fillRect/>
          </a:stretch>
        </p:blipFill>
        <p:spPr>
          <a:xfrm>
            <a:off x="538636" y="0"/>
            <a:ext cx="3363684" cy="6888449"/>
          </a:xfrm>
          <a:prstGeom prst="rect">
            <a:avLst/>
          </a:prstGeom>
          <a:noFill/>
          <a:ln cap="flat">
            <a:noFill/>
          </a:ln>
        </p:spPr>
      </p:pic>
      <p:sp>
        <p:nvSpPr>
          <p:cNvPr id="7" name="TextBox 6">
            <a:extLst>
              <a:ext uri="{FF2B5EF4-FFF2-40B4-BE49-F238E27FC236}">
                <a16:creationId xmlns:a16="http://schemas.microsoft.com/office/drawing/2014/main" id="{7C6721CF-AE45-89C7-51A7-1DAD97ED415A}"/>
              </a:ext>
            </a:extLst>
          </p:cNvPr>
          <p:cNvSpPr txBox="1"/>
          <p:nvPr/>
        </p:nvSpPr>
        <p:spPr>
          <a:xfrm>
            <a:off x="134590" y="6488664"/>
            <a:ext cx="277766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(College of Policing 2014)</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F71E4-0810-114E-FC16-449C00B5A8CF}"/>
              </a:ext>
            </a:extLst>
          </p:cNvPr>
          <p:cNvSpPr txBox="1">
            <a:spLocks noGrp="1"/>
          </p:cNvSpPr>
          <p:nvPr>
            <p:ph type="title"/>
          </p:nvPr>
        </p:nvSpPr>
        <p:spPr>
          <a:xfrm>
            <a:off x="609603" y="65379"/>
            <a:ext cx="10972800" cy="1325559"/>
          </a:xfrm>
        </p:spPr>
        <p:txBody>
          <a:bodyPr/>
          <a:lstStyle/>
          <a:p>
            <a:pPr lvl="0"/>
            <a:r>
              <a:rPr lang="en-GB"/>
              <a:t>Police misconduct</a:t>
            </a:r>
          </a:p>
        </p:txBody>
      </p:sp>
      <p:sp>
        <p:nvSpPr>
          <p:cNvPr id="3" name="Content Placeholder 3">
            <a:extLst>
              <a:ext uri="{FF2B5EF4-FFF2-40B4-BE49-F238E27FC236}">
                <a16:creationId xmlns:a16="http://schemas.microsoft.com/office/drawing/2014/main" id="{9ACBBF97-8AB0-DBC4-56B8-CFD8A1B6BB4C}"/>
              </a:ext>
            </a:extLst>
          </p:cNvPr>
          <p:cNvSpPr txBox="1">
            <a:spLocks noGrp="1"/>
          </p:cNvSpPr>
          <p:nvPr>
            <p:ph idx="1"/>
          </p:nvPr>
        </p:nvSpPr>
        <p:spPr>
          <a:xfrm>
            <a:off x="609603" y="1665332"/>
            <a:ext cx="10972800" cy="4036536"/>
          </a:xfrm>
        </p:spPr>
        <p:txBody>
          <a:bodyPr/>
          <a:lstStyle/>
          <a:p>
            <a:pPr lvl="0"/>
            <a:r>
              <a:rPr lang="en-GB"/>
              <a:t>A well-known case of police misconduct was the death of Sarah Everard was committed by a met police officer who kidnapped her the killed her (BBC news 2021). </a:t>
            </a:r>
          </a:p>
        </p:txBody>
      </p:sp>
      <p:pic>
        <p:nvPicPr>
          <p:cNvPr id="4" name="Picture 5">
            <a:extLst>
              <a:ext uri="{FF2B5EF4-FFF2-40B4-BE49-F238E27FC236}">
                <a16:creationId xmlns:a16="http://schemas.microsoft.com/office/drawing/2014/main" id="{1B4D1E44-A131-0332-9F55-BBB31857D6A7}"/>
              </a:ext>
            </a:extLst>
          </p:cNvPr>
          <p:cNvPicPr>
            <a:picLocks noChangeAspect="1"/>
          </p:cNvPicPr>
          <p:nvPr/>
        </p:nvPicPr>
        <p:blipFill>
          <a:blip r:embed="rId3"/>
          <a:stretch>
            <a:fillRect/>
          </a:stretch>
        </p:blipFill>
        <p:spPr>
          <a:xfrm>
            <a:off x="321000" y="2559753"/>
            <a:ext cx="5181868" cy="3988009"/>
          </a:xfrm>
          <a:prstGeom prst="rect">
            <a:avLst/>
          </a:prstGeom>
          <a:noFill/>
          <a:ln cap="flat">
            <a:noFill/>
          </a:ln>
        </p:spPr>
      </p:pic>
      <p:sp>
        <p:nvSpPr>
          <p:cNvPr id="5" name="TextBox 6">
            <a:extLst>
              <a:ext uri="{FF2B5EF4-FFF2-40B4-BE49-F238E27FC236}">
                <a16:creationId xmlns:a16="http://schemas.microsoft.com/office/drawing/2014/main" id="{F8F9C8C8-B178-AA4B-B3FC-2EFC051ABE46}"/>
              </a:ext>
            </a:extLst>
          </p:cNvPr>
          <p:cNvSpPr txBox="1"/>
          <p:nvPr/>
        </p:nvSpPr>
        <p:spPr>
          <a:xfrm>
            <a:off x="1273631" y="6411626"/>
            <a:ext cx="215536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(Home office 2023)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40AF5-60A0-5FFB-98CC-640BFCEEAEAC}"/>
              </a:ext>
            </a:extLst>
          </p:cNvPr>
          <p:cNvSpPr txBox="1">
            <a:spLocks noGrp="1"/>
          </p:cNvSpPr>
          <p:nvPr>
            <p:ph type="title"/>
          </p:nvPr>
        </p:nvSpPr>
        <p:spPr/>
        <p:txBody>
          <a:bodyPr/>
          <a:lstStyle/>
          <a:p>
            <a:pPr lvl="0"/>
            <a:r>
              <a:rPr lang="en-US"/>
              <a:t>Police accountability</a:t>
            </a:r>
            <a:endParaRPr lang="en-GB"/>
          </a:p>
        </p:txBody>
      </p:sp>
      <p:sp>
        <p:nvSpPr>
          <p:cNvPr id="3" name="Content Placeholder 2">
            <a:extLst>
              <a:ext uri="{FF2B5EF4-FFF2-40B4-BE49-F238E27FC236}">
                <a16:creationId xmlns:a16="http://schemas.microsoft.com/office/drawing/2014/main" id="{2565AFC0-1B37-1E39-3D52-E7B527FDFA98}"/>
              </a:ext>
            </a:extLst>
          </p:cNvPr>
          <p:cNvSpPr txBox="1">
            <a:spLocks noGrp="1"/>
          </p:cNvSpPr>
          <p:nvPr>
            <p:ph idx="1"/>
          </p:nvPr>
        </p:nvSpPr>
        <p:spPr/>
        <p:txBody>
          <a:bodyPr/>
          <a:lstStyle/>
          <a:p>
            <a:pPr lvl="0"/>
            <a:r>
              <a:rPr lang="en-US" b="1"/>
              <a:t>There are many organizations involved in holding the police accountable and ensuring they follow protocol and procedures.</a:t>
            </a:r>
          </a:p>
          <a:p>
            <a:pPr lvl="0"/>
            <a:r>
              <a:rPr lang="en-US"/>
              <a:t>Independent Office for Police conduct – they over see the police complaints system.</a:t>
            </a:r>
          </a:p>
          <a:p>
            <a:pPr lvl="0"/>
            <a:r>
              <a:rPr lang="en-US"/>
              <a:t> Parliament – sets out laws and acts that the police must use and follow when policing.</a:t>
            </a:r>
          </a:p>
          <a:p>
            <a:pPr lvl="0"/>
            <a:r>
              <a:rPr lang="en-GB"/>
              <a:t>Police and crime commissioners</a:t>
            </a:r>
          </a:p>
          <a:p>
            <a:pPr lvl="0"/>
            <a:r>
              <a:rPr lang="en-GB"/>
              <a:t>His Majesty’s Inspectorate of Constabulary and Fire &amp; Rescue services– they assess the effectiveness and efficiency of the police force as well as fire and rescue services, working in the publics interest (HMICFERS 2023)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DC5E3-2551-0B12-CA13-A6ABED02C207}"/>
              </a:ext>
            </a:extLst>
          </p:cNvPr>
          <p:cNvSpPr txBox="1">
            <a:spLocks noGrp="1"/>
          </p:cNvSpPr>
          <p:nvPr>
            <p:ph type="title"/>
          </p:nvPr>
        </p:nvSpPr>
        <p:spPr>
          <a:xfrm>
            <a:off x="0" y="-662784"/>
            <a:ext cx="10972800" cy="1325559"/>
          </a:xfrm>
        </p:spPr>
        <p:txBody>
          <a:bodyPr/>
          <a:lstStyle/>
          <a:p>
            <a:pPr lvl="0"/>
            <a:r>
              <a:rPr lang="en-US"/>
              <a:t>Positive impact of police in the media</a:t>
            </a:r>
            <a:endParaRPr lang="en-GB"/>
          </a:p>
        </p:txBody>
      </p:sp>
      <p:pic>
        <p:nvPicPr>
          <p:cNvPr id="3" name="Picture 3">
            <a:extLst>
              <a:ext uri="{FF2B5EF4-FFF2-40B4-BE49-F238E27FC236}">
                <a16:creationId xmlns:a16="http://schemas.microsoft.com/office/drawing/2014/main" id="{1B9EDC59-F91C-0768-AA59-33292976E911}"/>
              </a:ext>
            </a:extLst>
          </p:cNvPr>
          <p:cNvPicPr>
            <a:picLocks noChangeAspect="1"/>
          </p:cNvPicPr>
          <p:nvPr/>
        </p:nvPicPr>
        <p:blipFill>
          <a:blip r:embed="rId3"/>
          <a:stretch>
            <a:fillRect/>
          </a:stretch>
        </p:blipFill>
        <p:spPr>
          <a:xfrm>
            <a:off x="372700" y="842391"/>
            <a:ext cx="6596115" cy="5574731"/>
          </a:xfrm>
          <a:prstGeom prst="rect">
            <a:avLst/>
          </a:prstGeom>
          <a:noFill/>
          <a:ln cap="flat">
            <a:noFill/>
          </a:ln>
        </p:spPr>
      </p:pic>
      <p:sp>
        <p:nvSpPr>
          <p:cNvPr id="4" name="TextBox 3">
            <a:extLst>
              <a:ext uri="{FF2B5EF4-FFF2-40B4-BE49-F238E27FC236}">
                <a16:creationId xmlns:a16="http://schemas.microsoft.com/office/drawing/2014/main" id="{17946611-12D3-D589-A2B9-5629A4F35549}"/>
              </a:ext>
            </a:extLst>
          </p:cNvPr>
          <p:cNvSpPr txBox="1"/>
          <p:nvPr/>
        </p:nvSpPr>
        <p:spPr>
          <a:xfrm>
            <a:off x="2286000" y="6412074"/>
            <a:ext cx="1623910"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(Burrows 2019)</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Picture 11">
            <a:extLst>
              <a:ext uri="{FF2B5EF4-FFF2-40B4-BE49-F238E27FC236}">
                <a16:creationId xmlns:a16="http://schemas.microsoft.com/office/drawing/2014/main" id="{946C9EF4-3B38-1A6B-3E5D-CB1C6273B930}"/>
              </a:ext>
            </a:extLst>
          </p:cNvPr>
          <p:cNvPicPr>
            <a:picLocks noChangeAspect="1"/>
          </p:cNvPicPr>
          <p:nvPr/>
        </p:nvPicPr>
        <p:blipFill>
          <a:blip r:embed="rId3"/>
          <a:stretch>
            <a:fillRect/>
          </a:stretch>
        </p:blipFill>
        <p:spPr>
          <a:xfrm>
            <a:off x="3400690" y="852559"/>
            <a:ext cx="5029456" cy="3321219"/>
          </a:xfrm>
          <a:prstGeom prst="rect">
            <a:avLst/>
          </a:prstGeom>
          <a:noFill/>
          <a:ln cap="flat">
            <a:noFill/>
          </a:ln>
        </p:spPr>
      </p:pic>
      <p:sp>
        <p:nvSpPr>
          <p:cNvPr id="3" name="Title 3">
            <a:extLst>
              <a:ext uri="{FF2B5EF4-FFF2-40B4-BE49-F238E27FC236}">
                <a16:creationId xmlns:a16="http://schemas.microsoft.com/office/drawing/2014/main" id="{9DC56F46-F78E-9AA0-9F84-8BAD766BA561}"/>
              </a:ext>
            </a:extLst>
          </p:cNvPr>
          <p:cNvSpPr txBox="1">
            <a:spLocks noGrp="1"/>
          </p:cNvSpPr>
          <p:nvPr>
            <p:ph type="title"/>
          </p:nvPr>
        </p:nvSpPr>
        <p:spPr>
          <a:xfrm>
            <a:off x="0" y="-662784"/>
            <a:ext cx="10972800" cy="1325559"/>
          </a:xfrm>
        </p:spPr>
        <p:txBody>
          <a:bodyPr/>
          <a:lstStyle/>
          <a:p>
            <a:pPr lvl="0"/>
            <a:r>
              <a:rPr lang="en-GB"/>
              <a:t>Negative impact of police in the media</a:t>
            </a:r>
          </a:p>
        </p:txBody>
      </p:sp>
      <p:pic>
        <p:nvPicPr>
          <p:cNvPr id="4" name="Picture 5">
            <a:extLst>
              <a:ext uri="{FF2B5EF4-FFF2-40B4-BE49-F238E27FC236}">
                <a16:creationId xmlns:a16="http://schemas.microsoft.com/office/drawing/2014/main" id="{5F4627E7-538B-8162-EA30-2E55D81EF293}"/>
              </a:ext>
            </a:extLst>
          </p:cNvPr>
          <p:cNvPicPr>
            <a:picLocks noChangeAspect="1"/>
          </p:cNvPicPr>
          <p:nvPr/>
        </p:nvPicPr>
        <p:blipFill>
          <a:blip r:embed="rId4"/>
          <a:stretch>
            <a:fillRect/>
          </a:stretch>
        </p:blipFill>
        <p:spPr>
          <a:xfrm>
            <a:off x="7593131" y="2729438"/>
            <a:ext cx="4192441" cy="3934516"/>
          </a:xfrm>
          <a:prstGeom prst="rect">
            <a:avLst/>
          </a:prstGeom>
          <a:noFill/>
          <a:ln cap="flat">
            <a:noFill/>
          </a:ln>
        </p:spPr>
      </p:pic>
      <p:pic>
        <p:nvPicPr>
          <p:cNvPr id="5" name="Picture 9">
            <a:extLst>
              <a:ext uri="{FF2B5EF4-FFF2-40B4-BE49-F238E27FC236}">
                <a16:creationId xmlns:a16="http://schemas.microsoft.com/office/drawing/2014/main" id="{E248C45F-46C4-0F16-94CA-60A1438AF35B}"/>
              </a:ext>
            </a:extLst>
          </p:cNvPr>
          <p:cNvPicPr>
            <a:picLocks noChangeAspect="1"/>
          </p:cNvPicPr>
          <p:nvPr/>
        </p:nvPicPr>
        <p:blipFill>
          <a:blip r:embed="rId5"/>
          <a:stretch>
            <a:fillRect/>
          </a:stretch>
        </p:blipFill>
        <p:spPr>
          <a:xfrm>
            <a:off x="310548" y="2971132"/>
            <a:ext cx="4192441" cy="345925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56135FC-EA09-DE90-8B74-72703C364F9B}"/>
              </a:ext>
            </a:extLst>
          </p:cNvPr>
          <p:cNvSpPr/>
          <p:nvPr/>
        </p:nvSpPr>
        <p:spPr>
          <a:xfrm>
            <a:off x="285804" y="2864897"/>
            <a:ext cx="5407423" cy="2554540"/>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0" b="1" i="0" u="none" strike="noStrike" kern="1200" cap="none" spc="0" baseline="0">
                <a:solidFill>
                  <a:srgbClr val="000000"/>
                </a:solidFill>
                <a:effectLst>
                  <a:outerShdw dist="38095" dir="2639887">
                    <a:srgbClr val="4472C4"/>
                  </a:outerShdw>
                </a:effectLst>
                <a:uFillTx/>
                <a:latin typeface="Calibri"/>
              </a:rPr>
              <a:t>Thank you for listening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94F3C-18C5-6BFE-6907-535A1F67BEE9}"/>
              </a:ext>
            </a:extLst>
          </p:cNvPr>
          <p:cNvSpPr txBox="1">
            <a:spLocks noGrp="1"/>
          </p:cNvSpPr>
          <p:nvPr>
            <p:ph type="title"/>
          </p:nvPr>
        </p:nvSpPr>
        <p:spPr>
          <a:xfrm>
            <a:off x="609603" y="2766215"/>
            <a:ext cx="10972800" cy="1325559"/>
          </a:xfrm>
        </p:spPr>
        <p:txBody>
          <a:bodyPr/>
          <a:lstStyle/>
          <a:p>
            <a:pPr lvl="0"/>
            <a:r>
              <a:rPr lang="en-GB" sz="4000"/>
              <a:t>Reference list in note section of this slide.</a:t>
            </a:r>
          </a:p>
        </p:txBody>
      </p:sp>
    </p:spTree>
  </p:cSld>
  <p:clrMapOvr>
    <a:masterClrMapping/>
  </p:clrMapOvr>
</p:sld>
</file>

<file path=ppt/theme/theme1.xml><?xml version="1.0" encoding="utf-8"?>
<a:theme xmlns:a="http://schemas.openxmlformats.org/drawingml/2006/main" name="Splash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F3C2EEDB3FECD489FE6CB8E237B85C0" ma:contentTypeVersion="14" ma:contentTypeDescription="Create a new document." ma:contentTypeScope="" ma:versionID="60883c44c4a9965360d48d57b2d30a3d">
  <xsd:schema xmlns:xsd="http://www.w3.org/2001/XMLSchema" xmlns:xs="http://www.w3.org/2001/XMLSchema" xmlns:p="http://schemas.microsoft.com/office/2006/metadata/properties" xmlns:ns3="95817cb9-f0eb-4f4d-892c-47ab9f8957c0" xmlns:ns4="9823f8e4-81f3-4a59-a026-c1a9717271fd" targetNamespace="http://schemas.microsoft.com/office/2006/metadata/properties" ma:root="true" ma:fieldsID="d5d7de3a30e46799a5f3182bceaf7a66" ns3:_="" ns4:_="">
    <xsd:import namespace="95817cb9-f0eb-4f4d-892c-47ab9f8957c0"/>
    <xsd:import namespace="9823f8e4-81f3-4a59-a026-c1a9717271fd"/>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817cb9-f0eb-4f4d-892c-47ab9f895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_activity" ma:index="2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823f8e4-81f3-4a59-a026-c1a9717271f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5817cb9-f0eb-4f4d-892c-47ab9f8957c0" xsi:nil="true"/>
  </documentManagement>
</p:properties>
</file>

<file path=customXml/itemProps1.xml><?xml version="1.0" encoding="utf-8"?>
<ds:datastoreItem xmlns:ds="http://schemas.openxmlformats.org/officeDocument/2006/customXml" ds:itemID="{72169221-BF4A-4549-9163-F0F4706122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817cb9-f0eb-4f4d-892c-47ab9f8957c0"/>
    <ds:schemaRef ds:uri="9823f8e4-81f3-4a59-a026-c1a9717271f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3663E0-9906-4A0C-925C-00958E3903C9}">
  <ds:schemaRefs>
    <ds:schemaRef ds:uri="http://schemas.microsoft.com/sharepoint/v3/contenttype/forms"/>
  </ds:schemaRefs>
</ds:datastoreItem>
</file>

<file path=customXml/itemProps3.xml><?xml version="1.0" encoding="utf-8"?>
<ds:datastoreItem xmlns:ds="http://schemas.openxmlformats.org/officeDocument/2006/customXml" ds:itemID="{D7AF2568-D16A-4BE1-926D-F1B4784743C5}">
  <ds:schemaRefs>
    <ds:schemaRef ds:uri="95817cb9-f0eb-4f4d-892c-47ab9f8957c0"/>
    <ds:schemaRef ds:uri="http://purl.org/dc/terms/"/>
    <ds:schemaRef ds:uri="http://purl.org/dc/dcmitype/"/>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purl.org/dc/elements/1.1/"/>
    <ds:schemaRef ds:uri="http://schemas.openxmlformats.org/package/2006/metadata/core-properties"/>
    <ds:schemaRef ds:uri="9823f8e4-81f3-4a59-a026-c1a9717271fd"/>
  </ds:schemaRefs>
</ds:datastoreItem>
</file>

<file path=docProps/app.xml><?xml version="1.0" encoding="utf-8"?>
<Properties xmlns="http://schemas.openxmlformats.org/officeDocument/2006/extended-properties" xmlns:vt="http://schemas.openxmlformats.org/officeDocument/2006/docPropsVTypes">
  <TotalTime>582</TotalTime>
  <Words>3207</Words>
  <Application>Microsoft Office PowerPoint</Application>
  <PresentationFormat>Widescreen</PresentationFormat>
  <Paragraphs>134</Paragraphs>
  <Slides>16</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Avenir Next LT Pro</vt:lpstr>
      <vt:lpstr>Broadway</vt:lpstr>
      <vt:lpstr>Calibri</vt:lpstr>
      <vt:lpstr>Calibri Light</vt:lpstr>
      <vt:lpstr>Posterama</vt:lpstr>
      <vt:lpstr>SplashVTI</vt:lpstr>
      <vt:lpstr>Critically discuss the impact the media has on UK policing</vt:lpstr>
      <vt:lpstr>Introduction </vt:lpstr>
      <vt:lpstr>How is social media used by the police?</vt:lpstr>
      <vt:lpstr>How does the police communicate with the public ?</vt:lpstr>
      <vt:lpstr>Reporting crime</vt:lpstr>
      <vt:lpstr>Use of force and human rights</vt:lpstr>
      <vt:lpstr>Cop/police culture </vt:lpstr>
      <vt:lpstr>Code of ethics for policing</vt:lpstr>
      <vt:lpstr>Standards of professional behaviour</vt:lpstr>
      <vt:lpstr>Principles of policing - </vt:lpstr>
      <vt:lpstr>Police misconduct</vt:lpstr>
      <vt:lpstr>Police accountability</vt:lpstr>
      <vt:lpstr>Positive impact of police in the media</vt:lpstr>
      <vt:lpstr>Negative impact of police in the media</vt:lpstr>
      <vt:lpstr>PowerPoint Presentation</vt:lpstr>
      <vt:lpstr>Reference list in note section of this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Critically discuss the impact the media has on UK policing</dc:title>
  <dc:creator>Tammy Morris-Puttock (2100519)</dc:creator>
  <cp:lastModifiedBy>Tammy</cp:lastModifiedBy>
  <cp:revision>37</cp:revision>
  <dcterms:created xsi:type="dcterms:W3CDTF">2023-04-25T12:41:10Z</dcterms:created>
  <dcterms:modified xsi:type="dcterms:W3CDTF">2023-05-05T22:13:58Z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0x0101002F3C2EEDB3FECD489FE6CB8E237B85C0</vt:lpwstr>
  </property>
</Properties>
</file>