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71" r:id="rId4"/>
    <p:sldId id="259" r:id="rId5"/>
    <p:sldId id="262" r:id="rId6"/>
    <p:sldId id="263" r:id="rId7"/>
    <p:sldId id="261" r:id="rId8"/>
    <p:sldId id="265" r:id="rId9"/>
    <p:sldId id="270" r:id="rId10"/>
    <p:sldId id="264" r:id="rId11"/>
    <p:sldId id="266" r:id="rId12"/>
    <p:sldId id="267" r:id="rId13"/>
    <p:sldId id="272" r:id="rId14"/>
    <p:sldId id="273"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B9BF"/>
    <a:srgbClr val="2CDCD8"/>
    <a:srgbClr val="3ACE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410A20-79B7-4C9A-9623-2BBA7F7B4294}" v="41" dt="2020-03-26T21:09:44.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7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3FED3-E3C2-4FB5-A98E-838C8957F4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508696-805D-4AC7-96C2-09F46516D4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D35D1C-CA81-4F56-BA1E-138D5F78EA7F}"/>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734E285F-4AE6-472A-AB2C-176999D1F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843083-3797-4127-890E-C13B2B27292A}"/>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278983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0EACF-F8E4-426B-840E-C3436CEC00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42F93-6BA3-4C3D-9E15-4D4EF04E3F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175E48-74C7-47AA-98F9-B45C569D9606}"/>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BAEE904F-7F3D-4692-986E-391FFEEEB9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9B446-D18C-4759-BDDD-FE7E9017AC43}"/>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494647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9AC1-0614-40F0-ACC0-BDED367F9D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5A6B50-2B37-467F-AE24-1CDE81A393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19A8BF-026F-4990-9A09-C57892A879FD}"/>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A1F8ADF0-1206-47B9-9800-7F44CEB2C2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D3250-DD4F-40C4-B365-FFC789302A39}"/>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1968526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9878D-9C6B-481C-8958-D1CD467BC2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377CE0-D267-4130-83CC-FD678A17AA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630870-B89B-489A-BABA-B7315D1167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4EFB5C-3847-4026-BF53-2863FF725DD7}"/>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6" name="Footer Placeholder 5">
            <a:extLst>
              <a:ext uri="{FF2B5EF4-FFF2-40B4-BE49-F238E27FC236}">
                <a16:creationId xmlns:a16="http://schemas.microsoft.com/office/drawing/2014/main" id="{E38C6807-2650-41C1-B48E-1812DAD815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763DA9-C16D-4985-BC49-C372E9687F4C}"/>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3401647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6E3A2-1E18-42C9-893E-720E763F55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B5620A-CD9D-4234-BC32-C19FD9E667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FC7B8E-6F32-451D-9D3B-4AFAE4823C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5E4D64-CDEB-4CEB-ACED-F26BD419EC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F37405-0011-473D-AD87-433FF1E56F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BDCC76-E6A7-4F4F-9159-5BA5F9D9E367}"/>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8" name="Footer Placeholder 7">
            <a:extLst>
              <a:ext uri="{FF2B5EF4-FFF2-40B4-BE49-F238E27FC236}">
                <a16:creationId xmlns:a16="http://schemas.microsoft.com/office/drawing/2014/main" id="{927C2C6B-A675-405D-ABE1-D370E2BE56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FEC85A2-2C3C-4BF0-8988-CFDDD5FD7233}"/>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126892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C9DE3-909C-488D-A06F-FDB8AF9BA0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0108C5-551C-4FB5-AC3B-D4263E8F53C4}"/>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4" name="Footer Placeholder 3">
            <a:extLst>
              <a:ext uri="{FF2B5EF4-FFF2-40B4-BE49-F238E27FC236}">
                <a16:creationId xmlns:a16="http://schemas.microsoft.com/office/drawing/2014/main" id="{CFDC26AE-412E-40B1-A61A-6F7D21664B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3E2FBF-2C7C-4115-94B0-E4838E7137B5}"/>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1377339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C05E53-FC10-443D-B876-41DF1FF103AF}"/>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3" name="Footer Placeholder 2">
            <a:extLst>
              <a:ext uri="{FF2B5EF4-FFF2-40B4-BE49-F238E27FC236}">
                <a16:creationId xmlns:a16="http://schemas.microsoft.com/office/drawing/2014/main" id="{06926DC5-A2F3-4940-AC10-C59876CB1F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7B6DBA-D238-4173-B03F-811E3D05F406}"/>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1389765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010F-8591-4906-A308-17E5580FF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87C92F-3015-40E8-BB4B-150270D2E0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65DE05-693E-4DF7-890F-0F4FC22D2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C1744-3519-465F-AB5A-FE4BBB22CEF7}"/>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6" name="Footer Placeholder 5">
            <a:extLst>
              <a:ext uri="{FF2B5EF4-FFF2-40B4-BE49-F238E27FC236}">
                <a16:creationId xmlns:a16="http://schemas.microsoft.com/office/drawing/2014/main" id="{978BA70F-1BA9-4B6C-BBB3-E0207CD028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8647A-1F8B-46FB-8369-31FE7A52CEA6}"/>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2857366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3C38D-D0EE-4862-A60D-D8FB93C37B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AD9528-3939-47D3-89BA-E05CB75FF2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003431-9FB5-414B-B7F0-40F452DBF0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39092F-75E7-4B83-B83D-B7DEE834C253}"/>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6" name="Footer Placeholder 5">
            <a:extLst>
              <a:ext uri="{FF2B5EF4-FFF2-40B4-BE49-F238E27FC236}">
                <a16:creationId xmlns:a16="http://schemas.microsoft.com/office/drawing/2014/main" id="{025E8E1B-C32A-4AC5-8B33-F6D63471AA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A2EB68-861B-47B5-9D57-FFAA6C70DEB3}"/>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664680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99354-978C-4420-8BCA-2F5F04801E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101EEF-485F-4213-8468-266B3A0CCC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B24052-4183-46F1-9CD0-3D7D2F45CB20}"/>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9C8297C9-4E4E-46F2-9872-2887DF4B81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A9BAAD-3FFD-4C37-B110-0D9463FF149E}"/>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1066655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B69495-9286-4CA7-8215-1F39F246F8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6C9F8F-436B-46D5-9C5E-B674FE69D1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9C5FA-FB28-4563-9AC5-245BCED08F63}"/>
              </a:ext>
            </a:extLst>
          </p:cNvPr>
          <p:cNvSpPr>
            <a:spLocks noGrp="1"/>
          </p:cNvSpPr>
          <p:nvPr>
            <p:ph type="dt" sz="half" idx="10"/>
          </p:nvPr>
        </p:nvSpPr>
        <p:spPr/>
        <p:txBody>
          <a:body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BD724589-F469-48D0-90BE-DD6B7B150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B8F43-BF6A-4403-8543-E542AA5636EF}"/>
              </a:ext>
            </a:extLst>
          </p:cNvPr>
          <p:cNvSpPr>
            <a:spLocks noGrp="1"/>
          </p:cNvSpPr>
          <p:nvPr>
            <p:ph type="sldNum" sz="quarter" idx="12"/>
          </p:nvPr>
        </p:nvSpPr>
        <p:spPr/>
        <p:txBody>
          <a:bodyPr/>
          <a:lstStyle/>
          <a:p>
            <a:fld id="{2428007E-4FB3-42BB-A7C3-1914189D6B34}" type="slidenum">
              <a:rPr lang="en-GB" smtClean="0"/>
              <a:t>‹#›</a:t>
            </a:fld>
            <a:endParaRPr lang="en-GB"/>
          </a:p>
        </p:txBody>
      </p:sp>
    </p:spTree>
    <p:extLst>
      <p:ext uri="{BB962C8B-B14F-4D97-AF65-F5344CB8AC3E}">
        <p14:creationId xmlns:p14="http://schemas.microsoft.com/office/powerpoint/2010/main" val="2618065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071AD1-8156-4C6F-A2AD-8754929307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C89BA-9377-48AC-B94E-424F28C59B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D3787-1C08-4A87-85FA-93B38C14C1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8D6FAC-6943-43CE-BC63-EA99FBAB8A82}" type="datetimeFigureOut">
              <a:rPr lang="en-GB" smtClean="0"/>
              <a:t>27/03/2020</a:t>
            </a:fld>
            <a:endParaRPr lang="en-GB"/>
          </a:p>
        </p:txBody>
      </p:sp>
      <p:sp>
        <p:nvSpPr>
          <p:cNvPr id="5" name="Footer Placeholder 4">
            <a:extLst>
              <a:ext uri="{FF2B5EF4-FFF2-40B4-BE49-F238E27FC236}">
                <a16:creationId xmlns:a16="http://schemas.microsoft.com/office/drawing/2014/main" id="{93132731-9525-45B3-A6A2-39EDD61F70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A96F94-2654-4B43-BC7E-FAB6B2A57B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28007E-4FB3-42BB-A7C3-1914189D6B34}" type="slidenum">
              <a:rPr lang="en-GB" smtClean="0"/>
              <a:t>‹#›</a:t>
            </a:fld>
            <a:endParaRPr lang="en-GB"/>
          </a:p>
        </p:txBody>
      </p:sp>
    </p:spTree>
    <p:extLst>
      <p:ext uri="{BB962C8B-B14F-4D97-AF65-F5344CB8AC3E}">
        <p14:creationId xmlns:p14="http://schemas.microsoft.com/office/powerpoint/2010/main" val="2988240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gif"/><Relationship Id="rId1" Type="http://schemas.openxmlformats.org/officeDocument/2006/relationships/slideLayout" Target="../slideLayouts/slideLayout1.xml"/><Relationship Id="rId5" Type="http://schemas.openxmlformats.org/officeDocument/2006/relationships/hyperlink" Target="https://www.countryflags.com/en/somalia-flag-vector.html"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0.jpg"/><Relationship Id="rId13" Type="http://schemas.openxmlformats.org/officeDocument/2006/relationships/image" Target="../media/image13.jpg"/><Relationship Id="rId3" Type="http://schemas.openxmlformats.org/officeDocument/2006/relationships/image" Target="../media/image5.jpeg"/><Relationship Id="rId7" Type="http://schemas.openxmlformats.org/officeDocument/2006/relationships/image" Target="../media/image9.jpg"/><Relationship Id="rId12" Type="http://schemas.openxmlformats.org/officeDocument/2006/relationships/image" Target="../media/image12.jpeg"/><Relationship Id="rId2" Type="http://schemas.openxmlformats.org/officeDocument/2006/relationships/hyperlink" Target="http://www.traveltourxp.com/wp-content/uploads/2016/09/The-City-Of-Mogadishu.jpg" TargetMode="External"/><Relationship Id="rId1" Type="http://schemas.openxmlformats.org/officeDocument/2006/relationships/slideLayout" Target="../slideLayouts/slideLayout1.xml"/><Relationship Id="rId6" Type="http://schemas.openxmlformats.org/officeDocument/2006/relationships/image" Target="../media/image8.jpg"/><Relationship Id="rId11" Type="http://schemas.openxmlformats.org/officeDocument/2006/relationships/hyperlink" Target="http://www.traveltourxp.com/wp-content/uploads/2016/09/Sea-Beaches-Of-Berbera.jpg" TargetMode="External"/><Relationship Id="rId5" Type="http://schemas.openxmlformats.org/officeDocument/2006/relationships/image" Target="../media/image7.jpg"/><Relationship Id="rId10" Type="http://schemas.openxmlformats.org/officeDocument/2006/relationships/image" Target="../media/image11.jpeg"/><Relationship Id="rId4" Type="http://schemas.openxmlformats.org/officeDocument/2006/relationships/image" Target="../media/image6.jpg"/><Relationship Id="rId9" Type="http://schemas.openxmlformats.org/officeDocument/2006/relationships/hyperlink" Target="http://www.traveltourxp.com/wp-content/uploads/2016/09/The-City-Of-Hargeisa.jp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1.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1.xml"/><Relationship Id="rId5" Type="http://schemas.openxmlformats.org/officeDocument/2006/relationships/image" Target="../media/image22.jpg"/><Relationship Id="rId4" Type="http://schemas.openxmlformats.org/officeDocument/2006/relationships/image" Target="../media/image21.jpg"/></Relationships>
</file>

<file path=ppt/slides/_rels/slide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1.xml"/><Relationship Id="rId5" Type="http://schemas.openxmlformats.org/officeDocument/2006/relationships/image" Target="../media/image26.jpg"/><Relationship Id="rId4" Type="http://schemas.openxmlformats.org/officeDocument/2006/relationships/image" Target="../media/image25.jpg"/></Relationships>
</file>

<file path=ppt/slides/_rels/slide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hyperlink" Target="https://reliefweb.int/sites/reliefweb.int/files/resources/ASG%20Statement%20to%20SC%20on%20Somalia%20-%20as%20delivered%20-%2022%20May%202019.pdf" TargetMode="External"/><Relationship Id="rId1" Type="http://schemas.openxmlformats.org/officeDocument/2006/relationships/slideLayout" Target="../slideLayouts/slideLayout1.xml"/><Relationship Id="rId6" Type="http://schemas.openxmlformats.org/officeDocument/2006/relationships/image" Target="../media/image29.jpg"/><Relationship Id="rId5" Type="http://schemas.openxmlformats.org/officeDocument/2006/relationships/hyperlink" Target="https://foreignpolicy.com/2011/07/26/children-on-the-frontlines-of-somalias-famine/" TargetMode="External"/><Relationship Id="rId4" Type="http://schemas.openxmlformats.org/officeDocument/2006/relationships/image" Target="../media/image28.jpeg"/></Relationships>
</file>

<file path=ppt/slides/_rels/slide8.xml.rels><?xml version="1.0" encoding="UTF-8" standalone="yes"?>
<Relationships xmlns="http://schemas.openxmlformats.org/package/2006/relationships"><Relationship Id="rId3" Type="http://schemas.openxmlformats.org/officeDocument/2006/relationships/image" Target="../media/image31.jpg"/><Relationship Id="rId7" Type="http://schemas.openxmlformats.org/officeDocument/2006/relationships/image" Target="../media/image35.jpg"/><Relationship Id="rId2" Type="http://schemas.openxmlformats.org/officeDocument/2006/relationships/image" Target="../media/image30.png"/><Relationship Id="rId1" Type="http://schemas.openxmlformats.org/officeDocument/2006/relationships/slideLayout" Target="../slideLayouts/slideLayout1.xml"/><Relationship Id="rId6" Type="http://schemas.openxmlformats.org/officeDocument/2006/relationships/image" Target="../media/image34.jpg"/><Relationship Id="rId5" Type="http://schemas.openxmlformats.org/officeDocument/2006/relationships/image" Target="../media/image33.svg"/><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9.png"/><Relationship Id="rId7" Type="http://schemas.openxmlformats.org/officeDocument/2006/relationships/image" Target="../media/image41.png"/><Relationship Id="rId2" Type="http://schemas.openxmlformats.org/officeDocument/2006/relationships/image" Target="../media/image38.jpg"/><Relationship Id="rId1" Type="http://schemas.openxmlformats.org/officeDocument/2006/relationships/slideLayout" Target="../slideLayouts/slideLayout1.xml"/><Relationship Id="rId6" Type="http://schemas.openxmlformats.org/officeDocument/2006/relationships/hyperlink" Target="https://www.schoolsforhealth.org/sites/default/files/editor/wales-gemma-cox_0.pdf" TargetMode="External"/><Relationship Id="rId5" Type="http://schemas.openxmlformats.org/officeDocument/2006/relationships/image" Target="../media/image40.jpg"/><Relationship Id="rId10" Type="http://schemas.openxmlformats.org/officeDocument/2006/relationships/image" Target="../media/image44.png"/><Relationship Id="rId4" Type="http://schemas.openxmlformats.org/officeDocument/2006/relationships/hyperlink" Target="https://plasticgeneration.com/ecobricks-an-alternative-building-material/" TargetMode="External"/><Relationship Id="rId9" Type="http://schemas.openxmlformats.org/officeDocument/2006/relationships/image" Target="../media/image4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gettyimages.com.au/detail/photo/man-walking-across-desert-somalia-africa-high-res-stock-photography/142900222" TargetMode="External"/><Relationship Id="rId3" Type="http://schemas.openxmlformats.org/officeDocument/2006/relationships/hyperlink" Target="https://www.worldatlas.com/webimage/countrys/africa/so.htm" TargetMode="External"/><Relationship Id="rId7" Type="http://schemas.openxmlformats.org/officeDocument/2006/relationships/hyperlink" Target="https://www.treehugger.com/clean-technology/epic-drought-along-horn-of-africa-mapped-out.html" TargetMode="External"/><Relationship Id="rId2" Type="http://schemas.openxmlformats.org/officeDocument/2006/relationships/hyperlink" Target="https://www.hrw.org/world-report/2020/country-chapters/somalia#fa7e90" TargetMode="External"/><Relationship Id="rId1" Type="http://schemas.openxmlformats.org/officeDocument/2006/relationships/slideLayout" Target="../slideLayouts/slideLayout1.xml"/><Relationship Id="rId6" Type="http://schemas.openxmlformats.org/officeDocument/2006/relationships/hyperlink" Target="https://www.somalinet.com/forums/viewtopic.php?t=372587" TargetMode="External"/><Relationship Id="rId11" Type="http://schemas.openxmlformats.org/officeDocument/2006/relationships/hyperlink" Target="https://gov.wales/sites/default/files/publications/2018-02/education-for-sustainable-development-and-global-citizenship-in-the-further-education-sector-in-wales_0.pdf" TargetMode="External"/><Relationship Id="rId5" Type="http://schemas.openxmlformats.org/officeDocument/2006/relationships/hyperlink" Target="https://theirworld.org/news/somalia-shakes-up-education-system-schools-after-years-of-conflict" TargetMode="External"/><Relationship Id="rId10" Type="http://schemas.openxmlformats.org/officeDocument/2006/relationships/hyperlink" Target="https://www.thecrazytourist.com/15-best-places-visit-somalia/" TargetMode="External"/><Relationship Id="rId4" Type="http://schemas.openxmlformats.org/officeDocument/2006/relationships/hyperlink" Target="https://www.reddit.com/r/Somaliweyn/comments/ci7cq3/beautiful_places_in_somalia/" TargetMode="External"/><Relationship Id="rId9" Type="http://schemas.openxmlformats.org/officeDocument/2006/relationships/hyperlink" Target="http://www.traveltourxp.com/5-must-visit-attractions-of-somalia/"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21stcenturychallenges.org/poverty-in-britain/" TargetMode="External"/><Relationship Id="rId13" Type="http://schemas.openxmlformats.org/officeDocument/2006/relationships/hyperlink" Target="https://www.britannica.com/story/the-controversy-over-female-genital-cutting" TargetMode="External"/><Relationship Id="rId3" Type="http://schemas.openxmlformats.org/officeDocument/2006/relationships/hyperlink" Target="http://theconversation.com/how-schools-are-kept-afloat-in-somaliland-121570" TargetMode="External"/><Relationship Id="rId7" Type="http://schemas.openxmlformats.org/officeDocument/2006/relationships/hyperlink" Target="https://www.quora.com/What-may-be-the-reason-for-poverty-in-Somalia" TargetMode="External"/><Relationship Id="rId12" Type="http://schemas.openxmlformats.org/officeDocument/2006/relationships/hyperlink" Target="https://www.al-fanarmedia.org/2018/03/many-somali-girls-education-ends-brutal-ritual/" TargetMode="External"/><Relationship Id="rId2" Type="http://schemas.openxmlformats.org/officeDocument/2006/relationships/hyperlink" Target="https://sustainabledevelopment.un.org/content/documents/23678UK_12072019_UK_Voluntary_National_Review_2019.pdf" TargetMode="External"/><Relationship Id="rId1" Type="http://schemas.openxmlformats.org/officeDocument/2006/relationships/slideLayout" Target="../slideLayouts/slideLayout1.xml"/><Relationship Id="rId6" Type="http://schemas.openxmlformats.org/officeDocument/2006/relationships/hyperlink" Target="https://www.countryflags.com/en/somalia-flag-vector.html" TargetMode="External"/><Relationship Id="rId11" Type="http://schemas.openxmlformats.org/officeDocument/2006/relationships/hyperlink" Target="https://reliefweb.int/report/world/global-education-monitoring-report-2019-gender-report-building-bridges-gender-equality" TargetMode="External"/><Relationship Id="rId5" Type="http://schemas.openxmlformats.org/officeDocument/2006/relationships/hyperlink" Target="http://somaliaeducation.weebly.com/about-the-education-of-somalia.html" TargetMode="External"/><Relationship Id="rId10" Type="http://schemas.openxmlformats.org/officeDocument/2006/relationships/hyperlink" Target="http://www.somuchhope.com/sow/i-found-my-peace-about-poverty-and-economic-inequality" TargetMode="External"/><Relationship Id="rId4" Type="http://schemas.openxmlformats.org/officeDocument/2006/relationships/hyperlink" Target="https://www.unicef.org/somalia/education" TargetMode="External"/><Relationship Id="rId9" Type="http://schemas.openxmlformats.org/officeDocument/2006/relationships/hyperlink" Target="https://www.somalispot.com/threads/another-great-move-by-the-somali-dowlad.51216/page-8"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unicef.org.uk/" TargetMode="External"/><Relationship Id="rId13" Type="http://schemas.openxmlformats.org/officeDocument/2006/relationships/hyperlink" Target="https://en.wikipedia.org/wiki/Ecobricks" TargetMode="External"/><Relationship Id="rId3" Type="http://schemas.openxmlformats.org/officeDocument/2006/relationships/hyperlink" Target="https://www.pulse.ng/lifestyle/relationships-weddings/in-somalia-14-yr-old-child-bride-forced-to-wed-60-yr-old-man-in-arranged-marriage/8gpjcv9" TargetMode="External"/><Relationship Id="rId7" Type="http://schemas.openxmlformats.org/officeDocument/2006/relationships/hyperlink" Target="https://english.alaraby.co.uk/english/news/2016/12/9/new-project-to-tackle-child-soldier-recruitment-in-somalia" TargetMode="External"/><Relationship Id="rId12" Type="http://schemas.openxmlformats.org/officeDocument/2006/relationships/hyperlink" Target="https://www.afterschoolafrica.com/2769/ucl-aet-undergraduate-africa-outreach-bursaries-uk/" TargetMode="External"/><Relationship Id="rId2" Type="http://schemas.openxmlformats.org/officeDocument/2006/relationships/hyperlink" Target="https://www.thejournal.ie/un-chores-3014246-Oct2016/" TargetMode="External"/><Relationship Id="rId1" Type="http://schemas.openxmlformats.org/officeDocument/2006/relationships/slideLayout" Target="../slideLayouts/slideLayout1.xml"/><Relationship Id="rId6" Type="http://schemas.openxmlformats.org/officeDocument/2006/relationships/hyperlink" Target="https://foreignpolicy.com/2011/07/26/children-on-the-frontlines-of-somalias-famine/" TargetMode="External"/><Relationship Id="rId11" Type="http://schemas.openxmlformats.org/officeDocument/2006/relationships/hyperlink" Target="https://twitter.com/savechildrenuk" TargetMode="External"/><Relationship Id="rId5" Type="http://schemas.openxmlformats.org/officeDocument/2006/relationships/hyperlink" Target="https://www.voanews.com/africa/number-child-soldiers-somalia-may-top-5000-un-reports" TargetMode="External"/><Relationship Id="rId10" Type="http://schemas.openxmlformats.org/officeDocument/2006/relationships/hyperlink" Target="https://africaeducationaltrust.org/somalia/" TargetMode="External"/><Relationship Id="rId4" Type="http://schemas.openxmlformats.org/officeDocument/2006/relationships/hyperlink" Target="https://www.washingtonpost.com/news/worldviews/wp/2018/07/20/most-girls-in-somalia-experience-genital-mutilation-the-ritual-just-killed-a-10-year-old/" TargetMode="External"/><Relationship Id="rId9" Type="http://schemas.openxmlformats.org/officeDocument/2006/relationships/hyperlink" Target="https://www.savethechildren.org.uk/where-we-work/africa/somalia"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icmarostica.edu.it/" TargetMode="External"/><Relationship Id="rId3" Type="http://schemas.openxmlformats.org/officeDocument/2006/relationships/hyperlink" Target="https://assets.publishing.service.gov.uk/government/uploads/system/uploads/attachment_data/file/812539/Schools_Pupils_and_their_Characteristics_2019_Main_Text.pdf" TargetMode="External"/><Relationship Id="rId7" Type="http://schemas.openxmlformats.org/officeDocument/2006/relationships/hyperlink" Target="https://www.schoolsforhealth.org/sites/default/files/editor/wales-gemma-cox_0.pdf" TargetMode="External"/><Relationship Id="rId2" Type="http://schemas.openxmlformats.org/officeDocument/2006/relationships/hyperlink" Target="https://assets.publishing.service.gov.uk/government/uploads/system/uploads/attachment_data/file/215398/dh_130517.pdf" TargetMode="External"/><Relationship Id="rId1" Type="http://schemas.openxmlformats.org/officeDocument/2006/relationships/slideLayout" Target="../slideLayouts/slideLayout1.xml"/><Relationship Id="rId6" Type="http://schemas.openxmlformats.org/officeDocument/2006/relationships/hyperlink" Target="https://www.publichealthnetwork.cymru/en/social-determinants/education/welsh-network-of-healthy-school-schemes-wnhss/" TargetMode="External"/><Relationship Id="rId5" Type="http://schemas.openxmlformats.org/officeDocument/2006/relationships/hyperlink" Target="https://plasticgeneration.com/ecobricks-an-alternative-building-material/" TargetMode="External"/><Relationship Id="rId4" Type="http://schemas.openxmlformats.org/officeDocument/2006/relationships/hyperlink" Target="https://www.ecobricks.org/" TargetMode="External"/><Relationship Id="rId9" Type="http://schemas.openxmlformats.org/officeDocument/2006/relationships/hyperlink" Target="https://www.ecoschools.glob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11" descr="A picture containing drawing&#10;&#10;Description automatically generated">
            <a:extLst>
              <a:ext uri="{FF2B5EF4-FFF2-40B4-BE49-F238E27FC236}">
                <a16:creationId xmlns:a16="http://schemas.microsoft.com/office/drawing/2014/main" id="{47CF7F82-1EB1-4A07-B9F8-E48C956B57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563" y="-5623"/>
            <a:ext cx="11920873" cy="6646607"/>
          </a:xfrm>
          <a:prstGeom prst="ellipse">
            <a:avLst/>
          </a:prstGeom>
        </p:spPr>
      </p:pic>
      <p:sp>
        <p:nvSpPr>
          <p:cNvPr id="8" name="TextBox 7">
            <a:extLst>
              <a:ext uri="{FF2B5EF4-FFF2-40B4-BE49-F238E27FC236}">
                <a16:creationId xmlns:a16="http://schemas.microsoft.com/office/drawing/2014/main" id="{9D7F0161-73C4-423F-85DC-A6D98C1426E4}"/>
              </a:ext>
            </a:extLst>
          </p:cNvPr>
          <p:cNvSpPr txBox="1"/>
          <p:nvPr/>
        </p:nvSpPr>
        <p:spPr>
          <a:xfrm>
            <a:off x="2005781" y="953730"/>
            <a:ext cx="8465574" cy="5016758"/>
          </a:xfrm>
          <a:prstGeom prst="rect">
            <a:avLst/>
          </a:prstGeom>
          <a:noFill/>
        </p:spPr>
        <p:txBody>
          <a:bodyPr wrap="square" rtlCol="0">
            <a:spAutoFit/>
          </a:bodyPr>
          <a:lstStyle/>
          <a:p>
            <a:pPr algn="ctr"/>
            <a:r>
              <a:rPr lang="en-GB" sz="8000" b="1" dirty="0">
                <a:latin typeface="Arial" panose="020B0604020202020204" pitchFamily="34" charset="0"/>
                <a:cs typeface="Arial" panose="020B0604020202020204" pitchFamily="34" charset="0"/>
              </a:rPr>
              <a:t>SJIE6006</a:t>
            </a:r>
          </a:p>
          <a:p>
            <a:pPr algn="ctr"/>
            <a:r>
              <a:rPr lang="en-GB" sz="8000" b="1" dirty="0">
                <a:latin typeface="Arial" panose="020B0604020202020204" pitchFamily="34" charset="0"/>
                <a:cs typeface="Arial" panose="020B0604020202020204" pitchFamily="34" charset="0"/>
              </a:rPr>
              <a:t>Global Perspectives on </a:t>
            </a:r>
          </a:p>
          <a:p>
            <a:pPr algn="ctr"/>
            <a:r>
              <a:rPr lang="en-GB" sz="8000" b="1" dirty="0">
                <a:latin typeface="Arial" panose="020B0604020202020204" pitchFamily="34" charset="0"/>
                <a:cs typeface="Arial" panose="020B0604020202020204" pitchFamily="34" charset="0"/>
              </a:rPr>
              <a:t>Education</a:t>
            </a:r>
          </a:p>
        </p:txBody>
      </p:sp>
    </p:spTree>
    <p:extLst>
      <p:ext uri="{BB962C8B-B14F-4D97-AF65-F5344CB8AC3E}">
        <p14:creationId xmlns:p14="http://schemas.microsoft.com/office/powerpoint/2010/main" val="428165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anim calcmode="lin" valueType="num">
                                      <p:cBhvr>
                                        <p:cTn id="8" dur="2000" fill="hold"/>
                                        <p:tgtEl>
                                          <p:spTgt spid="12"/>
                                        </p:tgtEl>
                                        <p:attrNameLst>
                                          <p:attrName>ppt_w</p:attrName>
                                        </p:attrNameLst>
                                      </p:cBhvr>
                                      <p:tavLst>
                                        <p:tav tm="0" fmla="#ppt_w*sin(2.5*pi*$)">
                                          <p:val>
                                            <p:fltVal val="0"/>
                                          </p:val>
                                        </p:tav>
                                        <p:tav tm="100000">
                                          <p:val>
                                            <p:fltVal val="1"/>
                                          </p:val>
                                        </p:tav>
                                      </p:tavLst>
                                    </p:anim>
                                    <p:anim calcmode="lin" valueType="num">
                                      <p:cBhvr>
                                        <p:cTn id="9" dur="20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94DB8D2-0C6F-4C1C-BCC6-F1FF8DBF78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667" y="125910"/>
            <a:ext cx="6051512" cy="6618841"/>
          </a:xfrm>
          <a:prstGeom prst="rect">
            <a:avLst/>
          </a:prstGeom>
        </p:spPr>
      </p:pic>
      <p:pic>
        <p:nvPicPr>
          <p:cNvPr id="13" name="Picture 12">
            <a:extLst>
              <a:ext uri="{FF2B5EF4-FFF2-40B4-BE49-F238E27FC236}">
                <a16:creationId xmlns:a16="http://schemas.microsoft.com/office/drawing/2014/main" id="{C3D35BE4-822C-44C4-AF19-E08353AF1E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7172" y="996925"/>
            <a:ext cx="5260258" cy="5753408"/>
          </a:xfrm>
          <a:prstGeom prst="rect">
            <a:avLst/>
          </a:prstGeom>
        </p:spPr>
      </p:pic>
      <p:sp>
        <p:nvSpPr>
          <p:cNvPr id="8" name="TextBox 7">
            <a:extLst>
              <a:ext uri="{FF2B5EF4-FFF2-40B4-BE49-F238E27FC236}">
                <a16:creationId xmlns:a16="http://schemas.microsoft.com/office/drawing/2014/main" id="{A53E6A85-24C1-4946-AA01-ABC896A24BBE}"/>
              </a:ext>
            </a:extLst>
          </p:cNvPr>
          <p:cNvSpPr txBox="1"/>
          <p:nvPr/>
        </p:nvSpPr>
        <p:spPr>
          <a:xfrm>
            <a:off x="6424132" y="-110653"/>
            <a:ext cx="4173393" cy="1200329"/>
          </a:xfrm>
          <a:prstGeom prst="rect">
            <a:avLst/>
          </a:prstGeom>
          <a:noFill/>
          <a:ln>
            <a:noFill/>
          </a:ln>
        </p:spPr>
        <p:txBody>
          <a:bodyPr wrap="square" rtlCol="0">
            <a:spAutoFit/>
          </a:bodyPr>
          <a:lstStyle/>
          <a:p>
            <a:r>
              <a:rPr lang="en-GB" sz="7200" b="1" dirty="0">
                <a:solidFill>
                  <a:schemeClr val="bg1"/>
                </a:solidFill>
                <a:latin typeface="Arial" panose="020B0604020202020204" pitchFamily="34" charset="0"/>
                <a:cs typeface="Arial" panose="020B0604020202020204" pitchFamily="34" charset="0"/>
              </a:rPr>
              <a:t>Somalia</a:t>
            </a:r>
          </a:p>
        </p:txBody>
      </p:sp>
      <p:sp>
        <p:nvSpPr>
          <p:cNvPr id="17" name="Rectangle 16">
            <a:extLst>
              <a:ext uri="{FF2B5EF4-FFF2-40B4-BE49-F238E27FC236}">
                <a16:creationId xmlns:a16="http://schemas.microsoft.com/office/drawing/2014/main" id="{5F4B37A5-46A2-4552-A737-A46B7CA9FD47}"/>
              </a:ext>
            </a:extLst>
          </p:cNvPr>
          <p:cNvSpPr/>
          <p:nvPr/>
        </p:nvSpPr>
        <p:spPr>
          <a:xfrm>
            <a:off x="10787691" y="4827745"/>
            <a:ext cx="1011920" cy="754997"/>
          </a:xfrm>
          <a:prstGeom prst="rect">
            <a:avLst/>
          </a:prstGeom>
          <a:solidFill>
            <a:srgbClr val="2CDC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36AC5C3B-1E3A-44EA-A289-FDFC25E578FA}"/>
              </a:ext>
            </a:extLst>
          </p:cNvPr>
          <p:cNvSpPr/>
          <p:nvPr/>
        </p:nvSpPr>
        <p:spPr>
          <a:xfrm>
            <a:off x="7928311" y="1000465"/>
            <a:ext cx="1505540" cy="246221"/>
          </a:xfrm>
          <a:prstGeom prst="rect">
            <a:avLst/>
          </a:prstGeom>
        </p:spPr>
        <p:txBody>
          <a:bodyPr wrap="none">
            <a:spAutoFit/>
          </a:bodyPr>
          <a:lstStyle/>
          <a:p>
            <a:r>
              <a:rPr lang="en-GB" sz="1000" b="0" i="0" u="none" strike="noStrike" dirty="0">
                <a:effectLst/>
                <a:latin typeface="Arial" panose="020B0604020202020204" pitchFamily="34" charset="0"/>
                <a:cs typeface="Arial" panose="020B0604020202020204" pitchFamily="34" charset="0"/>
              </a:rPr>
              <a:t>(Worldatlas.com, 2009)</a:t>
            </a:r>
            <a:endParaRPr lang="en-GB" sz="1000" dirty="0">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125526A9-0805-4FB5-BD2A-D698E2209637}"/>
              </a:ext>
            </a:extLst>
          </p:cNvPr>
          <p:cNvSpPr/>
          <p:nvPr/>
        </p:nvSpPr>
        <p:spPr>
          <a:xfrm>
            <a:off x="2172928" y="150669"/>
            <a:ext cx="1505540" cy="246221"/>
          </a:xfrm>
          <a:prstGeom prst="rect">
            <a:avLst/>
          </a:prstGeom>
        </p:spPr>
        <p:txBody>
          <a:bodyPr wrap="none">
            <a:spAutoFit/>
          </a:bodyPr>
          <a:lstStyle/>
          <a:p>
            <a:r>
              <a:rPr lang="en-GB" sz="1000" b="0" i="0" u="none" strike="noStrike" dirty="0">
                <a:effectLst/>
                <a:latin typeface="Arial" panose="020B0604020202020204" pitchFamily="34" charset="0"/>
                <a:cs typeface="Arial" panose="020B0604020202020204" pitchFamily="34" charset="0"/>
              </a:rPr>
              <a:t>(Worldatlas.com, 2009)</a:t>
            </a:r>
            <a:endParaRPr lang="en-GB" sz="1000" dirty="0">
              <a:latin typeface="Arial" panose="020B0604020202020204" pitchFamily="34" charset="0"/>
              <a:cs typeface="Arial" panose="020B0604020202020204" pitchFamily="34" charset="0"/>
            </a:endParaRPr>
          </a:p>
        </p:txBody>
      </p:sp>
      <p:pic>
        <p:nvPicPr>
          <p:cNvPr id="3" name="Picture 2" descr="A picture containing monitor, computer, screen, laptop&#10;&#10;Description automatically generated">
            <a:extLst>
              <a:ext uri="{FF2B5EF4-FFF2-40B4-BE49-F238E27FC236}">
                <a16:creationId xmlns:a16="http://schemas.microsoft.com/office/drawing/2014/main" id="{3DF750A5-CC88-4E64-90EC-908421B5B4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80577" y="69806"/>
            <a:ext cx="2013747" cy="1176880"/>
          </a:xfrm>
          <a:prstGeom prst="rect">
            <a:avLst/>
          </a:prstGeom>
        </p:spPr>
      </p:pic>
      <p:sp>
        <p:nvSpPr>
          <p:cNvPr id="4" name="Rectangle 3">
            <a:extLst>
              <a:ext uri="{FF2B5EF4-FFF2-40B4-BE49-F238E27FC236}">
                <a16:creationId xmlns:a16="http://schemas.microsoft.com/office/drawing/2014/main" id="{1DD595BE-46A5-4A54-9C70-0C59E13B4E86}"/>
              </a:ext>
            </a:extLst>
          </p:cNvPr>
          <p:cNvSpPr/>
          <p:nvPr/>
        </p:nvSpPr>
        <p:spPr>
          <a:xfrm>
            <a:off x="10978216" y="0"/>
            <a:ext cx="1149674"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countryflags.com</a:t>
            </a:r>
            <a:endParaRPr lang="en-GB" sz="1000" dirty="0">
              <a:solidFill>
                <a:schemeClr val="bg1"/>
              </a:solidFill>
            </a:endParaRPr>
          </a:p>
        </p:txBody>
      </p:sp>
    </p:spTree>
    <p:extLst>
      <p:ext uri="{BB962C8B-B14F-4D97-AF65-F5344CB8AC3E}">
        <p14:creationId xmlns:p14="http://schemas.microsoft.com/office/powerpoint/2010/main" val="579019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 name="Picture 2" descr="the-city-of-mogadishu">
            <a:hlinkClick r:id="rId2"/>
            <a:extLst>
              <a:ext uri="{FF2B5EF4-FFF2-40B4-BE49-F238E27FC236}">
                <a16:creationId xmlns:a16="http://schemas.microsoft.com/office/drawing/2014/main" id="{4D98AB0E-A875-4DD8-9D9B-676B794BAE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94" r="1" b="18041"/>
          <a:stretch/>
        </p:blipFill>
        <p:spPr bwMode="auto">
          <a:xfrm>
            <a:off x="6605784" y="97946"/>
            <a:ext cx="5448564" cy="291542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pic>
        <p:nvPicPr>
          <p:cNvPr id="16" name="Picture 15" descr="A person walking down a dirt road&#10;&#10;Description automatically generated">
            <a:extLst>
              <a:ext uri="{FF2B5EF4-FFF2-40B4-BE49-F238E27FC236}">
                <a16:creationId xmlns:a16="http://schemas.microsoft.com/office/drawing/2014/main" id="{307FBBE6-CE32-4DD9-93EF-F2D2F68FF7E4}"/>
              </a:ext>
            </a:extLst>
          </p:cNvPr>
          <p:cNvPicPr>
            <a:picLocks noChangeAspect="1"/>
          </p:cNvPicPr>
          <p:nvPr/>
        </p:nvPicPr>
        <p:blipFill rotWithShape="1">
          <a:blip r:embed="rId4">
            <a:extLst>
              <a:ext uri="{28A0092B-C50C-407E-A947-70E740481C1C}">
                <a14:useLocalDpi xmlns:a14="http://schemas.microsoft.com/office/drawing/2010/main" val="0"/>
              </a:ext>
            </a:extLst>
          </a:blip>
          <a:srcRect r="2" b="9035"/>
          <a:stretch/>
        </p:blipFill>
        <p:spPr>
          <a:xfrm>
            <a:off x="137652" y="97946"/>
            <a:ext cx="4256795" cy="2591571"/>
          </a:xfrm>
          <a:prstGeom prst="rect">
            <a:avLst/>
          </a:prstGeom>
        </p:spPr>
      </p:pic>
      <p:pic>
        <p:nvPicPr>
          <p:cNvPr id="19" name="Picture 18" descr="A picture containing outdoor, building, table, man&#10;&#10;Description automatically generated">
            <a:extLst>
              <a:ext uri="{FF2B5EF4-FFF2-40B4-BE49-F238E27FC236}">
                <a16:creationId xmlns:a16="http://schemas.microsoft.com/office/drawing/2014/main" id="{4827F9E4-0CF2-4F6B-8C8A-5F6E07C88EC7}"/>
              </a:ext>
            </a:extLst>
          </p:cNvPr>
          <p:cNvPicPr>
            <a:picLocks noChangeAspect="1"/>
          </p:cNvPicPr>
          <p:nvPr/>
        </p:nvPicPr>
        <p:blipFill rotWithShape="1">
          <a:blip r:embed="rId5">
            <a:extLst>
              <a:ext uri="{28A0092B-C50C-407E-A947-70E740481C1C}">
                <a14:useLocalDpi xmlns:a14="http://schemas.microsoft.com/office/drawing/2010/main" val="0"/>
              </a:ext>
            </a:extLst>
          </a:blip>
          <a:srcRect t="22968" r="2" b="3777"/>
          <a:stretch/>
        </p:blipFill>
        <p:spPr>
          <a:xfrm>
            <a:off x="137651" y="2659141"/>
            <a:ext cx="4490841" cy="2269360"/>
          </a:xfrm>
          <a:prstGeom prst="rect">
            <a:avLst/>
          </a:prstGeom>
        </p:spPr>
      </p:pic>
      <p:pic>
        <p:nvPicPr>
          <p:cNvPr id="13" name="Picture 12" descr="A picture containing outdoor, sheep, herd, rock&#10;&#10;Description automatically generated">
            <a:extLst>
              <a:ext uri="{FF2B5EF4-FFF2-40B4-BE49-F238E27FC236}">
                <a16:creationId xmlns:a16="http://schemas.microsoft.com/office/drawing/2014/main" id="{FFF83994-3001-448A-8477-5D3520C3DC8E}"/>
              </a:ext>
            </a:extLst>
          </p:cNvPr>
          <p:cNvPicPr>
            <a:picLocks noChangeAspect="1"/>
          </p:cNvPicPr>
          <p:nvPr/>
        </p:nvPicPr>
        <p:blipFill rotWithShape="1">
          <a:blip r:embed="rId6">
            <a:extLst>
              <a:ext uri="{28A0092B-C50C-407E-A947-70E740481C1C}">
                <a14:useLocalDpi xmlns:a14="http://schemas.microsoft.com/office/drawing/2010/main" val="0"/>
              </a:ext>
            </a:extLst>
          </a:blip>
          <a:srcRect t="26263" r="-4" b="578"/>
          <a:stretch/>
        </p:blipFill>
        <p:spPr>
          <a:xfrm>
            <a:off x="137652" y="4650656"/>
            <a:ext cx="4513006" cy="2109011"/>
          </a:xfrm>
          <a:prstGeom prst="rect">
            <a:avLst/>
          </a:prstGeom>
        </p:spPr>
      </p:pic>
      <p:sp>
        <p:nvSpPr>
          <p:cNvPr id="22" name="Rectangle 21">
            <a:extLst>
              <a:ext uri="{FF2B5EF4-FFF2-40B4-BE49-F238E27FC236}">
                <a16:creationId xmlns:a16="http://schemas.microsoft.com/office/drawing/2014/main" id="{305F5249-845E-412C-B918-01545195A481}"/>
              </a:ext>
            </a:extLst>
          </p:cNvPr>
          <p:cNvSpPr/>
          <p:nvPr/>
        </p:nvSpPr>
        <p:spPr>
          <a:xfrm>
            <a:off x="115485" y="2395317"/>
            <a:ext cx="1234633" cy="246221"/>
          </a:xfrm>
          <a:prstGeom prst="rect">
            <a:avLst/>
          </a:prstGeom>
        </p:spPr>
        <p:txBody>
          <a:bodyPr wrap="none">
            <a:spAutoFit/>
          </a:bodyPr>
          <a:lstStyle/>
          <a:p>
            <a:r>
              <a:rPr lang="en-GB" sz="1000" b="0" i="0" u="none" strike="noStrike" dirty="0">
                <a:effectLst/>
                <a:latin typeface="Arial" panose="020B0604020202020204" pitchFamily="34" charset="0"/>
                <a:cs typeface="Arial" panose="020B0604020202020204" pitchFamily="34" charset="0"/>
              </a:rPr>
              <a:t>(TreeHugger, n.d.)</a:t>
            </a:r>
            <a:endParaRPr lang="en-GB" sz="1000" dirty="0">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91550E69-6811-4CCB-B2C2-ABB10A7E733F}"/>
              </a:ext>
            </a:extLst>
          </p:cNvPr>
          <p:cNvSpPr/>
          <p:nvPr/>
        </p:nvSpPr>
        <p:spPr>
          <a:xfrm>
            <a:off x="137652" y="6513446"/>
            <a:ext cx="1691489" cy="246221"/>
          </a:xfrm>
          <a:prstGeom prst="rect">
            <a:avLst/>
          </a:prstGeom>
        </p:spPr>
        <p:txBody>
          <a:bodyPr wrap="none">
            <a:spAutoFit/>
          </a:bodyPr>
          <a:lstStyle/>
          <a:p>
            <a:r>
              <a:rPr lang="en-GB" sz="1000" b="0" i="0" u="none" strike="noStrike" dirty="0">
                <a:solidFill>
                  <a:schemeClr val="bg1"/>
                </a:solidFill>
                <a:effectLst/>
                <a:latin typeface="Arial" panose="020B0604020202020204" pitchFamily="34" charset="0"/>
                <a:ea typeface="PMingLiU-ExtB" panose="02020500000000000000" pitchFamily="18" charset="-120"/>
                <a:cs typeface="Arial" panose="020B0604020202020204" pitchFamily="34" charset="0"/>
              </a:rPr>
              <a:t>(www.somalinet.com, n.d.)</a:t>
            </a:r>
            <a:endParaRPr lang="en-GB" sz="1000" dirty="0">
              <a:solidFill>
                <a:schemeClr val="bg1"/>
              </a:solidFill>
              <a:latin typeface="Arial" panose="020B0604020202020204" pitchFamily="34" charset="0"/>
              <a:ea typeface="PMingLiU-ExtB" panose="02020500000000000000" pitchFamily="18" charset="-120"/>
              <a:cs typeface="Arial" panose="020B0604020202020204" pitchFamily="34" charset="0"/>
            </a:endParaRPr>
          </a:p>
        </p:txBody>
      </p:sp>
      <p:pic>
        <p:nvPicPr>
          <p:cNvPr id="18" name="Picture 17" descr="A large green field&#10;&#10;Description automatically generated">
            <a:extLst>
              <a:ext uri="{FF2B5EF4-FFF2-40B4-BE49-F238E27FC236}">
                <a16:creationId xmlns:a16="http://schemas.microsoft.com/office/drawing/2014/main" id="{84D8D20E-9490-48CF-8731-A9D9BC41A0EE}"/>
              </a:ext>
            </a:extLst>
          </p:cNvPr>
          <p:cNvPicPr>
            <a:picLocks noChangeAspect="1"/>
          </p:cNvPicPr>
          <p:nvPr/>
        </p:nvPicPr>
        <p:blipFill rotWithShape="1">
          <a:blip r:embed="rId7">
            <a:extLst>
              <a:ext uri="{28A0092B-C50C-407E-A947-70E740481C1C}">
                <a14:useLocalDpi xmlns:a14="http://schemas.microsoft.com/office/drawing/2010/main" val="0"/>
              </a:ext>
            </a:extLst>
          </a:blip>
          <a:srcRect t="34506" r="1" b="19272"/>
          <a:stretch/>
        </p:blipFill>
        <p:spPr>
          <a:xfrm>
            <a:off x="2891255" y="4291169"/>
            <a:ext cx="4827666" cy="2467874"/>
          </a:xfrm>
          <a:prstGeom prst="rect">
            <a:avLst/>
          </a:prstGeom>
        </p:spPr>
      </p:pic>
      <p:sp>
        <p:nvSpPr>
          <p:cNvPr id="2" name="TextBox 1">
            <a:extLst>
              <a:ext uri="{FF2B5EF4-FFF2-40B4-BE49-F238E27FC236}">
                <a16:creationId xmlns:a16="http://schemas.microsoft.com/office/drawing/2014/main" id="{E3C0E2AE-A2AE-4B2C-BF22-235179BA09ED}"/>
              </a:ext>
            </a:extLst>
          </p:cNvPr>
          <p:cNvSpPr txBox="1"/>
          <p:nvPr/>
        </p:nvSpPr>
        <p:spPr>
          <a:xfrm>
            <a:off x="270385" y="222068"/>
            <a:ext cx="3057833" cy="769441"/>
          </a:xfrm>
          <a:prstGeom prst="rect">
            <a:avLst/>
          </a:prstGeom>
          <a:solidFill>
            <a:schemeClr val="tx1"/>
          </a:solidFill>
          <a:ln w="28575">
            <a:solidFill>
              <a:schemeClr val="bg1"/>
            </a:solidFill>
            <a:extLst>
              <a:ext uri="{C807C97D-BFC1-408E-A445-0C87EB9F89A2}">
                <ask:lineSketchStyleProps xmlns:ask="http://schemas.microsoft.com/office/drawing/2018/sketchyshapes">
                  <ask:type>
                    <ask:lineSketchNone/>
                  </ask:type>
                </ask:lineSketchStyleProps>
              </a:ext>
            </a:extLst>
          </a:ln>
        </p:spPr>
        <p:txBody>
          <a:bodyPr wrap="square" rtlCol="0">
            <a:spAutoFit/>
          </a:bodyPr>
          <a:lstStyle/>
          <a:p>
            <a:r>
              <a:rPr lang="en-GB" sz="4400" dirty="0">
                <a:solidFill>
                  <a:schemeClr val="bg1"/>
                </a:solidFill>
                <a:latin typeface="Arial" panose="020B0604020202020204" pitchFamily="34" charset="0"/>
                <a:cs typeface="Arial" panose="020B0604020202020204" pitchFamily="34" charset="0"/>
              </a:rPr>
              <a:t>Native land</a:t>
            </a:r>
          </a:p>
        </p:txBody>
      </p:sp>
      <p:pic>
        <p:nvPicPr>
          <p:cNvPr id="17" name="Picture 16" descr="A sunset over a beach&#10;&#10;Description automatically generated">
            <a:extLst>
              <a:ext uri="{FF2B5EF4-FFF2-40B4-BE49-F238E27FC236}">
                <a16:creationId xmlns:a16="http://schemas.microsoft.com/office/drawing/2014/main" id="{19B6A6D0-9CB6-4C91-90ED-27892878650C}"/>
              </a:ext>
            </a:extLst>
          </p:cNvPr>
          <p:cNvPicPr>
            <a:picLocks noChangeAspect="1"/>
          </p:cNvPicPr>
          <p:nvPr/>
        </p:nvPicPr>
        <p:blipFill rotWithShape="1">
          <a:blip r:embed="rId8">
            <a:extLst>
              <a:ext uri="{28A0092B-C50C-407E-A947-70E740481C1C}">
                <a14:useLocalDpi xmlns:a14="http://schemas.microsoft.com/office/drawing/2010/main" val="0"/>
              </a:ext>
            </a:extLst>
          </a:blip>
          <a:srcRect r="2" b="33027"/>
          <a:stretch/>
        </p:blipFill>
        <p:spPr>
          <a:xfrm>
            <a:off x="3561456" y="2391359"/>
            <a:ext cx="4584180" cy="2099191"/>
          </a:xfrm>
          <a:prstGeom prst="rect">
            <a:avLst/>
          </a:prstGeom>
        </p:spPr>
      </p:pic>
      <p:sp>
        <p:nvSpPr>
          <p:cNvPr id="14" name="Rectangle 13">
            <a:extLst>
              <a:ext uri="{FF2B5EF4-FFF2-40B4-BE49-F238E27FC236}">
                <a16:creationId xmlns:a16="http://schemas.microsoft.com/office/drawing/2014/main" id="{FF7A5477-C68D-4433-9EE8-3ABB5F85F4C0}"/>
              </a:ext>
            </a:extLst>
          </p:cNvPr>
          <p:cNvSpPr/>
          <p:nvPr/>
        </p:nvSpPr>
        <p:spPr>
          <a:xfrm>
            <a:off x="11204435" y="98957"/>
            <a:ext cx="849913" cy="246221"/>
          </a:xfrm>
          <a:prstGeom prst="rect">
            <a:avLst/>
          </a:prstGeom>
        </p:spPr>
        <p:txBody>
          <a:bodyPr wrap="none">
            <a:spAutoFit/>
          </a:bodyPr>
          <a:lstStyle/>
          <a:p>
            <a:pPr>
              <a:spcAft>
                <a:spcPts val="600"/>
              </a:spcAft>
            </a:pPr>
            <a:r>
              <a:rPr lang="en-GB" sz="1000" b="0" i="0" u="none" strike="noStrike" dirty="0">
                <a:effectLst/>
                <a:latin typeface="Arial" panose="020B0604020202020204" pitchFamily="34" charset="0"/>
                <a:cs typeface="Arial" panose="020B0604020202020204" pitchFamily="34" charset="0"/>
              </a:rPr>
              <a:t>(Anon, n.d.)</a:t>
            </a:r>
            <a:endParaRPr lang="en-GB" sz="1000" dirty="0">
              <a:latin typeface="Arial" panose="020B0604020202020204" pitchFamily="34" charset="0"/>
              <a:cs typeface="Arial" panose="020B0604020202020204" pitchFamily="34" charset="0"/>
            </a:endParaRPr>
          </a:p>
        </p:txBody>
      </p:sp>
      <p:pic>
        <p:nvPicPr>
          <p:cNvPr id="20" name="Picture 4" descr="the-city-of-hargeisa">
            <a:hlinkClick r:id="rId9"/>
            <a:extLst>
              <a:ext uri="{FF2B5EF4-FFF2-40B4-BE49-F238E27FC236}">
                <a16:creationId xmlns:a16="http://schemas.microsoft.com/office/drawing/2014/main" id="{5A7C9C0F-26D2-4FF2-AADC-DBA829EE8EBF}"/>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6980"/>
          <a:stretch/>
        </p:blipFill>
        <p:spPr bwMode="auto">
          <a:xfrm>
            <a:off x="7699472" y="4425361"/>
            <a:ext cx="4344466" cy="2333682"/>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5D53E6F1-6DC8-407B-B5C7-682EC7051B6B}"/>
              </a:ext>
            </a:extLst>
          </p:cNvPr>
          <p:cNvSpPr/>
          <p:nvPr/>
        </p:nvSpPr>
        <p:spPr>
          <a:xfrm>
            <a:off x="10240207" y="6539245"/>
            <a:ext cx="849913" cy="246221"/>
          </a:xfrm>
          <a:prstGeom prst="rect">
            <a:avLst/>
          </a:prstGeom>
        </p:spPr>
        <p:txBody>
          <a:bodyPr wrap="none">
            <a:spAutoFit/>
          </a:bodyPr>
          <a:lstStyle/>
          <a:p>
            <a:pPr>
              <a:spcAft>
                <a:spcPts val="600"/>
              </a:spcAft>
            </a:pPr>
            <a:r>
              <a:rPr lang="en-GB" sz="1000" b="0" i="0" u="none" strike="noStrike" dirty="0">
                <a:effectLst/>
                <a:latin typeface="Arial" panose="020B0604020202020204" pitchFamily="34" charset="0"/>
                <a:cs typeface="Arial" panose="020B0604020202020204" pitchFamily="34" charset="0"/>
              </a:rPr>
              <a:t>(Anon, n.d.)</a:t>
            </a:r>
            <a:endParaRPr lang="en-GB" sz="1000" dirty="0">
              <a:latin typeface="Arial" panose="020B0604020202020204" pitchFamily="34" charset="0"/>
              <a:cs typeface="Arial" panose="020B0604020202020204" pitchFamily="34" charset="0"/>
            </a:endParaRPr>
          </a:p>
        </p:txBody>
      </p:sp>
      <p:pic>
        <p:nvPicPr>
          <p:cNvPr id="26" name="Picture 6" descr="sea-beaches-of-berbera">
            <a:hlinkClick r:id="rId11"/>
            <a:extLst>
              <a:ext uri="{FF2B5EF4-FFF2-40B4-BE49-F238E27FC236}">
                <a16:creationId xmlns:a16="http://schemas.microsoft.com/office/drawing/2014/main" id="{F33A6C1E-C786-4FEB-86FC-066A74D461B1}"/>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8407" r="-1" b="-1"/>
          <a:stretch/>
        </p:blipFill>
        <p:spPr bwMode="auto">
          <a:xfrm>
            <a:off x="4351221" y="95454"/>
            <a:ext cx="2386296" cy="2303393"/>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a:extLst>
              <a:ext uri="{FF2B5EF4-FFF2-40B4-BE49-F238E27FC236}">
                <a16:creationId xmlns:a16="http://schemas.microsoft.com/office/drawing/2014/main" id="{BBFAF42F-642E-4141-BF18-D80FFA403F21}"/>
              </a:ext>
            </a:extLst>
          </p:cNvPr>
          <p:cNvSpPr/>
          <p:nvPr/>
        </p:nvSpPr>
        <p:spPr>
          <a:xfrm>
            <a:off x="5853546" y="98957"/>
            <a:ext cx="849913" cy="246221"/>
          </a:xfrm>
          <a:prstGeom prst="rect">
            <a:avLst/>
          </a:prstGeom>
        </p:spPr>
        <p:txBody>
          <a:bodyPr wrap="none">
            <a:spAutoFit/>
          </a:bodyPr>
          <a:lstStyle/>
          <a:p>
            <a:pPr>
              <a:spcAft>
                <a:spcPts val="600"/>
              </a:spcAft>
            </a:pPr>
            <a:r>
              <a:rPr lang="en-GB" sz="1000" b="0" i="0" u="none" strike="noStrike" dirty="0">
                <a:effectLst/>
                <a:latin typeface="Arial" panose="020B0604020202020204" pitchFamily="34" charset="0"/>
                <a:cs typeface="Arial" panose="020B0604020202020204" pitchFamily="34" charset="0"/>
              </a:rPr>
              <a:t>(Anon, n.d.)</a:t>
            </a:r>
            <a:endParaRPr lang="en-GB" sz="1000" dirty="0">
              <a:latin typeface="Arial" panose="020B0604020202020204" pitchFamily="34" charset="0"/>
              <a:cs typeface="Arial" panose="020B0604020202020204" pitchFamily="34" charset="0"/>
            </a:endParaRPr>
          </a:p>
        </p:txBody>
      </p:sp>
      <p:pic>
        <p:nvPicPr>
          <p:cNvPr id="29" name="Picture 28" descr="A sandy beach next to the water&#10;&#10;Description automatically generated">
            <a:extLst>
              <a:ext uri="{FF2B5EF4-FFF2-40B4-BE49-F238E27FC236}">
                <a16:creationId xmlns:a16="http://schemas.microsoft.com/office/drawing/2014/main" id="{C19A7AB3-6BCF-40F2-B038-A325838EC3E4}"/>
              </a:ext>
            </a:extLst>
          </p:cNvPr>
          <p:cNvPicPr>
            <a:picLocks noChangeAspect="1"/>
          </p:cNvPicPr>
          <p:nvPr/>
        </p:nvPicPr>
        <p:blipFill rotWithShape="1">
          <a:blip r:embed="rId13">
            <a:extLst>
              <a:ext uri="{28A0092B-C50C-407E-A947-70E740481C1C}">
                <a14:useLocalDpi xmlns:a14="http://schemas.microsoft.com/office/drawing/2010/main" val="0"/>
              </a:ext>
            </a:extLst>
          </a:blip>
          <a:srcRect r="-3" b="12019"/>
          <a:stretch/>
        </p:blipFill>
        <p:spPr>
          <a:xfrm>
            <a:off x="6498454" y="2326935"/>
            <a:ext cx="5545484" cy="2479118"/>
          </a:xfrm>
          <a:prstGeom prst="rect">
            <a:avLst/>
          </a:prstGeom>
        </p:spPr>
      </p:pic>
      <p:sp>
        <p:nvSpPr>
          <p:cNvPr id="28" name="Rectangle 27">
            <a:extLst>
              <a:ext uri="{FF2B5EF4-FFF2-40B4-BE49-F238E27FC236}">
                <a16:creationId xmlns:a16="http://schemas.microsoft.com/office/drawing/2014/main" id="{C46EFF87-79DD-4E2A-8B7A-2103ECF44CD3}"/>
              </a:ext>
            </a:extLst>
          </p:cNvPr>
          <p:cNvSpPr/>
          <p:nvPr/>
        </p:nvSpPr>
        <p:spPr>
          <a:xfrm>
            <a:off x="10531640" y="4574666"/>
            <a:ext cx="1640193" cy="246221"/>
          </a:xfrm>
          <a:prstGeom prst="rect">
            <a:avLst/>
          </a:prstGeom>
        </p:spPr>
        <p:txBody>
          <a:bodyPr wrap="none">
            <a:spAutoFit/>
          </a:bodyPr>
          <a:lstStyle/>
          <a:p>
            <a:pPr>
              <a:spcAft>
                <a:spcPts val="600"/>
              </a:spcAft>
            </a:pPr>
            <a:r>
              <a:rPr lang="en-GB" sz="1000" b="0" i="0" u="none" strike="noStrike" dirty="0">
                <a:effectLst/>
                <a:latin typeface="Arial" panose="020B0604020202020204" pitchFamily="34" charset="0"/>
                <a:cs typeface="Arial" panose="020B0604020202020204" pitchFamily="34" charset="0"/>
              </a:rPr>
              <a:t>(The Crazy Tourist, 2017)</a:t>
            </a:r>
            <a:endParaRPr lang="en-GB" sz="1000" dirty="0">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462487D0-9493-4171-8E37-18990EF0AB83}"/>
              </a:ext>
            </a:extLst>
          </p:cNvPr>
          <p:cNvSpPr/>
          <p:nvPr/>
        </p:nvSpPr>
        <p:spPr>
          <a:xfrm>
            <a:off x="3582304" y="2424090"/>
            <a:ext cx="1311578" cy="246221"/>
          </a:xfrm>
          <a:prstGeom prst="rect">
            <a:avLst/>
          </a:prstGeom>
        </p:spPr>
        <p:txBody>
          <a:bodyPr wrap="none">
            <a:spAutoFit/>
          </a:bodyPr>
          <a:lstStyle/>
          <a:p>
            <a:r>
              <a:rPr lang="en-GB" sz="1000" b="0" i="0" u="none" strike="noStrike" dirty="0">
                <a:effectLst/>
                <a:latin typeface="Arial" panose="020B0604020202020204" pitchFamily="34" charset="0"/>
                <a:cs typeface="Arial" panose="020B0604020202020204" pitchFamily="34" charset="0"/>
              </a:rPr>
              <a:t>(Getty Images, n.d.)</a:t>
            </a:r>
            <a:endParaRPr lang="en-GB" sz="1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3098E606-8CC8-4220-8774-B204F1F93923}"/>
              </a:ext>
            </a:extLst>
          </p:cNvPr>
          <p:cNvSpPr txBox="1"/>
          <p:nvPr/>
        </p:nvSpPr>
        <p:spPr>
          <a:xfrm>
            <a:off x="5404017" y="6512822"/>
            <a:ext cx="1333500" cy="246221"/>
          </a:xfrm>
          <a:prstGeom prst="rect">
            <a:avLst/>
          </a:prstGeom>
          <a:noFill/>
        </p:spPr>
        <p:txBody>
          <a:bodyPr wrap="square" rtlCol="0">
            <a:spAutoFit/>
          </a:bodyPr>
          <a:lstStyle/>
          <a:p>
            <a:r>
              <a:rPr lang="en-GB" sz="1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Reddit.com (n.d.)</a:t>
            </a:r>
          </a:p>
        </p:txBody>
      </p:sp>
    </p:spTree>
    <p:extLst>
      <p:ext uri="{BB962C8B-B14F-4D97-AF65-F5344CB8AC3E}">
        <p14:creationId xmlns:p14="http://schemas.microsoft.com/office/powerpoint/2010/main" val="210804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1000" fill="hold"/>
                                        <p:tgtEl>
                                          <p:spTgt spid="16"/>
                                        </p:tgtEl>
                                        <p:attrNameLst>
                                          <p:attrName>ppt_w</p:attrName>
                                        </p:attrNameLst>
                                      </p:cBhvr>
                                      <p:tavLst>
                                        <p:tav tm="0">
                                          <p:val>
                                            <p:fltVal val="0"/>
                                          </p:val>
                                        </p:tav>
                                        <p:tav tm="100000">
                                          <p:val>
                                            <p:strVal val="#ppt_w"/>
                                          </p:val>
                                        </p:tav>
                                      </p:tavLst>
                                    </p:anim>
                                    <p:anim calcmode="lin" valueType="num">
                                      <p:cBhvr>
                                        <p:cTn id="8" dur="1000" fill="hold"/>
                                        <p:tgtEl>
                                          <p:spTgt spid="16"/>
                                        </p:tgtEl>
                                        <p:attrNameLst>
                                          <p:attrName>ppt_h</p:attrName>
                                        </p:attrNameLst>
                                      </p:cBhvr>
                                      <p:tavLst>
                                        <p:tav tm="0">
                                          <p:val>
                                            <p:fltVal val="0"/>
                                          </p:val>
                                        </p:tav>
                                        <p:tav tm="100000">
                                          <p:val>
                                            <p:strVal val="#ppt_h"/>
                                          </p:val>
                                        </p:tav>
                                      </p:tavLst>
                                    </p:anim>
                                    <p:anim calcmode="lin" valueType="num">
                                      <p:cBhvr>
                                        <p:cTn id="9" dur="1000" fill="hold"/>
                                        <p:tgtEl>
                                          <p:spTgt spid="16"/>
                                        </p:tgtEl>
                                        <p:attrNameLst>
                                          <p:attrName>style.rotation</p:attrName>
                                        </p:attrNameLst>
                                      </p:cBhvr>
                                      <p:tavLst>
                                        <p:tav tm="0">
                                          <p:val>
                                            <p:fltVal val="90"/>
                                          </p:val>
                                        </p:tav>
                                        <p:tav tm="100000">
                                          <p:val>
                                            <p:fltVal val="0"/>
                                          </p:val>
                                        </p:tav>
                                      </p:tavLst>
                                    </p:anim>
                                    <p:animEffect transition="in" filter="fade">
                                      <p:cBhvr>
                                        <p:cTn id="10" dur="10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anim calcmode="lin" valueType="num">
                                      <p:cBhvr>
                                        <p:cTn id="15" dur="1000" fill="hold"/>
                                        <p:tgtEl>
                                          <p:spTgt spid="17"/>
                                        </p:tgtEl>
                                        <p:attrNameLst>
                                          <p:attrName>ppt_w</p:attrName>
                                        </p:attrNameLst>
                                      </p:cBhvr>
                                      <p:tavLst>
                                        <p:tav tm="0">
                                          <p:val>
                                            <p:fltVal val="0"/>
                                          </p:val>
                                        </p:tav>
                                        <p:tav tm="100000">
                                          <p:val>
                                            <p:strVal val="#ppt_w"/>
                                          </p:val>
                                        </p:tav>
                                      </p:tavLst>
                                    </p:anim>
                                    <p:anim calcmode="lin" valueType="num">
                                      <p:cBhvr>
                                        <p:cTn id="16" dur="1000" fill="hold"/>
                                        <p:tgtEl>
                                          <p:spTgt spid="17"/>
                                        </p:tgtEl>
                                        <p:attrNameLst>
                                          <p:attrName>ppt_h</p:attrName>
                                        </p:attrNameLst>
                                      </p:cBhvr>
                                      <p:tavLst>
                                        <p:tav tm="0">
                                          <p:val>
                                            <p:fltVal val="0"/>
                                          </p:val>
                                        </p:tav>
                                        <p:tav tm="100000">
                                          <p:val>
                                            <p:strVal val="#ppt_h"/>
                                          </p:val>
                                        </p:tav>
                                      </p:tavLst>
                                    </p:anim>
                                    <p:anim calcmode="lin" valueType="num">
                                      <p:cBhvr>
                                        <p:cTn id="17" dur="1000" fill="hold"/>
                                        <p:tgtEl>
                                          <p:spTgt spid="17"/>
                                        </p:tgtEl>
                                        <p:attrNameLst>
                                          <p:attrName>style.rotation</p:attrName>
                                        </p:attrNameLst>
                                      </p:cBhvr>
                                      <p:tavLst>
                                        <p:tav tm="0">
                                          <p:val>
                                            <p:fltVal val="90"/>
                                          </p:val>
                                        </p:tav>
                                        <p:tav tm="100000">
                                          <p:val>
                                            <p:fltVal val="0"/>
                                          </p:val>
                                        </p:tav>
                                      </p:tavLst>
                                    </p:anim>
                                    <p:animEffect transition="in" filter="fade">
                                      <p:cBhvr>
                                        <p:cTn id="18" dur="1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p:cTn id="23" dur="1000" fill="hold"/>
                                        <p:tgtEl>
                                          <p:spTgt spid="19"/>
                                        </p:tgtEl>
                                        <p:attrNameLst>
                                          <p:attrName>ppt_w</p:attrName>
                                        </p:attrNameLst>
                                      </p:cBhvr>
                                      <p:tavLst>
                                        <p:tav tm="0">
                                          <p:val>
                                            <p:fltVal val="0"/>
                                          </p:val>
                                        </p:tav>
                                        <p:tav tm="100000">
                                          <p:val>
                                            <p:strVal val="#ppt_w"/>
                                          </p:val>
                                        </p:tav>
                                      </p:tavLst>
                                    </p:anim>
                                    <p:anim calcmode="lin" valueType="num">
                                      <p:cBhvr>
                                        <p:cTn id="24" dur="1000" fill="hold"/>
                                        <p:tgtEl>
                                          <p:spTgt spid="19"/>
                                        </p:tgtEl>
                                        <p:attrNameLst>
                                          <p:attrName>ppt_h</p:attrName>
                                        </p:attrNameLst>
                                      </p:cBhvr>
                                      <p:tavLst>
                                        <p:tav tm="0">
                                          <p:val>
                                            <p:fltVal val="0"/>
                                          </p:val>
                                        </p:tav>
                                        <p:tav tm="100000">
                                          <p:val>
                                            <p:strVal val="#ppt_h"/>
                                          </p:val>
                                        </p:tav>
                                      </p:tavLst>
                                    </p:anim>
                                    <p:anim calcmode="lin" valueType="num">
                                      <p:cBhvr>
                                        <p:cTn id="25" dur="1000" fill="hold"/>
                                        <p:tgtEl>
                                          <p:spTgt spid="19"/>
                                        </p:tgtEl>
                                        <p:attrNameLst>
                                          <p:attrName>style.rotation</p:attrName>
                                        </p:attrNameLst>
                                      </p:cBhvr>
                                      <p:tavLst>
                                        <p:tav tm="0">
                                          <p:val>
                                            <p:fltVal val="90"/>
                                          </p:val>
                                        </p:tav>
                                        <p:tav tm="100000">
                                          <p:val>
                                            <p:fltVal val="0"/>
                                          </p:val>
                                        </p:tav>
                                      </p:tavLst>
                                    </p:anim>
                                    <p:animEffect transition="in" filter="fade">
                                      <p:cBhvr>
                                        <p:cTn id="26" dur="10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1000" fill="hold"/>
                                        <p:tgtEl>
                                          <p:spTgt spid="13"/>
                                        </p:tgtEl>
                                        <p:attrNameLst>
                                          <p:attrName>ppt_w</p:attrName>
                                        </p:attrNameLst>
                                      </p:cBhvr>
                                      <p:tavLst>
                                        <p:tav tm="0">
                                          <p:val>
                                            <p:fltVal val="0"/>
                                          </p:val>
                                        </p:tav>
                                        <p:tav tm="100000">
                                          <p:val>
                                            <p:strVal val="#ppt_w"/>
                                          </p:val>
                                        </p:tav>
                                      </p:tavLst>
                                    </p:anim>
                                    <p:anim calcmode="lin" valueType="num">
                                      <p:cBhvr>
                                        <p:cTn id="32" dur="1000" fill="hold"/>
                                        <p:tgtEl>
                                          <p:spTgt spid="13"/>
                                        </p:tgtEl>
                                        <p:attrNameLst>
                                          <p:attrName>ppt_h</p:attrName>
                                        </p:attrNameLst>
                                      </p:cBhvr>
                                      <p:tavLst>
                                        <p:tav tm="0">
                                          <p:val>
                                            <p:fltVal val="0"/>
                                          </p:val>
                                        </p:tav>
                                        <p:tav tm="100000">
                                          <p:val>
                                            <p:strVal val="#ppt_h"/>
                                          </p:val>
                                        </p:tav>
                                      </p:tavLst>
                                    </p:anim>
                                    <p:anim calcmode="lin" valueType="num">
                                      <p:cBhvr>
                                        <p:cTn id="33" dur="1000" fill="hold"/>
                                        <p:tgtEl>
                                          <p:spTgt spid="13"/>
                                        </p:tgtEl>
                                        <p:attrNameLst>
                                          <p:attrName>style.rotation</p:attrName>
                                        </p:attrNameLst>
                                      </p:cBhvr>
                                      <p:tavLst>
                                        <p:tav tm="0">
                                          <p:val>
                                            <p:fltVal val="90"/>
                                          </p:val>
                                        </p:tav>
                                        <p:tav tm="100000">
                                          <p:val>
                                            <p:fltVal val="0"/>
                                          </p:val>
                                        </p:tav>
                                      </p:tavLst>
                                    </p:anim>
                                    <p:animEffect transition="in" filter="fade">
                                      <p:cBhvr>
                                        <p:cTn id="34" dur="10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18"/>
                                        </p:tgtEl>
                                        <p:attrNameLst>
                                          <p:attrName>style.visibility</p:attrName>
                                        </p:attrNameLst>
                                      </p:cBhvr>
                                      <p:to>
                                        <p:strVal val="visible"/>
                                      </p:to>
                                    </p:set>
                                    <p:anim calcmode="lin" valueType="num">
                                      <p:cBhvr>
                                        <p:cTn id="39" dur="1000" fill="hold"/>
                                        <p:tgtEl>
                                          <p:spTgt spid="18"/>
                                        </p:tgtEl>
                                        <p:attrNameLst>
                                          <p:attrName>ppt_w</p:attrName>
                                        </p:attrNameLst>
                                      </p:cBhvr>
                                      <p:tavLst>
                                        <p:tav tm="0">
                                          <p:val>
                                            <p:fltVal val="0"/>
                                          </p:val>
                                        </p:tav>
                                        <p:tav tm="100000">
                                          <p:val>
                                            <p:strVal val="#ppt_w"/>
                                          </p:val>
                                        </p:tav>
                                      </p:tavLst>
                                    </p:anim>
                                    <p:anim calcmode="lin" valueType="num">
                                      <p:cBhvr>
                                        <p:cTn id="40" dur="1000" fill="hold"/>
                                        <p:tgtEl>
                                          <p:spTgt spid="18"/>
                                        </p:tgtEl>
                                        <p:attrNameLst>
                                          <p:attrName>ppt_h</p:attrName>
                                        </p:attrNameLst>
                                      </p:cBhvr>
                                      <p:tavLst>
                                        <p:tav tm="0">
                                          <p:val>
                                            <p:fltVal val="0"/>
                                          </p:val>
                                        </p:tav>
                                        <p:tav tm="100000">
                                          <p:val>
                                            <p:strVal val="#ppt_h"/>
                                          </p:val>
                                        </p:tav>
                                      </p:tavLst>
                                    </p:anim>
                                    <p:anim calcmode="lin" valueType="num">
                                      <p:cBhvr>
                                        <p:cTn id="41" dur="1000" fill="hold"/>
                                        <p:tgtEl>
                                          <p:spTgt spid="18"/>
                                        </p:tgtEl>
                                        <p:attrNameLst>
                                          <p:attrName>style.rotation</p:attrName>
                                        </p:attrNameLst>
                                      </p:cBhvr>
                                      <p:tavLst>
                                        <p:tav tm="0">
                                          <p:val>
                                            <p:fltVal val="90"/>
                                          </p:val>
                                        </p:tav>
                                        <p:tav tm="100000">
                                          <p:val>
                                            <p:fltVal val="0"/>
                                          </p:val>
                                        </p:tav>
                                      </p:tavLst>
                                    </p:anim>
                                    <p:animEffect transition="in" filter="fade">
                                      <p:cBhvr>
                                        <p:cTn id="42" dur="1000"/>
                                        <p:tgtEl>
                                          <p:spTgt spid="18"/>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20"/>
                                        </p:tgtEl>
                                        <p:attrNameLst>
                                          <p:attrName>style.visibility</p:attrName>
                                        </p:attrNameLst>
                                      </p:cBhvr>
                                      <p:to>
                                        <p:strVal val="visible"/>
                                      </p:to>
                                    </p:set>
                                    <p:anim calcmode="lin" valueType="num">
                                      <p:cBhvr>
                                        <p:cTn id="55" dur="1000" fill="hold"/>
                                        <p:tgtEl>
                                          <p:spTgt spid="20"/>
                                        </p:tgtEl>
                                        <p:attrNameLst>
                                          <p:attrName>ppt_w</p:attrName>
                                        </p:attrNameLst>
                                      </p:cBhvr>
                                      <p:tavLst>
                                        <p:tav tm="0">
                                          <p:val>
                                            <p:fltVal val="0"/>
                                          </p:val>
                                        </p:tav>
                                        <p:tav tm="100000">
                                          <p:val>
                                            <p:strVal val="#ppt_w"/>
                                          </p:val>
                                        </p:tav>
                                      </p:tavLst>
                                    </p:anim>
                                    <p:anim calcmode="lin" valueType="num">
                                      <p:cBhvr>
                                        <p:cTn id="56" dur="1000" fill="hold"/>
                                        <p:tgtEl>
                                          <p:spTgt spid="20"/>
                                        </p:tgtEl>
                                        <p:attrNameLst>
                                          <p:attrName>ppt_h</p:attrName>
                                        </p:attrNameLst>
                                      </p:cBhvr>
                                      <p:tavLst>
                                        <p:tav tm="0">
                                          <p:val>
                                            <p:fltVal val="0"/>
                                          </p:val>
                                        </p:tav>
                                        <p:tav tm="100000">
                                          <p:val>
                                            <p:strVal val="#ppt_h"/>
                                          </p:val>
                                        </p:tav>
                                      </p:tavLst>
                                    </p:anim>
                                    <p:anim calcmode="lin" valueType="num">
                                      <p:cBhvr>
                                        <p:cTn id="57" dur="1000" fill="hold"/>
                                        <p:tgtEl>
                                          <p:spTgt spid="20"/>
                                        </p:tgtEl>
                                        <p:attrNameLst>
                                          <p:attrName>style.rotation</p:attrName>
                                        </p:attrNameLst>
                                      </p:cBhvr>
                                      <p:tavLst>
                                        <p:tav tm="0">
                                          <p:val>
                                            <p:fltVal val="90"/>
                                          </p:val>
                                        </p:tav>
                                        <p:tav tm="100000">
                                          <p:val>
                                            <p:fltVal val="0"/>
                                          </p:val>
                                        </p:tav>
                                      </p:tavLst>
                                    </p:anim>
                                    <p:animEffect transition="in" filter="fade">
                                      <p:cBhvr>
                                        <p:cTn id="58" dur="1000"/>
                                        <p:tgtEl>
                                          <p:spTgt spid="20"/>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26"/>
                                        </p:tgtEl>
                                        <p:attrNameLst>
                                          <p:attrName>style.visibility</p:attrName>
                                        </p:attrNameLst>
                                      </p:cBhvr>
                                      <p:to>
                                        <p:strVal val="visible"/>
                                      </p:to>
                                    </p:set>
                                    <p:anim calcmode="lin" valueType="num">
                                      <p:cBhvr>
                                        <p:cTn id="63" dur="1000" fill="hold"/>
                                        <p:tgtEl>
                                          <p:spTgt spid="26"/>
                                        </p:tgtEl>
                                        <p:attrNameLst>
                                          <p:attrName>ppt_w</p:attrName>
                                        </p:attrNameLst>
                                      </p:cBhvr>
                                      <p:tavLst>
                                        <p:tav tm="0">
                                          <p:val>
                                            <p:fltVal val="0"/>
                                          </p:val>
                                        </p:tav>
                                        <p:tav tm="100000">
                                          <p:val>
                                            <p:strVal val="#ppt_w"/>
                                          </p:val>
                                        </p:tav>
                                      </p:tavLst>
                                    </p:anim>
                                    <p:anim calcmode="lin" valueType="num">
                                      <p:cBhvr>
                                        <p:cTn id="64" dur="1000" fill="hold"/>
                                        <p:tgtEl>
                                          <p:spTgt spid="26"/>
                                        </p:tgtEl>
                                        <p:attrNameLst>
                                          <p:attrName>ppt_h</p:attrName>
                                        </p:attrNameLst>
                                      </p:cBhvr>
                                      <p:tavLst>
                                        <p:tav tm="0">
                                          <p:val>
                                            <p:fltVal val="0"/>
                                          </p:val>
                                        </p:tav>
                                        <p:tav tm="100000">
                                          <p:val>
                                            <p:strVal val="#ppt_h"/>
                                          </p:val>
                                        </p:tav>
                                      </p:tavLst>
                                    </p:anim>
                                    <p:anim calcmode="lin" valueType="num">
                                      <p:cBhvr>
                                        <p:cTn id="65" dur="1000" fill="hold"/>
                                        <p:tgtEl>
                                          <p:spTgt spid="26"/>
                                        </p:tgtEl>
                                        <p:attrNameLst>
                                          <p:attrName>style.rotation</p:attrName>
                                        </p:attrNameLst>
                                      </p:cBhvr>
                                      <p:tavLst>
                                        <p:tav tm="0">
                                          <p:val>
                                            <p:fltVal val="90"/>
                                          </p:val>
                                        </p:tav>
                                        <p:tav tm="100000">
                                          <p:val>
                                            <p:fltVal val="0"/>
                                          </p:val>
                                        </p:tav>
                                      </p:tavLst>
                                    </p:anim>
                                    <p:animEffect transition="in" filter="fade">
                                      <p:cBhvr>
                                        <p:cTn id="66" dur="1000"/>
                                        <p:tgtEl>
                                          <p:spTgt spid="26"/>
                                        </p:tgtEl>
                                      </p:cBhvr>
                                    </p:animEffect>
                                  </p:childTnLst>
                                </p:cTn>
                              </p:par>
                            </p:childTnLst>
                          </p:cTn>
                        </p:par>
                      </p:childTnLst>
                    </p:cTn>
                  </p:par>
                  <p:par>
                    <p:cTn id="67" fill="hold">
                      <p:stCondLst>
                        <p:cond delay="indefinite"/>
                      </p:stCondLst>
                      <p:childTnLst>
                        <p:par>
                          <p:cTn id="68" fill="hold">
                            <p:stCondLst>
                              <p:cond delay="0"/>
                            </p:stCondLst>
                            <p:childTnLst>
                              <p:par>
                                <p:cTn id="69" presetID="26" presetClass="entr" presetSubtype="0" fill="hold" nodeType="clickEffect">
                                  <p:stCondLst>
                                    <p:cond delay="0"/>
                                  </p:stCondLst>
                                  <p:childTnLst>
                                    <p:set>
                                      <p:cBhvr>
                                        <p:cTn id="70" dur="1" fill="hold">
                                          <p:stCondLst>
                                            <p:cond delay="0"/>
                                          </p:stCondLst>
                                        </p:cTn>
                                        <p:tgtEl>
                                          <p:spTgt spid="29"/>
                                        </p:tgtEl>
                                        <p:attrNameLst>
                                          <p:attrName>style.visibility</p:attrName>
                                        </p:attrNameLst>
                                      </p:cBhvr>
                                      <p:to>
                                        <p:strVal val="visible"/>
                                      </p:to>
                                    </p:set>
                                    <p:animEffect transition="in" filter="wipe(down)">
                                      <p:cBhvr>
                                        <p:cTn id="71" dur="580">
                                          <p:stCondLst>
                                            <p:cond delay="0"/>
                                          </p:stCondLst>
                                        </p:cTn>
                                        <p:tgtEl>
                                          <p:spTgt spid="29"/>
                                        </p:tgtEl>
                                      </p:cBhvr>
                                    </p:animEffect>
                                    <p:anim calcmode="lin" valueType="num">
                                      <p:cBhvr>
                                        <p:cTn id="72" dur="1822"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9"/>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9"/>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9"/>
                                        </p:tgtEl>
                                        <p:attrNameLst>
                                          <p:attrName>ppt_y</p:attrName>
                                        </p:attrNameLst>
                                      </p:cBhvr>
                                      <p:tavLst>
                                        <p:tav tm="0" fmla="#ppt_y-sin(pi*$)/81">
                                          <p:val>
                                            <p:fltVal val="0"/>
                                          </p:val>
                                        </p:tav>
                                        <p:tav tm="100000">
                                          <p:val>
                                            <p:fltVal val="1"/>
                                          </p:val>
                                        </p:tav>
                                      </p:tavLst>
                                    </p:anim>
                                    <p:animScale>
                                      <p:cBhvr>
                                        <p:cTn id="77" dur="26">
                                          <p:stCondLst>
                                            <p:cond delay="650"/>
                                          </p:stCondLst>
                                        </p:cTn>
                                        <p:tgtEl>
                                          <p:spTgt spid="29"/>
                                        </p:tgtEl>
                                      </p:cBhvr>
                                      <p:to x="100000" y="60000"/>
                                    </p:animScale>
                                    <p:animScale>
                                      <p:cBhvr>
                                        <p:cTn id="78" dur="166" decel="50000">
                                          <p:stCondLst>
                                            <p:cond delay="676"/>
                                          </p:stCondLst>
                                        </p:cTn>
                                        <p:tgtEl>
                                          <p:spTgt spid="29"/>
                                        </p:tgtEl>
                                      </p:cBhvr>
                                      <p:to x="100000" y="100000"/>
                                    </p:animScale>
                                    <p:animScale>
                                      <p:cBhvr>
                                        <p:cTn id="79" dur="26">
                                          <p:stCondLst>
                                            <p:cond delay="1312"/>
                                          </p:stCondLst>
                                        </p:cTn>
                                        <p:tgtEl>
                                          <p:spTgt spid="29"/>
                                        </p:tgtEl>
                                      </p:cBhvr>
                                      <p:to x="100000" y="80000"/>
                                    </p:animScale>
                                    <p:animScale>
                                      <p:cBhvr>
                                        <p:cTn id="80" dur="166" decel="50000">
                                          <p:stCondLst>
                                            <p:cond delay="1338"/>
                                          </p:stCondLst>
                                        </p:cTn>
                                        <p:tgtEl>
                                          <p:spTgt spid="29"/>
                                        </p:tgtEl>
                                      </p:cBhvr>
                                      <p:to x="100000" y="100000"/>
                                    </p:animScale>
                                    <p:animScale>
                                      <p:cBhvr>
                                        <p:cTn id="81" dur="26">
                                          <p:stCondLst>
                                            <p:cond delay="1642"/>
                                          </p:stCondLst>
                                        </p:cTn>
                                        <p:tgtEl>
                                          <p:spTgt spid="29"/>
                                        </p:tgtEl>
                                      </p:cBhvr>
                                      <p:to x="100000" y="90000"/>
                                    </p:animScale>
                                    <p:animScale>
                                      <p:cBhvr>
                                        <p:cTn id="82" dur="166" decel="50000">
                                          <p:stCondLst>
                                            <p:cond delay="1668"/>
                                          </p:stCondLst>
                                        </p:cTn>
                                        <p:tgtEl>
                                          <p:spTgt spid="29"/>
                                        </p:tgtEl>
                                      </p:cBhvr>
                                      <p:to x="100000" y="100000"/>
                                    </p:animScale>
                                    <p:animScale>
                                      <p:cBhvr>
                                        <p:cTn id="83" dur="26">
                                          <p:stCondLst>
                                            <p:cond delay="1808"/>
                                          </p:stCondLst>
                                        </p:cTn>
                                        <p:tgtEl>
                                          <p:spTgt spid="29"/>
                                        </p:tgtEl>
                                      </p:cBhvr>
                                      <p:to x="100000" y="95000"/>
                                    </p:animScale>
                                    <p:animScale>
                                      <p:cBhvr>
                                        <p:cTn id="84" dur="166" decel="50000">
                                          <p:stCondLst>
                                            <p:cond delay="1834"/>
                                          </p:stCondLst>
                                        </p:cTn>
                                        <p:tgtEl>
                                          <p:spTgt spid="2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8" name="Picture 7" descr="A picture containing sitting, young, woman, man&#10;&#10;Description automatically generated">
            <a:extLst>
              <a:ext uri="{FF2B5EF4-FFF2-40B4-BE49-F238E27FC236}">
                <a16:creationId xmlns:a16="http://schemas.microsoft.com/office/drawing/2014/main" id="{34591FFA-CF14-4220-A1BF-6A24E2A546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951" y="3684579"/>
            <a:ext cx="5291598" cy="3091407"/>
          </a:xfrm>
          <a:prstGeom prst="rect">
            <a:avLst/>
          </a:prstGeom>
        </p:spPr>
      </p:pic>
      <p:pic>
        <p:nvPicPr>
          <p:cNvPr id="4" name="Picture 2">
            <a:extLst>
              <a:ext uri="{FF2B5EF4-FFF2-40B4-BE49-F238E27FC236}">
                <a16:creationId xmlns:a16="http://schemas.microsoft.com/office/drawing/2014/main" id="{F16102D6-9E54-4C5D-9A67-C868DD57E7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2172" y="4416421"/>
            <a:ext cx="3542890" cy="235956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A8025B8-B1BD-42A0-AA62-B9957E6F0F05}"/>
              </a:ext>
            </a:extLst>
          </p:cNvPr>
          <p:cNvSpPr txBox="1"/>
          <p:nvPr/>
        </p:nvSpPr>
        <p:spPr>
          <a:xfrm>
            <a:off x="4338484" y="0"/>
            <a:ext cx="3515032"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Education</a:t>
            </a:r>
          </a:p>
        </p:txBody>
      </p:sp>
      <p:pic>
        <p:nvPicPr>
          <p:cNvPr id="5" name="Picture 4" descr="A group of people sitting at a table&#10;&#10;Description automatically generated">
            <a:extLst>
              <a:ext uri="{FF2B5EF4-FFF2-40B4-BE49-F238E27FC236}">
                <a16:creationId xmlns:a16="http://schemas.microsoft.com/office/drawing/2014/main" id="{A3A81BCB-8633-4553-A522-D9EC13C474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1242" y="1013561"/>
            <a:ext cx="5416231" cy="3300516"/>
          </a:xfrm>
          <a:prstGeom prst="rect">
            <a:avLst/>
          </a:prstGeom>
        </p:spPr>
      </p:pic>
      <p:pic>
        <p:nvPicPr>
          <p:cNvPr id="10" name="Picture 9" descr="A group of people in a room&#10;&#10;Description automatically generated">
            <a:extLst>
              <a:ext uri="{FF2B5EF4-FFF2-40B4-BE49-F238E27FC236}">
                <a16:creationId xmlns:a16="http://schemas.microsoft.com/office/drawing/2014/main" id="{A01FCFB4-B7E8-49B5-BF1C-73A11001AD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5339" y="118118"/>
            <a:ext cx="3692710" cy="2532258"/>
          </a:xfrm>
          <a:prstGeom prst="rect">
            <a:avLst/>
          </a:prstGeom>
        </p:spPr>
      </p:pic>
      <p:sp>
        <p:nvSpPr>
          <p:cNvPr id="11" name="Rectangle 10">
            <a:extLst>
              <a:ext uri="{FF2B5EF4-FFF2-40B4-BE49-F238E27FC236}">
                <a16:creationId xmlns:a16="http://schemas.microsoft.com/office/drawing/2014/main" id="{8038AD62-7218-438F-A49D-EFD40905A09D}"/>
              </a:ext>
            </a:extLst>
          </p:cNvPr>
          <p:cNvSpPr/>
          <p:nvPr/>
        </p:nvSpPr>
        <p:spPr>
          <a:xfrm>
            <a:off x="8395339" y="82014"/>
            <a:ext cx="1800493" cy="246221"/>
          </a:xfrm>
          <a:prstGeom prst="rect">
            <a:avLst/>
          </a:prstGeom>
        </p:spPr>
        <p:txBody>
          <a:bodyPr wrap="none">
            <a:spAutoFit/>
          </a:bodyPr>
          <a:lstStyle/>
          <a:p>
            <a:r>
              <a:rPr lang="en-GB" sz="1000" dirty="0">
                <a:solidFill>
                  <a:schemeClr val="bg1"/>
                </a:solidFill>
                <a:latin typeface="Arial" panose="020B0604020202020204" pitchFamily="34" charset="0"/>
                <a:cs typeface="Arial" panose="020B0604020202020204" pitchFamily="34" charset="0"/>
              </a:rPr>
              <a:t>(theconversation.com 2019) </a:t>
            </a:r>
          </a:p>
        </p:txBody>
      </p:sp>
      <p:sp>
        <p:nvSpPr>
          <p:cNvPr id="14" name="Rectangle 13">
            <a:extLst>
              <a:ext uri="{FF2B5EF4-FFF2-40B4-BE49-F238E27FC236}">
                <a16:creationId xmlns:a16="http://schemas.microsoft.com/office/drawing/2014/main" id="{249DF44B-1315-4B60-B91E-9A7615B4D123}"/>
              </a:ext>
            </a:extLst>
          </p:cNvPr>
          <p:cNvSpPr/>
          <p:nvPr/>
        </p:nvSpPr>
        <p:spPr>
          <a:xfrm>
            <a:off x="6562584" y="6528883"/>
            <a:ext cx="1982215" cy="246221"/>
          </a:xfrm>
          <a:prstGeom prst="rect">
            <a:avLst/>
          </a:prstGeom>
        </p:spPr>
        <p:txBody>
          <a:bodyPr wrap="square">
            <a:spAutoFit/>
          </a:bodyPr>
          <a:lstStyle/>
          <a:p>
            <a:r>
              <a:rPr lang="en-GB" sz="1000" b="0" i="0" u="none" strike="noStrike" dirty="0">
                <a:solidFill>
                  <a:schemeClr val="bg1"/>
                </a:solidFill>
                <a:effectLst/>
                <a:latin typeface="Arial" panose="020B0604020202020204" pitchFamily="34" charset="0"/>
                <a:cs typeface="Arial" panose="020B0604020202020204" pitchFamily="34" charset="0"/>
              </a:rPr>
              <a:t>(</a:t>
            </a:r>
            <a:r>
              <a:rPr lang="en-GB" sz="1000" b="0" i="0" u="none" strike="noStrike" dirty="0" err="1">
                <a:solidFill>
                  <a:schemeClr val="bg1"/>
                </a:solidFill>
                <a:effectLst/>
                <a:latin typeface="Arial" panose="020B0604020202020204" pitchFamily="34" charset="0"/>
                <a:cs typeface="Arial" panose="020B0604020202020204" pitchFamily="34" charset="0"/>
              </a:rPr>
              <a:t>Theirworld</a:t>
            </a:r>
            <a:r>
              <a:rPr lang="en-GB" sz="1000" b="0" i="0" u="none" strike="noStrike" dirty="0">
                <a:solidFill>
                  <a:schemeClr val="bg1"/>
                </a:solidFill>
                <a:effectLst/>
                <a:latin typeface="Arial" panose="020B0604020202020204" pitchFamily="34" charset="0"/>
                <a:cs typeface="Arial" panose="020B0604020202020204" pitchFamily="34" charset="0"/>
              </a:rPr>
              <a:t>, 2020)</a:t>
            </a:r>
            <a:endParaRPr lang="en-GB" sz="1000" dirty="0">
              <a:solidFill>
                <a:schemeClr val="bg1"/>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27CC36EC-043B-4580-BFAE-2CA30F2ED973}"/>
              </a:ext>
            </a:extLst>
          </p:cNvPr>
          <p:cNvSpPr/>
          <p:nvPr/>
        </p:nvSpPr>
        <p:spPr>
          <a:xfrm>
            <a:off x="7211595" y="967973"/>
            <a:ext cx="1982215" cy="246221"/>
          </a:xfrm>
          <a:prstGeom prst="rect">
            <a:avLst/>
          </a:prstGeom>
        </p:spPr>
        <p:txBody>
          <a:bodyPr wrap="square">
            <a:spAutoFit/>
          </a:bodyPr>
          <a:lstStyle/>
          <a:p>
            <a:r>
              <a:rPr lang="en-GB" sz="1000" dirty="0">
                <a:solidFill>
                  <a:schemeClr val="bg1"/>
                </a:solidFill>
                <a:latin typeface="Arial" panose="020B0604020202020204" pitchFamily="34" charset="0"/>
                <a:cs typeface="Arial" panose="020B0604020202020204" pitchFamily="34" charset="0"/>
              </a:rPr>
              <a:t>(U</a:t>
            </a:r>
            <a:r>
              <a:rPr lang="en-GB" sz="1000" b="0" i="0" u="none" strike="noStrike" dirty="0">
                <a:solidFill>
                  <a:schemeClr val="bg1"/>
                </a:solidFill>
                <a:effectLst/>
                <a:latin typeface="Arial" panose="020B0604020202020204" pitchFamily="34" charset="0"/>
                <a:cs typeface="Arial" panose="020B0604020202020204" pitchFamily="34" charset="0"/>
              </a:rPr>
              <a:t>nicef.com n.d.)</a:t>
            </a:r>
            <a:endParaRPr lang="en-GB" sz="1000" dirty="0">
              <a:solidFill>
                <a:schemeClr val="bg1"/>
              </a:solidFill>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3E6814FF-5250-4062-9398-A5EBC8F1282A}"/>
              </a:ext>
            </a:extLst>
          </p:cNvPr>
          <p:cNvSpPr/>
          <p:nvPr/>
        </p:nvSpPr>
        <p:spPr>
          <a:xfrm>
            <a:off x="202414" y="6529765"/>
            <a:ext cx="1982215" cy="246221"/>
          </a:xfrm>
          <a:prstGeom prst="rect">
            <a:avLst/>
          </a:prstGeom>
        </p:spPr>
        <p:txBody>
          <a:bodyPr wrap="square">
            <a:spAutoFit/>
          </a:bodyPr>
          <a:lstStyle/>
          <a:p>
            <a:r>
              <a:rPr lang="en-GB" sz="1000" b="0" i="0" u="none" strike="noStrike" dirty="0">
                <a:solidFill>
                  <a:schemeClr val="bg1"/>
                </a:solidFill>
                <a:effectLst/>
                <a:latin typeface="Arial" panose="020B0604020202020204" pitchFamily="34" charset="0"/>
                <a:cs typeface="Arial" panose="020B0604020202020204" pitchFamily="34" charset="0"/>
              </a:rPr>
              <a:t>(Unicef.com n.d.)</a:t>
            </a:r>
            <a:endParaRPr lang="en-GB" sz="1000" dirty="0">
              <a:solidFill>
                <a:schemeClr val="bg1"/>
              </a:solidFill>
              <a:latin typeface="Arial" panose="020B0604020202020204" pitchFamily="34" charset="0"/>
              <a:cs typeface="Arial" panose="020B0604020202020204" pitchFamily="34" charset="0"/>
            </a:endParaRPr>
          </a:p>
        </p:txBody>
      </p:sp>
      <p:pic>
        <p:nvPicPr>
          <p:cNvPr id="18" name="Picture 17" descr="A group of people in front of a crowd&#10;&#10;Description automatically generated">
            <a:extLst>
              <a:ext uri="{FF2B5EF4-FFF2-40B4-BE49-F238E27FC236}">
                <a16:creationId xmlns:a16="http://schemas.microsoft.com/office/drawing/2014/main" id="{977F45B7-C40E-44CC-8930-8DB10AE29C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3951" y="92655"/>
            <a:ext cx="3633162" cy="2453261"/>
          </a:xfrm>
          <a:prstGeom prst="rect">
            <a:avLst/>
          </a:prstGeom>
        </p:spPr>
      </p:pic>
      <p:sp>
        <p:nvSpPr>
          <p:cNvPr id="19" name="Rectangle 18">
            <a:extLst>
              <a:ext uri="{FF2B5EF4-FFF2-40B4-BE49-F238E27FC236}">
                <a16:creationId xmlns:a16="http://schemas.microsoft.com/office/drawing/2014/main" id="{D23A0F30-B962-4C57-AD0F-AA1110891A98}"/>
              </a:ext>
            </a:extLst>
          </p:cNvPr>
          <p:cNvSpPr/>
          <p:nvPr/>
        </p:nvSpPr>
        <p:spPr>
          <a:xfrm>
            <a:off x="64680" y="2330110"/>
            <a:ext cx="981359"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(weebly.com) </a:t>
            </a:r>
            <a:endParaRPr lang="en-GB" sz="1000" dirty="0">
              <a:solidFill>
                <a:schemeClr val="bg1"/>
              </a:solidFill>
            </a:endParaRPr>
          </a:p>
        </p:txBody>
      </p:sp>
      <p:sp>
        <p:nvSpPr>
          <p:cNvPr id="20" name="Rectangle 19">
            <a:extLst>
              <a:ext uri="{FF2B5EF4-FFF2-40B4-BE49-F238E27FC236}">
                <a16:creationId xmlns:a16="http://schemas.microsoft.com/office/drawing/2014/main" id="{45209D0C-9370-4F68-81CB-FC0965F496E2}"/>
              </a:ext>
            </a:extLst>
          </p:cNvPr>
          <p:cNvSpPr/>
          <p:nvPr/>
        </p:nvSpPr>
        <p:spPr>
          <a:xfrm>
            <a:off x="0" y="2545916"/>
            <a:ext cx="4114129" cy="1200329"/>
          </a:xfrm>
          <a:prstGeom prst="rect">
            <a:avLst/>
          </a:prstGeom>
        </p:spPr>
        <p:txBody>
          <a:bodyPr wrap="square">
            <a:spAutoFit/>
          </a:bodyPr>
          <a:lstStyle/>
          <a:p>
            <a:r>
              <a:rPr lang="en-US" sz="1200" b="1" dirty="0">
                <a:solidFill>
                  <a:schemeClr val="bg1"/>
                </a:solidFill>
                <a:latin typeface="Arial" panose="020B0604020202020204" pitchFamily="34" charset="0"/>
                <a:cs typeface="Arial" panose="020B0604020202020204" pitchFamily="34" charset="0"/>
              </a:rPr>
              <a:t>Children are happy and grateful of the </a:t>
            </a:r>
          </a:p>
          <a:p>
            <a:r>
              <a:rPr lang="en-US" sz="1200" b="1" dirty="0">
                <a:solidFill>
                  <a:schemeClr val="bg1"/>
                </a:solidFill>
                <a:latin typeface="Arial" panose="020B0604020202020204" pitchFamily="34" charset="0"/>
                <a:cs typeface="Arial" panose="020B0604020202020204" pitchFamily="34" charset="0"/>
              </a:rPr>
              <a:t>opportunity to attend school.</a:t>
            </a:r>
          </a:p>
          <a:p>
            <a:r>
              <a:rPr lang="en-US" sz="1200" b="1" dirty="0">
                <a:solidFill>
                  <a:schemeClr val="bg1"/>
                </a:solidFill>
                <a:latin typeface="Arial" panose="020B0604020202020204" pitchFamily="34" charset="0"/>
                <a:cs typeface="Arial" panose="020B0604020202020204" pitchFamily="34" charset="0"/>
              </a:rPr>
              <a:t>Hopeful </a:t>
            </a:r>
            <a:r>
              <a:rPr lang="en-GB" sz="1200" b="1" dirty="0">
                <a:solidFill>
                  <a:schemeClr val="bg1"/>
                </a:solidFill>
                <a:latin typeface="Arial" panose="020B0604020202020204" pitchFamily="34" charset="0"/>
                <a:cs typeface="Arial" panose="020B0604020202020204" pitchFamily="34" charset="0"/>
              </a:rPr>
              <a:t>that they will be able to better themselves with an education that will help them improve life for themselves, their family and their community. </a:t>
            </a:r>
          </a:p>
          <a:p>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DD4D848B-670F-439C-9DF2-DF8C041140EA}"/>
              </a:ext>
            </a:extLst>
          </p:cNvPr>
          <p:cNvSpPr txBox="1"/>
          <p:nvPr/>
        </p:nvSpPr>
        <p:spPr>
          <a:xfrm>
            <a:off x="8360015" y="1652639"/>
            <a:ext cx="3763358" cy="1384995"/>
          </a:xfrm>
          <a:prstGeom prst="rect">
            <a:avLst/>
          </a:prstGeom>
          <a:noFill/>
        </p:spPr>
        <p:txBody>
          <a:bodyPr wrap="square" rtlCol="0">
            <a:spAutoFit/>
          </a:bodyPr>
          <a:lstStyle/>
          <a:p>
            <a:r>
              <a:rPr lang="en-GB" sz="1400" b="1" dirty="0">
                <a:solidFill>
                  <a:schemeClr val="bg1"/>
                </a:solidFill>
                <a:latin typeface="Arial" panose="020B0604020202020204" pitchFamily="34" charset="0"/>
                <a:cs typeface="Arial" panose="020B0604020202020204" pitchFamily="34" charset="0"/>
              </a:rPr>
              <a:t>With one of the lowest enrolment figures globally, Somali children consider themselves lucky if they arrive in a learning environment at all.</a:t>
            </a:r>
          </a:p>
          <a:p>
            <a:r>
              <a:rPr lang="en-US" sz="1400" b="1" dirty="0">
                <a:solidFill>
                  <a:schemeClr val="bg1"/>
                </a:solidFill>
                <a:latin typeface="Arial" panose="020B0604020202020204" pitchFamily="34" charset="0"/>
                <a:cs typeface="Arial" panose="020B0604020202020204" pitchFamily="34" charset="0"/>
              </a:rPr>
              <a:t>School meals are not available in Somalia.</a:t>
            </a:r>
          </a:p>
          <a:p>
            <a:endParaRPr lang="en-GB" sz="1400" b="1" dirty="0">
              <a:solidFill>
                <a:schemeClr val="bg1"/>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BEBF312A-EF45-4BFA-B59B-E5D411131495}"/>
              </a:ext>
            </a:extLst>
          </p:cNvPr>
          <p:cNvSpPr txBox="1"/>
          <p:nvPr/>
        </p:nvSpPr>
        <p:spPr>
          <a:xfrm>
            <a:off x="8328744" y="2798486"/>
            <a:ext cx="3825900" cy="1569660"/>
          </a:xfrm>
          <a:prstGeom prst="rect">
            <a:avLst/>
          </a:prstGeom>
          <a:noFill/>
        </p:spPr>
        <p:txBody>
          <a:bodyPr wrap="square" rtlCol="0">
            <a:spAutoFit/>
          </a:bodyPr>
          <a:lstStyle/>
          <a:p>
            <a:r>
              <a:rPr lang="en-GB" sz="1600" dirty="0">
                <a:solidFill>
                  <a:srgbClr val="92D050"/>
                </a:solidFill>
                <a:latin typeface="Arial" panose="020B0604020202020204" pitchFamily="34" charset="0"/>
                <a:cs typeface="Arial" panose="020B0604020202020204" pitchFamily="34" charset="0"/>
              </a:rPr>
              <a:t>There are many barriers that prevent a child in Somalia from attending school, the main issues are: </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Poverty</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Gender Inequality &amp; FGM</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Abuse due to Conflict and War.</a:t>
            </a:r>
          </a:p>
        </p:txBody>
      </p:sp>
      <p:sp>
        <p:nvSpPr>
          <p:cNvPr id="2" name="Oval 1">
            <a:extLst>
              <a:ext uri="{FF2B5EF4-FFF2-40B4-BE49-F238E27FC236}">
                <a16:creationId xmlns:a16="http://schemas.microsoft.com/office/drawing/2014/main" id="{E0140177-FF18-4C69-863C-7A88A9495C24}"/>
              </a:ext>
            </a:extLst>
          </p:cNvPr>
          <p:cNvSpPr/>
          <p:nvPr/>
        </p:nvSpPr>
        <p:spPr>
          <a:xfrm flipH="1">
            <a:off x="3212248" y="3429000"/>
            <a:ext cx="5125427" cy="1498614"/>
          </a:xfrm>
          <a:prstGeom prst="ellipse">
            <a:avLst/>
          </a:prstGeom>
          <a:solidFill>
            <a:schemeClr val="accent6">
              <a:lumMod val="75000"/>
            </a:schemeClr>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a:p>
            <a:pPr algn="ctr"/>
            <a:r>
              <a:rPr lang="en-GB" sz="1400" b="1" dirty="0">
                <a:latin typeface="Arial" panose="020B0604020202020204" pitchFamily="34" charset="0"/>
                <a:cs typeface="Arial" panose="020B0604020202020204" pitchFamily="34" charset="0"/>
              </a:rPr>
              <a:t>United Nations Convention on the Rights of the Child                               </a:t>
            </a:r>
            <a:r>
              <a:rPr lang="en-GB" sz="1200" dirty="0"/>
              <a:t>Article 28: Children and young people have the right to education no matter who they are , regardless of race, gender or </a:t>
            </a:r>
            <a:r>
              <a:rPr lang="en-GB" sz="1200" dirty="0" err="1"/>
              <a:t>disablilty</a:t>
            </a:r>
            <a:r>
              <a:rPr lang="en-GB" sz="1200" dirty="0"/>
              <a:t>; if they’re in detention, or if they’re a refugee.</a:t>
            </a:r>
          </a:p>
          <a:p>
            <a:pPr algn="ctr"/>
            <a:endParaRPr lang="en-GB" sz="1200" dirty="0"/>
          </a:p>
        </p:txBody>
      </p:sp>
      <p:sp>
        <p:nvSpPr>
          <p:cNvPr id="3" name="TextBox 2">
            <a:extLst>
              <a:ext uri="{FF2B5EF4-FFF2-40B4-BE49-F238E27FC236}">
                <a16:creationId xmlns:a16="http://schemas.microsoft.com/office/drawing/2014/main" id="{5C3CFA3E-FD45-4EB0-BB1E-5D3B4FF590FC}"/>
              </a:ext>
            </a:extLst>
          </p:cNvPr>
          <p:cNvSpPr txBox="1"/>
          <p:nvPr/>
        </p:nvSpPr>
        <p:spPr>
          <a:xfrm>
            <a:off x="7989486" y="4422214"/>
            <a:ext cx="3981928" cy="461665"/>
          </a:xfrm>
          <a:prstGeom prst="rect">
            <a:avLst/>
          </a:prstGeom>
          <a:noFill/>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UK Government Statistics </a:t>
            </a:r>
          </a:p>
        </p:txBody>
      </p:sp>
      <p:sp>
        <p:nvSpPr>
          <p:cNvPr id="9" name="TextBox 8">
            <a:extLst>
              <a:ext uri="{FF2B5EF4-FFF2-40B4-BE49-F238E27FC236}">
                <a16:creationId xmlns:a16="http://schemas.microsoft.com/office/drawing/2014/main" id="{580FBAFF-C1E2-4950-8912-BC0AC903814E}"/>
              </a:ext>
            </a:extLst>
          </p:cNvPr>
          <p:cNvSpPr txBox="1"/>
          <p:nvPr/>
        </p:nvSpPr>
        <p:spPr>
          <a:xfrm>
            <a:off x="8022314" y="4868969"/>
            <a:ext cx="4065735" cy="1815882"/>
          </a:xfrm>
          <a:prstGeom prst="rect">
            <a:avLst/>
          </a:prstGeom>
          <a:noFill/>
        </p:spPr>
        <p:txBody>
          <a:bodyPr wrap="square" rtlCol="0">
            <a:spAutoFit/>
          </a:bodyPr>
          <a:lstStyle/>
          <a:p>
            <a:r>
              <a:rPr lang="en-GB" sz="1600" dirty="0">
                <a:solidFill>
                  <a:schemeClr val="bg1"/>
                </a:solidFill>
              </a:rPr>
              <a:t>8.9 million children in UK are eligible and enrolled in school (all school types).</a:t>
            </a:r>
          </a:p>
          <a:p>
            <a:r>
              <a:rPr lang="en-GB" sz="1600" dirty="0">
                <a:solidFill>
                  <a:schemeClr val="bg1"/>
                </a:solidFill>
              </a:rPr>
              <a:t>January 2019 – 15.4% of pupils enrolled in schools are eligible for free school meals (FSM)</a:t>
            </a:r>
          </a:p>
          <a:p>
            <a:r>
              <a:rPr lang="en-GB" sz="1600" dirty="0">
                <a:solidFill>
                  <a:srgbClr val="00B050"/>
                </a:solidFill>
              </a:rPr>
              <a:t>It is a legal requirement for children in the UK (of school age) to be attending school and receiving a meaningful education.</a:t>
            </a:r>
          </a:p>
        </p:txBody>
      </p:sp>
    </p:spTree>
    <p:extLst>
      <p:ext uri="{BB962C8B-B14F-4D97-AF65-F5344CB8AC3E}">
        <p14:creationId xmlns:p14="http://schemas.microsoft.com/office/powerpoint/2010/main" val="3258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21"/>
                                        </p:tgtEl>
                                        <p:attrNameLst>
                                          <p:attrName>style.visibility</p:attrName>
                                        </p:attrNameLst>
                                      </p:cBhvr>
                                      <p:to>
                                        <p:strVal val="visible"/>
                                      </p:to>
                                    </p:set>
                                    <p:anim calcmode="lin" valueType="num">
                                      <p:cBhvr>
                                        <p:cTn id="14" dur="1000" fill="hold"/>
                                        <p:tgtEl>
                                          <p:spTgt spid="21"/>
                                        </p:tgtEl>
                                        <p:attrNameLst>
                                          <p:attrName>ppt_w</p:attrName>
                                        </p:attrNameLst>
                                      </p:cBhvr>
                                      <p:tavLst>
                                        <p:tav tm="0">
                                          <p:val>
                                            <p:fltVal val="0"/>
                                          </p:val>
                                        </p:tav>
                                        <p:tav tm="100000">
                                          <p:val>
                                            <p:strVal val="#ppt_w"/>
                                          </p:val>
                                        </p:tav>
                                      </p:tavLst>
                                    </p:anim>
                                    <p:anim calcmode="lin" valueType="num">
                                      <p:cBhvr>
                                        <p:cTn id="15" dur="1000" fill="hold"/>
                                        <p:tgtEl>
                                          <p:spTgt spid="21"/>
                                        </p:tgtEl>
                                        <p:attrNameLst>
                                          <p:attrName>ppt_h</p:attrName>
                                        </p:attrNameLst>
                                      </p:cBhvr>
                                      <p:tavLst>
                                        <p:tav tm="0">
                                          <p:val>
                                            <p:fltVal val="0"/>
                                          </p:val>
                                        </p:tav>
                                        <p:tav tm="100000">
                                          <p:val>
                                            <p:strVal val="#ppt_h"/>
                                          </p:val>
                                        </p:tav>
                                      </p:tavLst>
                                    </p:anim>
                                    <p:anim calcmode="lin" valueType="num">
                                      <p:cBhvr>
                                        <p:cTn id="16" dur="1000" fill="hold"/>
                                        <p:tgtEl>
                                          <p:spTgt spid="21"/>
                                        </p:tgtEl>
                                        <p:attrNameLst>
                                          <p:attrName>style.rotation</p:attrName>
                                        </p:attrNameLst>
                                      </p:cBhvr>
                                      <p:tavLst>
                                        <p:tav tm="0">
                                          <p:val>
                                            <p:fltVal val="90"/>
                                          </p:val>
                                        </p:tav>
                                        <p:tav tm="100000">
                                          <p:val>
                                            <p:fltVal val="0"/>
                                          </p:val>
                                        </p:tav>
                                      </p:tavLst>
                                    </p:anim>
                                    <p:animEffect transition="in" filter="fade">
                                      <p:cBhvr>
                                        <p:cTn id="17" dur="10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wipe(up)">
                                      <p:cBhvr>
                                        <p:cTn id="22" dur="500"/>
                                        <p:tgtEl>
                                          <p:spTgt spid="22"/>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additive="base">
                                        <p:cTn id="27" dur="500" fill="hold"/>
                                        <p:tgtEl>
                                          <p:spTgt spid="3"/>
                                        </p:tgtEl>
                                        <p:attrNameLst>
                                          <p:attrName>ppt_x</p:attrName>
                                        </p:attrNameLst>
                                      </p:cBhvr>
                                      <p:tavLst>
                                        <p:tav tm="0">
                                          <p:val>
                                            <p:strVal val="#ppt_x"/>
                                          </p:val>
                                        </p:tav>
                                        <p:tav tm="100000">
                                          <p:val>
                                            <p:strVal val="#ppt_x"/>
                                          </p:val>
                                        </p:tav>
                                      </p:tavLst>
                                    </p:anim>
                                    <p:anim calcmode="lin" valueType="num">
                                      <p:cBhvr additive="base">
                                        <p:cTn id="2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p:cTn id="33" dur="1000" fill="hold"/>
                                        <p:tgtEl>
                                          <p:spTgt spid="9"/>
                                        </p:tgtEl>
                                        <p:attrNameLst>
                                          <p:attrName>ppt_w</p:attrName>
                                        </p:attrNameLst>
                                      </p:cBhvr>
                                      <p:tavLst>
                                        <p:tav tm="0">
                                          <p:val>
                                            <p:fltVal val="0"/>
                                          </p:val>
                                        </p:tav>
                                        <p:tav tm="100000">
                                          <p:val>
                                            <p:strVal val="#ppt_w"/>
                                          </p:val>
                                        </p:tav>
                                      </p:tavLst>
                                    </p:anim>
                                    <p:anim calcmode="lin" valueType="num">
                                      <p:cBhvr>
                                        <p:cTn id="34" dur="1000" fill="hold"/>
                                        <p:tgtEl>
                                          <p:spTgt spid="9"/>
                                        </p:tgtEl>
                                        <p:attrNameLst>
                                          <p:attrName>ppt_h</p:attrName>
                                        </p:attrNameLst>
                                      </p:cBhvr>
                                      <p:tavLst>
                                        <p:tav tm="0">
                                          <p:val>
                                            <p:fltVal val="0"/>
                                          </p:val>
                                        </p:tav>
                                        <p:tav tm="100000">
                                          <p:val>
                                            <p:strVal val="#ppt_h"/>
                                          </p:val>
                                        </p:tav>
                                      </p:tavLst>
                                    </p:anim>
                                    <p:anim calcmode="lin" valueType="num">
                                      <p:cBhvr>
                                        <p:cTn id="35" dur="1000" fill="hold"/>
                                        <p:tgtEl>
                                          <p:spTgt spid="9"/>
                                        </p:tgtEl>
                                        <p:attrNameLst>
                                          <p:attrName>style.rotation</p:attrName>
                                        </p:attrNameLst>
                                      </p:cBhvr>
                                      <p:tavLst>
                                        <p:tav tm="0">
                                          <p:val>
                                            <p:fltVal val="90"/>
                                          </p:val>
                                        </p:tav>
                                        <p:tav tm="100000">
                                          <p:val>
                                            <p:fltVal val="0"/>
                                          </p:val>
                                        </p:tav>
                                      </p:tavLst>
                                    </p:anim>
                                    <p:animEffect transition="in" filter="fade">
                                      <p:cBhvr>
                                        <p:cTn id="36" dur="10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p:cTn id="41" dur="1000" fill="hold"/>
                                        <p:tgtEl>
                                          <p:spTgt spid="2"/>
                                        </p:tgtEl>
                                        <p:attrNameLst>
                                          <p:attrName>ppt_w</p:attrName>
                                        </p:attrNameLst>
                                      </p:cBhvr>
                                      <p:tavLst>
                                        <p:tav tm="0">
                                          <p:val>
                                            <p:fltVal val="0"/>
                                          </p:val>
                                        </p:tav>
                                        <p:tav tm="100000">
                                          <p:val>
                                            <p:strVal val="#ppt_w"/>
                                          </p:val>
                                        </p:tav>
                                      </p:tavLst>
                                    </p:anim>
                                    <p:anim calcmode="lin" valueType="num">
                                      <p:cBhvr>
                                        <p:cTn id="42" dur="1000" fill="hold"/>
                                        <p:tgtEl>
                                          <p:spTgt spid="2"/>
                                        </p:tgtEl>
                                        <p:attrNameLst>
                                          <p:attrName>ppt_h</p:attrName>
                                        </p:attrNameLst>
                                      </p:cBhvr>
                                      <p:tavLst>
                                        <p:tav tm="0">
                                          <p:val>
                                            <p:fltVal val="0"/>
                                          </p:val>
                                        </p:tav>
                                        <p:tav tm="100000">
                                          <p:val>
                                            <p:strVal val="#ppt_h"/>
                                          </p:val>
                                        </p:tav>
                                      </p:tavLst>
                                    </p:anim>
                                    <p:anim calcmode="lin" valueType="num">
                                      <p:cBhvr>
                                        <p:cTn id="43" dur="1000" fill="hold"/>
                                        <p:tgtEl>
                                          <p:spTgt spid="2"/>
                                        </p:tgtEl>
                                        <p:attrNameLst>
                                          <p:attrName>style.rotation</p:attrName>
                                        </p:attrNameLst>
                                      </p:cBhvr>
                                      <p:tavLst>
                                        <p:tav tm="0">
                                          <p:val>
                                            <p:fltVal val="90"/>
                                          </p:val>
                                        </p:tav>
                                        <p:tav tm="100000">
                                          <p:val>
                                            <p:fltVal val="0"/>
                                          </p:val>
                                        </p:tav>
                                      </p:tavLst>
                                    </p:anim>
                                    <p:animEffect transition="in" filter="fade">
                                      <p:cBhvr>
                                        <p:cTn id="4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 grpId="0" animBg="1"/>
      <p:bldP spid="3"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descr="A group of people&#10;&#10;Description automatically generated">
            <a:extLst>
              <a:ext uri="{FF2B5EF4-FFF2-40B4-BE49-F238E27FC236}">
                <a16:creationId xmlns:a16="http://schemas.microsoft.com/office/drawing/2014/main" id="{C4393A31-63D8-4807-ACD8-FB3DD6299A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8938" y="879252"/>
            <a:ext cx="3536646" cy="2695611"/>
          </a:xfrm>
          <a:prstGeom prst="rect">
            <a:avLst/>
          </a:prstGeom>
        </p:spPr>
      </p:pic>
      <p:pic>
        <p:nvPicPr>
          <p:cNvPr id="14" name="Picture 13" descr="A picture containing outdoor, person, grass, boy&#10;&#10;Description automatically generated">
            <a:extLst>
              <a:ext uri="{FF2B5EF4-FFF2-40B4-BE49-F238E27FC236}">
                <a16:creationId xmlns:a16="http://schemas.microsoft.com/office/drawing/2014/main" id="{D1A10FB5-4121-486A-A473-B7E30E3A1A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2069" y="3044102"/>
            <a:ext cx="2337147" cy="3723929"/>
          </a:xfrm>
          <a:prstGeom prst="rect">
            <a:avLst/>
          </a:prstGeom>
        </p:spPr>
      </p:pic>
      <p:sp>
        <p:nvSpPr>
          <p:cNvPr id="2" name="TextBox 1">
            <a:extLst>
              <a:ext uri="{FF2B5EF4-FFF2-40B4-BE49-F238E27FC236}">
                <a16:creationId xmlns:a16="http://schemas.microsoft.com/office/drawing/2014/main" id="{8F551FE6-D6FC-49D4-AFDB-6D99AD155701}"/>
              </a:ext>
            </a:extLst>
          </p:cNvPr>
          <p:cNvSpPr txBox="1"/>
          <p:nvPr/>
        </p:nvSpPr>
        <p:spPr>
          <a:xfrm>
            <a:off x="4976411" y="-68808"/>
            <a:ext cx="2979174"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Poverty</a:t>
            </a:r>
          </a:p>
        </p:txBody>
      </p:sp>
      <p:pic>
        <p:nvPicPr>
          <p:cNvPr id="4" name="Picture 3" descr="A group of people standing in front of a crowd&#10;&#10;Description automatically generated">
            <a:extLst>
              <a:ext uri="{FF2B5EF4-FFF2-40B4-BE49-F238E27FC236}">
                <a16:creationId xmlns:a16="http://schemas.microsoft.com/office/drawing/2014/main" id="{35909B46-2273-493B-BBF7-AF559136A8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534" y="657906"/>
            <a:ext cx="4600251" cy="2298358"/>
          </a:xfrm>
          <a:prstGeom prst="rect">
            <a:avLst/>
          </a:prstGeom>
        </p:spPr>
      </p:pic>
      <p:sp>
        <p:nvSpPr>
          <p:cNvPr id="5" name="Rectangle 4">
            <a:extLst>
              <a:ext uri="{FF2B5EF4-FFF2-40B4-BE49-F238E27FC236}">
                <a16:creationId xmlns:a16="http://schemas.microsoft.com/office/drawing/2014/main" id="{809DF3AE-343C-4B7C-8DE8-916CA218E57E}"/>
              </a:ext>
            </a:extLst>
          </p:cNvPr>
          <p:cNvSpPr/>
          <p:nvPr/>
        </p:nvSpPr>
        <p:spPr>
          <a:xfrm>
            <a:off x="91534" y="2673910"/>
            <a:ext cx="1156086"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(quora.com n.d.) </a:t>
            </a:r>
            <a:endParaRPr lang="en-GB" sz="1000" dirty="0">
              <a:solidFill>
                <a:schemeClr val="bg1"/>
              </a:solidFill>
            </a:endParaRPr>
          </a:p>
        </p:txBody>
      </p:sp>
      <p:sp>
        <p:nvSpPr>
          <p:cNvPr id="6" name="TextBox 5">
            <a:extLst>
              <a:ext uri="{FF2B5EF4-FFF2-40B4-BE49-F238E27FC236}">
                <a16:creationId xmlns:a16="http://schemas.microsoft.com/office/drawing/2014/main" id="{FFB12DB5-5F0E-4211-8EDE-E202827C1418}"/>
              </a:ext>
            </a:extLst>
          </p:cNvPr>
          <p:cNvSpPr txBox="1"/>
          <p:nvPr/>
        </p:nvSpPr>
        <p:spPr>
          <a:xfrm>
            <a:off x="91534" y="5053930"/>
            <a:ext cx="3814641" cy="1600438"/>
          </a:xfrm>
          <a:prstGeom prst="rect">
            <a:avLst/>
          </a:prstGeom>
          <a:noFill/>
        </p:spPr>
        <p:txBody>
          <a:bodyPr wrap="square" rtlCol="0">
            <a:spAutoFit/>
          </a:bodyPr>
          <a:lstStyle/>
          <a:p>
            <a:r>
              <a:rPr lang="en-GB" sz="1400" dirty="0">
                <a:solidFill>
                  <a:srgbClr val="92D050"/>
                </a:solidFill>
                <a:latin typeface="Arial" panose="020B0604020202020204" pitchFamily="34" charset="0"/>
                <a:cs typeface="Arial" panose="020B0604020202020204" pitchFamily="34" charset="0"/>
              </a:rPr>
              <a:t>Somalia has a variety of reasons for the levels of poverty, these are: </a:t>
            </a: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The absence of an active central government.</a:t>
            </a: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Devastating floods.</a:t>
            </a: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Drought. </a:t>
            </a:r>
          </a:p>
          <a:p>
            <a:pPr marL="285750" indent="-2857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Relentless conflict and civil war.</a:t>
            </a:r>
          </a:p>
        </p:txBody>
      </p:sp>
      <p:sp>
        <p:nvSpPr>
          <p:cNvPr id="9" name="Rectangle 8">
            <a:extLst>
              <a:ext uri="{FF2B5EF4-FFF2-40B4-BE49-F238E27FC236}">
                <a16:creationId xmlns:a16="http://schemas.microsoft.com/office/drawing/2014/main" id="{58E08BE9-0E56-47D8-9D14-3BCB4D05D68E}"/>
              </a:ext>
            </a:extLst>
          </p:cNvPr>
          <p:cNvSpPr/>
          <p:nvPr/>
        </p:nvSpPr>
        <p:spPr>
          <a:xfrm>
            <a:off x="10659796" y="6430696"/>
            <a:ext cx="1340432"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rPr>
              <a:t>(Poverties.org 2013)</a:t>
            </a:r>
            <a:endParaRPr lang="en-GB" sz="1000" dirty="0"/>
          </a:p>
        </p:txBody>
      </p:sp>
      <p:sp>
        <p:nvSpPr>
          <p:cNvPr id="15" name="Rectangle 14">
            <a:extLst>
              <a:ext uri="{FF2B5EF4-FFF2-40B4-BE49-F238E27FC236}">
                <a16:creationId xmlns:a16="http://schemas.microsoft.com/office/drawing/2014/main" id="{6C73E2C2-6871-445E-A8CE-88DDA1AA4F68}"/>
              </a:ext>
            </a:extLst>
          </p:cNvPr>
          <p:cNvSpPr/>
          <p:nvPr/>
        </p:nvSpPr>
        <p:spPr>
          <a:xfrm>
            <a:off x="4040075" y="3044102"/>
            <a:ext cx="1374034" cy="400110"/>
          </a:xfrm>
          <a:prstGeom prst="rect">
            <a:avLst/>
          </a:prstGeom>
        </p:spPr>
        <p:txBody>
          <a:bodyPr wrap="square">
            <a:spAutoFit/>
          </a:bodyPr>
          <a:lstStyle/>
          <a:p>
            <a:r>
              <a:rPr lang="en-US" sz="1000" dirty="0">
                <a:solidFill>
                  <a:schemeClr val="bg1"/>
                </a:solidFill>
                <a:latin typeface="Arial" panose="020B0604020202020204" pitchFamily="34" charset="0"/>
                <a:cs typeface="Arial" panose="020B0604020202020204" pitchFamily="34" charset="0"/>
              </a:rPr>
              <a:t>(So Much Hope 2016) </a:t>
            </a:r>
            <a:endParaRPr lang="en-GB" sz="1000" dirty="0">
              <a:solidFill>
                <a:schemeClr val="bg1"/>
              </a:solidFill>
            </a:endParaRPr>
          </a:p>
        </p:txBody>
      </p:sp>
      <p:sp>
        <p:nvSpPr>
          <p:cNvPr id="7" name="Rectangle 6">
            <a:extLst>
              <a:ext uri="{FF2B5EF4-FFF2-40B4-BE49-F238E27FC236}">
                <a16:creationId xmlns:a16="http://schemas.microsoft.com/office/drawing/2014/main" id="{AAA68C0C-5091-450B-BE61-557D23DFF58F}"/>
              </a:ext>
            </a:extLst>
          </p:cNvPr>
          <p:cNvSpPr/>
          <p:nvPr/>
        </p:nvSpPr>
        <p:spPr>
          <a:xfrm>
            <a:off x="63701" y="2987094"/>
            <a:ext cx="4055537" cy="1969770"/>
          </a:xfrm>
          <a:prstGeom prst="rect">
            <a:avLst/>
          </a:prstGeom>
        </p:spPr>
        <p:txBody>
          <a:bodyPr wrap="square">
            <a:spAutoFit/>
          </a:bodyPr>
          <a:lstStyle/>
          <a:p>
            <a:r>
              <a:rPr lang="en-US" sz="1600" b="1" dirty="0">
                <a:solidFill>
                  <a:schemeClr val="bg1"/>
                </a:solidFill>
                <a:latin typeface="Roboto"/>
              </a:rPr>
              <a:t>Somalia is one of the poorest countries in the world, with an estimated 43% of its nine million population living on less than $1 a day, and 73% under $2 a day. Many of these are among the 1.1 million people internally displaced by over two decades of conflict and famine.</a:t>
            </a:r>
            <a:r>
              <a:rPr lang="en-US" sz="1600" dirty="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Africaeducationaltrust.org. (2011)</a:t>
            </a:r>
            <a:endParaRPr lang="en-GB" sz="1000" dirty="0">
              <a:solidFill>
                <a:schemeClr val="bg1"/>
              </a:solidFill>
            </a:endParaRPr>
          </a:p>
        </p:txBody>
      </p:sp>
      <p:sp>
        <p:nvSpPr>
          <p:cNvPr id="3" name="Rectangle 2">
            <a:extLst>
              <a:ext uri="{FF2B5EF4-FFF2-40B4-BE49-F238E27FC236}">
                <a16:creationId xmlns:a16="http://schemas.microsoft.com/office/drawing/2014/main" id="{7796E14B-A553-4D76-9371-11DAC8979560}"/>
              </a:ext>
            </a:extLst>
          </p:cNvPr>
          <p:cNvSpPr/>
          <p:nvPr/>
        </p:nvSpPr>
        <p:spPr>
          <a:xfrm>
            <a:off x="7910088" y="52637"/>
            <a:ext cx="4327404" cy="1077218"/>
          </a:xfrm>
          <a:prstGeom prst="rect">
            <a:avLst/>
          </a:prstGeom>
        </p:spPr>
        <p:txBody>
          <a:bodyPr wrap="square">
            <a:spAutoFit/>
          </a:bodyPr>
          <a:lstStyle/>
          <a:p>
            <a:r>
              <a:rPr lang="en-US" sz="1600" b="1" dirty="0">
                <a:solidFill>
                  <a:srgbClr val="FF0000"/>
                </a:solidFill>
                <a:latin typeface="Arial" panose="020B0604020202020204" pitchFamily="34" charset="0"/>
                <a:cs typeface="Arial" panose="020B0604020202020204" pitchFamily="34" charset="0"/>
              </a:rPr>
              <a:t>Relative poverty means being much poorer than most people in society and is often defined as living on less than 60% of the national median income.</a:t>
            </a:r>
            <a:r>
              <a:rPr lang="en-US" sz="900" b="1" dirty="0">
                <a:solidFill>
                  <a:srgbClr val="FF0000"/>
                </a:solidFill>
                <a:latin typeface="Arial" panose="020B0604020202020204" pitchFamily="34" charset="0"/>
                <a:cs typeface="Arial" panose="020B0604020202020204" pitchFamily="34" charset="0"/>
              </a:rPr>
              <a:t> (Dept. of Health 2011)</a:t>
            </a:r>
            <a:endParaRPr lang="en-GB" sz="900" b="1" dirty="0">
              <a:solidFill>
                <a:srgbClr val="FF0000"/>
              </a:solidFill>
              <a:latin typeface="Arial" panose="020B0604020202020204" pitchFamily="34" charset="0"/>
              <a:cs typeface="Arial" panose="020B0604020202020204" pitchFamily="34" charset="0"/>
            </a:endParaRPr>
          </a:p>
        </p:txBody>
      </p:sp>
      <p:pic>
        <p:nvPicPr>
          <p:cNvPr id="13" name="Picture 12" descr="A store front of a brick building&#10;&#10;Description automatically generated">
            <a:extLst>
              <a:ext uri="{FF2B5EF4-FFF2-40B4-BE49-F238E27FC236}">
                <a16:creationId xmlns:a16="http://schemas.microsoft.com/office/drawing/2014/main" id="{EAF8EAEC-ADE3-42C4-B11B-D3BE717B3C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72764" y="1494257"/>
            <a:ext cx="4010496" cy="2403040"/>
          </a:xfrm>
          <a:prstGeom prst="rect">
            <a:avLst/>
          </a:prstGeom>
        </p:spPr>
      </p:pic>
      <p:sp>
        <p:nvSpPr>
          <p:cNvPr id="12" name="Rectangle 11">
            <a:extLst>
              <a:ext uri="{FF2B5EF4-FFF2-40B4-BE49-F238E27FC236}">
                <a16:creationId xmlns:a16="http://schemas.microsoft.com/office/drawing/2014/main" id="{720A6278-0914-44A2-94FF-7E9304297DC0}"/>
              </a:ext>
            </a:extLst>
          </p:cNvPr>
          <p:cNvSpPr/>
          <p:nvPr/>
        </p:nvSpPr>
        <p:spPr>
          <a:xfrm>
            <a:off x="6202390" y="890842"/>
            <a:ext cx="1276311"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rPr>
              <a:t>(Somali Spot 2018)</a:t>
            </a:r>
            <a:endParaRPr lang="en-GB" sz="1000" dirty="0"/>
          </a:p>
        </p:txBody>
      </p:sp>
      <p:sp>
        <p:nvSpPr>
          <p:cNvPr id="16" name="TextBox 15">
            <a:extLst>
              <a:ext uri="{FF2B5EF4-FFF2-40B4-BE49-F238E27FC236}">
                <a16:creationId xmlns:a16="http://schemas.microsoft.com/office/drawing/2014/main" id="{118A3EB6-A110-4200-9555-61B3AE807BCB}"/>
              </a:ext>
            </a:extLst>
          </p:cNvPr>
          <p:cNvSpPr txBox="1"/>
          <p:nvPr/>
        </p:nvSpPr>
        <p:spPr>
          <a:xfrm>
            <a:off x="8387034" y="971037"/>
            <a:ext cx="3373513" cy="523220"/>
          </a:xfrm>
          <a:prstGeom prst="rect">
            <a:avLst/>
          </a:prstGeom>
          <a:noFill/>
        </p:spPr>
        <p:txBody>
          <a:bodyPr wrap="square" rtlCol="0">
            <a:spAutoFit/>
          </a:bodyPr>
          <a:lstStyle/>
          <a:p>
            <a:r>
              <a:rPr lang="en-GB" sz="2800" b="1" u="sng" dirty="0">
                <a:solidFill>
                  <a:schemeClr val="bg1"/>
                </a:solidFill>
                <a:latin typeface="Arial" panose="020B0604020202020204" pitchFamily="34" charset="0"/>
                <a:cs typeface="Arial" panose="020B0604020202020204" pitchFamily="34" charset="0"/>
              </a:rPr>
              <a:t>Poverty in the UK</a:t>
            </a:r>
          </a:p>
        </p:txBody>
      </p:sp>
      <p:sp>
        <p:nvSpPr>
          <p:cNvPr id="18" name="Rectangle 17">
            <a:extLst>
              <a:ext uri="{FF2B5EF4-FFF2-40B4-BE49-F238E27FC236}">
                <a16:creationId xmlns:a16="http://schemas.microsoft.com/office/drawing/2014/main" id="{99CFE41A-EA32-4F6D-8242-CC8472C5B9BB}"/>
              </a:ext>
            </a:extLst>
          </p:cNvPr>
          <p:cNvSpPr/>
          <p:nvPr/>
        </p:nvSpPr>
        <p:spPr>
          <a:xfrm>
            <a:off x="63701" y="0"/>
            <a:ext cx="4419521" cy="584775"/>
          </a:xfrm>
          <a:prstGeom prst="rect">
            <a:avLst/>
          </a:prstGeom>
        </p:spPr>
        <p:txBody>
          <a:bodyPr wrap="square">
            <a:spAutoFit/>
          </a:bodyPr>
          <a:lstStyle/>
          <a:p>
            <a:r>
              <a:rPr lang="en-US" sz="1600" b="1" dirty="0">
                <a:solidFill>
                  <a:srgbClr val="FF0000"/>
                </a:solidFill>
                <a:latin typeface="Arial" panose="020B0604020202020204" pitchFamily="34" charset="0"/>
                <a:cs typeface="Arial" panose="020B0604020202020204" pitchFamily="34" charset="0"/>
              </a:rPr>
              <a:t>Absolute poverty – a lack of the basic material necessities of life </a:t>
            </a:r>
            <a:r>
              <a:rPr lang="en-US" sz="900" b="1" dirty="0" err="1">
                <a:solidFill>
                  <a:srgbClr val="FF0000"/>
                </a:solidFill>
              </a:rPr>
              <a:t>publichealthnetwork.cymru</a:t>
            </a:r>
            <a:r>
              <a:rPr lang="en-US" sz="900" b="1" dirty="0">
                <a:solidFill>
                  <a:srgbClr val="FF0000"/>
                </a:solidFill>
              </a:rPr>
              <a:t> (n.d.)</a:t>
            </a:r>
            <a:endParaRPr lang="en-US" sz="900" b="1" dirty="0">
              <a:solidFill>
                <a:srgbClr val="FF0000"/>
              </a:solidFill>
              <a:latin typeface="Roboto"/>
            </a:endParaRPr>
          </a:p>
        </p:txBody>
      </p:sp>
      <p:sp>
        <p:nvSpPr>
          <p:cNvPr id="19" name="Rectangle 18">
            <a:extLst>
              <a:ext uri="{FF2B5EF4-FFF2-40B4-BE49-F238E27FC236}">
                <a16:creationId xmlns:a16="http://schemas.microsoft.com/office/drawing/2014/main" id="{A329041D-0DB8-42F2-8803-C309E575BA9D}"/>
              </a:ext>
            </a:extLst>
          </p:cNvPr>
          <p:cNvSpPr/>
          <p:nvPr/>
        </p:nvSpPr>
        <p:spPr>
          <a:xfrm>
            <a:off x="10073790" y="1452404"/>
            <a:ext cx="2090637"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rPr>
              <a:t>21st Century Challenges. (2015). </a:t>
            </a:r>
            <a:endParaRPr lang="en-GB" sz="1000" dirty="0"/>
          </a:p>
        </p:txBody>
      </p:sp>
      <p:sp>
        <p:nvSpPr>
          <p:cNvPr id="20" name="Rectangle 19">
            <a:extLst>
              <a:ext uri="{FF2B5EF4-FFF2-40B4-BE49-F238E27FC236}">
                <a16:creationId xmlns:a16="http://schemas.microsoft.com/office/drawing/2014/main" id="{2F4EE779-7D36-4403-AFD2-10AD05363B94}"/>
              </a:ext>
            </a:extLst>
          </p:cNvPr>
          <p:cNvSpPr/>
          <p:nvPr/>
        </p:nvSpPr>
        <p:spPr>
          <a:xfrm>
            <a:off x="6575110" y="3770046"/>
            <a:ext cx="5508150" cy="2893100"/>
          </a:xfrm>
          <a:prstGeom prst="rect">
            <a:avLst/>
          </a:prstGeom>
        </p:spPr>
        <p:txBody>
          <a:bodyPr wrap="square">
            <a:spAutoFit/>
          </a:bodyPr>
          <a:lstStyle/>
          <a:p>
            <a:pPr fontAlgn="base"/>
            <a:r>
              <a:rPr lang="en-US" b="1" dirty="0">
                <a:solidFill>
                  <a:schemeClr val="bg1"/>
                </a:solidFill>
                <a:latin typeface="Arial" panose="020B0604020202020204" pitchFamily="34" charset="0"/>
                <a:cs typeface="Arial" panose="020B0604020202020204" pitchFamily="34" charset="0"/>
              </a:rPr>
              <a:t>Facts</a:t>
            </a:r>
            <a:endParaRPr lang="en-US" sz="1600" dirty="0">
              <a:solidFill>
                <a:schemeClr val="bg1"/>
              </a:solidFill>
              <a:latin typeface="Arial" panose="020B0604020202020204" pitchFamily="34" charset="0"/>
              <a:cs typeface="Arial" panose="020B0604020202020204" pitchFamily="34" charset="0"/>
            </a:endParaRP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2.1 million: The number of children in Britain currently living in poverty in working households, where at least one adult is working.</a:t>
            </a: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60%: The percentage of poor adults who live in working households in Britain</a:t>
            </a: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10.9 million: people identified as ‘poor’ in Britain in 2008/9 based on their household income before housing costs.</a:t>
            </a: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London is one of the most unequal places in the UK</a:t>
            </a: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2.2 million: The number of pensioners who currently live in poverty in Britain</a:t>
            </a:r>
          </a:p>
          <a:p>
            <a:pPr fontAlgn="base">
              <a:buFont typeface="Arial" panose="020B0604020202020204" pitchFamily="34" charset="0"/>
              <a:buChar char="•"/>
            </a:pPr>
            <a:r>
              <a:rPr lang="en-US" sz="1400" dirty="0">
                <a:solidFill>
                  <a:schemeClr val="bg1"/>
                </a:solidFill>
                <a:latin typeface="Arial" panose="020B0604020202020204" pitchFamily="34" charset="0"/>
                <a:cs typeface="Arial" panose="020B0604020202020204" pitchFamily="34" charset="0"/>
              </a:rPr>
              <a:t>Britain has a higher proportion of its population living in relative poverty than most other EU countries</a:t>
            </a:r>
          </a:p>
          <a:p>
            <a:pPr fontAlgn="base"/>
            <a:r>
              <a:rPr lang="en-US" sz="1000" dirty="0">
                <a:solidFill>
                  <a:schemeClr val="bg1"/>
                </a:solidFill>
                <a:latin typeface="Arial" panose="020B0604020202020204" pitchFamily="34" charset="0"/>
                <a:cs typeface="Arial" panose="020B0604020202020204" pitchFamily="34" charset="0"/>
              </a:rPr>
              <a:t>                                                              Joseph Rowntree Foundation, 2010, IPPR, 2010, Oxfam</a:t>
            </a:r>
            <a:endParaRPr lang="en-US" sz="1000" u="none" strike="noStrike"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56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p:cTn id="21" dur="1000" fill="hold"/>
                                        <p:tgtEl>
                                          <p:spTgt spid="7"/>
                                        </p:tgtEl>
                                        <p:attrNameLst>
                                          <p:attrName>ppt_w</p:attrName>
                                        </p:attrNameLst>
                                      </p:cBhvr>
                                      <p:tavLst>
                                        <p:tav tm="0">
                                          <p:val>
                                            <p:fltVal val="0"/>
                                          </p:val>
                                        </p:tav>
                                        <p:tav tm="100000">
                                          <p:val>
                                            <p:strVal val="#ppt_w"/>
                                          </p:val>
                                        </p:tav>
                                      </p:tavLst>
                                    </p:anim>
                                    <p:anim calcmode="lin" valueType="num">
                                      <p:cBhvr>
                                        <p:cTn id="22" dur="1000" fill="hold"/>
                                        <p:tgtEl>
                                          <p:spTgt spid="7"/>
                                        </p:tgtEl>
                                        <p:attrNameLst>
                                          <p:attrName>ppt_h</p:attrName>
                                        </p:attrNameLst>
                                      </p:cBhvr>
                                      <p:tavLst>
                                        <p:tav tm="0">
                                          <p:val>
                                            <p:fltVal val="0"/>
                                          </p:val>
                                        </p:tav>
                                        <p:tav tm="100000">
                                          <p:val>
                                            <p:strVal val="#ppt_h"/>
                                          </p:val>
                                        </p:tav>
                                      </p:tavLst>
                                    </p:anim>
                                    <p:anim calcmode="lin" valueType="num">
                                      <p:cBhvr>
                                        <p:cTn id="23" dur="1000" fill="hold"/>
                                        <p:tgtEl>
                                          <p:spTgt spid="7"/>
                                        </p:tgtEl>
                                        <p:attrNameLst>
                                          <p:attrName>style.rotation</p:attrName>
                                        </p:attrNameLst>
                                      </p:cBhvr>
                                      <p:tavLst>
                                        <p:tav tm="0">
                                          <p:val>
                                            <p:fltVal val="90"/>
                                          </p:val>
                                        </p:tav>
                                        <p:tav tm="100000">
                                          <p:val>
                                            <p:fltVal val="0"/>
                                          </p:val>
                                        </p:tav>
                                      </p:tavLst>
                                    </p:anim>
                                    <p:animEffect transition="in" filter="fade">
                                      <p:cBhvr>
                                        <p:cTn id="24" dur="1000"/>
                                        <p:tgtEl>
                                          <p:spTgt spid="7"/>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up)">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p:cTn id="34" dur="1000" fill="hold"/>
                                        <p:tgtEl>
                                          <p:spTgt spid="16"/>
                                        </p:tgtEl>
                                        <p:attrNameLst>
                                          <p:attrName>ppt_w</p:attrName>
                                        </p:attrNameLst>
                                      </p:cBhvr>
                                      <p:tavLst>
                                        <p:tav tm="0">
                                          <p:val>
                                            <p:fltVal val="0"/>
                                          </p:val>
                                        </p:tav>
                                        <p:tav tm="100000">
                                          <p:val>
                                            <p:strVal val="#ppt_w"/>
                                          </p:val>
                                        </p:tav>
                                      </p:tavLst>
                                    </p:anim>
                                    <p:anim calcmode="lin" valueType="num">
                                      <p:cBhvr>
                                        <p:cTn id="35" dur="1000" fill="hold"/>
                                        <p:tgtEl>
                                          <p:spTgt spid="16"/>
                                        </p:tgtEl>
                                        <p:attrNameLst>
                                          <p:attrName>ppt_h</p:attrName>
                                        </p:attrNameLst>
                                      </p:cBhvr>
                                      <p:tavLst>
                                        <p:tav tm="0">
                                          <p:val>
                                            <p:fltVal val="0"/>
                                          </p:val>
                                        </p:tav>
                                        <p:tav tm="100000">
                                          <p:val>
                                            <p:strVal val="#ppt_h"/>
                                          </p:val>
                                        </p:tav>
                                      </p:tavLst>
                                    </p:anim>
                                    <p:anim calcmode="lin" valueType="num">
                                      <p:cBhvr>
                                        <p:cTn id="36" dur="1000" fill="hold"/>
                                        <p:tgtEl>
                                          <p:spTgt spid="16"/>
                                        </p:tgtEl>
                                        <p:attrNameLst>
                                          <p:attrName>style.rotation</p:attrName>
                                        </p:attrNameLst>
                                      </p:cBhvr>
                                      <p:tavLst>
                                        <p:tav tm="0">
                                          <p:val>
                                            <p:fltVal val="90"/>
                                          </p:val>
                                        </p:tav>
                                        <p:tav tm="100000">
                                          <p:val>
                                            <p:fltVal val="0"/>
                                          </p:val>
                                        </p:tav>
                                      </p:tavLst>
                                    </p:anim>
                                    <p:animEffect transition="in" filter="fade">
                                      <p:cBhvr>
                                        <p:cTn id="37" dur="10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anim calcmode="lin" valueType="num">
                                      <p:cBhvr>
                                        <p:cTn id="43" dur="1000" fill="hold"/>
                                        <p:tgtEl>
                                          <p:spTgt spid="13"/>
                                        </p:tgtEl>
                                        <p:attrNameLst>
                                          <p:attrName>ppt_x</p:attrName>
                                        </p:attrNameLst>
                                      </p:cBhvr>
                                      <p:tavLst>
                                        <p:tav tm="0">
                                          <p:val>
                                            <p:strVal val="#ppt_x"/>
                                          </p:val>
                                        </p:tav>
                                        <p:tav tm="100000">
                                          <p:val>
                                            <p:strVal val="#ppt_x"/>
                                          </p:val>
                                        </p:tav>
                                      </p:tavLst>
                                    </p:anim>
                                    <p:anim calcmode="lin" valueType="num">
                                      <p:cBhvr>
                                        <p:cTn id="4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p:cTn id="49" dur="1000" fill="hold"/>
                                        <p:tgtEl>
                                          <p:spTgt spid="20"/>
                                        </p:tgtEl>
                                        <p:attrNameLst>
                                          <p:attrName>ppt_w</p:attrName>
                                        </p:attrNameLst>
                                      </p:cBhvr>
                                      <p:tavLst>
                                        <p:tav tm="0">
                                          <p:val>
                                            <p:fltVal val="0"/>
                                          </p:val>
                                        </p:tav>
                                        <p:tav tm="100000">
                                          <p:val>
                                            <p:strVal val="#ppt_w"/>
                                          </p:val>
                                        </p:tav>
                                      </p:tavLst>
                                    </p:anim>
                                    <p:anim calcmode="lin" valueType="num">
                                      <p:cBhvr>
                                        <p:cTn id="50" dur="1000" fill="hold"/>
                                        <p:tgtEl>
                                          <p:spTgt spid="20"/>
                                        </p:tgtEl>
                                        <p:attrNameLst>
                                          <p:attrName>ppt_h</p:attrName>
                                        </p:attrNameLst>
                                      </p:cBhvr>
                                      <p:tavLst>
                                        <p:tav tm="0">
                                          <p:val>
                                            <p:fltVal val="0"/>
                                          </p:val>
                                        </p:tav>
                                        <p:tav tm="100000">
                                          <p:val>
                                            <p:strVal val="#ppt_h"/>
                                          </p:val>
                                        </p:tav>
                                      </p:tavLst>
                                    </p:anim>
                                    <p:anim calcmode="lin" valueType="num">
                                      <p:cBhvr>
                                        <p:cTn id="51" dur="1000" fill="hold"/>
                                        <p:tgtEl>
                                          <p:spTgt spid="20"/>
                                        </p:tgtEl>
                                        <p:attrNameLst>
                                          <p:attrName>style.rotation</p:attrName>
                                        </p:attrNameLst>
                                      </p:cBhvr>
                                      <p:tavLst>
                                        <p:tav tm="0">
                                          <p:val>
                                            <p:fltVal val="90"/>
                                          </p:val>
                                        </p:tav>
                                        <p:tav tm="100000">
                                          <p:val>
                                            <p:fltVal val="0"/>
                                          </p:val>
                                        </p:tav>
                                      </p:tavLst>
                                    </p:anim>
                                    <p:animEffect transition="in" filter="fade">
                                      <p:cBhvr>
                                        <p:cTn id="52"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3" grpId="0"/>
      <p:bldP spid="16" grpId="0"/>
      <p:bldP spid="18"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A7570B-939E-4C05-8E0D-9C27B1157DCA}"/>
              </a:ext>
            </a:extLst>
          </p:cNvPr>
          <p:cNvSpPr txBox="1"/>
          <p:nvPr/>
        </p:nvSpPr>
        <p:spPr>
          <a:xfrm>
            <a:off x="5972930" y="-121420"/>
            <a:ext cx="3386667" cy="1661993"/>
          </a:xfrm>
          <a:prstGeom prst="rect">
            <a:avLst/>
          </a:prstGeom>
          <a:noFill/>
        </p:spPr>
        <p:txBody>
          <a:bodyPr wrap="square" rtlCol="0">
            <a:spAutoFit/>
          </a:bodyPr>
          <a:lstStyle/>
          <a:p>
            <a:pPr algn="ctr"/>
            <a:r>
              <a:rPr lang="en-GB" sz="4800" b="1" u="sng" dirty="0">
                <a:solidFill>
                  <a:schemeClr val="bg1"/>
                </a:solidFill>
                <a:latin typeface="Arial" panose="020B0604020202020204" pitchFamily="34" charset="0"/>
                <a:cs typeface="Arial" panose="020B0604020202020204" pitchFamily="34" charset="0"/>
              </a:rPr>
              <a:t>Gender</a:t>
            </a:r>
            <a:r>
              <a:rPr lang="en-GB" sz="5400" b="1" u="sng" dirty="0">
                <a:solidFill>
                  <a:schemeClr val="bg1"/>
                </a:solidFill>
                <a:latin typeface="Arial" panose="020B0604020202020204" pitchFamily="34" charset="0"/>
                <a:cs typeface="Arial" panose="020B0604020202020204" pitchFamily="34" charset="0"/>
              </a:rPr>
              <a:t> </a:t>
            </a:r>
            <a:r>
              <a:rPr lang="en-GB" sz="4800" b="1" u="sng" dirty="0">
                <a:solidFill>
                  <a:schemeClr val="bg1"/>
                </a:solidFill>
                <a:latin typeface="Arial" panose="020B0604020202020204" pitchFamily="34" charset="0"/>
                <a:cs typeface="Arial" panose="020B0604020202020204" pitchFamily="34" charset="0"/>
              </a:rPr>
              <a:t>Inequality</a:t>
            </a:r>
          </a:p>
        </p:txBody>
      </p:sp>
      <p:pic>
        <p:nvPicPr>
          <p:cNvPr id="3" name="Picture 2" descr="A screenshot of a crowd&#10;&#10;Description automatically generated">
            <a:extLst>
              <a:ext uri="{FF2B5EF4-FFF2-40B4-BE49-F238E27FC236}">
                <a16:creationId xmlns:a16="http://schemas.microsoft.com/office/drawing/2014/main" id="{B34C75DF-A9A2-4119-8546-DD023F9750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13046" y="137585"/>
            <a:ext cx="2764987" cy="3665697"/>
          </a:xfrm>
          <a:prstGeom prst="rect">
            <a:avLst/>
          </a:prstGeom>
        </p:spPr>
      </p:pic>
      <p:sp>
        <p:nvSpPr>
          <p:cNvPr id="5" name="Rectangle 4">
            <a:extLst>
              <a:ext uri="{FF2B5EF4-FFF2-40B4-BE49-F238E27FC236}">
                <a16:creationId xmlns:a16="http://schemas.microsoft.com/office/drawing/2014/main" id="{BA418BFD-D70D-4D5D-B169-A3A86AC788C7}"/>
              </a:ext>
            </a:extLst>
          </p:cNvPr>
          <p:cNvSpPr/>
          <p:nvPr/>
        </p:nvSpPr>
        <p:spPr>
          <a:xfrm>
            <a:off x="10907372" y="3557061"/>
            <a:ext cx="1249060"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(ReliefWeb 2019) </a:t>
            </a:r>
            <a:endParaRPr lang="en-GB" sz="1000" dirty="0"/>
          </a:p>
        </p:txBody>
      </p:sp>
      <p:sp>
        <p:nvSpPr>
          <p:cNvPr id="7" name="Rectangle 6">
            <a:extLst>
              <a:ext uri="{FF2B5EF4-FFF2-40B4-BE49-F238E27FC236}">
                <a16:creationId xmlns:a16="http://schemas.microsoft.com/office/drawing/2014/main" id="{9EC21626-04A1-4A43-962B-DE70D9B35ABE}"/>
              </a:ext>
            </a:extLst>
          </p:cNvPr>
          <p:cNvSpPr/>
          <p:nvPr/>
        </p:nvSpPr>
        <p:spPr>
          <a:xfrm>
            <a:off x="5981093" y="1546086"/>
            <a:ext cx="3386667" cy="1815882"/>
          </a:xfrm>
          <a:prstGeom prst="rect">
            <a:avLst/>
          </a:prstGeom>
        </p:spPr>
        <p:txBody>
          <a:bodyPr wrap="square">
            <a:spAutoFit/>
          </a:bodyPr>
          <a:lstStyle/>
          <a:p>
            <a:r>
              <a:rPr lang="en-US" sz="1400" dirty="0">
                <a:solidFill>
                  <a:schemeClr val="bg1"/>
                </a:solidFill>
                <a:latin typeface="DroidArabicKufiRegular"/>
              </a:rPr>
              <a:t>Household chores keep girls too busy to attend school, as parents believe that their girls should stay at home and help them with work. Girls have low self-esteem and lack interest in education because there are social norms that </a:t>
            </a:r>
            <a:r>
              <a:rPr lang="en-US" sz="1400" dirty="0" err="1">
                <a:solidFill>
                  <a:schemeClr val="bg1"/>
                </a:solidFill>
                <a:latin typeface="DroidArabicKufiRegular"/>
              </a:rPr>
              <a:t>favour</a:t>
            </a:r>
            <a:r>
              <a:rPr lang="en-US" sz="1400" dirty="0">
                <a:solidFill>
                  <a:schemeClr val="bg1"/>
                </a:solidFill>
                <a:latin typeface="DroidArabicKufiRegular"/>
              </a:rPr>
              <a:t> boys’ education.</a:t>
            </a:r>
          </a:p>
          <a:p>
            <a:r>
              <a:rPr lang="en-GB" sz="1000" dirty="0">
                <a:solidFill>
                  <a:schemeClr val="accent6">
                    <a:lumMod val="75000"/>
                  </a:schemeClr>
                </a:solidFill>
                <a:latin typeface="Arial" panose="020B0604020202020204" pitchFamily="34" charset="0"/>
                <a:cs typeface="Arial" panose="020B0604020202020204" pitchFamily="34" charset="0"/>
              </a:rPr>
              <a:t>		(Al-Fanar Media, 2018)</a:t>
            </a:r>
          </a:p>
          <a:p>
            <a:endParaRPr lang="en-GB" sz="1400" dirty="0">
              <a:solidFill>
                <a:schemeClr val="bg1"/>
              </a:solidFill>
            </a:endParaRPr>
          </a:p>
        </p:txBody>
      </p:sp>
      <p:pic>
        <p:nvPicPr>
          <p:cNvPr id="15" name="Picture 14" descr="A group of people posing for the camera&#10;&#10;Description automatically generated">
            <a:extLst>
              <a:ext uri="{FF2B5EF4-FFF2-40B4-BE49-F238E27FC236}">
                <a16:creationId xmlns:a16="http://schemas.microsoft.com/office/drawing/2014/main" id="{6349EA82-5CC6-48EE-A616-75D017C56E0E}"/>
              </a:ext>
            </a:extLst>
          </p:cNvPr>
          <p:cNvPicPr>
            <a:picLocks noChangeAspect="1"/>
          </p:cNvPicPr>
          <p:nvPr/>
        </p:nvPicPr>
        <p:blipFill rotWithShape="1">
          <a:blip r:embed="rId3">
            <a:extLst>
              <a:ext uri="{28A0092B-C50C-407E-A947-70E740481C1C}">
                <a14:useLocalDpi xmlns:a14="http://schemas.microsoft.com/office/drawing/2010/main" val="0"/>
              </a:ext>
            </a:extLst>
          </a:blip>
          <a:srcRect t="23157"/>
          <a:stretch/>
        </p:blipFill>
        <p:spPr>
          <a:xfrm>
            <a:off x="6330399" y="3210491"/>
            <a:ext cx="3198792" cy="1384995"/>
          </a:xfrm>
          <a:prstGeom prst="rect">
            <a:avLst/>
          </a:prstGeom>
        </p:spPr>
      </p:pic>
      <p:pic>
        <p:nvPicPr>
          <p:cNvPr id="9" name="Picture 8" descr="A knife sitting on top of a wooden cutting board&#10;&#10;Description automatically generated">
            <a:extLst>
              <a:ext uri="{FF2B5EF4-FFF2-40B4-BE49-F238E27FC236}">
                <a16:creationId xmlns:a16="http://schemas.microsoft.com/office/drawing/2014/main" id="{D659846E-5E84-405F-B095-B86C700358A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63744" y="3429000"/>
            <a:ext cx="2710730" cy="3270693"/>
          </a:xfrm>
          <a:prstGeom prst="rect">
            <a:avLst/>
          </a:prstGeom>
        </p:spPr>
      </p:pic>
      <p:sp>
        <p:nvSpPr>
          <p:cNvPr id="10" name="Rectangle 9">
            <a:extLst>
              <a:ext uri="{FF2B5EF4-FFF2-40B4-BE49-F238E27FC236}">
                <a16:creationId xmlns:a16="http://schemas.microsoft.com/office/drawing/2014/main" id="{F0606724-983A-4741-898C-F50C4BAC87A4}"/>
              </a:ext>
            </a:extLst>
          </p:cNvPr>
          <p:cNvSpPr/>
          <p:nvPr/>
        </p:nvSpPr>
        <p:spPr>
          <a:xfrm>
            <a:off x="4770317" y="6477929"/>
            <a:ext cx="1914307" cy="246221"/>
          </a:xfrm>
          <a:prstGeom prst="rect">
            <a:avLst/>
          </a:prstGeom>
        </p:spPr>
        <p:txBody>
          <a:bodyPr wrap="none">
            <a:spAutoFit/>
          </a:bodyPr>
          <a:lstStyle/>
          <a:p>
            <a:r>
              <a:rPr lang="en-GB" sz="1000" dirty="0">
                <a:solidFill>
                  <a:schemeClr val="bg1"/>
                </a:solidFill>
                <a:latin typeface="Arial" panose="020B0604020202020204" pitchFamily="34" charset="0"/>
                <a:cs typeface="Arial" panose="020B0604020202020204" pitchFamily="34" charset="0"/>
              </a:rPr>
              <a:t>(</a:t>
            </a:r>
            <a:r>
              <a:rPr lang="en-GB" sz="1000" dirty="0" err="1">
                <a:solidFill>
                  <a:schemeClr val="bg1"/>
                </a:solidFill>
                <a:latin typeface="Arial" panose="020B0604020202020204" pitchFamily="34" charset="0"/>
                <a:cs typeface="Arial" panose="020B0604020202020204" pitchFamily="34" charset="0"/>
              </a:rPr>
              <a:t>Encyclopedia</a:t>
            </a:r>
            <a:r>
              <a:rPr lang="en-GB" sz="1000" dirty="0">
                <a:solidFill>
                  <a:schemeClr val="bg1"/>
                </a:solidFill>
                <a:latin typeface="Arial" panose="020B0604020202020204" pitchFamily="34" charset="0"/>
                <a:cs typeface="Arial" panose="020B0604020202020204" pitchFamily="34" charset="0"/>
              </a:rPr>
              <a:t> Britannica, n.d.)</a:t>
            </a:r>
          </a:p>
        </p:txBody>
      </p:sp>
      <p:sp>
        <p:nvSpPr>
          <p:cNvPr id="2" name="Speech Bubble: Rectangle with Corners Rounded 1">
            <a:extLst>
              <a:ext uri="{FF2B5EF4-FFF2-40B4-BE49-F238E27FC236}">
                <a16:creationId xmlns:a16="http://schemas.microsoft.com/office/drawing/2014/main" id="{9DB6AFFA-8383-4C74-B4E3-204675D63FE3}"/>
              </a:ext>
            </a:extLst>
          </p:cNvPr>
          <p:cNvSpPr/>
          <p:nvPr/>
        </p:nvSpPr>
        <p:spPr>
          <a:xfrm>
            <a:off x="9003259" y="3803282"/>
            <a:ext cx="3074774" cy="2955327"/>
          </a:xfrm>
          <a:prstGeom prst="wedgeRoundRectCallout">
            <a:avLst>
              <a:gd name="adj1" fmla="val -72"/>
              <a:gd name="adj2" fmla="val -59258"/>
              <a:gd name="adj3" fmla="val 16667"/>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t>At least 117 countries and territories, still allow children to marry.  </a:t>
            </a:r>
          </a:p>
          <a:p>
            <a:pPr marL="285750" indent="-285750">
              <a:buFont typeface="Arial" panose="020B0604020202020204" pitchFamily="34" charset="0"/>
              <a:buChar char="•"/>
            </a:pPr>
            <a:r>
              <a:rPr lang="en-GB" sz="1600" dirty="0"/>
              <a:t>Harmful social ‘norms’ where women are still seen only as wives and caregivers.</a:t>
            </a:r>
          </a:p>
          <a:p>
            <a:pPr marL="285750" indent="-285750">
              <a:buFont typeface="Arial" panose="020B0604020202020204" pitchFamily="34" charset="0"/>
              <a:buChar char="•"/>
            </a:pPr>
            <a:r>
              <a:rPr lang="en-GB" sz="1600" dirty="0"/>
              <a:t>Girls are more than twice as likely to be involved in child domestic work than boys.</a:t>
            </a:r>
          </a:p>
          <a:p>
            <a:pPr algn="ctr"/>
            <a:r>
              <a:rPr lang="en-GB" sz="1200" dirty="0"/>
              <a:t>‘Building bridges for gender’ (2019)                   </a:t>
            </a:r>
          </a:p>
          <a:p>
            <a:pPr algn="ctr"/>
            <a:r>
              <a:rPr lang="en-GB" sz="1200" dirty="0"/>
              <a:t>(Key messages p.3)</a:t>
            </a:r>
          </a:p>
        </p:txBody>
      </p:sp>
      <p:pic>
        <p:nvPicPr>
          <p:cNvPr id="12" name="Picture 11" descr="A picture containing outdoor, building, person, woman&#10;&#10;Description automatically generated">
            <a:extLst>
              <a:ext uri="{FF2B5EF4-FFF2-40B4-BE49-F238E27FC236}">
                <a16:creationId xmlns:a16="http://schemas.microsoft.com/office/drawing/2014/main" id="{66BDA87A-5291-442E-90EE-274A49D698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564" y="24243"/>
            <a:ext cx="5788816" cy="3270693"/>
          </a:xfrm>
          <a:prstGeom prst="rect">
            <a:avLst/>
          </a:prstGeom>
        </p:spPr>
      </p:pic>
      <p:sp>
        <p:nvSpPr>
          <p:cNvPr id="13" name="Rectangle 12">
            <a:extLst>
              <a:ext uri="{FF2B5EF4-FFF2-40B4-BE49-F238E27FC236}">
                <a16:creationId xmlns:a16="http://schemas.microsoft.com/office/drawing/2014/main" id="{D068132D-8BD4-4B62-BF9C-0E004B35A786}"/>
              </a:ext>
            </a:extLst>
          </p:cNvPr>
          <p:cNvSpPr/>
          <p:nvPr/>
        </p:nvSpPr>
        <p:spPr>
          <a:xfrm>
            <a:off x="59165" y="3051200"/>
            <a:ext cx="1226618" cy="246221"/>
          </a:xfrm>
          <a:prstGeom prst="rect">
            <a:avLst/>
          </a:prstGeom>
        </p:spPr>
        <p:txBody>
          <a:bodyPr wrap="none">
            <a:spAutoFit/>
          </a:bodyPr>
          <a:lstStyle/>
          <a:p>
            <a:r>
              <a:rPr lang="en-US" sz="1000" dirty="0" err="1">
                <a:solidFill>
                  <a:schemeClr val="bg1"/>
                </a:solidFill>
                <a:latin typeface="Arial" panose="020B0604020202020204" pitchFamily="34" charset="0"/>
                <a:cs typeface="Arial" panose="020B0604020202020204" pitchFamily="34" charset="0"/>
              </a:rPr>
              <a:t>TheJournal</a:t>
            </a:r>
            <a:r>
              <a:rPr lang="en-US" sz="1000" dirty="0">
                <a:solidFill>
                  <a:schemeClr val="bg1"/>
                </a:solidFill>
                <a:latin typeface="Arial" panose="020B0604020202020204" pitchFamily="34" charset="0"/>
                <a:cs typeface="Arial" panose="020B0604020202020204" pitchFamily="34" charset="0"/>
              </a:rPr>
              <a:t> (2016)</a:t>
            </a:r>
            <a:endParaRPr lang="en-GB" sz="1000" dirty="0"/>
          </a:p>
        </p:txBody>
      </p:sp>
      <p:sp>
        <p:nvSpPr>
          <p:cNvPr id="16" name="Rectangle 15">
            <a:extLst>
              <a:ext uri="{FF2B5EF4-FFF2-40B4-BE49-F238E27FC236}">
                <a16:creationId xmlns:a16="http://schemas.microsoft.com/office/drawing/2014/main" id="{764A5B51-D579-4BD9-988C-415DEC4FF611}"/>
              </a:ext>
            </a:extLst>
          </p:cNvPr>
          <p:cNvSpPr/>
          <p:nvPr/>
        </p:nvSpPr>
        <p:spPr>
          <a:xfrm>
            <a:off x="7631355" y="4369299"/>
            <a:ext cx="2234048" cy="246221"/>
          </a:xfrm>
          <a:prstGeom prst="rect">
            <a:avLst/>
          </a:prstGeom>
        </p:spPr>
        <p:txBody>
          <a:bodyPr wrap="square">
            <a:spAutoFit/>
          </a:bodyPr>
          <a:lstStyle/>
          <a:p>
            <a:r>
              <a:rPr lang="en-US" sz="1000" dirty="0">
                <a:solidFill>
                  <a:schemeClr val="bg1"/>
                </a:solidFill>
                <a:latin typeface="Arial" panose="020B0604020202020204" pitchFamily="34" charset="0"/>
                <a:cs typeface="Arial" panose="020B0604020202020204" pitchFamily="34" charset="0"/>
              </a:rPr>
              <a:t>(Pulse Nigeria 2016)</a:t>
            </a:r>
            <a:endParaRPr lang="en-GB" sz="1000" dirty="0"/>
          </a:p>
        </p:txBody>
      </p:sp>
      <p:sp>
        <p:nvSpPr>
          <p:cNvPr id="17" name="Rectangle 16">
            <a:extLst>
              <a:ext uri="{FF2B5EF4-FFF2-40B4-BE49-F238E27FC236}">
                <a16:creationId xmlns:a16="http://schemas.microsoft.com/office/drawing/2014/main" id="{D8E47133-2578-4149-A91B-974DCE9017AC}"/>
              </a:ext>
            </a:extLst>
          </p:cNvPr>
          <p:cNvSpPr/>
          <p:nvPr/>
        </p:nvSpPr>
        <p:spPr>
          <a:xfrm>
            <a:off x="7248775" y="4656013"/>
            <a:ext cx="1647880" cy="2062103"/>
          </a:xfrm>
          <a:prstGeom prst="rect">
            <a:avLst/>
          </a:prstGeom>
        </p:spPr>
        <p:txBody>
          <a:bodyPr wrap="square">
            <a:spAutoFit/>
          </a:bodyPr>
          <a:lstStyle/>
          <a:p>
            <a:pPr algn="ctr"/>
            <a:r>
              <a:rPr lang="en-US" sz="1600" b="1" u="sng" dirty="0">
                <a:solidFill>
                  <a:schemeClr val="bg1"/>
                </a:solidFill>
                <a:latin typeface="Arial" panose="020B0604020202020204" pitchFamily="34" charset="0"/>
                <a:cs typeface="Arial" panose="020B0604020202020204" pitchFamily="34" charset="0"/>
              </a:rPr>
              <a:t>Child Marriage</a:t>
            </a:r>
          </a:p>
          <a:p>
            <a:r>
              <a:rPr lang="en-US" sz="1400" dirty="0">
                <a:solidFill>
                  <a:schemeClr val="bg1"/>
                </a:solidFill>
                <a:latin typeface="Arial" panose="020B0604020202020204" pitchFamily="34" charset="0"/>
                <a:cs typeface="Arial" panose="020B0604020202020204" pitchFamily="34" charset="0"/>
              </a:rPr>
              <a:t>Somalia has one of the highest rates of child brides in the world with more than half of the girls married off before they turn 18.</a:t>
            </a:r>
            <a:endParaRPr lang="en-GB" sz="14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6B9B1B23-DA15-4B20-99DC-F9B608A5F363}"/>
              </a:ext>
            </a:extLst>
          </p:cNvPr>
          <p:cNvSpPr txBox="1"/>
          <p:nvPr/>
        </p:nvSpPr>
        <p:spPr>
          <a:xfrm>
            <a:off x="26546" y="3294936"/>
            <a:ext cx="4289036" cy="3508653"/>
          </a:xfrm>
          <a:prstGeom prst="rect">
            <a:avLst/>
          </a:prstGeom>
          <a:noFill/>
        </p:spPr>
        <p:txBody>
          <a:bodyPr wrap="square" rtlCol="0">
            <a:spAutoFit/>
          </a:bodyPr>
          <a:lstStyle/>
          <a:p>
            <a:pPr algn="ctr"/>
            <a:r>
              <a:rPr lang="en-GB" sz="1600" b="1" u="sng" dirty="0">
                <a:solidFill>
                  <a:schemeClr val="bg1"/>
                </a:solidFill>
                <a:latin typeface="Arial" panose="020B0604020202020204" pitchFamily="34" charset="0"/>
                <a:cs typeface="Arial" panose="020B0604020202020204" pitchFamily="34" charset="0"/>
              </a:rPr>
              <a:t>Female Genital Mutilation</a:t>
            </a:r>
          </a:p>
          <a:p>
            <a:r>
              <a:rPr lang="en-GB" sz="1400" dirty="0">
                <a:solidFill>
                  <a:schemeClr val="bg1"/>
                </a:solidFill>
                <a:latin typeface="Arial" panose="020B0604020202020204" pitchFamily="34" charset="0"/>
                <a:cs typeface="Arial" panose="020B0604020202020204" pitchFamily="34" charset="0"/>
              </a:rPr>
              <a:t>In 2012, Somalia introduced a new constitution to ban FGM, however Unicef estimate today, 98% of girls in Somalia are still falling victim to the brutality. </a:t>
            </a:r>
          </a:p>
          <a:p>
            <a:r>
              <a:rPr lang="en-US" sz="1000" dirty="0">
                <a:solidFill>
                  <a:schemeClr val="bg1"/>
                </a:solidFill>
                <a:latin typeface="Arial" panose="020B0604020202020204" pitchFamily="34" charset="0"/>
                <a:cs typeface="Arial" panose="020B0604020202020204" pitchFamily="34" charset="0"/>
              </a:rPr>
              <a:t>		</a:t>
            </a:r>
            <a:r>
              <a:rPr lang="en-US" sz="1000" dirty="0">
                <a:solidFill>
                  <a:schemeClr val="accent6">
                    <a:lumMod val="75000"/>
                  </a:schemeClr>
                </a:solidFill>
                <a:latin typeface="Arial" panose="020B0604020202020204" pitchFamily="34" charset="0"/>
                <a:cs typeface="Arial" panose="020B0604020202020204" pitchFamily="34" charset="0"/>
              </a:rPr>
              <a:t>                 (The Washington Post 2018)</a:t>
            </a:r>
            <a:endParaRPr lang="en-GB" sz="1000" dirty="0">
              <a:solidFill>
                <a:schemeClr val="accent6">
                  <a:lumMod val="75000"/>
                </a:schemeClr>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FGM, believed to be the point at which a girl enters womanhood, is performed using the same crude, non-sterile tools on all victims. It has no health benefits but instead causes lifelong health problems, dangerous complications in childbirth and in some cases, death.</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A woman is considered to be unclean and unmarriageable if she is not cut and the procedure itself, serves only to increase a male’s sexual pleasure.</a:t>
            </a:r>
          </a:p>
        </p:txBody>
      </p:sp>
    </p:spTree>
    <p:extLst>
      <p:ext uri="{BB962C8B-B14F-4D97-AF65-F5344CB8AC3E}">
        <p14:creationId xmlns:p14="http://schemas.microsoft.com/office/powerpoint/2010/main" val="1770276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1000"/>
                                        <p:tgtEl>
                                          <p:spTgt spid="17"/>
                                        </p:tgtEl>
                                      </p:cBhvr>
                                    </p:animEffect>
                                    <p:anim calcmode="lin" valueType="num">
                                      <p:cBhvr>
                                        <p:cTn id="22" dur="1000" fill="hold"/>
                                        <p:tgtEl>
                                          <p:spTgt spid="17"/>
                                        </p:tgtEl>
                                        <p:attrNameLst>
                                          <p:attrName>ppt_x</p:attrName>
                                        </p:attrNameLst>
                                      </p:cBhvr>
                                      <p:tavLst>
                                        <p:tav tm="0">
                                          <p:val>
                                            <p:strVal val="#ppt_x"/>
                                          </p:val>
                                        </p:tav>
                                        <p:tav tm="100000">
                                          <p:val>
                                            <p:strVal val="#ppt_x"/>
                                          </p:val>
                                        </p:tav>
                                      </p:tavLst>
                                    </p:anim>
                                    <p:anim calcmode="lin" valueType="num">
                                      <p:cBhvr>
                                        <p:cTn id="2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 calcmode="lin" valueType="num">
                                      <p:cBhvr>
                                        <p:cTn id="28" dur="1000" fill="hold"/>
                                        <p:tgtEl>
                                          <p:spTgt spid="2"/>
                                        </p:tgtEl>
                                        <p:attrNameLst>
                                          <p:attrName>ppt_w</p:attrName>
                                        </p:attrNameLst>
                                      </p:cBhvr>
                                      <p:tavLst>
                                        <p:tav tm="0">
                                          <p:val>
                                            <p:fltVal val="0"/>
                                          </p:val>
                                        </p:tav>
                                        <p:tav tm="100000">
                                          <p:val>
                                            <p:strVal val="#ppt_w"/>
                                          </p:val>
                                        </p:tav>
                                      </p:tavLst>
                                    </p:anim>
                                    <p:anim calcmode="lin" valueType="num">
                                      <p:cBhvr>
                                        <p:cTn id="29" dur="1000" fill="hold"/>
                                        <p:tgtEl>
                                          <p:spTgt spid="2"/>
                                        </p:tgtEl>
                                        <p:attrNameLst>
                                          <p:attrName>ppt_h</p:attrName>
                                        </p:attrNameLst>
                                      </p:cBhvr>
                                      <p:tavLst>
                                        <p:tav tm="0">
                                          <p:val>
                                            <p:fltVal val="0"/>
                                          </p:val>
                                        </p:tav>
                                        <p:tav tm="100000">
                                          <p:val>
                                            <p:strVal val="#ppt_h"/>
                                          </p:val>
                                        </p:tav>
                                      </p:tavLst>
                                    </p:anim>
                                    <p:anim calcmode="lin" valueType="num">
                                      <p:cBhvr>
                                        <p:cTn id="30" dur="1000" fill="hold"/>
                                        <p:tgtEl>
                                          <p:spTgt spid="2"/>
                                        </p:tgtEl>
                                        <p:attrNameLst>
                                          <p:attrName>style.rotation</p:attrName>
                                        </p:attrNameLst>
                                      </p:cBhvr>
                                      <p:tavLst>
                                        <p:tav tm="0">
                                          <p:val>
                                            <p:fltVal val="90"/>
                                          </p:val>
                                        </p:tav>
                                        <p:tav tm="100000">
                                          <p:val>
                                            <p:fltVal val="0"/>
                                          </p:val>
                                        </p:tav>
                                      </p:tavLst>
                                    </p:anim>
                                    <p:animEffect transition="in" filter="fade">
                                      <p:cBhvr>
                                        <p:cTn id="31"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 grpId="0" animBg="1"/>
      <p:bldP spid="17" grpId="0"/>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9A6B98-B95E-4C88-96C4-07ABF3DD5F34}"/>
              </a:ext>
            </a:extLst>
          </p:cNvPr>
          <p:cNvSpPr/>
          <p:nvPr/>
        </p:nvSpPr>
        <p:spPr>
          <a:xfrm>
            <a:off x="4025833" y="969158"/>
            <a:ext cx="4360606" cy="1938992"/>
          </a:xfrm>
          <a:prstGeom prst="rect">
            <a:avLst/>
          </a:prstGeom>
        </p:spPr>
        <p:txBody>
          <a:bodyPr wrap="square">
            <a:spAutoFit/>
          </a:bodyPr>
          <a:lstStyle/>
          <a:p>
            <a:r>
              <a:rPr lang="en-US" sz="2400" b="0" i="0" u="none" strike="noStrike" dirty="0">
                <a:solidFill>
                  <a:schemeClr val="bg1"/>
                </a:solidFill>
                <a:effectLst/>
                <a:latin typeface="Arial" panose="020B0604020202020204" pitchFamily="34" charset="0"/>
                <a:cs typeface="Arial" panose="020B0604020202020204" pitchFamily="34" charset="0"/>
              </a:rPr>
              <a:t>In 2018, the </a:t>
            </a:r>
            <a:r>
              <a:rPr lang="en-US" sz="2400" b="0" i="0" u="none" strike="noStrike" dirty="0">
                <a:solidFill>
                  <a:schemeClr val="bg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a:t>
            </a:r>
            <a:r>
              <a:rPr lang="en-US" sz="2400" b="0" i="0" u="none" strike="noStrike" dirty="0">
                <a:solidFill>
                  <a:schemeClr val="bg1"/>
                </a:solidFill>
                <a:effectLst/>
                <a:latin typeface="Arial" panose="020B0604020202020204" pitchFamily="34" charset="0"/>
                <a:cs typeface="Arial" panose="020B0604020202020204" pitchFamily="34" charset="0"/>
              </a:rPr>
              <a:t> documented more cases of children recruited and used as soldiers in Somalia than in any other country in the world. </a:t>
            </a:r>
            <a:endParaRPr lang="en-GB" sz="24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69F4F94-F3DC-4572-84D1-D6A825D08653}"/>
              </a:ext>
            </a:extLst>
          </p:cNvPr>
          <p:cNvSpPr txBox="1"/>
          <p:nvPr/>
        </p:nvSpPr>
        <p:spPr>
          <a:xfrm>
            <a:off x="3915697" y="-29497"/>
            <a:ext cx="4360606"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Conflict/War</a:t>
            </a:r>
          </a:p>
        </p:txBody>
      </p:sp>
      <p:pic>
        <p:nvPicPr>
          <p:cNvPr id="4" name="Picture 3" descr="A group of people in uniform&#10;&#10;Description automatically generated">
            <a:extLst>
              <a:ext uri="{FF2B5EF4-FFF2-40B4-BE49-F238E27FC236}">
                <a16:creationId xmlns:a16="http://schemas.microsoft.com/office/drawing/2014/main" id="{40F6E9E8-B211-4BDB-94C8-E1BD0F48A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154" y="127819"/>
            <a:ext cx="3807543" cy="2855657"/>
          </a:xfrm>
          <a:prstGeom prst="rect">
            <a:avLst/>
          </a:prstGeom>
        </p:spPr>
      </p:pic>
      <p:sp>
        <p:nvSpPr>
          <p:cNvPr id="5" name="Rectangle 4">
            <a:extLst>
              <a:ext uri="{FF2B5EF4-FFF2-40B4-BE49-F238E27FC236}">
                <a16:creationId xmlns:a16="http://schemas.microsoft.com/office/drawing/2014/main" id="{1613AE1D-642B-40F6-AFAD-BE32115E990F}"/>
              </a:ext>
            </a:extLst>
          </p:cNvPr>
          <p:cNvSpPr/>
          <p:nvPr/>
        </p:nvSpPr>
        <p:spPr>
          <a:xfrm>
            <a:off x="108154" y="127819"/>
            <a:ext cx="2267423" cy="246221"/>
          </a:xfrm>
          <a:prstGeom prst="rect">
            <a:avLst/>
          </a:prstGeom>
        </p:spPr>
        <p:txBody>
          <a:bodyPr wrap="square">
            <a:spAutoFit/>
          </a:bodyPr>
          <a:lstStyle/>
          <a:p>
            <a:r>
              <a:rPr lang="en-US" sz="1000" dirty="0">
                <a:latin typeface="Arial" panose="020B0604020202020204" pitchFamily="34" charset="0"/>
                <a:cs typeface="Arial" panose="020B0604020202020204" pitchFamily="34" charset="0"/>
              </a:rPr>
              <a:t>(voanews.com 2016)</a:t>
            </a:r>
            <a:endParaRPr lang="en-GB" sz="1000" dirty="0"/>
          </a:p>
        </p:txBody>
      </p:sp>
      <p:pic>
        <p:nvPicPr>
          <p:cNvPr id="1026" name="Picture 2" descr="Image result for child soldiers in somalia">
            <a:extLst>
              <a:ext uri="{FF2B5EF4-FFF2-40B4-BE49-F238E27FC236}">
                <a16:creationId xmlns:a16="http://schemas.microsoft.com/office/drawing/2014/main" id="{49559D91-656B-46EC-B2B2-F13293DFC3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6303" y="127819"/>
            <a:ext cx="3807543" cy="218020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58809F23-5550-4253-B236-3DE33ACAC28D}"/>
              </a:ext>
            </a:extLst>
          </p:cNvPr>
          <p:cNvSpPr/>
          <p:nvPr/>
        </p:nvSpPr>
        <p:spPr>
          <a:xfrm>
            <a:off x="8233939" y="74178"/>
            <a:ext cx="1582484"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(foreignpolicy.com</a:t>
            </a:r>
            <a:r>
              <a:rPr lang="en-US" sz="1000" dirty="0">
                <a:latin typeface="Arial" panose="020B0604020202020204" pitchFamily="34" charset="0"/>
                <a:cs typeface="Arial" panose="020B0604020202020204" pitchFamily="34" charset="0"/>
              </a:rPr>
              <a:t> 2011)</a:t>
            </a:r>
            <a:endParaRPr lang="en-GB" sz="1000" dirty="0"/>
          </a:p>
        </p:txBody>
      </p:sp>
      <p:sp>
        <p:nvSpPr>
          <p:cNvPr id="8" name="Rectangle 7">
            <a:extLst>
              <a:ext uri="{FF2B5EF4-FFF2-40B4-BE49-F238E27FC236}">
                <a16:creationId xmlns:a16="http://schemas.microsoft.com/office/drawing/2014/main" id="{A407C4EA-2AB8-45FC-9947-08031D610D31}"/>
              </a:ext>
            </a:extLst>
          </p:cNvPr>
          <p:cNvSpPr/>
          <p:nvPr/>
        </p:nvSpPr>
        <p:spPr>
          <a:xfrm>
            <a:off x="6478367" y="2956783"/>
            <a:ext cx="5713633" cy="3785652"/>
          </a:xfrm>
          <a:prstGeom prst="rect">
            <a:avLst/>
          </a:prstGeom>
        </p:spPr>
        <p:txBody>
          <a:bodyPr wrap="square">
            <a:spAutoFit/>
          </a:bodyPr>
          <a:lstStyle/>
          <a:p>
            <a:r>
              <a:rPr lang="en-US" sz="2000" dirty="0">
                <a:solidFill>
                  <a:schemeClr val="bg1"/>
                </a:solidFill>
                <a:latin typeface="Tiempos"/>
              </a:rPr>
              <a:t>Boys, sometimes as young as eight, are given guns and forced to fight alongside grown men. </a:t>
            </a:r>
          </a:p>
          <a:p>
            <a:endParaRPr lang="en-US" sz="2000" dirty="0">
              <a:solidFill>
                <a:schemeClr val="bg1"/>
              </a:solidFill>
              <a:latin typeface="Tiempos"/>
            </a:endParaRPr>
          </a:p>
          <a:p>
            <a:r>
              <a:rPr lang="en-US" sz="2000" dirty="0">
                <a:solidFill>
                  <a:schemeClr val="bg1"/>
                </a:solidFill>
                <a:latin typeface="Tiempos"/>
              </a:rPr>
              <a:t>Girls are used as servants for al-Shabab members, and in some instances, even wives. </a:t>
            </a:r>
          </a:p>
          <a:p>
            <a:endParaRPr lang="en-US" sz="2000" dirty="0">
              <a:solidFill>
                <a:schemeClr val="bg1"/>
              </a:solidFill>
              <a:latin typeface="Tiempos"/>
            </a:endParaRPr>
          </a:p>
          <a:p>
            <a:r>
              <a:rPr lang="en-US" sz="2000" dirty="0">
                <a:solidFill>
                  <a:schemeClr val="bg1"/>
                </a:solidFill>
                <a:latin typeface="Tiempos"/>
              </a:rPr>
              <a:t>One testimony of a 16-year-old boy described how young girls are charged with adultery if they refuse to comply with the marriages. </a:t>
            </a:r>
          </a:p>
          <a:p>
            <a:endParaRPr lang="en-US" sz="2000" dirty="0">
              <a:solidFill>
                <a:schemeClr val="bg1"/>
              </a:solidFill>
              <a:latin typeface="Tiempos"/>
            </a:endParaRPr>
          </a:p>
          <a:p>
            <a:r>
              <a:rPr lang="en-US" sz="2000" dirty="0">
                <a:solidFill>
                  <a:schemeClr val="bg1"/>
                </a:solidFill>
                <a:latin typeface="Tiempos"/>
              </a:rPr>
              <a:t>Floggings are a common punishment, sometimes ending with the death of the child.</a:t>
            </a:r>
            <a:endParaRPr lang="en-GB" sz="2000" dirty="0">
              <a:solidFill>
                <a:schemeClr val="bg1"/>
              </a:solidFill>
            </a:endParaRPr>
          </a:p>
        </p:txBody>
      </p:sp>
      <p:sp>
        <p:nvSpPr>
          <p:cNvPr id="9" name="Speech Bubble: Oval 8">
            <a:extLst>
              <a:ext uri="{FF2B5EF4-FFF2-40B4-BE49-F238E27FC236}">
                <a16:creationId xmlns:a16="http://schemas.microsoft.com/office/drawing/2014/main" id="{F3E06E41-7E73-4D7D-81FB-330835687936}"/>
              </a:ext>
            </a:extLst>
          </p:cNvPr>
          <p:cNvSpPr/>
          <p:nvPr/>
        </p:nvSpPr>
        <p:spPr>
          <a:xfrm>
            <a:off x="8602462" y="1829379"/>
            <a:ext cx="3481384" cy="1154097"/>
          </a:xfrm>
          <a:prstGeom prst="wedgeEllipseCallout">
            <a:avLst>
              <a:gd name="adj1" fmla="val -80117"/>
              <a:gd name="adj2" fmla="val 33325"/>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"Those recruited by </a:t>
            </a:r>
          </a:p>
          <a:p>
            <a:pPr algn="ctr"/>
            <a:r>
              <a:rPr lang="en-US" dirty="0"/>
              <a:t>al-Shabab do not come back."</a:t>
            </a:r>
            <a:endParaRPr lang="en-GB" dirty="0"/>
          </a:p>
        </p:txBody>
      </p:sp>
      <p:sp>
        <p:nvSpPr>
          <p:cNvPr id="11" name="Rectangle 10">
            <a:extLst>
              <a:ext uri="{FF2B5EF4-FFF2-40B4-BE49-F238E27FC236}">
                <a16:creationId xmlns:a16="http://schemas.microsoft.com/office/drawing/2014/main" id="{3C980C1D-C344-486C-A1FF-C74BDEB6052B}"/>
              </a:ext>
            </a:extLst>
          </p:cNvPr>
          <p:cNvSpPr/>
          <p:nvPr/>
        </p:nvSpPr>
        <p:spPr>
          <a:xfrm>
            <a:off x="9668968" y="2709714"/>
            <a:ext cx="1582484" cy="246221"/>
          </a:xfrm>
          <a:prstGeom prst="rect">
            <a:avLst/>
          </a:prstGeom>
        </p:spPr>
        <p:txBody>
          <a:bodyPr wrap="square">
            <a:spAutoFit/>
          </a:bodyPr>
          <a:lstStyle/>
          <a:p>
            <a:r>
              <a:rPr lang="en-US" sz="1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(foreignpolicy.com</a:t>
            </a:r>
            <a:r>
              <a:rPr lang="en-US" sz="1000" dirty="0">
                <a:latin typeface="Arial" panose="020B0604020202020204" pitchFamily="34" charset="0"/>
                <a:cs typeface="Arial" panose="020B0604020202020204" pitchFamily="34" charset="0"/>
              </a:rPr>
              <a:t> 2011)</a:t>
            </a:r>
            <a:endParaRPr lang="en-GB" sz="1000" dirty="0"/>
          </a:p>
        </p:txBody>
      </p:sp>
      <p:sp>
        <p:nvSpPr>
          <p:cNvPr id="12" name="Rectangle 11">
            <a:extLst>
              <a:ext uri="{FF2B5EF4-FFF2-40B4-BE49-F238E27FC236}">
                <a16:creationId xmlns:a16="http://schemas.microsoft.com/office/drawing/2014/main" id="{57ECEFF4-891A-458A-8A01-B78FB7F01C65}"/>
              </a:ext>
            </a:extLst>
          </p:cNvPr>
          <p:cNvSpPr/>
          <p:nvPr/>
        </p:nvSpPr>
        <p:spPr>
          <a:xfrm>
            <a:off x="10512717" y="6495366"/>
            <a:ext cx="1582484"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(foreignpolicy.com</a:t>
            </a:r>
            <a:r>
              <a:rPr lang="en-US" sz="1000" dirty="0">
                <a:solidFill>
                  <a:schemeClr val="bg1"/>
                </a:solidFill>
                <a:latin typeface="Arial" panose="020B0604020202020204" pitchFamily="34" charset="0"/>
                <a:cs typeface="Arial" panose="020B0604020202020204" pitchFamily="34" charset="0"/>
              </a:rPr>
              <a:t> 2011)</a:t>
            </a:r>
            <a:endParaRPr lang="en-GB" sz="1000" dirty="0">
              <a:solidFill>
                <a:schemeClr val="bg1"/>
              </a:solidFill>
            </a:endParaRPr>
          </a:p>
        </p:txBody>
      </p:sp>
      <p:pic>
        <p:nvPicPr>
          <p:cNvPr id="13" name="Picture 12" descr="A person holding a gun&#10;&#10;Description automatically generated">
            <a:extLst>
              <a:ext uri="{FF2B5EF4-FFF2-40B4-BE49-F238E27FC236}">
                <a16:creationId xmlns:a16="http://schemas.microsoft.com/office/drawing/2014/main" id="{C8F46262-6BDD-496D-820A-A868C373F8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8154" y="3119345"/>
            <a:ext cx="6310401" cy="3556096"/>
          </a:xfrm>
          <a:prstGeom prst="rect">
            <a:avLst/>
          </a:prstGeom>
        </p:spPr>
      </p:pic>
      <p:sp>
        <p:nvSpPr>
          <p:cNvPr id="14" name="Rectangle 13">
            <a:extLst>
              <a:ext uri="{FF2B5EF4-FFF2-40B4-BE49-F238E27FC236}">
                <a16:creationId xmlns:a16="http://schemas.microsoft.com/office/drawing/2014/main" id="{CE312948-E7B3-4E20-BEE8-D5176EAB97F3}"/>
              </a:ext>
            </a:extLst>
          </p:cNvPr>
          <p:cNvSpPr/>
          <p:nvPr/>
        </p:nvSpPr>
        <p:spPr>
          <a:xfrm>
            <a:off x="5135714" y="6429220"/>
            <a:ext cx="1245854" cy="246221"/>
          </a:xfrm>
          <a:prstGeom prst="rect">
            <a:avLst/>
          </a:prstGeom>
        </p:spPr>
        <p:txBody>
          <a:bodyPr wrap="none">
            <a:spAutoFit/>
          </a:bodyPr>
          <a:lstStyle/>
          <a:p>
            <a:r>
              <a:rPr lang="en-GB" sz="1000" dirty="0"/>
              <a:t>(alaraby.co.uk 2016)</a:t>
            </a:r>
          </a:p>
        </p:txBody>
      </p:sp>
    </p:spTree>
    <p:extLst>
      <p:ext uri="{BB962C8B-B14F-4D97-AF65-F5344CB8AC3E}">
        <p14:creationId xmlns:p14="http://schemas.microsoft.com/office/powerpoint/2010/main" val="389720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up)">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2994F9-E437-4F1C-920A-8F4043372766}"/>
              </a:ext>
            </a:extLst>
          </p:cNvPr>
          <p:cNvSpPr txBox="1"/>
          <p:nvPr/>
        </p:nvSpPr>
        <p:spPr>
          <a:xfrm>
            <a:off x="94925" y="-76921"/>
            <a:ext cx="2688404"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Charity</a:t>
            </a:r>
          </a:p>
        </p:txBody>
      </p:sp>
      <p:pic>
        <p:nvPicPr>
          <p:cNvPr id="3" name="Picture 2" descr="A close up of a sign&#10;&#10;Description automatically generated">
            <a:extLst>
              <a:ext uri="{FF2B5EF4-FFF2-40B4-BE49-F238E27FC236}">
                <a16:creationId xmlns:a16="http://schemas.microsoft.com/office/drawing/2014/main" id="{F37E539D-DDFD-4B1A-B097-F7193BD8F1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889" y="903936"/>
            <a:ext cx="2408431" cy="2926338"/>
          </a:xfrm>
          <a:prstGeom prst="rect">
            <a:avLst/>
          </a:prstGeom>
        </p:spPr>
      </p:pic>
      <p:sp>
        <p:nvSpPr>
          <p:cNvPr id="5" name="Rectangle 4">
            <a:extLst>
              <a:ext uri="{FF2B5EF4-FFF2-40B4-BE49-F238E27FC236}">
                <a16:creationId xmlns:a16="http://schemas.microsoft.com/office/drawing/2014/main" id="{CF61D39A-ECBA-4104-8634-55FE26FCA0A7}"/>
              </a:ext>
            </a:extLst>
          </p:cNvPr>
          <p:cNvSpPr/>
          <p:nvPr/>
        </p:nvSpPr>
        <p:spPr>
          <a:xfrm>
            <a:off x="1458274" y="3584053"/>
            <a:ext cx="1164101" cy="246221"/>
          </a:xfrm>
          <a:prstGeom prst="rect">
            <a:avLst/>
          </a:prstGeom>
        </p:spPr>
        <p:txBody>
          <a:bodyPr wrap="none">
            <a:spAutoFit/>
          </a:bodyPr>
          <a:lstStyle/>
          <a:p>
            <a:r>
              <a:rPr lang="en-GB" sz="1000" dirty="0">
                <a:solidFill>
                  <a:schemeClr val="bg1"/>
                </a:solidFill>
                <a:latin typeface="Arial" panose="020B0604020202020204" pitchFamily="34" charset="0"/>
                <a:cs typeface="Arial" panose="020B0604020202020204" pitchFamily="34" charset="0"/>
              </a:rPr>
              <a:t>(Unicef UK 2016)</a:t>
            </a:r>
            <a:endParaRPr lang="en-GB" sz="1000" dirty="0"/>
          </a:p>
        </p:txBody>
      </p:sp>
      <p:sp>
        <p:nvSpPr>
          <p:cNvPr id="6" name="Rectangle 5">
            <a:extLst>
              <a:ext uri="{FF2B5EF4-FFF2-40B4-BE49-F238E27FC236}">
                <a16:creationId xmlns:a16="http://schemas.microsoft.com/office/drawing/2014/main" id="{4E81C7BF-7A48-494C-9F15-91968C02B9CD}"/>
              </a:ext>
            </a:extLst>
          </p:cNvPr>
          <p:cNvSpPr/>
          <p:nvPr/>
        </p:nvSpPr>
        <p:spPr>
          <a:xfrm>
            <a:off x="2649798" y="1873057"/>
            <a:ext cx="2900618" cy="2308324"/>
          </a:xfrm>
          <a:prstGeom prst="rect">
            <a:avLst/>
          </a:prstGeom>
        </p:spPr>
        <p:txBody>
          <a:bodyPr wrap="square">
            <a:spAutoFit/>
          </a:bodyPr>
          <a:lstStyle/>
          <a:p>
            <a:r>
              <a:rPr lang="en-US" dirty="0">
                <a:solidFill>
                  <a:schemeClr val="bg1"/>
                </a:solidFill>
                <a:latin typeface="Arial" panose="020B0604020202020204" pitchFamily="34" charset="0"/>
                <a:cs typeface="Arial" panose="020B0604020202020204" pitchFamily="34" charset="0"/>
              </a:rPr>
              <a:t>Somalia is ranked as one of the world’s worst places to be a child. Malnutrition rates in Somalia remain dire, with almost 1 million children under five projected to be acutely malnourished in 2019.</a:t>
            </a:r>
            <a:endParaRPr lang="en-GB" dirty="0">
              <a:solidFill>
                <a:schemeClr val="bg1"/>
              </a:solidFill>
              <a:latin typeface="Arial" panose="020B0604020202020204" pitchFamily="34" charset="0"/>
              <a:cs typeface="Arial" panose="020B0604020202020204" pitchFamily="34" charset="0"/>
            </a:endParaRPr>
          </a:p>
        </p:txBody>
      </p:sp>
      <p:pic>
        <p:nvPicPr>
          <p:cNvPr id="10" name="Picture 9" descr="A child posing for the camera&#10;&#10;Description automatically generated">
            <a:extLst>
              <a:ext uri="{FF2B5EF4-FFF2-40B4-BE49-F238E27FC236}">
                <a16:creationId xmlns:a16="http://schemas.microsoft.com/office/drawing/2014/main" id="{D816805D-88DD-4AB7-9950-80EF79F27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77840" y="1917155"/>
            <a:ext cx="6462271" cy="2364452"/>
          </a:xfrm>
          <a:prstGeom prst="rect">
            <a:avLst/>
          </a:prstGeom>
        </p:spPr>
      </p:pic>
      <p:pic>
        <p:nvPicPr>
          <p:cNvPr id="7" name="Graphic 6">
            <a:extLst>
              <a:ext uri="{FF2B5EF4-FFF2-40B4-BE49-F238E27FC236}">
                <a16:creationId xmlns:a16="http://schemas.microsoft.com/office/drawing/2014/main" id="{08B0E82E-3F30-4A76-8A93-B4CF822959C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34692" y="1950505"/>
            <a:ext cx="1762125" cy="352425"/>
          </a:xfrm>
          <a:prstGeom prst="rect">
            <a:avLst/>
          </a:prstGeom>
        </p:spPr>
      </p:pic>
      <p:sp>
        <p:nvSpPr>
          <p:cNvPr id="11" name="Rectangle 10">
            <a:extLst>
              <a:ext uri="{FF2B5EF4-FFF2-40B4-BE49-F238E27FC236}">
                <a16:creationId xmlns:a16="http://schemas.microsoft.com/office/drawing/2014/main" id="{53DD1C22-F2F1-4A4A-949E-2D2FE0C38996}"/>
              </a:ext>
            </a:extLst>
          </p:cNvPr>
          <p:cNvSpPr/>
          <p:nvPr/>
        </p:nvSpPr>
        <p:spPr>
          <a:xfrm>
            <a:off x="10234692" y="4005673"/>
            <a:ext cx="1922321" cy="246221"/>
          </a:xfrm>
          <a:prstGeom prst="rect">
            <a:avLst/>
          </a:prstGeom>
        </p:spPr>
        <p:txBody>
          <a:bodyPr wrap="none">
            <a:spAutoFit/>
          </a:bodyPr>
          <a:lstStyle/>
          <a:p>
            <a:r>
              <a:rPr lang="en-US" sz="1000" dirty="0">
                <a:solidFill>
                  <a:schemeClr val="bg1"/>
                </a:solidFill>
                <a:latin typeface="Arial" panose="020B0604020202020204" pitchFamily="34" charset="0"/>
                <a:cs typeface="Arial" panose="020B0604020202020204" pitchFamily="34" charset="0"/>
              </a:rPr>
              <a:t>(savethechildren.org.uk (n.d.)) </a:t>
            </a:r>
            <a:endParaRPr lang="en-GB" sz="1000" dirty="0"/>
          </a:p>
        </p:txBody>
      </p:sp>
      <p:sp>
        <p:nvSpPr>
          <p:cNvPr id="15" name="Rectangle 14">
            <a:extLst>
              <a:ext uri="{FF2B5EF4-FFF2-40B4-BE49-F238E27FC236}">
                <a16:creationId xmlns:a16="http://schemas.microsoft.com/office/drawing/2014/main" id="{41F3763C-391A-499E-8074-63245031A28D}"/>
              </a:ext>
            </a:extLst>
          </p:cNvPr>
          <p:cNvSpPr/>
          <p:nvPr/>
        </p:nvSpPr>
        <p:spPr>
          <a:xfrm>
            <a:off x="68613" y="3983906"/>
            <a:ext cx="2044667" cy="2862322"/>
          </a:xfrm>
          <a:prstGeom prst="rect">
            <a:avLst/>
          </a:prstGeom>
        </p:spPr>
        <p:txBody>
          <a:bodyPr wrap="square">
            <a:spAutoFit/>
          </a:bodyPr>
          <a:lstStyle/>
          <a:p>
            <a:r>
              <a:rPr lang="en-US" b="1" dirty="0">
                <a:solidFill>
                  <a:schemeClr val="bg1"/>
                </a:solidFill>
                <a:latin typeface="Arial" panose="020B0604020202020204" pitchFamily="34" charset="0"/>
                <a:cs typeface="Arial" panose="020B0604020202020204" pitchFamily="34" charset="0"/>
              </a:rPr>
              <a:t>UNICEF</a:t>
            </a:r>
            <a:r>
              <a:rPr lang="en-US" dirty="0">
                <a:solidFill>
                  <a:schemeClr val="bg1"/>
                </a:solidFill>
                <a:latin typeface="Arial" panose="020B0604020202020204" pitchFamily="34" charset="0"/>
                <a:cs typeface="Arial" panose="020B0604020202020204" pitchFamily="34" charset="0"/>
              </a:rPr>
              <a:t> works in </a:t>
            </a:r>
            <a:r>
              <a:rPr lang="en-US" b="1" dirty="0">
                <a:solidFill>
                  <a:schemeClr val="bg1"/>
                </a:solidFill>
                <a:latin typeface="Arial" panose="020B0604020202020204" pitchFamily="34" charset="0"/>
                <a:cs typeface="Arial" panose="020B0604020202020204" pitchFamily="34" charset="0"/>
              </a:rPr>
              <a:t>Somalia</a:t>
            </a:r>
            <a:r>
              <a:rPr lang="en-US" dirty="0">
                <a:solidFill>
                  <a:schemeClr val="bg1"/>
                </a:solidFill>
                <a:latin typeface="Arial" panose="020B0604020202020204" pitchFamily="34" charset="0"/>
                <a:cs typeface="Arial" panose="020B0604020202020204" pitchFamily="34" charset="0"/>
              </a:rPr>
              <a:t> to save children's lives, to defend their rights, and to help them fulfil their potential, from early childhood through adolescence.</a:t>
            </a:r>
            <a:endParaRPr lang="en-GB" dirty="0">
              <a:solidFill>
                <a:schemeClr val="bg1"/>
              </a:solidFill>
              <a:latin typeface="Arial" panose="020B0604020202020204" pitchFamily="34" charset="0"/>
              <a:cs typeface="Arial" panose="020B0604020202020204" pitchFamily="34" charset="0"/>
            </a:endParaRPr>
          </a:p>
        </p:txBody>
      </p:sp>
      <p:pic>
        <p:nvPicPr>
          <p:cNvPr id="24" name="Picture 23" descr="A picture containing drawing&#10;&#10;Description automatically generated">
            <a:extLst>
              <a:ext uri="{FF2B5EF4-FFF2-40B4-BE49-F238E27FC236}">
                <a16:creationId xmlns:a16="http://schemas.microsoft.com/office/drawing/2014/main" id="{5DA2F81B-CA52-4C35-A10B-2F2E29A4DE6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39671" y="5415067"/>
            <a:ext cx="2783716" cy="1353396"/>
          </a:xfrm>
          <a:prstGeom prst="rect">
            <a:avLst/>
          </a:prstGeom>
        </p:spPr>
      </p:pic>
      <p:sp>
        <p:nvSpPr>
          <p:cNvPr id="25" name="Rectangle 24">
            <a:extLst>
              <a:ext uri="{FF2B5EF4-FFF2-40B4-BE49-F238E27FC236}">
                <a16:creationId xmlns:a16="http://schemas.microsoft.com/office/drawing/2014/main" id="{EE50AF1A-0083-4414-928E-F5ED86FA044A}"/>
              </a:ext>
            </a:extLst>
          </p:cNvPr>
          <p:cNvSpPr/>
          <p:nvPr/>
        </p:nvSpPr>
        <p:spPr>
          <a:xfrm>
            <a:off x="2113280" y="4381832"/>
            <a:ext cx="9997441" cy="2308324"/>
          </a:xfrm>
          <a:prstGeom prst="rect">
            <a:avLst/>
          </a:prstGeom>
        </p:spPr>
        <p:txBody>
          <a:bodyPr wrap="square">
            <a:spAutoFit/>
          </a:bodyPr>
          <a:lstStyle/>
          <a:p>
            <a:r>
              <a:rPr lang="en-US" sz="2400" i="1" dirty="0">
                <a:solidFill>
                  <a:schemeClr val="accent6">
                    <a:lumMod val="75000"/>
                  </a:schemeClr>
                </a:solidFill>
                <a:latin typeface="Arial" panose="020B0604020202020204" pitchFamily="34" charset="0"/>
                <a:cs typeface="Arial" panose="020B0604020202020204" pitchFamily="34" charset="0"/>
              </a:rPr>
              <a:t>Schools in Somalia have long been male-dominated, and do not always provide well for girls. To encourage girls’ attendance in secondary schools, AET pioneered the provision of girl-friendly</a:t>
            </a:r>
          </a:p>
          <a:p>
            <a:r>
              <a:rPr lang="en-US" sz="2400" i="1" dirty="0">
                <a:solidFill>
                  <a:schemeClr val="accent6">
                    <a:lumMod val="75000"/>
                  </a:schemeClr>
                </a:solidFill>
                <a:latin typeface="Arial" panose="020B0604020202020204" pitchFamily="34" charset="0"/>
                <a:cs typeface="Arial" panose="020B0604020202020204" pitchFamily="34" charset="0"/>
              </a:rPr>
              <a:t>spaces for study and after-school clubs, as well as </a:t>
            </a:r>
          </a:p>
          <a:p>
            <a:r>
              <a:rPr lang="en-US" sz="2400" i="1" dirty="0">
                <a:solidFill>
                  <a:schemeClr val="accent6">
                    <a:lumMod val="75000"/>
                  </a:schemeClr>
                </a:solidFill>
                <a:latin typeface="Arial" panose="020B0604020202020204" pitchFamily="34" charset="0"/>
                <a:cs typeface="Arial" panose="020B0604020202020204" pitchFamily="34" charset="0"/>
              </a:rPr>
              <a:t>sanitation facilities. This approach has now been </a:t>
            </a:r>
          </a:p>
          <a:p>
            <a:r>
              <a:rPr lang="en-US" sz="2400" i="1" dirty="0">
                <a:solidFill>
                  <a:schemeClr val="accent6">
                    <a:lumMod val="75000"/>
                  </a:schemeClr>
                </a:solidFill>
                <a:latin typeface="Arial" panose="020B0604020202020204" pitchFamily="34" charset="0"/>
                <a:cs typeface="Arial" panose="020B0604020202020204" pitchFamily="34" charset="0"/>
              </a:rPr>
              <a:t>adopted as government policy at regional level.</a:t>
            </a:r>
            <a:endParaRPr lang="en-US" sz="2400" b="0" i="0" u="none" strike="noStrike" dirty="0">
              <a:solidFill>
                <a:schemeClr val="accent6">
                  <a:lumMod val="75000"/>
                </a:schemeClr>
              </a:solidFill>
              <a:effectLst/>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AB4C99B4-BEC1-4409-8137-9634A6ECA22F}"/>
              </a:ext>
            </a:extLst>
          </p:cNvPr>
          <p:cNvSpPr/>
          <p:nvPr/>
        </p:nvSpPr>
        <p:spPr>
          <a:xfrm>
            <a:off x="4671630" y="94210"/>
            <a:ext cx="6524222" cy="461665"/>
          </a:xfrm>
          <a:prstGeom prst="rect">
            <a:avLst/>
          </a:prstGeom>
        </p:spPr>
        <p:txBody>
          <a:bodyPr wrap="none">
            <a:spAutoFit/>
          </a:bodyPr>
          <a:lstStyle/>
          <a:p>
            <a:r>
              <a:rPr lang="en-US" sz="2400" cap="all" dirty="0">
                <a:solidFill>
                  <a:schemeClr val="bg1"/>
                </a:solidFill>
                <a:latin typeface="Arial" panose="020B0604020202020204" pitchFamily="34" charset="0"/>
                <a:cs typeface="Arial" panose="020B0604020202020204" pitchFamily="34" charset="0"/>
              </a:rPr>
              <a:t>“Giving Somalia's Children a Lifeline"</a:t>
            </a:r>
            <a:endParaRPr lang="en-GB" sz="2400" dirty="0">
              <a:solidFill>
                <a:schemeClr val="bg1"/>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6F7ECF80-8B37-4651-A1B4-A607EB647296}"/>
              </a:ext>
            </a:extLst>
          </p:cNvPr>
          <p:cNvSpPr/>
          <p:nvPr/>
        </p:nvSpPr>
        <p:spPr>
          <a:xfrm>
            <a:off x="4083916" y="465093"/>
            <a:ext cx="8108084" cy="1200329"/>
          </a:xfrm>
          <a:prstGeom prst="rect">
            <a:avLst/>
          </a:prstGeom>
        </p:spPr>
        <p:txBody>
          <a:bodyPr wrap="square">
            <a:spAutoFit/>
          </a:bodyPr>
          <a:lstStyle/>
          <a:p>
            <a:r>
              <a:rPr lang="en-US" sz="2400" dirty="0">
                <a:solidFill>
                  <a:schemeClr val="accent6">
                    <a:lumMod val="75000"/>
                  </a:schemeClr>
                </a:solidFill>
                <a:latin typeface="Arial" panose="020B0604020202020204" pitchFamily="34" charset="0"/>
                <a:cs typeface="Arial" panose="020B0604020202020204" pitchFamily="34" charset="0"/>
              </a:rPr>
              <a:t>…in education, we’ve surpassed our targets, helping more children get into school for the first time, and helping to deliver vocational, life skills and literacy training.</a:t>
            </a:r>
            <a:r>
              <a:rPr lang="en-US" sz="2400" dirty="0">
                <a:solidFill>
                  <a:schemeClr val="bg1"/>
                </a:solidFill>
                <a:latin typeface="Arial" panose="020B0604020202020204" pitchFamily="34" charset="0"/>
                <a:cs typeface="Arial" panose="020B0604020202020204" pitchFamily="34" charset="0"/>
              </a:rPr>
              <a:t> </a:t>
            </a:r>
            <a:r>
              <a:rPr lang="en-US" sz="1000" dirty="0">
                <a:solidFill>
                  <a:schemeClr val="bg1"/>
                </a:solidFill>
                <a:latin typeface="Arial" panose="020B0604020202020204" pitchFamily="34" charset="0"/>
                <a:cs typeface="Arial" panose="020B0604020202020204" pitchFamily="34" charset="0"/>
              </a:rPr>
              <a:t>savethechildren.org</a:t>
            </a:r>
            <a:endParaRPr lang="en-GB" sz="1000" dirty="0">
              <a:solidFill>
                <a:schemeClr val="accent6">
                  <a:lumMod val="75000"/>
                </a:schemeClr>
              </a:solidFill>
              <a:latin typeface="Arial" panose="020B0604020202020204" pitchFamily="34" charset="0"/>
              <a:cs typeface="Arial" panose="020B0604020202020204" pitchFamily="34" charset="0"/>
            </a:endParaRPr>
          </a:p>
        </p:txBody>
      </p:sp>
      <p:pic>
        <p:nvPicPr>
          <p:cNvPr id="29" name="Picture 28" descr="A picture containing shirt&#10;&#10;Description automatically generated">
            <a:extLst>
              <a:ext uri="{FF2B5EF4-FFF2-40B4-BE49-F238E27FC236}">
                <a16:creationId xmlns:a16="http://schemas.microsoft.com/office/drawing/2014/main" id="{B1073004-2C8F-4DA3-81D5-98FC98CFE2B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57401" y="107170"/>
            <a:ext cx="1439094" cy="1757215"/>
          </a:xfrm>
          <a:prstGeom prst="rect">
            <a:avLst/>
          </a:prstGeom>
        </p:spPr>
      </p:pic>
      <p:sp>
        <p:nvSpPr>
          <p:cNvPr id="30" name="Rectangle 29">
            <a:extLst>
              <a:ext uri="{FF2B5EF4-FFF2-40B4-BE49-F238E27FC236}">
                <a16:creationId xmlns:a16="http://schemas.microsoft.com/office/drawing/2014/main" id="{CBE2EBE0-C198-48B8-AC2F-A3C3B929B523}"/>
              </a:ext>
            </a:extLst>
          </p:cNvPr>
          <p:cNvSpPr/>
          <p:nvPr/>
        </p:nvSpPr>
        <p:spPr>
          <a:xfrm>
            <a:off x="2608873" y="1646129"/>
            <a:ext cx="1534394" cy="246221"/>
          </a:xfrm>
          <a:prstGeom prst="rect">
            <a:avLst/>
          </a:prstGeom>
        </p:spPr>
        <p:txBody>
          <a:bodyPr wrap="none">
            <a:spAutoFit/>
          </a:bodyPr>
          <a:lstStyle/>
          <a:p>
            <a:r>
              <a:rPr lang="en-US" sz="1000" i="1" dirty="0">
                <a:latin typeface="Arial" panose="020B0604020202020204" pitchFamily="34" charset="0"/>
                <a:cs typeface="Arial" panose="020B0604020202020204" pitchFamily="34" charset="0"/>
              </a:rPr>
              <a:t>(@</a:t>
            </a:r>
            <a:r>
              <a:rPr lang="en-US" sz="1000" i="1" dirty="0" err="1">
                <a:latin typeface="Arial" panose="020B0604020202020204" pitchFamily="34" charset="0"/>
                <a:cs typeface="Arial" panose="020B0604020202020204" pitchFamily="34" charset="0"/>
              </a:rPr>
              <a:t>savechildrenuk</a:t>
            </a:r>
            <a:r>
              <a:rPr lang="en-US" sz="1000" i="1" dirty="0">
                <a:latin typeface="Arial" panose="020B0604020202020204" pitchFamily="34" charset="0"/>
                <a:cs typeface="Arial" panose="020B0604020202020204" pitchFamily="34" charset="0"/>
              </a:rPr>
              <a:t> n.d.) </a:t>
            </a:r>
            <a:endParaRPr lang="en-GB" sz="1000" dirty="0">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398C1CDF-6381-4144-8C4C-384B5C1D00BA}"/>
              </a:ext>
            </a:extLst>
          </p:cNvPr>
          <p:cNvSpPr/>
          <p:nvPr/>
        </p:nvSpPr>
        <p:spPr>
          <a:xfrm>
            <a:off x="9339671" y="6559442"/>
            <a:ext cx="1750800" cy="246221"/>
          </a:xfrm>
          <a:prstGeom prst="rect">
            <a:avLst/>
          </a:prstGeom>
        </p:spPr>
        <p:txBody>
          <a:bodyPr wrap="none">
            <a:spAutoFit/>
          </a:bodyPr>
          <a:lstStyle/>
          <a:p>
            <a:r>
              <a:rPr lang="en-US" sz="1000" dirty="0">
                <a:solidFill>
                  <a:srgbClr val="92D050"/>
                </a:solidFill>
                <a:latin typeface="Arial" panose="020B0604020202020204" pitchFamily="34" charset="0"/>
                <a:cs typeface="Arial" panose="020B0604020202020204" pitchFamily="34" charset="0"/>
              </a:rPr>
              <a:t>After School Africa. (2019). </a:t>
            </a:r>
            <a:endParaRPr lang="en-GB" sz="1000" dirty="0">
              <a:solidFill>
                <a:srgbClr val="92D050"/>
              </a:solidFill>
            </a:endParaRPr>
          </a:p>
        </p:txBody>
      </p:sp>
    </p:spTree>
    <p:extLst>
      <p:ext uri="{BB962C8B-B14F-4D97-AF65-F5344CB8AC3E}">
        <p14:creationId xmlns:p14="http://schemas.microsoft.com/office/powerpoint/2010/main" val="262368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1000"/>
                                        <p:tgtEl>
                                          <p:spTgt spid="25"/>
                                        </p:tgtEl>
                                      </p:cBhvr>
                                    </p:animEffect>
                                    <p:anim calcmode="lin" valueType="num">
                                      <p:cBhvr>
                                        <p:cTn id="21" dur="1000" fill="hold"/>
                                        <p:tgtEl>
                                          <p:spTgt spid="25"/>
                                        </p:tgtEl>
                                        <p:attrNameLst>
                                          <p:attrName>ppt_x</p:attrName>
                                        </p:attrNameLst>
                                      </p:cBhvr>
                                      <p:tavLst>
                                        <p:tav tm="0">
                                          <p:val>
                                            <p:strVal val="#ppt_x"/>
                                          </p:val>
                                        </p:tav>
                                        <p:tav tm="100000">
                                          <p:val>
                                            <p:strVal val="#ppt_x"/>
                                          </p:val>
                                        </p:tav>
                                      </p:tavLst>
                                    </p:anim>
                                    <p:anim calcmode="lin" valueType="num">
                                      <p:cBhvr>
                                        <p:cTn id="22"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26"/>
                                        </p:tgtEl>
                                        <p:attrNameLst>
                                          <p:attrName>style.visibility</p:attrName>
                                        </p:attrNameLst>
                                      </p:cBhvr>
                                      <p:to>
                                        <p:strVal val="visible"/>
                                      </p:to>
                                    </p:set>
                                    <p:anim calcmode="lin" valueType="num">
                                      <p:cBhvr>
                                        <p:cTn id="27" dur="1000" fill="hold"/>
                                        <p:tgtEl>
                                          <p:spTgt spid="26"/>
                                        </p:tgtEl>
                                        <p:attrNameLst>
                                          <p:attrName>ppt_w</p:attrName>
                                        </p:attrNameLst>
                                      </p:cBhvr>
                                      <p:tavLst>
                                        <p:tav tm="0">
                                          <p:val>
                                            <p:fltVal val="0"/>
                                          </p:val>
                                        </p:tav>
                                        <p:tav tm="100000">
                                          <p:val>
                                            <p:strVal val="#ppt_w"/>
                                          </p:val>
                                        </p:tav>
                                      </p:tavLst>
                                    </p:anim>
                                    <p:anim calcmode="lin" valueType="num">
                                      <p:cBhvr>
                                        <p:cTn id="28" dur="1000" fill="hold"/>
                                        <p:tgtEl>
                                          <p:spTgt spid="26"/>
                                        </p:tgtEl>
                                        <p:attrNameLst>
                                          <p:attrName>ppt_h</p:attrName>
                                        </p:attrNameLst>
                                      </p:cBhvr>
                                      <p:tavLst>
                                        <p:tav tm="0">
                                          <p:val>
                                            <p:fltVal val="0"/>
                                          </p:val>
                                        </p:tav>
                                        <p:tav tm="100000">
                                          <p:val>
                                            <p:strVal val="#ppt_h"/>
                                          </p:val>
                                        </p:tav>
                                      </p:tavLst>
                                    </p:anim>
                                    <p:anim calcmode="lin" valueType="num">
                                      <p:cBhvr>
                                        <p:cTn id="29" dur="1000" fill="hold"/>
                                        <p:tgtEl>
                                          <p:spTgt spid="26"/>
                                        </p:tgtEl>
                                        <p:attrNameLst>
                                          <p:attrName>style.rotation</p:attrName>
                                        </p:attrNameLst>
                                      </p:cBhvr>
                                      <p:tavLst>
                                        <p:tav tm="0">
                                          <p:val>
                                            <p:fltVal val="90"/>
                                          </p:val>
                                        </p:tav>
                                        <p:tav tm="100000">
                                          <p:val>
                                            <p:fltVal val="0"/>
                                          </p:val>
                                        </p:tav>
                                      </p:tavLst>
                                    </p:anim>
                                    <p:animEffect transition="in" filter="fade">
                                      <p:cBhvr>
                                        <p:cTn id="30" dur="1000"/>
                                        <p:tgtEl>
                                          <p:spTgt spid="26"/>
                                        </p:tgtEl>
                                      </p:cBhvr>
                                    </p:animEffect>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fade">
                                      <p:cBhvr>
                                        <p:cTn id="35" dur="1000"/>
                                        <p:tgtEl>
                                          <p:spTgt spid="27"/>
                                        </p:tgtEl>
                                      </p:cBhvr>
                                    </p:animEffect>
                                    <p:anim calcmode="lin" valueType="num">
                                      <p:cBhvr>
                                        <p:cTn id="36" dur="1000" fill="hold"/>
                                        <p:tgtEl>
                                          <p:spTgt spid="27"/>
                                        </p:tgtEl>
                                        <p:attrNameLst>
                                          <p:attrName>ppt_x</p:attrName>
                                        </p:attrNameLst>
                                      </p:cBhvr>
                                      <p:tavLst>
                                        <p:tav tm="0">
                                          <p:val>
                                            <p:strVal val="#ppt_x"/>
                                          </p:val>
                                        </p:tav>
                                        <p:tav tm="100000">
                                          <p:val>
                                            <p:strVal val="#ppt_x"/>
                                          </p:val>
                                        </p:tav>
                                      </p:tavLst>
                                    </p:anim>
                                    <p:anim calcmode="lin" valueType="num">
                                      <p:cBhvr>
                                        <p:cTn id="37"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5" grpId="0"/>
      <p:bldP spid="25" grpId="0"/>
      <p:bldP spid="26" grpId="0"/>
      <p:bldP spid="2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140C5-22A0-4935-A03F-6798C4A766E1}"/>
              </a:ext>
            </a:extLst>
          </p:cNvPr>
          <p:cNvSpPr txBox="1"/>
          <p:nvPr/>
        </p:nvSpPr>
        <p:spPr>
          <a:xfrm>
            <a:off x="560438" y="88490"/>
            <a:ext cx="10933471" cy="523220"/>
          </a:xfrm>
          <a:prstGeom prst="rect">
            <a:avLst/>
          </a:prstGeom>
          <a:noFill/>
        </p:spPr>
        <p:txBody>
          <a:bodyPr wrap="square" rtlCol="0">
            <a:spAutoFit/>
          </a:bodyPr>
          <a:lstStyle/>
          <a:p>
            <a:r>
              <a:rPr lang="en-GB" sz="2800" b="1" u="sng" dirty="0">
                <a:solidFill>
                  <a:schemeClr val="bg1"/>
                </a:solidFill>
                <a:latin typeface="Arial" panose="020B0604020202020204" pitchFamily="34" charset="0"/>
                <a:cs typeface="Arial" panose="020B0604020202020204" pitchFamily="34" charset="0"/>
              </a:rPr>
              <a:t>Education for Sustainable Development and Global Citizenship</a:t>
            </a:r>
          </a:p>
        </p:txBody>
      </p:sp>
      <p:sp>
        <p:nvSpPr>
          <p:cNvPr id="7" name="TextBox 6">
            <a:extLst>
              <a:ext uri="{FF2B5EF4-FFF2-40B4-BE49-F238E27FC236}">
                <a16:creationId xmlns:a16="http://schemas.microsoft.com/office/drawing/2014/main" id="{594BE602-48E1-498F-A2CC-96780B3086A3}"/>
              </a:ext>
            </a:extLst>
          </p:cNvPr>
          <p:cNvSpPr txBox="1"/>
          <p:nvPr/>
        </p:nvSpPr>
        <p:spPr>
          <a:xfrm>
            <a:off x="4606413" y="611710"/>
            <a:ext cx="2979174"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ESDGC</a:t>
            </a:r>
          </a:p>
        </p:txBody>
      </p:sp>
      <p:pic>
        <p:nvPicPr>
          <p:cNvPr id="6" name="Picture 5">
            <a:extLst>
              <a:ext uri="{FF2B5EF4-FFF2-40B4-BE49-F238E27FC236}">
                <a16:creationId xmlns:a16="http://schemas.microsoft.com/office/drawing/2014/main" id="{D7A8D063-B334-48AC-ADFC-5DD72FF0F251}"/>
              </a:ext>
            </a:extLst>
          </p:cNvPr>
          <p:cNvPicPr/>
          <p:nvPr/>
        </p:nvPicPr>
        <p:blipFill rotWithShape="1">
          <a:blip r:embed="rId2"/>
          <a:srcRect l="37226" t="13236" r="36982" b="18219"/>
          <a:stretch/>
        </p:blipFill>
        <p:spPr bwMode="auto">
          <a:xfrm rot="505583">
            <a:off x="7933691" y="932953"/>
            <a:ext cx="3644730" cy="5489219"/>
          </a:xfrm>
          <a:prstGeom prst="rect">
            <a:avLst/>
          </a:prstGeom>
          <a:ln>
            <a:noFill/>
          </a:ln>
          <a:extLst>
            <a:ext uri="{53640926-AAD7-44D8-BBD7-CCE9431645EC}">
              <a14:shadowObscured xmlns:a14="http://schemas.microsoft.com/office/drawing/2010/main"/>
            </a:ext>
          </a:extLst>
        </p:spPr>
      </p:pic>
      <p:sp>
        <p:nvSpPr>
          <p:cNvPr id="2" name="Rectangle 1">
            <a:extLst>
              <a:ext uri="{FF2B5EF4-FFF2-40B4-BE49-F238E27FC236}">
                <a16:creationId xmlns:a16="http://schemas.microsoft.com/office/drawing/2014/main" id="{1822B1C8-C236-4939-AD52-D918EA55C101}"/>
              </a:ext>
            </a:extLst>
          </p:cNvPr>
          <p:cNvSpPr/>
          <p:nvPr/>
        </p:nvSpPr>
        <p:spPr>
          <a:xfrm rot="518735">
            <a:off x="9576539" y="6308062"/>
            <a:ext cx="1603324" cy="246221"/>
          </a:xfrm>
          <a:prstGeom prst="rect">
            <a:avLst/>
          </a:prstGeom>
        </p:spPr>
        <p:txBody>
          <a:bodyPr wrap="none">
            <a:spAutoFit/>
          </a:bodyPr>
          <a:lstStyle/>
          <a:p>
            <a:r>
              <a:rPr lang="en-GB" sz="1000" b="1" dirty="0">
                <a:latin typeface="Arial" panose="020B0604020202020204" pitchFamily="34" charset="0"/>
                <a:cs typeface="Arial" panose="020B0604020202020204" pitchFamily="34" charset="0"/>
              </a:rPr>
              <a:t>(Welsh Assembly</a:t>
            </a:r>
            <a:r>
              <a:rPr lang="en-GB" sz="1000" b="1" i="0" u="none" strike="noStrike" dirty="0">
                <a:effectLst/>
                <a:latin typeface="Arial" panose="020B0604020202020204" pitchFamily="34" charset="0"/>
                <a:cs typeface="Arial" panose="020B0604020202020204" pitchFamily="34" charset="0"/>
              </a:rPr>
              <a:t> 2008)</a:t>
            </a:r>
            <a:endParaRPr lang="en-GB" sz="10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D43B4FF2-A29E-448A-B997-E4080C5C2B20}"/>
              </a:ext>
            </a:extLst>
          </p:cNvPr>
          <p:cNvPicPr/>
          <p:nvPr/>
        </p:nvPicPr>
        <p:blipFill rotWithShape="1">
          <a:blip r:embed="rId3"/>
          <a:srcRect l="37625" t="13945" r="37115" b="21528"/>
          <a:stretch/>
        </p:blipFill>
        <p:spPr bwMode="auto">
          <a:xfrm rot="20982193">
            <a:off x="651628" y="951897"/>
            <a:ext cx="3396562" cy="5396825"/>
          </a:xfrm>
          <a:prstGeom prst="rect">
            <a:avLst/>
          </a:prstGeom>
          <a:ln>
            <a:noFill/>
          </a:ln>
          <a:extLst>
            <a:ext uri="{53640926-AAD7-44D8-BBD7-CCE9431645EC}">
              <a14:shadowObscured xmlns:a14="http://schemas.microsoft.com/office/drawing/2010/main"/>
            </a:ext>
          </a:extLst>
        </p:spPr>
      </p:pic>
      <p:sp>
        <p:nvSpPr>
          <p:cNvPr id="5" name="Speech Bubble: Rectangle with Corners Rounded 4">
            <a:extLst>
              <a:ext uri="{FF2B5EF4-FFF2-40B4-BE49-F238E27FC236}">
                <a16:creationId xmlns:a16="http://schemas.microsoft.com/office/drawing/2014/main" id="{6AC19809-ADD7-45D1-BB4C-A2AE305CDB0C}"/>
              </a:ext>
            </a:extLst>
          </p:cNvPr>
          <p:cNvSpPr/>
          <p:nvPr/>
        </p:nvSpPr>
        <p:spPr>
          <a:xfrm>
            <a:off x="4195915" y="1789013"/>
            <a:ext cx="3662515" cy="3777097"/>
          </a:xfrm>
          <a:prstGeom prst="wedgeRoundRectCallout">
            <a:avLst>
              <a:gd name="adj1" fmla="val 52993"/>
              <a:gd name="adj2" fmla="val 5625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CAC0E912-8AB2-4F87-9B3A-D393C4DE4342}"/>
              </a:ext>
            </a:extLst>
          </p:cNvPr>
          <p:cNvSpPr/>
          <p:nvPr/>
        </p:nvSpPr>
        <p:spPr>
          <a:xfrm>
            <a:off x="4503172" y="2027734"/>
            <a:ext cx="3048000" cy="3416320"/>
          </a:xfrm>
          <a:prstGeom prst="rect">
            <a:avLst/>
          </a:prstGeom>
        </p:spPr>
        <p:txBody>
          <a:bodyPr wrap="square">
            <a:spAutoFit/>
          </a:bodyPr>
          <a:lstStyle/>
          <a:p>
            <a:pPr algn="ctr"/>
            <a:r>
              <a:rPr lang="en-US" b="1" dirty="0">
                <a:solidFill>
                  <a:schemeClr val="bg1"/>
                </a:solidFill>
              </a:rPr>
              <a:t>The purpose of the FE system in Wales is to support learners throughout their lives, to have the knowledge and skills to: enter employment ‑ remain in and progress within employment ‑ be intelligent consumers ‑ be informed, discerning and contributing individuals, parents  ‑ and citizens </a:t>
            </a:r>
            <a:endParaRPr lang="en-GB" b="1" dirty="0">
              <a:solidFill>
                <a:schemeClr val="bg1"/>
              </a:solidFill>
            </a:endParaRPr>
          </a:p>
        </p:txBody>
      </p:sp>
      <p:sp>
        <p:nvSpPr>
          <p:cNvPr id="9" name="Rectangle 8">
            <a:extLst>
              <a:ext uri="{FF2B5EF4-FFF2-40B4-BE49-F238E27FC236}">
                <a16:creationId xmlns:a16="http://schemas.microsoft.com/office/drawing/2014/main" id="{FA0A18EB-4C2F-4558-A575-0D350E34D075}"/>
              </a:ext>
            </a:extLst>
          </p:cNvPr>
          <p:cNvSpPr/>
          <p:nvPr/>
        </p:nvSpPr>
        <p:spPr>
          <a:xfrm rot="20963467">
            <a:off x="2909120" y="5903330"/>
            <a:ext cx="1745991"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rPr>
              <a:t>(H. M. Government, 2019) </a:t>
            </a:r>
            <a:endParaRPr lang="en-GB" sz="1000" dirty="0"/>
          </a:p>
        </p:txBody>
      </p:sp>
    </p:spTree>
    <p:extLst>
      <p:ext uri="{BB962C8B-B14F-4D97-AF65-F5344CB8AC3E}">
        <p14:creationId xmlns:p14="http://schemas.microsoft.com/office/powerpoint/2010/main" val="3653246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man, colorful, young&#10;&#10;Description automatically generated">
            <a:extLst>
              <a:ext uri="{FF2B5EF4-FFF2-40B4-BE49-F238E27FC236}">
                <a16:creationId xmlns:a16="http://schemas.microsoft.com/office/drawing/2014/main" id="{64D1F45A-0852-452A-9DC6-5212E3CF9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6191" y="4445014"/>
            <a:ext cx="2523677" cy="2278957"/>
          </a:xfrm>
          <a:prstGeom prst="rect">
            <a:avLst/>
          </a:prstGeom>
        </p:spPr>
      </p:pic>
      <p:sp>
        <p:nvSpPr>
          <p:cNvPr id="6" name="Rectangle 5">
            <a:extLst>
              <a:ext uri="{FF2B5EF4-FFF2-40B4-BE49-F238E27FC236}">
                <a16:creationId xmlns:a16="http://schemas.microsoft.com/office/drawing/2014/main" id="{ADBE5D88-8FAD-426B-941E-3A347F1252BD}"/>
              </a:ext>
            </a:extLst>
          </p:cNvPr>
          <p:cNvSpPr/>
          <p:nvPr/>
        </p:nvSpPr>
        <p:spPr>
          <a:xfrm>
            <a:off x="3079261" y="6477751"/>
            <a:ext cx="1944763"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rPr>
              <a:t>Wikipedia Contributors (2019). </a:t>
            </a:r>
            <a:endParaRPr lang="en-GB" sz="1000" dirty="0"/>
          </a:p>
        </p:txBody>
      </p:sp>
      <p:sp>
        <p:nvSpPr>
          <p:cNvPr id="15" name="TextBox 14">
            <a:extLst>
              <a:ext uri="{FF2B5EF4-FFF2-40B4-BE49-F238E27FC236}">
                <a16:creationId xmlns:a16="http://schemas.microsoft.com/office/drawing/2014/main" id="{B9342BE5-DF06-488D-8080-725733C04CB0}"/>
              </a:ext>
            </a:extLst>
          </p:cNvPr>
          <p:cNvSpPr txBox="1"/>
          <p:nvPr/>
        </p:nvSpPr>
        <p:spPr>
          <a:xfrm>
            <a:off x="1810065" y="2567992"/>
            <a:ext cx="8960596" cy="923330"/>
          </a:xfrm>
          <a:prstGeom prst="rect">
            <a:avLst/>
          </a:prstGeom>
          <a:noFill/>
        </p:spPr>
        <p:txBody>
          <a:bodyPr wrap="square" rtlCol="0">
            <a:spAutoFit/>
          </a:bodyPr>
          <a:lstStyle/>
          <a:p>
            <a:pPr algn="ctr"/>
            <a:r>
              <a:rPr lang="en-GB" sz="5400" b="1" u="sng" dirty="0">
                <a:solidFill>
                  <a:schemeClr val="bg1"/>
                </a:solidFill>
                <a:latin typeface="Arial" panose="020B0604020202020204" pitchFamily="34" charset="0"/>
                <a:cs typeface="Arial" panose="020B0604020202020204" pitchFamily="34" charset="0"/>
              </a:rPr>
              <a:t>What’s happening here?</a:t>
            </a:r>
          </a:p>
        </p:txBody>
      </p:sp>
      <p:sp>
        <p:nvSpPr>
          <p:cNvPr id="7" name="Rectangle 6">
            <a:extLst>
              <a:ext uri="{FF2B5EF4-FFF2-40B4-BE49-F238E27FC236}">
                <a16:creationId xmlns:a16="http://schemas.microsoft.com/office/drawing/2014/main" id="{20C94E1E-1669-4DF5-AC51-7064B5355AD4}"/>
              </a:ext>
            </a:extLst>
          </p:cNvPr>
          <p:cNvSpPr/>
          <p:nvPr/>
        </p:nvSpPr>
        <p:spPr>
          <a:xfrm>
            <a:off x="41467" y="3304713"/>
            <a:ext cx="5549321" cy="1631216"/>
          </a:xfrm>
          <a:prstGeom prst="rect">
            <a:avLst/>
          </a:prstGeom>
        </p:spPr>
        <p:txBody>
          <a:bodyPr wrap="square">
            <a:spAutoFit/>
          </a:bodyPr>
          <a:lstStyle/>
          <a:p>
            <a:r>
              <a:rPr lang="en-US" sz="1600" b="1" u="sng" dirty="0">
                <a:solidFill>
                  <a:schemeClr val="bg1"/>
                </a:solidFill>
                <a:latin typeface="Arial" panose="020B0604020202020204" pitchFamily="34" charset="0"/>
                <a:cs typeface="Arial" panose="020B0604020202020204" pitchFamily="34" charset="0"/>
              </a:rPr>
              <a:t>Creating </a:t>
            </a:r>
            <a:r>
              <a:rPr lang="en-US" sz="1600" b="1" u="sng" dirty="0" err="1">
                <a:solidFill>
                  <a:schemeClr val="bg1"/>
                </a:solidFill>
                <a:latin typeface="Arial" panose="020B0604020202020204" pitchFamily="34" charset="0"/>
                <a:cs typeface="Arial" panose="020B0604020202020204" pitchFamily="34" charset="0"/>
              </a:rPr>
              <a:t>Ecobricks</a:t>
            </a:r>
            <a:endParaRPr lang="en-US" sz="1600" b="1" u="sng" dirty="0">
              <a:solidFill>
                <a:schemeClr val="bg1"/>
              </a:solidFill>
              <a:latin typeface="Arial" panose="020B0604020202020204" pitchFamily="34" charset="0"/>
              <a:cs typeface="Arial" panose="020B0604020202020204" pitchFamily="34" charset="0"/>
            </a:endParaRPr>
          </a:p>
          <a:p>
            <a:r>
              <a:rPr lang="en-US" sz="1400" dirty="0" err="1">
                <a:solidFill>
                  <a:schemeClr val="bg1"/>
                </a:solidFill>
                <a:latin typeface="Arial" panose="020B0604020202020204" pitchFamily="34" charset="0"/>
                <a:cs typeface="Arial" panose="020B0604020202020204" pitchFamily="34" charset="0"/>
              </a:rPr>
              <a:t>Ecobricks</a:t>
            </a:r>
            <a:r>
              <a:rPr lang="en-US" sz="1400" dirty="0">
                <a:solidFill>
                  <a:schemeClr val="bg1"/>
                </a:solidFill>
                <a:latin typeface="Arial" panose="020B0604020202020204" pitchFamily="34" charset="0"/>
                <a:cs typeface="Arial" panose="020B0604020202020204" pitchFamily="34" charset="0"/>
              </a:rPr>
              <a:t> are one of the few ways to effectively sequester plastic.  </a:t>
            </a:r>
            <a:r>
              <a:rPr lang="en-US" sz="1400" dirty="0" err="1">
                <a:solidFill>
                  <a:schemeClr val="bg1"/>
                </a:solidFill>
                <a:latin typeface="Arial" panose="020B0604020202020204" pitchFamily="34" charset="0"/>
                <a:cs typeface="Arial" panose="020B0604020202020204" pitchFamily="34" charset="0"/>
              </a:rPr>
              <a:t>Ecobricks</a:t>
            </a:r>
            <a:r>
              <a:rPr lang="en-US" sz="1400" dirty="0">
                <a:solidFill>
                  <a:schemeClr val="bg1"/>
                </a:solidFill>
                <a:latin typeface="Arial" panose="020B0604020202020204" pitchFamily="34" charset="0"/>
                <a:cs typeface="Arial" panose="020B0604020202020204" pitchFamily="34" charset="0"/>
              </a:rPr>
              <a:t> remove plastic from the biosphere and from the industrial recycling system.  </a:t>
            </a:r>
            <a:r>
              <a:rPr lang="en-US" sz="1400" dirty="0" err="1">
                <a:solidFill>
                  <a:schemeClr val="bg1"/>
                </a:solidFill>
                <a:latin typeface="Arial" panose="020B0604020202020204" pitchFamily="34" charset="0"/>
                <a:cs typeface="Arial" panose="020B0604020202020204" pitchFamily="34" charset="0"/>
              </a:rPr>
              <a:t>Ecobricks</a:t>
            </a:r>
            <a:r>
              <a:rPr lang="en-US" sz="1400" dirty="0">
                <a:solidFill>
                  <a:schemeClr val="bg1"/>
                </a:solidFill>
                <a:latin typeface="Arial" panose="020B0604020202020204" pitchFamily="34" charset="0"/>
                <a:cs typeface="Arial" panose="020B0604020202020204" pitchFamily="34" charset="0"/>
              </a:rPr>
              <a:t> raise ecological consciousness and enable individuals, communities and companies to transition from plastic.</a:t>
            </a:r>
          </a:p>
          <a:p>
            <a:endParaRPr lang="en-GB" sz="1400" dirty="0">
              <a:solidFill>
                <a:schemeClr val="bg1"/>
              </a:solidFill>
              <a:latin typeface="Arial" panose="020B0604020202020204" pitchFamily="34" charset="0"/>
              <a:cs typeface="Arial" panose="020B0604020202020204" pitchFamily="34" charset="0"/>
            </a:endParaRPr>
          </a:p>
        </p:txBody>
      </p:sp>
      <p:pic>
        <p:nvPicPr>
          <p:cNvPr id="20" name="Picture 19" descr="A person standing in front of a fence&#10;&#10;Description automatically generated">
            <a:extLst>
              <a:ext uri="{FF2B5EF4-FFF2-40B4-BE49-F238E27FC236}">
                <a16:creationId xmlns:a16="http://schemas.microsoft.com/office/drawing/2014/main" id="{4D7DE7E2-0B7A-4DC2-80DC-AFB7777EDE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331" y="4691441"/>
            <a:ext cx="2938930" cy="2032531"/>
          </a:xfrm>
          <a:prstGeom prst="rect">
            <a:avLst/>
          </a:prstGeom>
        </p:spPr>
      </p:pic>
      <p:sp>
        <p:nvSpPr>
          <p:cNvPr id="21" name="Rectangle 20">
            <a:extLst>
              <a:ext uri="{FF2B5EF4-FFF2-40B4-BE49-F238E27FC236}">
                <a16:creationId xmlns:a16="http://schemas.microsoft.com/office/drawing/2014/main" id="{6475B39C-6EE4-4948-9777-87553A13D2DD}"/>
              </a:ext>
            </a:extLst>
          </p:cNvPr>
          <p:cNvSpPr/>
          <p:nvPr/>
        </p:nvSpPr>
        <p:spPr>
          <a:xfrm>
            <a:off x="140331" y="6477751"/>
            <a:ext cx="1829347" cy="246221"/>
          </a:xfrm>
          <a:prstGeom prst="rect">
            <a:avLst/>
          </a:prstGeom>
        </p:spPr>
        <p:txBody>
          <a:bodyPr wrap="none">
            <a:spAutoFit/>
          </a:bodyPr>
          <a:lstStyle/>
          <a:p>
            <a:r>
              <a:rPr lang="en-US"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plasticgeneration.com</a:t>
            </a:r>
            <a:r>
              <a:rPr lang="en-US" sz="1000" dirty="0">
                <a:latin typeface="Arial" panose="020B0604020202020204" pitchFamily="34" charset="0"/>
                <a:cs typeface="Arial" panose="020B0604020202020204" pitchFamily="34" charset="0"/>
              </a:rPr>
              <a:t> (2019)</a:t>
            </a:r>
            <a:endParaRPr lang="en-GB" sz="1000" dirty="0"/>
          </a:p>
        </p:txBody>
      </p:sp>
      <p:sp>
        <p:nvSpPr>
          <p:cNvPr id="22" name="Rectangle 21">
            <a:extLst>
              <a:ext uri="{FF2B5EF4-FFF2-40B4-BE49-F238E27FC236}">
                <a16:creationId xmlns:a16="http://schemas.microsoft.com/office/drawing/2014/main" id="{345BF1E7-C42F-4A60-A2FA-F3CD0EEBBD7A}"/>
              </a:ext>
            </a:extLst>
          </p:cNvPr>
          <p:cNvSpPr/>
          <p:nvPr/>
        </p:nvSpPr>
        <p:spPr>
          <a:xfrm>
            <a:off x="7503524" y="85060"/>
            <a:ext cx="4750620" cy="2646878"/>
          </a:xfrm>
          <a:prstGeom prst="rect">
            <a:avLst/>
          </a:prstGeom>
        </p:spPr>
        <p:txBody>
          <a:bodyPr wrap="square">
            <a:spAutoFit/>
          </a:bodyPr>
          <a:lstStyle/>
          <a:p>
            <a:r>
              <a:rPr lang="en-US" b="1" u="sng" dirty="0">
                <a:solidFill>
                  <a:schemeClr val="bg1"/>
                </a:solidFill>
                <a:latin typeface="Arial" panose="020B0604020202020204" pitchFamily="34" charset="0"/>
                <a:cs typeface="Arial" panose="020B0604020202020204" pitchFamily="34" charset="0"/>
              </a:rPr>
              <a:t>Welsh Network of </a:t>
            </a:r>
          </a:p>
          <a:p>
            <a:r>
              <a:rPr lang="en-US" b="1" u="sng" dirty="0">
                <a:solidFill>
                  <a:schemeClr val="bg1"/>
                </a:solidFill>
                <a:latin typeface="Arial" panose="020B0604020202020204" pitchFamily="34" charset="0"/>
                <a:cs typeface="Arial" panose="020B0604020202020204" pitchFamily="34" charset="0"/>
              </a:rPr>
              <a:t>Healthy School </a:t>
            </a:r>
          </a:p>
          <a:p>
            <a:r>
              <a:rPr lang="en-US" b="1" u="sng" dirty="0">
                <a:solidFill>
                  <a:schemeClr val="bg1"/>
                </a:solidFill>
                <a:latin typeface="Arial" panose="020B0604020202020204" pitchFamily="34" charset="0"/>
                <a:cs typeface="Arial" panose="020B0604020202020204" pitchFamily="34" charset="0"/>
              </a:rPr>
              <a:t>Schemes (WNHSS)</a:t>
            </a:r>
            <a:endParaRPr lang="en-US" u="sng" dirty="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The WNHSS was launched</a:t>
            </a:r>
          </a:p>
          <a:p>
            <a:r>
              <a:rPr lang="en-US" sz="1400" dirty="0">
                <a:solidFill>
                  <a:schemeClr val="bg1"/>
                </a:solidFill>
                <a:latin typeface="Arial" panose="020B0604020202020204" pitchFamily="34" charset="0"/>
                <a:cs typeface="Arial" panose="020B0604020202020204" pitchFamily="34" charset="0"/>
              </a:rPr>
              <a:t>In 1999 to encourage the </a:t>
            </a:r>
          </a:p>
          <a:p>
            <a:r>
              <a:rPr lang="en-US" sz="1400" dirty="0">
                <a:solidFill>
                  <a:schemeClr val="bg1"/>
                </a:solidFill>
                <a:latin typeface="Arial" panose="020B0604020202020204" pitchFamily="34" charset="0"/>
                <a:cs typeface="Arial" panose="020B0604020202020204" pitchFamily="34" charset="0"/>
              </a:rPr>
              <a:t>development of local healthy</a:t>
            </a:r>
          </a:p>
          <a:p>
            <a:r>
              <a:rPr lang="en-US" sz="1400" dirty="0">
                <a:solidFill>
                  <a:schemeClr val="bg1"/>
                </a:solidFill>
                <a:latin typeface="Arial" panose="020B0604020202020204" pitchFamily="34" charset="0"/>
                <a:cs typeface="Arial" panose="020B0604020202020204" pitchFamily="34" charset="0"/>
              </a:rPr>
              <a:t>school schemes within a national framework. The World Health </a:t>
            </a:r>
            <a:r>
              <a:rPr lang="en-US" sz="1400" dirty="0" err="1">
                <a:solidFill>
                  <a:schemeClr val="bg1"/>
                </a:solidFill>
                <a:latin typeface="Arial" panose="020B0604020202020204" pitchFamily="34" charset="0"/>
                <a:cs typeface="Arial" panose="020B0604020202020204" pitchFamily="34" charset="0"/>
              </a:rPr>
              <a:t>Organisation</a:t>
            </a:r>
            <a:r>
              <a:rPr lang="en-US" sz="1400" dirty="0">
                <a:solidFill>
                  <a:schemeClr val="bg1"/>
                </a:solidFill>
                <a:latin typeface="Arial" panose="020B0604020202020204" pitchFamily="34" charset="0"/>
                <a:cs typeface="Arial" panose="020B0604020202020204" pitchFamily="34" charset="0"/>
              </a:rPr>
              <a:t> (WHO) </a:t>
            </a:r>
            <a:r>
              <a:rPr lang="en-US" sz="1400" dirty="0" err="1">
                <a:solidFill>
                  <a:schemeClr val="bg1"/>
                </a:solidFill>
                <a:latin typeface="Arial" panose="020B0604020202020204" pitchFamily="34" charset="0"/>
                <a:cs typeface="Arial" panose="020B0604020202020204" pitchFamily="34" charset="0"/>
              </a:rPr>
              <a:t>recognises</a:t>
            </a:r>
            <a:r>
              <a:rPr lang="en-US" sz="1400" dirty="0">
                <a:solidFill>
                  <a:schemeClr val="bg1"/>
                </a:solidFill>
                <a:latin typeface="Arial" panose="020B0604020202020204" pitchFamily="34" charset="0"/>
                <a:cs typeface="Arial" panose="020B0604020202020204" pitchFamily="34" charset="0"/>
              </a:rPr>
              <a:t> the WNHSS as playing a key role in promoting the health of children and young people, and the scheme has been rolled out across Wales since 2000.  	              </a:t>
            </a:r>
            <a:r>
              <a:rPr lang="en-US" sz="900" dirty="0" err="1">
                <a:solidFill>
                  <a:schemeClr val="bg1"/>
                </a:solidFill>
                <a:latin typeface="Arial" panose="020B0604020202020204" pitchFamily="34" charset="0"/>
                <a:cs typeface="Arial" panose="020B0604020202020204" pitchFamily="34" charset="0"/>
              </a:rPr>
              <a:t>publichealthnetwork.cymru</a:t>
            </a:r>
            <a:r>
              <a:rPr lang="en-US" sz="900" dirty="0">
                <a:solidFill>
                  <a:schemeClr val="bg1"/>
                </a:solidFill>
                <a:latin typeface="Arial" panose="020B0604020202020204" pitchFamily="34" charset="0"/>
                <a:cs typeface="Arial" panose="020B0604020202020204" pitchFamily="34" charset="0"/>
              </a:rPr>
              <a:t> (n.d.)</a:t>
            </a:r>
            <a:endParaRPr lang="en-GB" sz="900" dirty="0">
              <a:solidFill>
                <a:schemeClr val="bg1"/>
              </a:solidFill>
              <a:latin typeface="Arial" panose="020B0604020202020204" pitchFamily="34" charset="0"/>
              <a:cs typeface="Arial" panose="020B0604020202020204" pitchFamily="34" charset="0"/>
            </a:endParaRPr>
          </a:p>
        </p:txBody>
      </p:sp>
      <p:pic>
        <p:nvPicPr>
          <p:cNvPr id="24" name="Picture 23" descr="A close up of a logo&#10;&#10;Description automatically generated">
            <a:extLst>
              <a:ext uri="{FF2B5EF4-FFF2-40B4-BE49-F238E27FC236}">
                <a16:creationId xmlns:a16="http://schemas.microsoft.com/office/drawing/2014/main" id="{9AB96DE8-7C3F-409A-A354-CA196819BF3A}"/>
              </a:ext>
            </a:extLst>
          </p:cNvPr>
          <p:cNvPicPr>
            <a:picLocks noChangeAspect="1"/>
          </p:cNvPicPr>
          <p:nvPr/>
        </p:nvPicPr>
        <p:blipFill rotWithShape="1">
          <a:blip r:embed="rId5">
            <a:extLst>
              <a:ext uri="{28A0092B-C50C-407E-A947-70E740481C1C}">
                <a14:useLocalDpi xmlns:a14="http://schemas.microsoft.com/office/drawing/2010/main" val="0"/>
              </a:ext>
            </a:extLst>
          </a:blip>
          <a:srcRect t="15100" b="18621"/>
          <a:stretch/>
        </p:blipFill>
        <p:spPr>
          <a:xfrm>
            <a:off x="9942990" y="85060"/>
            <a:ext cx="2143125" cy="1420427"/>
          </a:xfrm>
          <a:prstGeom prst="rect">
            <a:avLst/>
          </a:prstGeom>
        </p:spPr>
      </p:pic>
      <p:sp>
        <p:nvSpPr>
          <p:cNvPr id="25" name="Rectangle 24">
            <a:extLst>
              <a:ext uri="{FF2B5EF4-FFF2-40B4-BE49-F238E27FC236}">
                <a16:creationId xmlns:a16="http://schemas.microsoft.com/office/drawing/2014/main" id="{1D5F1A4E-3F3F-4C5A-902A-F6A2792149F8}"/>
              </a:ext>
            </a:extLst>
          </p:cNvPr>
          <p:cNvSpPr/>
          <p:nvPr/>
        </p:nvSpPr>
        <p:spPr>
          <a:xfrm>
            <a:off x="10915646" y="1330141"/>
            <a:ext cx="1223412" cy="230832"/>
          </a:xfrm>
          <a:prstGeom prst="rect">
            <a:avLst/>
          </a:prstGeom>
        </p:spPr>
        <p:txBody>
          <a:bodyPr wrap="none">
            <a:spAutoFit/>
          </a:bodyPr>
          <a:lstStyle/>
          <a:p>
            <a:r>
              <a:rPr lang="en-US" sz="9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schoolsforhealth.org</a:t>
            </a:r>
            <a:endParaRPr lang="en-GB" sz="900" dirty="0"/>
          </a:p>
        </p:txBody>
      </p:sp>
      <p:sp>
        <p:nvSpPr>
          <p:cNvPr id="26" name="Rectangle 25">
            <a:extLst>
              <a:ext uri="{FF2B5EF4-FFF2-40B4-BE49-F238E27FC236}">
                <a16:creationId xmlns:a16="http://schemas.microsoft.com/office/drawing/2014/main" id="{B727138F-8D47-4629-A020-7ABE7D332009}"/>
              </a:ext>
            </a:extLst>
          </p:cNvPr>
          <p:cNvSpPr/>
          <p:nvPr/>
        </p:nvSpPr>
        <p:spPr>
          <a:xfrm>
            <a:off x="3342973" y="8565"/>
            <a:ext cx="4107607" cy="1200329"/>
          </a:xfrm>
          <a:prstGeom prst="rect">
            <a:avLst/>
          </a:prstGeom>
        </p:spPr>
        <p:txBody>
          <a:bodyPr wrap="square">
            <a:spAutoFit/>
          </a:bodyPr>
          <a:lstStyle/>
          <a:p>
            <a:pPr algn="ctr"/>
            <a:r>
              <a:rPr lang="en-US" sz="2400" b="1" dirty="0">
                <a:solidFill>
                  <a:schemeClr val="accent6">
                    <a:lumMod val="75000"/>
                  </a:schemeClr>
                </a:solidFill>
                <a:latin typeface="Arial" panose="020B0604020202020204" pitchFamily="34" charset="0"/>
                <a:cs typeface="Arial" panose="020B0604020202020204" pitchFamily="34" charset="0"/>
              </a:rPr>
              <a:t>Engaging the youth of today to protect the planet of tomorrow</a:t>
            </a:r>
            <a:endParaRPr lang="en-GB" sz="2400" dirty="0">
              <a:solidFill>
                <a:schemeClr val="accent6">
                  <a:lumMod val="75000"/>
                </a:schemeClr>
              </a:solidFill>
              <a:latin typeface="Arial" panose="020B0604020202020204" pitchFamily="34" charset="0"/>
              <a:cs typeface="Arial" panose="020B0604020202020204" pitchFamily="34" charset="0"/>
            </a:endParaRPr>
          </a:p>
        </p:txBody>
      </p:sp>
      <p:pic>
        <p:nvPicPr>
          <p:cNvPr id="28" name="Picture 27" descr="A picture containing drawing&#10;&#10;Description automatically generated">
            <a:extLst>
              <a:ext uri="{FF2B5EF4-FFF2-40B4-BE49-F238E27FC236}">
                <a16:creationId xmlns:a16="http://schemas.microsoft.com/office/drawing/2014/main" id="{521AEEF4-90D3-4135-9450-9CEE32FFCE0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154138" y="286609"/>
            <a:ext cx="1323978" cy="1854905"/>
          </a:xfrm>
          <a:prstGeom prst="rect">
            <a:avLst/>
          </a:prstGeom>
        </p:spPr>
      </p:pic>
      <p:sp>
        <p:nvSpPr>
          <p:cNvPr id="29" name="Rectangle 28">
            <a:extLst>
              <a:ext uri="{FF2B5EF4-FFF2-40B4-BE49-F238E27FC236}">
                <a16:creationId xmlns:a16="http://schemas.microsoft.com/office/drawing/2014/main" id="{C77837AE-2B94-41E3-8F52-4DA5DCD24916}"/>
              </a:ext>
            </a:extLst>
          </p:cNvPr>
          <p:cNvSpPr/>
          <p:nvPr/>
        </p:nvSpPr>
        <p:spPr>
          <a:xfrm>
            <a:off x="52942" y="0"/>
            <a:ext cx="2448915" cy="3139321"/>
          </a:xfrm>
          <a:prstGeom prst="rect">
            <a:avLst/>
          </a:prstGeom>
        </p:spPr>
        <p:txBody>
          <a:bodyPr wrap="square">
            <a:spAutoFit/>
          </a:bodyPr>
          <a:lstStyle/>
          <a:p>
            <a:r>
              <a:rPr lang="en-US" b="1" dirty="0">
                <a:solidFill>
                  <a:srgbClr val="EA5A0B"/>
                </a:solidFill>
                <a:latin typeface="Lato"/>
              </a:rPr>
              <a:t>Eco-Schools is the largest global sustainable schools </a:t>
            </a:r>
            <a:r>
              <a:rPr lang="en-US" b="1" dirty="0" err="1">
                <a:solidFill>
                  <a:srgbClr val="EA5A0B"/>
                </a:solidFill>
                <a:latin typeface="Lato"/>
              </a:rPr>
              <a:t>programme</a:t>
            </a:r>
            <a:r>
              <a:rPr lang="en-US" b="1" dirty="0">
                <a:solidFill>
                  <a:srgbClr val="EA5A0B"/>
                </a:solidFill>
                <a:latin typeface="Lato"/>
              </a:rPr>
              <a:t> – it starts in the classroom and expands to the community by engaging the next generation in action-based learning.</a:t>
            </a:r>
            <a:endParaRPr lang="en-GB" dirty="0"/>
          </a:p>
        </p:txBody>
      </p:sp>
      <p:pic>
        <p:nvPicPr>
          <p:cNvPr id="32" name="Picture 31">
            <a:extLst>
              <a:ext uri="{FF2B5EF4-FFF2-40B4-BE49-F238E27FC236}">
                <a16:creationId xmlns:a16="http://schemas.microsoft.com/office/drawing/2014/main" id="{66F6AF8B-4E93-4ADC-94A6-48918E406FDC}"/>
              </a:ext>
            </a:extLst>
          </p:cNvPr>
          <p:cNvPicPr/>
          <p:nvPr/>
        </p:nvPicPr>
        <p:blipFill rotWithShape="1">
          <a:blip r:embed="rId8"/>
          <a:srcRect l="49723" t="25763" r="16109" b="40201"/>
          <a:stretch/>
        </p:blipFill>
        <p:spPr bwMode="auto">
          <a:xfrm>
            <a:off x="3793726" y="1277625"/>
            <a:ext cx="3341243" cy="1324281"/>
          </a:xfrm>
          <a:prstGeom prst="rect">
            <a:avLst/>
          </a:prstGeom>
          <a:ln>
            <a:noFill/>
          </a:ln>
          <a:extLst>
            <a:ext uri="{53640926-AAD7-44D8-BBD7-CCE9431645EC}">
              <a14:shadowObscured xmlns:a14="http://schemas.microsoft.com/office/drawing/2010/main"/>
            </a:ext>
          </a:extLst>
        </p:spPr>
      </p:pic>
      <p:pic>
        <p:nvPicPr>
          <p:cNvPr id="34" name="Picture 33" descr="An office with a desk and chair in a room&#10;&#10;Description automatically generated">
            <a:extLst>
              <a:ext uri="{FF2B5EF4-FFF2-40B4-BE49-F238E27FC236}">
                <a16:creationId xmlns:a16="http://schemas.microsoft.com/office/drawing/2014/main" id="{363B42C1-8196-4BA1-94ED-F7D9C26B932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306648" y="3603120"/>
            <a:ext cx="3745021" cy="3120851"/>
          </a:xfrm>
          <a:prstGeom prst="rect">
            <a:avLst/>
          </a:prstGeom>
        </p:spPr>
      </p:pic>
      <p:sp>
        <p:nvSpPr>
          <p:cNvPr id="35" name="Rectangle 34">
            <a:extLst>
              <a:ext uri="{FF2B5EF4-FFF2-40B4-BE49-F238E27FC236}">
                <a16:creationId xmlns:a16="http://schemas.microsoft.com/office/drawing/2014/main" id="{E3F259FB-91C7-4FCD-9790-E02AD63799EC}"/>
              </a:ext>
            </a:extLst>
          </p:cNvPr>
          <p:cNvSpPr/>
          <p:nvPr/>
        </p:nvSpPr>
        <p:spPr>
          <a:xfrm>
            <a:off x="8283721" y="6477751"/>
            <a:ext cx="2307042" cy="246221"/>
          </a:xfrm>
          <a:prstGeom prst="rect">
            <a:avLst/>
          </a:prstGeom>
        </p:spPr>
        <p:txBody>
          <a:bodyPr wrap="none">
            <a:spAutoFit/>
          </a:bodyPr>
          <a:lstStyle/>
          <a:p>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Istituto</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Comprensivo</a:t>
            </a:r>
            <a:r>
              <a:rPr lang="en-GB" sz="1000" dirty="0">
                <a:latin typeface="Arial" panose="020B0604020202020204" pitchFamily="34" charset="0"/>
                <a:cs typeface="Arial" panose="020B0604020202020204" pitchFamily="34" charset="0"/>
              </a:rPr>
              <a:t> Marostica, n.d.)</a:t>
            </a:r>
          </a:p>
        </p:txBody>
      </p:sp>
      <p:pic>
        <p:nvPicPr>
          <p:cNvPr id="37" name="Picture 36" descr="A group of people posing for the camera&#10;&#10;Description automatically generated">
            <a:extLst>
              <a:ext uri="{FF2B5EF4-FFF2-40B4-BE49-F238E27FC236}">
                <a16:creationId xmlns:a16="http://schemas.microsoft.com/office/drawing/2014/main" id="{30C60D32-9EA2-4749-BAE6-C2E2520D951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455455" y="2821258"/>
            <a:ext cx="1619141" cy="1215483"/>
          </a:xfrm>
          <a:prstGeom prst="rect">
            <a:avLst/>
          </a:prstGeom>
        </p:spPr>
      </p:pic>
      <p:sp>
        <p:nvSpPr>
          <p:cNvPr id="38" name="TextBox 37">
            <a:extLst>
              <a:ext uri="{FF2B5EF4-FFF2-40B4-BE49-F238E27FC236}">
                <a16:creationId xmlns:a16="http://schemas.microsoft.com/office/drawing/2014/main" id="{90F0D32C-4C3F-4DCE-84E5-1F6B4FDCCAD9}"/>
              </a:ext>
            </a:extLst>
          </p:cNvPr>
          <p:cNvSpPr txBox="1"/>
          <p:nvPr/>
        </p:nvSpPr>
        <p:spPr>
          <a:xfrm>
            <a:off x="5501768" y="3605518"/>
            <a:ext cx="2719809" cy="3170099"/>
          </a:xfrm>
          <a:prstGeom prst="rect">
            <a:avLst/>
          </a:prstGeom>
          <a:noFill/>
        </p:spPr>
        <p:txBody>
          <a:bodyPr wrap="square" rtlCol="0">
            <a:spAutoFit/>
          </a:bodyPr>
          <a:lstStyle/>
          <a:p>
            <a:pPr algn="just"/>
            <a:r>
              <a:rPr lang="en-GB" sz="2400" b="1" u="sng" dirty="0">
                <a:solidFill>
                  <a:schemeClr val="accent6">
                    <a:lumMod val="75000"/>
                  </a:schemeClr>
                </a:solidFill>
                <a:latin typeface="Arial" panose="020B0604020202020204" pitchFamily="34" charset="0"/>
                <a:cs typeface="Arial" panose="020B0604020202020204" pitchFamily="34" charset="0"/>
              </a:rPr>
              <a:t>Bridging the gap</a:t>
            </a:r>
            <a:endParaRPr lang="en-GB" sz="1200" b="1" u="sng" dirty="0">
              <a:solidFill>
                <a:schemeClr val="accent6">
                  <a:lumMod val="75000"/>
                </a:schemeClr>
              </a:solidFill>
              <a:latin typeface="Arial" panose="020B0604020202020204" pitchFamily="34" charset="0"/>
              <a:cs typeface="Arial" panose="020B0604020202020204" pitchFamily="34" charset="0"/>
            </a:endParaRPr>
          </a:p>
          <a:p>
            <a:pPr algn="just"/>
            <a:endParaRPr lang="en-GB" sz="800" b="1" u="sng" dirty="0">
              <a:solidFill>
                <a:schemeClr val="accent6">
                  <a:lumMod val="75000"/>
                </a:schemeClr>
              </a:solidFill>
              <a:latin typeface="Arial" panose="020B0604020202020204" pitchFamily="34" charset="0"/>
              <a:cs typeface="Arial" panose="020B0604020202020204" pitchFamily="34" charset="0"/>
            </a:endParaRPr>
          </a:p>
          <a:p>
            <a:pPr algn="just"/>
            <a:r>
              <a:rPr lang="en-GB" sz="1200" dirty="0">
                <a:solidFill>
                  <a:schemeClr val="accent6">
                    <a:lumMod val="75000"/>
                  </a:schemeClr>
                </a:solidFill>
                <a:latin typeface="Arial" panose="020B0604020202020204" pitchFamily="34" charset="0"/>
                <a:cs typeface="Arial" panose="020B0604020202020204" pitchFamily="34" charset="0"/>
              </a:rPr>
              <a:t>Pupils of Ysgol Bro </a:t>
            </a:r>
            <a:r>
              <a:rPr lang="en-GB" sz="1200" dirty="0" err="1">
                <a:solidFill>
                  <a:schemeClr val="accent6">
                    <a:lumMod val="75000"/>
                  </a:schemeClr>
                </a:solidFill>
                <a:latin typeface="Arial" panose="020B0604020202020204" pitchFamily="34" charset="0"/>
                <a:cs typeface="Arial" panose="020B0604020202020204" pitchFamily="34" charset="0"/>
              </a:rPr>
              <a:t>Gwaun</a:t>
            </a:r>
            <a:r>
              <a:rPr lang="en-GB" sz="1200" dirty="0">
                <a:solidFill>
                  <a:schemeClr val="accent6">
                    <a:lumMod val="75000"/>
                  </a:schemeClr>
                </a:solidFill>
                <a:latin typeface="Arial" panose="020B0604020202020204" pitchFamily="34" charset="0"/>
                <a:cs typeface="Arial" panose="020B0604020202020204" pitchFamily="34" charset="0"/>
              </a:rPr>
              <a:t>, extended the hand of friendship to a school in Marostica, Italy. </a:t>
            </a:r>
          </a:p>
          <a:p>
            <a:pPr algn="just"/>
            <a:r>
              <a:rPr lang="en-GB" sz="1200" dirty="0">
                <a:solidFill>
                  <a:schemeClr val="accent6">
                    <a:lumMod val="75000"/>
                  </a:schemeClr>
                </a:solidFill>
                <a:latin typeface="Arial" panose="020B0604020202020204" pitchFamily="34" charset="0"/>
                <a:cs typeface="Arial" panose="020B0604020202020204" pitchFamily="34" charset="0"/>
              </a:rPr>
              <a:t>Sharing ideas and learning experiences, students from both schools receive a rich and exciting view into each of the learning environments and indeed each others lives.  The students have formed friendships across the miles, with plans to extend the experience for all involved on an exchange student basis, hosted by the pupil’s families in both countries </a:t>
            </a:r>
          </a:p>
        </p:txBody>
      </p:sp>
      <p:sp>
        <p:nvSpPr>
          <p:cNvPr id="39" name="Rectangle 38">
            <a:extLst>
              <a:ext uri="{FF2B5EF4-FFF2-40B4-BE49-F238E27FC236}">
                <a16:creationId xmlns:a16="http://schemas.microsoft.com/office/drawing/2014/main" id="{BB7E95F1-7AA5-467C-BA24-8C5C1444F53F}"/>
              </a:ext>
            </a:extLst>
          </p:cNvPr>
          <p:cNvSpPr/>
          <p:nvPr/>
        </p:nvSpPr>
        <p:spPr>
          <a:xfrm>
            <a:off x="5833625" y="2390194"/>
            <a:ext cx="1332416" cy="246221"/>
          </a:xfrm>
          <a:prstGeom prst="rect">
            <a:avLst/>
          </a:prstGeom>
        </p:spPr>
        <p:txBody>
          <a:bodyPr wrap="none">
            <a:spAutoFit/>
          </a:bodyPr>
          <a:lstStyle/>
          <a:p>
            <a:r>
              <a:rPr lang="en-GB" sz="1000" dirty="0">
                <a:latin typeface="Arial" panose="020B0604020202020204" pitchFamily="34" charset="0"/>
                <a:cs typeface="Arial" panose="020B0604020202020204" pitchFamily="34" charset="0"/>
              </a:rPr>
              <a:t>(Eco Schools, 2019)</a:t>
            </a:r>
          </a:p>
        </p:txBody>
      </p:sp>
    </p:spTree>
    <p:extLst>
      <p:ext uri="{BB962C8B-B14F-4D97-AF65-F5344CB8AC3E}">
        <p14:creationId xmlns:p14="http://schemas.microsoft.com/office/powerpoint/2010/main" val="1207911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p:cTn id="7" dur="1000" fill="hold"/>
                                        <p:tgtEl>
                                          <p:spTgt spid="29"/>
                                        </p:tgtEl>
                                        <p:attrNameLst>
                                          <p:attrName>ppt_w</p:attrName>
                                        </p:attrNameLst>
                                      </p:cBhvr>
                                      <p:tavLst>
                                        <p:tav tm="0">
                                          <p:val>
                                            <p:fltVal val="0"/>
                                          </p:val>
                                        </p:tav>
                                        <p:tav tm="100000">
                                          <p:val>
                                            <p:strVal val="#ppt_w"/>
                                          </p:val>
                                        </p:tav>
                                      </p:tavLst>
                                    </p:anim>
                                    <p:anim calcmode="lin" valueType="num">
                                      <p:cBhvr>
                                        <p:cTn id="8" dur="1000" fill="hold"/>
                                        <p:tgtEl>
                                          <p:spTgt spid="29"/>
                                        </p:tgtEl>
                                        <p:attrNameLst>
                                          <p:attrName>ppt_h</p:attrName>
                                        </p:attrNameLst>
                                      </p:cBhvr>
                                      <p:tavLst>
                                        <p:tav tm="0">
                                          <p:val>
                                            <p:fltVal val="0"/>
                                          </p:val>
                                        </p:tav>
                                        <p:tav tm="100000">
                                          <p:val>
                                            <p:strVal val="#ppt_h"/>
                                          </p:val>
                                        </p:tav>
                                      </p:tavLst>
                                    </p:anim>
                                    <p:anim calcmode="lin" valueType="num">
                                      <p:cBhvr>
                                        <p:cTn id="9" dur="1000" fill="hold"/>
                                        <p:tgtEl>
                                          <p:spTgt spid="29"/>
                                        </p:tgtEl>
                                        <p:attrNameLst>
                                          <p:attrName>style.rotation</p:attrName>
                                        </p:attrNameLst>
                                      </p:cBhvr>
                                      <p:tavLst>
                                        <p:tav tm="0">
                                          <p:val>
                                            <p:fltVal val="90"/>
                                          </p:val>
                                        </p:tav>
                                        <p:tav tm="100000">
                                          <p:val>
                                            <p:fltVal val="0"/>
                                          </p:val>
                                        </p:tav>
                                      </p:tavLst>
                                    </p:anim>
                                    <p:animEffect transition="in" filter="fade">
                                      <p:cBhvr>
                                        <p:cTn id="10" dur="1000"/>
                                        <p:tgtEl>
                                          <p:spTgt spid="29"/>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wipe(down)">
                                      <p:cBhvr>
                                        <p:cTn id="15" dur="580">
                                          <p:stCondLst>
                                            <p:cond delay="0"/>
                                          </p:stCondLst>
                                        </p:cTn>
                                        <p:tgtEl>
                                          <p:spTgt spid="26"/>
                                        </p:tgtEl>
                                      </p:cBhvr>
                                    </p:animEffect>
                                    <p:anim calcmode="lin" valueType="num">
                                      <p:cBhvr>
                                        <p:cTn id="16" dur="1822"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2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2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26"/>
                                        </p:tgtEl>
                                        <p:attrNameLst>
                                          <p:attrName>ppt_y</p:attrName>
                                        </p:attrNameLst>
                                      </p:cBhvr>
                                      <p:tavLst>
                                        <p:tav tm="0" fmla="#ppt_y-sin(pi*$)/81">
                                          <p:val>
                                            <p:fltVal val="0"/>
                                          </p:val>
                                        </p:tav>
                                        <p:tav tm="100000">
                                          <p:val>
                                            <p:fltVal val="1"/>
                                          </p:val>
                                        </p:tav>
                                      </p:tavLst>
                                    </p:anim>
                                    <p:animScale>
                                      <p:cBhvr>
                                        <p:cTn id="21" dur="26">
                                          <p:stCondLst>
                                            <p:cond delay="650"/>
                                          </p:stCondLst>
                                        </p:cTn>
                                        <p:tgtEl>
                                          <p:spTgt spid="26"/>
                                        </p:tgtEl>
                                      </p:cBhvr>
                                      <p:to x="100000" y="60000"/>
                                    </p:animScale>
                                    <p:animScale>
                                      <p:cBhvr>
                                        <p:cTn id="22" dur="166" decel="50000">
                                          <p:stCondLst>
                                            <p:cond delay="676"/>
                                          </p:stCondLst>
                                        </p:cTn>
                                        <p:tgtEl>
                                          <p:spTgt spid="26"/>
                                        </p:tgtEl>
                                      </p:cBhvr>
                                      <p:to x="100000" y="100000"/>
                                    </p:animScale>
                                    <p:animScale>
                                      <p:cBhvr>
                                        <p:cTn id="23" dur="26">
                                          <p:stCondLst>
                                            <p:cond delay="1312"/>
                                          </p:stCondLst>
                                        </p:cTn>
                                        <p:tgtEl>
                                          <p:spTgt spid="26"/>
                                        </p:tgtEl>
                                      </p:cBhvr>
                                      <p:to x="100000" y="80000"/>
                                    </p:animScale>
                                    <p:animScale>
                                      <p:cBhvr>
                                        <p:cTn id="24" dur="166" decel="50000">
                                          <p:stCondLst>
                                            <p:cond delay="1338"/>
                                          </p:stCondLst>
                                        </p:cTn>
                                        <p:tgtEl>
                                          <p:spTgt spid="26"/>
                                        </p:tgtEl>
                                      </p:cBhvr>
                                      <p:to x="100000" y="100000"/>
                                    </p:animScale>
                                    <p:animScale>
                                      <p:cBhvr>
                                        <p:cTn id="25" dur="26">
                                          <p:stCondLst>
                                            <p:cond delay="1642"/>
                                          </p:stCondLst>
                                        </p:cTn>
                                        <p:tgtEl>
                                          <p:spTgt spid="26"/>
                                        </p:tgtEl>
                                      </p:cBhvr>
                                      <p:to x="100000" y="90000"/>
                                    </p:animScale>
                                    <p:animScale>
                                      <p:cBhvr>
                                        <p:cTn id="26" dur="166" decel="50000">
                                          <p:stCondLst>
                                            <p:cond delay="1668"/>
                                          </p:stCondLst>
                                        </p:cTn>
                                        <p:tgtEl>
                                          <p:spTgt spid="26"/>
                                        </p:tgtEl>
                                      </p:cBhvr>
                                      <p:to x="100000" y="100000"/>
                                    </p:animScale>
                                    <p:animScale>
                                      <p:cBhvr>
                                        <p:cTn id="27" dur="26">
                                          <p:stCondLst>
                                            <p:cond delay="1808"/>
                                          </p:stCondLst>
                                        </p:cTn>
                                        <p:tgtEl>
                                          <p:spTgt spid="26"/>
                                        </p:tgtEl>
                                      </p:cBhvr>
                                      <p:to x="100000" y="95000"/>
                                    </p:animScale>
                                    <p:animScale>
                                      <p:cBhvr>
                                        <p:cTn id="28" dur="166" decel="50000">
                                          <p:stCondLst>
                                            <p:cond delay="1834"/>
                                          </p:stCondLst>
                                        </p:cTn>
                                        <p:tgtEl>
                                          <p:spTgt spid="26"/>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32"/>
                                        </p:tgtEl>
                                        <p:attrNameLst>
                                          <p:attrName>style.visibility</p:attrName>
                                        </p:attrNameLst>
                                      </p:cBhvr>
                                      <p:to>
                                        <p:strVal val="visible"/>
                                      </p:to>
                                    </p:set>
                                    <p:anim calcmode="lin" valueType="num">
                                      <p:cBhvr>
                                        <p:cTn id="33" dur="1000" fill="hold"/>
                                        <p:tgtEl>
                                          <p:spTgt spid="32"/>
                                        </p:tgtEl>
                                        <p:attrNameLst>
                                          <p:attrName>ppt_w</p:attrName>
                                        </p:attrNameLst>
                                      </p:cBhvr>
                                      <p:tavLst>
                                        <p:tav tm="0">
                                          <p:val>
                                            <p:fltVal val="0"/>
                                          </p:val>
                                        </p:tav>
                                        <p:tav tm="100000">
                                          <p:val>
                                            <p:strVal val="#ppt_w"/>
                                          </p:val>
                                        </p:tav>
                                      </p:tavLst>
                                    </p:anim>
                                    <p:anim calcmode="lin" valueType="num">
                                      <p:cBhvr>
                                        <p:cTn id="34" dur="1000" fill="hold"/>
                                        <p:tgtEl>
                                          <p:spTgt spid="32"/>
                                        </p:tgtEl>
                                        <p:attrNameLst>
                                          <p:attrName>ppt_h</p:attrName>
                                        </p:attrNameLst>
                                      </p:cBhvr>
                                      <p:tavLst>
                                        <p:tav tm="0">
                                          <p:val>
                                            <p:fltVal val="0"/>
                                          </p:val>
                                        </p:tav>
                                        <p:tav tm="100000">
                                          <p:val>
                                            <p:strVal val="#ppt_h"/>
                                          </p:val>
                                        </p:tav>
                                      </p:tavLst>
                                    </p:anim>
                                    <p:anim calcmode="lin" valueType="num">
                                      <p:cBhvr>
                                        <p:cTn id="35" dur="1000" fill="hold"/>
                                        <p:tgtEl>
                                          <p:spTgt spid="32"/>
                                        </p:tgtEl>
                                        <p:attrNameLst>
                                          <p:attrName>style.rotation</p:attrName>
                                        </p:attrNameLst>
                                      </p:cBhvr>
                                      <p:tavLst>
                                        <p:tav tm="0">
                                          <p:val>
                                            <p:fltVal val="90"/>
                                          </p:val>
                                        </p:tav>
                                        <p:tav tm="100000">
                                          <p:val>
                                            <p:fltVal val="0"/>
                                          </p:val>
                                        </p:tav>
                                      </p:tavLst>
                                    </p:anim>
                                    <p:animEffect transition="in" filter="fade">
                                      <p:cBhvr>
                                        <p:cTn id="36" dur="1000"/>
                                        <p:tgtEl>
                                          <p:spTgt spid="32"/>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28"/>
                                        </p:tgtEl>
                                        <p:attrNameLst>
                                          <p:attrName>style.visibility</p:attrName>
                                        </p:attrNameLst>
                                      </p:cBhvr>
                                      <p:to>
                                        <p:strVal val="visible"/>
                                      </p:to>
                                    </p:set>
                                    <p:anim calcmode="lin" valueType="num">
                                      <p:cBhvr>
                                        <p:cTn id="41" dur="500" fill="hold"/>
                                        <p:tgtEl>
                                          <p:spTgt spid="28"/>
                                        </p:tgtEl>
                                        <p:attrNameLst>
                                          <p:attrName>ppt_w</p:attrName>
                                        </p:attrNameLst>
                                      </p:cBhvr>
                                      <p:tavLst>
                                        <p:tav tm="0">
                                          <p:val>
                                            <p:fltVal val="0"/>
                                          </p:val>
                                        </p:tav>
                                        <p:tav tm="100000">
                                          <p:val>
                                            <p:strVal val="#ppt_w"/>
                                          </p:val>
                                        </p:tav>
                                      </p:tavLst>
                                    </p:anim>
                                    <p:anim calcmode="lin" valueType="num">
                                      <p:cBhvr>
                                        <p:cTn id="42" dur="500" fill="hold"/>
                                        <p:tgtEl>
                                          <p:spTgt spid="28"/>
                                        </p:tgtEl>
                                        <p:attrNameLst>
                                          <p:attrName>ppt_h</p:attrName>
                                        </p:attrNameLst>
                                      </p:cBhvr>
                                      <p:tavLst>
                                        <p:tav tm="0">
                                          <p:val>
                                            <p:fltVal val="0"/>
                                          </p:val>
                                        </p:tav>
                                        <p:tav tm="100000">
                                          <p:val>
                                            <p:strVal val="#ppt_h"/>
                                          </p:val>
                                        </p:tav>
                                      </p:tavLst>
                                    </p:anim>
                                    <p:animEffect transition="in" filter="fade">
                                      <p:cBhvr>
                                        <p:cTn id="43" dur="500"/>
                                        <p:tgtEl>
                                          <p:spTgt spid="28"/>
                                        </p:tgtEl>
                                      </p:cBhvr>
                                    </p:animEffect>
                                  </p:childTnLst>
                                </p:cTn>
                              </p:par>
                            </p:childTnLst>
                          </p:cTn>
                        </p:par>
                      </p:childTnLst>
                    </p:cTn>
                  </p:par>
                  <p:par>
                    <p:cTn id="44" fill="hold">
                      <p:stCondLst>
                        <p:cond delay="indefinite"/>
                      </p:stCondLst>
                      <p:childTnLst>
                        <p:par>
                          <p:cTn id="45" fill="hold">
                            <p:stCondLst>
                              <p:cond delay="0"/>
                            </p:stCondLst>
                            <p:childTnLst>
                              <p:par>
                                <p:cTn id="46" presetID="31" presetClass="entr" presetSubtype="0" fill="hold" grpId="0" nodeType="clickEffect">
                                  <p:stCondLst>
                                    <p:cond delay="0"/>
                                  </p:stCondLst>
                                  <p:childTnLst>
                                    <p:set>
                                      <p:cBhvr>
                                        <p:cTn id="47" dur="1" fill="hold">
                                          <p:stCondLst>
                                            <p:cond delay="0"/>
                                          </p:stCondLst>
                                        </p:cTn>
                                        <p:tgtEl>
                                          <p:spTgt spid="22"/>
                                        </p:tgtEl>
                                        <p:attrNameLst>
                                          <p:attrName>style.visibility</p:attrName>
                                        </p:attrNameLst>
                                      </p:cBhvr>
                                      <p:to>
                                        <p:strVal val="visible"/>
                                      </p:to>
                                    </p:set>
                                    <p:anim calcmode="lin" valueType="num">
                                      <p:cBhvr>
                                        <p:cTn id="48" dur="1000" fill="hold"/>
                                        <p:tgtEl>
                                          <p:spTgt spid="22"/>
                                        </p:tgtEl>
                                        <p:attrNameLst>
                                          <p:attrName>ppt_w</p:attrName>
                                        </p:attrNameLst>
                                      </p:cBhvr>
                                      <p:tavLst>
                                        <p:tav tm="0">
                                          <p:val>
                                            <p:fltVal val="0"/>
                                          </p:val>
                                        </p:tav>
                                        <p:tav tm="100000">
                                          <p:val>
                                            <p:strVal val="#ppt_w"/>
                                          </p:val>
                                        </p:tav>
                                      </p:tavLst>
                                    </p:anim>
                                    <p:anim calcmode="lin" valueType="num">
                                      <p:cBhvr>
                                        <p:cTn id="49" dur="1000" fill="hold"/>
                                        <p:tgtEl>
                                          <p:spTgt spid="22"/>
                                        </p:tgtEl>
                                        <p:attrNameLst>
                                          <p:attrName>ppt_h</p:attrName>
                                        </p:attrNameLst>
                                      </p:cBhvr>
                                      <p:tavLst>
                                        <p:tav tm="0">
                                          <p:val>
                                            <p:fltVal val="0"/>
                                          </p:val>
                                        </p:tav>
                                        <p:tav tm="100000">
                                          <p:val>
                                            <p:strVal val="#ppt_h"/>
                                          </p:val>
                                        </p:tav>
                                      </p:tavLst>
                                    </p:anim>
                                    <p:anim calcmode="lin" valueType="num">
                                      <p:cBhvr>
                                        <p:cTn id="50" dur="1000" fill="hold"/>
                                        <p:tgtEl>
                                          <p:spTgt spid="22"/>
                                        </p:tgtEl>
                                        <p:attrNameLst>
                                          <p:attrName>style.rotation</p:attrName>
                                        </p:attrNameLst>
                                      </p:cBhvr>
                                      <p:tavLst>
                                        <p:tav tm="0">
                                          <p:val>
                                            <p:fltVal val="90"/>
                                          </p:val>
                                        </p:tav>
                                        <p:tav tm="100000">
                                          <p:val>
                                            <p:fltVal val="0"/>
                                          </p:val>
                                        </p:tav>
                                      </p:tavLst>
                                    </p:anim>
                                    <p:animEffect transition="in" filter="fade">
                                      <p:cBhvr>
                                        <p:cTn id="51" dur="1000"/>
                                        <p:tgtEl>
                                          <p:spTgt spid="22"/>
                                        </p:tgtEl>
                                      </p:cBhvr>
                                    </p:animEffect>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nodeType="click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wipe(down)">
                                      <p:cBhvr>
                                        <p:cTn id="56" dur="580">
                                          <p:stCondLst>
                                            <p:cond delay="0"/>
                                          </p:stCondLst>
                                        </p:cTn>
                                        <p:tgtEl>
                                          <p:spTgt spid="24"/>
                                        </p:tgtEl>
                                      </p:cBhvr>
                                    </p:animEffect>
                                    <p:anim calcmode="lin" valueType="num">
                                      <p:cBhvr>
                                        <p:cTn id="57" dur="1822" tmFilter="0,0; 0.14,0.36; 0.43,0.73; 0.71,0.91; 1.0,1.0">
                                          <p:stCondLst>
                                            <p:cond delay="0"/>
                                          </p:stCondLst>
                                        </p:cTn>
                                        <p:tgtEl>
                                          <p:spTgt spid="24"/>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24"/>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24"/>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24"/>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24"/>
                                        </p:tgtEl>
                                        <p:attrNameLst>
                                          <p:attrName>ppt_y</p:attrName>
                                        </p:attrNameLst>
                                      </p:cBhvr>
                                      <p:tavLst>
                                        <p:tav tm="0" fmla="#ppt_y-sin(pi*$)/81">
                                          <p:val>
                                            <p:fltVal val="0"/>
                                          </p:val>
                                        </p:tav>
                                        <p:tav tm="100000">
                                          <p:val>
                                            <p:fltVal val="1"/>
                                          </p:val>
                                        </p:tav>
                                      </p:tavLst>
                                    </p:anim>
                                    <p:animScale>
                                      <p:cBhvr>
                                        <p:cTn id="62" dur="26">
                                          <p:stCondLst>
                                            <p:cond delay="650"/>
                                          </p:stCondLst>
                                        </p:cTn>
                                        <p:tgtEl>
                                          <p:spTgt spid="24"/>
                                        </p:tgtEl>
                                      </p:cBhvr>
                                      <p:to x="100000" y="60000"/>
                                    </p:animScale>
                                    <p:animScale>
                                      <p:cBhvr>
                                        <p:cTn id="63" dur="166" decel="50000">
                                          <p:stCondLst>
                                            <p:cond delay="676"/>
                                          </p:stCondLst>
                                        </p:cTn>
                                        <p:tgtEl>
                                          <p:spTgt spid="24"/>
                                        </p:tgtEl>
                                      </p:cBhvr>
                                      <p:to x="100000" y="100000"/>
                                    </p:animScale>
                                    <p:animScale>
                                      <p:cBhvr>
                                        <p:cTn id="64" dur="26">
                                          <p:stCondLst>
                                            <p:cond delay="1312"/>
                                          </p:stCondLst>
                                        </p:cTn>
                                        <p:tgtEl>
                                          <p:spTgt spid="24"/>
                                        </p:tgtEl>
                                      </p:cBhvr>
                                      <p:to x="100000" y="80000"/>
                                    </p:animScale>
                                    <p:animScale>
                                      <p:cBhvr>
                                        <p:cTn id="65" dur="166" decel="50000">
                                          <p:stCondLst>
                                            <p:cond delay="1338"/>
                                          </p:stCondLst>
                                        </p:cTn>
                                        <p:tgtEl>
                                          <p:spTgt spid="24"/>
                                        </p:tgtEl>
                                      </p:cBhvr>
                                      <p:to x="100000" y="100000"/>
                                    </p:animScale>
                                    <p:animScale>
                                      <p:cBhvr>
                                        <p:cTn id="66" dur="26">
                                          <p:stCondLst>
                                            <p:cond delay="1642"/>
                                          </p:stCondLst>
                                        </p:cTn>
                                        <p:tgtEl>
                                          <p:spTgt spid="24"/>
                                        </p:tgtEl>
                                      </p:cBhvr>
                                      <p:to x="100000" y="90000"/>
                                    </p:animScale>
                                    <p:animScale>
                                      <p:cBhvr>
                                        <p:cTn id="67" dur="166" decel="50000">
                                          <p:stCondLst>
                                            <p:cond delay="1668"/>
                                          </p:stCondLst>
                                        </p:cTn>
                                        <p:tgtEl>
                                          <p:spTgt spid="24"/>
                                        </p:tgtEl>
                                      </p:cBhvr>
                                      <p:to x="100000" y="100000"/>
                                    </p:animScale>
                                    <p:animScale>
                                      <p:cBhvr>
                                        <p:cTn id="68" dur="26">
                                          <p:stCondLst>
                                            <p:cond delay="1808"/>
                                          </p:stCondLst>
                                        </p:cTn>
                                        <p:tgtEl>
                                          <p:spTgt spid="24"/>
                                        </p:tgtEl>
                                      </p:cBhvr>
                                      <p:to x="100000" y="95000"/>
                                    </p:animScale>
                                    <p:animScale>
                                      <p:cBhvr>
                                        <p:cTn id="69" dur="166" decel="50000">
                                          <p:stCondLst>
                                            <p:cond delay="1834"/>
                                          </p:stCondLst>
                                        </p:cTn>
                                        <p:tgtEl>
                                          <p:spTgt spid="24"/>
                                        </p:tgtEl>
                                      </p:cBhvr>
                                      <p:to x="100000" y="100000"/>
                                    </p:animScale>
                                  </p:childTnLst>
                                </p:cTn>
                              </p:par>
                            </p:childTnLst>
                          </p:cTn>
                        </p:par>
                      </p:childTnLst>
                    </p:cTn>
                  </p:par>
                  <p:par>
                    <p:cTn id="70" fill="hold">
                      <p:stCondLst>
                        <p:cond delay="indefinite"/>
                      </p:stCondLst>
                      <p:childTnLst>
                        <p:par>
                          <p:cTn id="71" fill="hold">
                            <p:stCondLst>
                              <p:cond delay="0"/>
                            </p:stCondLst>
                            <p:childTnLst>
                              <p:par>
                                <p:cTn id="72" presetID="31" presetClass="entr" presetSubtype="0" fill="hold" grpId="0" nodeType="clickEffect">
                                  <p:stCondLst>
                                    <p:cond delay="0"/>
                                  </p:stCondLst>
                                  <p:childTnLst>
                                    <p:set>
                                      <p:cBhvr>
                                        <p:cTn id="73" dur="1" fill="hold">
                                          <p:stCondLst>
                                            <p:cond delay="0"/>
                                          </p:stCondLst>
                                        </p:cTn>
                                        <p:tgtEl>
                                          <p:spTgt spid="7"/>
                                        </p:tgtEl>
                                        <p:attrNameLst>
                                          <p:attrName>style.visibility</p:attrName>
                                        </p:attrNameLst>
                                      </p:cBhvr>
                                      <p:to>
                                        <p:strVal val="visible"/>
                                      </p:to>
                                    </p:set>
                                    <p:anim calcmode="lin" valueType="num">
                                      <p:cBhvr>
                                        <p:cTn id="74" dur="1000" fill="hold"/>
                                        <p:tgtEl>
                                          <p:spTgt spid="7"/>
                                        </p:tgtEl>
                                        <p:attrNameLst>
                                          <p:attrName>ppt_w</p:attrName>
                                        </p:attrNameLst>
                                      </p:cBhvr>
                                      <p:tavLst>
                                        <p:tav tm="0">
                                          <p:val>
                                            <p:fltVal val="0"/>
                                          </p:val>
                                        </p:tav>
                                        <p:tav tm="100000">
                                          <p:val>
                                            <p:strVal val="#ppt_w"/>
                                          </p:val>
                                        </p:tav>
                                      </p:tavLst>
                                    </p:anim>
                                    <p:anim calcmode="lin" valueType="num">
                                      <p:cBhvr>
                                        <p:cTn id="75" dur="1000" fill="hold"/>
                                        <p:tgtEl>
                                          <p:spTgt spid="7"/>
                                        </p:tgtEl>
                                        <p:attrNameLst>
                                          <p:attrName>ppt_h</p:attrName>
                                        </p:attrNameLst>
                                      </p:cBhvr>
                                      <p:tavLst>
                                        <p:tav tm="0">
                                          <p:val>
                                            <p:fltVal val="0"/>
                                          </p:val>
                                        </p:tav>
                                        <p:tav tm="100000">
                                          <p:val>
                                            <p:strVal val="#ppt_h"/>
                                          </p:val>
                                        </p:tav>
                                      </p:tavLst>
                                    </p:anim>
                                    <p:anim calcmode="lin" valueType="num">
                                      <p:cBhvr>
                                        <p:cTn id="76" dur="1000" fill="hold"/>
                                        <p:tgtEl>
                                          <p:spTgt spid="7"/>
                                        </p:tgtEl>
                                        <p:attrNameLst>
                                          <p:attrName>style.rotation</p:attrName>
                                        </p:attrNameLst>
                                      </p:cBhvr>
                                      <p:tavLst>
                                        <p:tav tm="0">
                                          <p:val>
                                            <p:fltVal val="90"/>
                                          </p:val>
                                        </p:tav>
                                        <p:tav tm="100000">
                                          <p:val>
                                            <p:fltVal val="0"/>
                                          </p:val>
                                        </p:tav>
                                      </p:tavLst>
                                    </p:anim>
                                    <p:animEffect transition="in" filter="fade">
                                      <p:cBhvr>
                                        <p:cTn id="77" dur="1000"/>
                                        <p:tgtEl>
                                          <p:spTgt spid="7"/>
                                        </p:tgtEl>
                                      </p:cBhvr>
                                    </p:animEffect>
                                  </p:childTnLst>
                                </p:cTn>
                              </p:par>
                            </p:childTnLst>
                          </p:cTn>
                        </p:par>
                      </p:childTnLst>
                    </p:cTn>
                  </p:par>
                  <p:par>
                    <p:cTn id="78" fill="hold">
                      <p:stCondLst>
                        <p:cond delay="indefinite"/>
                      </p:stCondLst>
                      <p:childTnLst>
                        <p:par>
                          <p:cTn id="79" fill="hold">
                            <p:stCondLst>
                              <p:cond delay="0"/>
                            </p:stCondLst>
                            <p:childTnLst>
                              <p:par>
                                <p:cTn id="80" presetID="26" presetClass="entr" presetSubtype="0" fill="hold" nodeType="click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wipe(down)">
                                      <p:cBhvr>
                                        <p:cTn id="82" dur="580">
                                          <p:stCondLst>
                                            <p:cond delay="0"/>
                                          </p:stCondLst>
                                        </p:cTn>
                                        <p:tgtEl>
                                          <p:spTgt spid="20"/>
                                        </p:tgtEl>
                                      </p:cBhvr>
                                    </p:animEffect>
                                    <p:anim calcmode="lin" valueType="num">
                                      <p:cBhvr>
                                        <p:cTn id="83"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84"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85"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86"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87"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88" dur="26">
                                          <p:stCondLst>
                                            <p:cond delay="650"/>
                                          </p:stCondLst>
                                        </p:cTn>
                                        <p:tgtEl>
                                          <p:spTgt spid="20"/>
                                        </p:tgtEl>
                                      </p:cBhvr>
                                      <p:to x="100000" y="60000"/>
                                    </p:animScale>
                                    <p:animScale>
                                      <p:cBhvr>
                                        <p:cTn id="89" dur="166" decel="50000">
                                          <p:stCondLst>
                                            <p:cond delay="676"/>
                                          </p:stCondLst>
                                        </p:cTn>
                                        <p:tgtEl>
                                          <p:spTgt spid="20"/>
                                        </p:tgtEl>
                                      </p:cBhvr>
                                      <p:to x="100000" y="100000"/>
                                    </p:animScale>
                                    <p:animScale>
                                      <p:cBhvr>
                                        <p:cTn id="90" dur="26">
                                          <p:stCondLst>
                                            <p:cond delay="1312"/>
                                          </p:stCondLst>
                                        </p:cTn>
                                        <p:tgtEl>
                                          <p:spTgt spid="20"/>
                                        </p:tgtEl>
                                      </p:cBhvr>
                                      <p:to x="100000" y="80000"/>
                                    </p:animScale>
                                    <p:animScale>
                                      <p:cBhvr>
                                        <p:cTn id="91" dur="166" decel="50000">
                                          <p:stCondLst>
                                            <p:cond delay="1338"/>
                                          </p:stCondLst>
                                        </p:cTn>
                                        <p:tgtEl>
                                          <p:spTgt spid="20"/>
                                        </p:tgtEl>
                                      </p:cBhvr>
                                      <p:to x="100000" y="100000"/>
                                    </p:animScale>
                                    <p:animScale>
                                      <p:cBhvr>
                                        <p:cTn id="92" dur="26">
                                          <p:stCondLst>
                                            <p:cond delay="1642"/>
                                          </p:stCondLst>
                                        </p:cTn>
                                        <p:tgtEl>
                                          <p:spTgt spid="20"/>
                                        </p:tgtEl>
                                      </p:cBhvr>
                                      <p:to x="100000" y="90000"/>
                                    </p:animScale>
                                    <p:animScale>
                                      <p:cBhvr>
                                        <p:cTn id="93" dur="166" decel="50000">
                                          <p:stCondLst>
                                            <p:cond delay="1668"/>
                                          </p:stCondLst>
                                        </p:cTn>
                                        <p:tgtEl>
                                          <p:spTgt spid="20"/>
                                        </p:tgtEl>
                                      </p:cBhvr>
                                      <p:to x="100000" y="100000"/>
                                    </p:animScale>
                                    <p:animScale>
                                      <p:cBhvr>
                                        <p:cTn id="94" dur="26">
                                          <p:stCondLst>
                                            <p:cond delay="1808"/>
                                          </p:stCondLst>
                                        </p:cTn>
                                        <p:tgtEl>
                                          <p:spTgt spid="20"/>
                                        </p:tgtEl>
                                      </p:cBhvr>
                                      <p:to x="100000" y="95000"/>
                                    </p:animScale>
                                    <p:animScale>
                                      <p:cBhvr>
                                        <p:cTn id="95" dur="166" decel="50000">
                                          <p:stCondLst>
                                            <p:cond delay="1834"/>
                                          </p:stCondLst>
                                        </p:cTn>
                                        <p:tgtEl>
                                          <p:spTgt spid="20"/>
                                        </p:tgtEl>
                                      </p:cBhvr>
                                      <p:to x="100000" y="100000"/>
                                    </p:animScale>
                                  </p:childTnLst>
                                </p:cTn>
                              </p:par>
                            </p:childTnLst>
                          </p:cTn>
                        </p:par>
                      </p:childTnLst>
                    </p:cTn>
                  </p:par>
                  <p:par>
                    <p:cTn id="96" fill="hold">
                      <p:stCondLst>
                        <p:cond delay="indefinite"/>
                      </p:stCondLst>
                      <p:childTnLst>
                        <p:par>
                          <p:cTn id="97" fill="hold">
                            <p:stCondLst>
                              <p:cond delay="0"/>
                            </p:stCondLst>
                            <p:childTnLst>
                              <p:par>
                                <p:cTn id="98" presetID="26" presetClass="entr" presetSubtype="0" fill="hold" nodeType="clickEffect">
                                  <p:stCondLst>
                                    <p:cond delay="0"/>
                                  </p:stCondLst>
                                  <p:childTnLst>
                                    <p:set>
                                      <p:cBhvr>
                                        <p:cTn id="99" dur="1" fill="hold">
                                          <p:stCondLst>
                                            <p:cond delay="0"/>
                                          </p:stCondLst>
                                        </p:cTn>
                                        <p:tgtEl>
                                          <p:spTgt spid="5"/>
                                        </p:tgtEl>
                                        <p:attrNameLst>
                                          <p:attrName>style.visibility</p:attrName>
                                        </p:attrNameLst>
                                      </p:cBhvr>
                                      <p:to>
                                        <p:strVal val="visible"/>
                                      </p:to>
                                    </p:set>
                                    <p:animEffect transition="in" filter="wipe(down)">
                                      <p:cBhvr>
                                        <p:cTn id="100" dur="580">
                                          <p:stCondLst>
                                            <p:cond delay="0"/>
                                          </p:stCondLst>
                                        </p:cTn>
                                        <p:tgtEl>
                                          <p:spTgt spid="5"/>
                                        </p:tgtEl>
                                      </p:cBhvr>
                                    </p:animEffect>
                                    <p:anim calcmode="lin" valueType="num">
                                      <p:cBhvr>
                                        <p:cTn id="10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0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0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0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06" dur="26">
                                          <p:stCondLst>
                                            <p:cond delay="650"/>
                                          </p:stCondLst>
                                        </p:cTn>
                                        <p:tgtEl>
                                          <p:spTgt spid="5"/>
                                        </p:tgtEl>
                                      </p:cBhvr>
                                      <p:to x="100000" y="60000"/>
                                    </p:animScale>
                                    <p:animScale>
                                      <p:cBhvr>
                                        <p:cTn id="107" dur="166" decel="50000">
                                          <p:stCondLst>
                                            <p:cond delay="676"/>
                                          </p:stCondLst>
                                        </p:cTn>
                                        <p:tgtEl>
                                          <p:spTgt spid="5"/>
                                        </p:tgtEl>
                                      </p:cBhvr>
                                      <p:to x="100000" y="100000"/>
                                    </p:animScale>
                                    <p:animScale>
                                      <p:cBhvr>
                                        <p:cTn id="108" dur="26">
                                          <p:stCondLst>
                                            <p:cond delay="1312"/>
                                          </p:stCondLst>
                                        </p:cTn>
                                        <p:tgtEl>
                                          <p:spTgt spid="5"/>
                                        </p:tgtEl>
                                      </p:cBhvr>
                                      <p:to x="100000" y="80000"/>
                                    </p:animScale>
                                    <p:animScale>
                                      <p:cBhvr>
                                        <p:cTn id="109" dur="166" decel="50000">
                                          <p:stCondLst>
                                            <p:cond delay="1338"/>
                                          </p:stCondLst>
                                        </p:cTn>
                                        <p:tgtEl>
                                          <p:spTgt spid="5"/>
                                        </p:tgtEl>
                                      </p:cBhvr>
                                      <p:to x="100000" y="100000"/>
                                    </p:animScale>
                                    <p:animScale>
                                      <p:cBhvr>
                                        <p:cTn id="110" dur="26">
                                          <p:stCondLst>
                                            <p:cond delay="1642"/>
                                          </p:stCondLst>
                                        </p:cTn>
                                        <p:tgtEl>
                                          <p:spTgt spid="5"/>
                                        </p:tgtEl>
                                      </p:cBhvr>
                                      <p:to x="100000" y="90000"/>
                                    </p:animScale>
                                    <p:animScale>
                                      <p:cBhvr>
                                        <p:cTn id="111" dur="166" decel="50000">
                                          <p:stCondLst>
                                            <p:cond delay="1668"/>
                                          </p:stCondLst>
                                        </p:cTn>
                                        <p:tgtEl>
                                          <p:spTgt spid="5"/>
                                        </p:tgtEl>
                                      </p:cBhvr>
                                      <p:to x="100000" y="100000"/>
                                    </p:animScale>
                                    <p:animScale>
                                      <p:cBhvr>
                                        <p:cTn id="112" dur="26">
                                          <p:stCondLst>
                                            <p:cond delay="1808"/>
                                          </p:stCondLst>
                                        </p:cTn>
                                        <p:tgtEl>
                                          <p:spTgt spid="5"/>
                                        </p:tgtEl>
                                      </p:cBhvr>
                                      <p:to x="100000" y="95000"/>
                                    </p:animScale>
                                    <p:animScale>
                                      <p:cBhvr>
                                        <p:cTn id="113" dur="166" decel="50000">
                                          <p:stCondLst>
                                            <p:cond delay="1834"/>
                                          </p:stCondLst>
                                        </p:cTn>
                                        <p:tgtEl>
                                          <p:spTgt spid="5"/>
                                        </p:tgtEl>
                                      </p:cBhvr>
                                      <p:to x="100000" y="100000"/>
                                    </p:animScale>
                                  </p:childTnLst>
                                </p:cTn>
                              </p:par>
                            </p:childTnLst>
                          </p:cTn>
                        </p:par>
                      </p:childTnLst>
                    </p:cTn>
                  </p:par>
                  <p:par>
                    <p:cTn id="114" fill="hold">
                      <p:stCondLst>
                        <p:cond delay="indefinite"/>
                      </p:stCondLst>
                      <p:childTnLst>
                        <p:par>
                          <p:cTn id="115" fill="hold">
                            <p:stCondLst>
                              <p:cond delay="0"/>
                            </p:stCondLst>
                            <p:childTnLst>
                              <p:par>
                                <p:cTn id="116" presetID="31" presetClass="entr" presetSubtype="0" fill="hold" grpId="0" nodeType="clickEffect">
                                  <p:stCondLst>
                                    <p:cond delay="0"/>
                                  </p:stCondLst>
                                  <p:childTnLst>
                                    <p:set>
                                      <p:cBhvr>
                                        <p:cTn id="117" dur="1" fill="hold">
                                          <p:stCondLst>
                                            <p:cond delay="0"/>
                                          </p:stCondLst>
                                        </p:cTn>
                                        <p:tgtEl>
                                          <p:spTgt spid="38"/>
                                        </p:tgtEl>
                                        <p:attrNameLst>
                                          <p:attrName>style.visibility</p:attrName>
                                        </p:attrNameLst>
                                      </p:cBhvr>
                                      <p:to>
                                        <p:strVal val="visible"/>
                                      </p:to>
                                    </p:set>
                                    <p:anim calcmode="lin" valueType="num">
                                      <p:cBhvr>
                                        <p:cTn id="118" dur="1000" fill="hold"/>
                                        <p:tgtEl>
                                          <p:spTgt spid="38"/>
                                        </p:tgtEl>
                                        <p:attrNameLst>
                                          <p:attrName>ppt_w</p:attrName>
                                        </p:attrNameLst>
                                      </p:cBhvr>
                                      <p:tavLst>
                                        <p:tav tm="0">
                                          <p:val>
                                            <p:fltVal val="0"/>
                                          </p:val>
                                        </p:tav>
                                        <p:tav tm="100000">
                                          <p:val>
                                            <p:strVal val="#ppt_w"/>
                                          </p:val>
                                        </p:tav>
                                      </p:tavLst>
                                    </p:anim>
                                    <p:anim calcmode="lin" valueType="num">
                                      <p:cBhvr>
                                        <p:cTn id="119" dur="1000" fill="hold"/>
                                        <p:tgtEl>
                                          <p:spTgt spid="38"/>
                                        </p:tgtEl>
                                        <p:attrNameLst>
                                          <p:attrName>ppt_h</p:attrName>
                                        </p:attrNameLst>
                                      </p:cBhvr>
                                      <p:tavLst>
                                        <p:tav tm="0">
                                          <p:val>
                                            <p:fltVal val="0"/>
                                          </p:val>
                                        </p:tav>
                                        <p:tav tm="100000">
                                          <p:val>
                                            <p:strVal val="#ppt_h"/>
                                          </p:val>
                                        </p:tav>
                                      </p:tavLst>
                                    </p:anim>
                                    <p:anim calcmode="lin" valueType="num">
                                      <p:cBhvr>
                                        <p:cTn id="120" dur="1000" fill="hold"/>
                                        <p:tgtEl>
                                          <p:spTgt spid="38"/>
                                        </p:tgtEl>
                                        <p:attrNameLst>
                                          <p:attrName>style.rotation</p:attrName>
                                        </p:attrNameLst>
                                      </p:cBhvr>
                                      <p:tavLst>
                                        <p:tav tm="0">
                                          <p:val>
                                            <p:fltVal val="90"/>
                                          </p:val>
                                        </p:tav>
                                        <p:tav tm="100000">
                                          <p:val>
                                            <p:fltVal val="0"/>
                                          </p:val>
                                        </p:tav>
                                      </p:tavLst>
                                    </p:anim>
                                    <p:animEffect transition="in" filter="fade">
                                      <p:cBhvr>
                                        <p:cTn id="121" dur="1000"/>
                                        <p:tgtEl>
                                          <p:spTgt spid="38"/>
                                        </p:tgtEl>
                                      </p:cBhvr>
                                    </p:animEffect>
                                  </p:childTnLst>
                                </p:cTn>
                              </p:par>
                            </p:childTnLst>
                          </p:cTn>
                        </p:par>
                      </p:childTnLst>
                    </p:cTn>
                  </p:par>
                  <p:par>
                    <p:cTn id="122" fill="hold">
                      <p:stCondLst>
                        <p:cond delay="indefinite"/>
                      </p:stCondLst>
                      <p:childTnLst>
                        <p:par>
                          <p:cTn id="123" fill="hold">
                            <p:stCondLst>
                              <p:cond delay="0"/>
                            </p:stCondLst>
                            <p:childTnLst>
                              <p:par>
                                <p:cTn id="124" presetID="26" presetClass="entr" presetSubtype="0" fill="hold" nodeType="clickEffect">
                                  <p:stCondLst>
                                    <p:cond delay="0"/>
                                  </p:stCondLst>
                                  <p:childTnLst>
                                    <p:set>
                                      <p:cBhvr>
                                        <p:cTn id="125" dur="1" fill="hold">
                                          <p:stCondLst>
                                            <p:cond delay="0"/>
                                          </p:stCondLst>
                                        </p:cTn>
                                        <p:tgtEl>
                                          <p:spTgt spid="34"/>
                                        </p:tgtEl>
                                        <p:attrNameLst>
                                          <p:attrName>style.visibility</p:attrName>
                                        </p:attrNameLst>
                                      </p:cBhvr>
                                      <p:to>
                                        <p:strVal val="visible"/>
                                      </p:to>
                                    </p:set>
                                    <p:animEffect transition="in" filter="wipe(down)">
                                      <p:cBhvr>
                                        <p:cTn id="126" dur="580">
                                          <p:stCondLst>
                                            <p:cond delay="0"/>
                                          </p:stCondLst>
                                        </p:cTn>
                                        <p:tgtEl>
                                          <p:spTgt spid="34"/>
                                        </p:tgtEl>
                                      </p:cBhvr>
                                    </p:animEffect>
                                    <p:anim calcmode="lin" valueType="num">
                                      <p:cBhvr>
                                        <p:cTn id="127" dur="1822" tmFilter="0,0; 0.14,0.36; 0.43,0.73; 0.71,0.91; 1.0,1.0">
                                          <p:stCondLst>
                                            <p:cond delay="0"/>
                                          </p:stCondLst>
                                        </p:cTn>
                                        <p:tgtEl>
                                          <p:spTgt spid="34"/>
                                        </p:tgtEl>
                                        <p:attrNameLst>
                                          <p:attrName>ppt_x</p:attrName>
                                        </p:attrNameLst>
                                      </p:cBhvr>
                                      <p:tavLst>
                                        <p:tav tm="0">
                                          <p:val>
                                            <p:strVal val="#ppt_x-0.25"/>
                                          </p:val>
                                        </p:tav>
                                        <p:tav tm="100000">
                                          <p:val>
                                            <p:strVal val="#ppt_x"/>
                                          </p:val>
                                        </p:tav>
                                      </p:tavLst>
                                    </p:anim>
                                    <p:anim calcmode="lin" valueType="num">
                                      <p:cBhvr>
                                        <p:cTn id="128" dur="664" tmFilter="0.0,0.0; 0.25,0.07; 0.50,0.2; 0.75,0.467; 1.0,1.0">
                                          <p:stCondLst>
                                            <p:cond delay="0"/>
                                          </p:stCondLst>
                                        </p:cTn>
                                        <p:tgtEl>
                                          <p:spTgt spid="34"/>
                                        </p:tgtEl>
                                        <p:attrNameLst>
                                          <p:attrName>ppt_y</p:attrName>
                                        </p:attrNameLst>
                                      </p:cBhvr>
                                      <p:tavLst>
                                        <p:tav tm="0" fmla="#ppt_y-sin(pi*$)/3">
                                          <p:val>
                                            <p:fltVal val="0.5"/>
                                          </p:val>
                                        </p:tav>
                                        <p:tav tm="100000">
                                          <p:val>
                                            <p:fltVal val="1"/>
                                          </p:val>
                                        </p:tav>
                                      </p:tavLst>
                                    </p:anim>
                                    <p:anim calcmode="lin" valueType="num">
                                      <p:cBhvr>
                                        <p:cTn id="129" dur="664" tmFilter="0, 0; 0.125,0.2665; 0.25,0.4; 0.375,0.465; 0.5,0.5;  0.625,0.535; 0.75,0.6; 0.875,0.7335; 1,1">
                                          <p:stCondLst>
                                            <p:cond delay="664"/>
                                          </p:stCondLst>
                                        </p:cTn>
                                        <p:tgtEl>
                                          <p:spTgt spid="34"/>
                                        </p:tgtEl>
                                        <p:attrNameLst>
                                          <p:attrName>ppt_y</p:attrName>
                                        </p:attrNameLst>
                                      </p:cBhvr>
                                      <p:tavLst>
                                        <p:tav tm="0" fmla="#ppt_y-sin(pi*$)/9">
                                          <p:val>
                                            <p:fltVal val="0"/>
                                          </p:val>
                                        </p:tav>
                                        <p:tav tm="100000">
                                          <p:val>
                                            <p:fltVal val="1"/>
                                          </p:val>
                                        </p:tav>
                                      </p:tavLst>
                                    </p:anim>
                                    <p:anim calcmode="lin" valueType="num">
                                      <p:cBhvr>
                                        <p:cTn id="130" dur="332" tmFilter="0, 0; 0.125,0.2665; 0.25,0.4; 0.375,0.465; 0.5,0.5;  0.625,0.535; 0.75,0.6; 0.875,0.7335; 1,1">
                                          <p:stCondLst>
                                            <p:cond delay="1324"/>
                                          </p:stCondLst>
                                        </p:cTn>
                                        <p:tgtEl>
                                          <p:spTgt spid="34"/>
                                        </p:tgtEl>
                                        <p:attrNameLst>
                                          <p:attrName>ppt_y</p:attrName>
                                        </p:attrNameLst>
                                      </p:cBhvr>
                                      <p:tavLst>
                                        <p:tav tm="0" fmla="#ppt_y-sin(pi*$)/27">
                                          <p:val>
                                            <p:fltVal val="0"/>
                                          </p:val>
                                        </p:tav>
                                        <p:tav tm="100000">
                                          <p:val>
                                            <p:fltVal val="1"/>
                                          </p:val>
                                        </p:tav>
                                      </p:tavLst>
                                    </p:anim>
                                    <p:anim calcmode="lin" valueType="num">
                                      <p:cBhvr>
                                        <p:cTn id="131" dur="164" tmFilter="0, 0; 0.125,0.2665; 0.25,0.4; 0.375,0.465; 0.5,0.5;  0.625,0.535; 0.75,0.6; 0.875,0.7335; 1,1">
                                          <p:stCondLst>
                                            <p:cond delay="1656"/>
                                          </p:stCondLst>
                                        </p:cTn>
                                        <p:tgtEl>
                                          <p:spTgt spid="34"/>
                                        </p:tgtEl>
                                        <p:attrNameLst>
                                          <p:attrName>ppt_y</p:attrName>
                                        </p:attrNameLst>
                                      </p:cBhvr>
                                      <p:tavLst>
                                        <p:tav tm="0" fmla="#ppt_y-sin(pi*$)/81">
                                          <p:val>
                                            <p:fltVal val="0"/>
                                          </p:val>
                                        </p:tav>
                                        <p:tav tm="100000">
                                          <p:val>
                                            <p:fltVal val="1"/>
                                          </p:val>
                                        </p:tav>
                                      </p:tavLst>
                                    </p:anim>
                                    <p:animScale>
                                      <p:cBhvr>
                                        <p:cTn id="132" dur="26">
                                          <p:stCondLst>
                                            <p:cond delay="650"/>
                                          </p:stCondLst>
                                        </p:cTn>
                                        <p:tgtEl>
                                          <p:spTgt spid="34"/>
                                        </p:tgtEl>
                                      </p:cBhvr>
                                      <p:to x="100000" y="60000"/>
                                    </p:animScale>
                                    <p:animScale>
                                      <p:cBhvr>
                                        <p:cTn id="133" dur="166" decel="50000">
                                          <p:stCondLst>
                                            <p:cond delay="676"/>
                                          </p:stCondLst>
                                        </p:cTn>
                                        <p:tgtEl>
                                          <p:spTgt spid="34"/>
                                        </p:tgtEl>
                                      </p:cBhvr>
                                      <p:to x="100000" y="100000"/>
                                    </p:animScale>
                                    <p:animScale>
                                      <p:cBhvr>
                                        <p:cTn id="134" dur="26">
                                          <p:stCondLst>
                                            <p:cond delay="1312"/>
                                          </p:stCondLst>
                                        </p:cTn>
                                        <p:tgtEl>
                                          <p:spTgt spid="34"/>
                                        </p:tgtEl>
                                      </p:cBhvr>
                                      <p:to x="100000" y="80000"/>
                                    </p:animScale>
                                    <p:animScale>
                                      <p:cBhvr>
                                        <p:cTn id="135" dur="166" decel="50000">
                                          <p:stCondLst>
                                            <p:cond delay="1338"/>
                                          </p:stCondLst>
                                        </p:cTn>
                                        <p:tgtEl>
                                          <p:spTgt spid="34"/>
                                        </p:tgtEl>
                                      </p:cBhvr>
                                      <p:to x="100000" y="100000"/>
                                    </p:animScale>
                                    <p:animScale>
                                      <p:cBhvr>
                                        <p:cTn id="136" dur="26">
                                          <p:stCondLst>
                                            <p:cond delay="1642"/>
                                          </p:stCondLst>
                                        </p:cTn>
                                        <p:tgtEl>
                                          <p:spTgt spid="34"/>
                                        </p:tgtEl>
                                      </p:cBhvr>
                                      <p:to x="100000" y="90000"/>
                                    </p:animScale>
                                    <p:animScale>
                                      <p:cBhvr>
                                        <p:cTn id="137" dur="166" decel="50000">
                                          <p:stCondLst>
                                            <p:cond delay="1668"/>
                                          </p:stCondLst>
                                        </p:cTn>
                                        <p:tgtEl>
                                          <p:spTgt spid="34"/>
                                        </p:tgtEl>
                                      </p:cBhvr>
                                      <p:to x="100000" y="100000"/>
                                    </p:animScale>
                                    <p:animScale>
                                      <p:cBhvr>
                                        <p:cTn id="138" dur="26">
                                          <p:stCondLst>
                                            <p:cond delay="1808"/>
                                          </p:stCondLst>
                                        </p:cTn>
                                        <p:tgtEl>
                                          <p:spTgt spid="34"/>
                                        </p:tgtEl>
                                      </p:cBhvr>
                                      <p:to x="100000" y="95000"/>
                                    </p:animScale>
                                    <p:animScale>
                                      <p:cBhvr>
                                        <p:cTn id="139" dur="166" decel="50000">
                                          <p:stCondLst>
                                            <p:cond delay="1834"/>
                                          </p:stCondLst>
                                        </p:cTn>
                                        <p:tgtEl>
                                          <p:spTgt spid="34"/>
                                        </p:tgtEl>
                                      </p:cBhvr>
                                      <p:to x="100000" y="100000"/>
                                    </p:animScale>
                                  </p:childTnLst>
                                </p:cTn>
                              </p:par>
                            </p:childTnLst>
                          </p:cTn>
                        </p:par>
                      </p:childTnLst>
                    </p:cTn>
                  </p:par>
                  <p:par>
                    <p:cTn id="140" fill="hold">
                      <p:stCondLst>
                        <p:cond delay="indefinite"/>
                      </p:stCondLst>
                      <p:childTnLst>
                        <p:par>
                          <p:cTn id="141" fill="hold">
                            <p:stCondLst>
                              <p:cond delay="0"/>
                            </p:stCondLst>
                            <p:childTnLst>
                              <p:par>
                                <p:cTn id="142" presetID="26" presetClass="entr" presetSubtype="0" fill="hold" nodeType="clickEffect">
                                  <p:stCondLst>
                                    <p:cond delay="0"/>
                                  </p:stCondLst>
                                  <p:childTnLst>
                                    <p:set>
                                      <p:cBhvr>
                                        <p:cTn id="143" dur="1" fill="hold">
                                          <p:stCondLst>
                                            <p:cond delay="0"/>
                                          </p:stCondLst>
                                        </p:cTn>
                                        <p:tgtEl>
                                          <p:spTgt spid="37"/>
                                        </p:tgtEl>
                                        <p:attrNameLst>
                                          <p:attrName>style.visibility</p:attrName>
                                        </p:attrNameLst>
                                      </p:cBhvr>
                                      <p:to>
                                        <p:strVal val="visible"/>
                                      </p:to>
                                    </p:set>
                                    <p:animEffect transition="in" filter="wipe(down)">
                                      <p:cBhvr>
                                        <p:cTn id="144" dur="580">
                                          <p:stCondLst>
                                            <p:cond delay="0"/>
                                          </p:stCondLst>
                                        </p:cTn>
                                        <p:tgtEl>
                                          <p:spTgt spid="37"/>
                                        </p:tgtEl>
                                      </p:cBhvr>
                                    </p:animEffect>
                                    <p:anim calcmode="lin" valueType="num">
                                      <p:cBhvr>
                                        <p:cTn id="145" dur="1822" tmFilter="0,0; 0.14,0.36; 0.43,0.73; 0.71,0.91; 1.0,1.0">
                                          <p:stCondLst>
                                            <p:cond delay="0"/>
                                          </p:stCondLst>
                                        </p:cTn>
                                        <p:tgtEl>
                                          <p:spTgt spid="37"/>
                                        </p:tgtEl>
                                        <p:attrNameLst>
                                          <p:attrName>ppt_x</p:attrName>
                                        </p:attrNameLst>
                                      </p:cBhvr>
                                      <p:tavLst>
                                        <p:tav tm="0">
                                          <p:val>
                                            <p:strVal val="#ppt_x-0.25"/>
                                          </p:val>
                                        </p:tav>
                                        <p:tav tm="100000">
                                          <p:val>
                                            <p:strVal val="#ppt_x"/>
                                          </p:val>
                                        </p:tav>
                                      </p:tavLst>
                                    </p:anim>
                                    <p:anim calcmode="lin" valueType="num">
                                      <p:cBhvr>
                                        <p:cTn id="146" dur="664" tmFilter="0.0,0.0; 0.25,0.07; 0.50,0.2; 0.75,0.467; 1.0,1.0">
                                          <p:stCondLst>
                                            <p:cond delay="0"/>
                                          </p:stCondLst>
                                        </p:cTn>
                                        <p:tgtEl>
                                          <p:spTgt spid="37"/>
                                        </p:tgtEl>
                                        <p:attrNameLst>
                                          <p:attrName>ppt_y</p:attrName>
                                        </p:attrNameLst>
                                      </p:cBhvr>
                                      <p:tavLst>
                                        <p:tav tm="0" fmla="#ppt_y-sin(pi*$)/3">
                                          <p:val>
                                            <p:fltVal val="0.5"/>
                                          </p:val>
                                        </p:tav>
                                        <p:tav tm="100000">
                                          <p:val>
                                            <p:fltVal val="1"/>
                                          </p:val>
                                        </p:tav>
                                      </p:tavLst>
                                    </p:anim>
                                    <p:anim calcmode="lin" valueType="num">
                                      <p:cBhvr>
                                        <p:cTn id="147" dur="664" tmFilter="0, 0; 0.125,0.2665; 0.25,0.4; 0.375,0.465; 0.5,0.5;  0.625,0.535; 0.75,0.6; 0.875,0.7335; 1,1">
                                          <p:stCondLst>
                                            <p:cond delay="664"/>
                                          </p:stCondLst>
                                        </p:cTn>
                                        <p:tgtEl>
                                          <p:spTgt spid="37"/>
                                        </p:tgtEl>
                                        <p:attrNameLst>
                                          <p:attrName>ppt_y</p:attrName>
                                        </p:attrNameLst>
                                      </p:cBhvr>
                                      <p:tavLst>
                                        <p:tav tm="0" fmla="#ppt_y-sin(pi*$)/9">
                                          <p:val>
                                            <p:fltVal val="0"/>
                                          </p:val>
                                        </p:tav>
                                        <p:tav tm="100000">
                                          <p:val>
                                            <p:fltVal val="1"/>
                                          </p:val>
                                        </p:tav>
                                      </p:tavLst>
                                    </p:anim>
                                    <p:anim calcmode="lin" valueType="num">
                                      <p:cBhvr>
                                        <p:cTn id="148" dur="332" tmFilter="0, 0; 0.125,0.2665; 0.25,0.4; 0.375,0.465; 0.5,0.5;  0.625,0.535; 0.75,0.6; 0.875,0.7335; 1,1">
                                          <p:stCondLst>
                                            <p:cond delay="1324"/>
                                          </p:stCondLst>
                                        </p:cTn>
                                        <p:tgtEl>
                                          <p:spTgt spid="37"/>
                                        </p:tgtEl>
                                        <p:attrNameLst>
                                          <p:attrName>ppt_y</p:attrName>
                                        </p:attrNameLst>
                                      </p:cBhvr>
                                      <p:tavLst>
                                        <p:tav tm="0" fmla="#ppt_y-sin(pi*$)/27">
                                          <p:val>
                                            <p:fltVal val="0"/>
                                          </p:val>
                                        </p:tav>
                                        <p:tav tm="100000">
                                          <p:val>
                                            <p:fltVal val="1"/>
                                          </p:val>
                                        </p:tav>
                                      </p:tavLst>
                                    </p:anim>
                                    <p:anim calcmode="lin" valueType="num">
                                      <p:cBhvr>
                                        <p:cTn id="149" dur="164" tmFilter="0, 0; 0.125,0.2665; 0.25,0.4; 0.375,0.465; 0.5,0.5;  0.625,0.535; 0.75,0.6; 0.875,0.7335; 1,1">
                                          <p:stCondLst>
                                            <p:cond delay="1656"/>
                                          </p:stCondLst>
                                        </p:cTn>
                                        <p:tgtEl>
                                          <p:spTgt spid="37"/>
                                        </p:tgtEl>
                                        <p:attrNameLst>
                                          <p:attrName>ppt_y</p:attrName>
                                        </p:attrNameLst>
                                      </p:cBhvr>
                                      <p:tavLst>
                                        <p:tav tm="0" fmla="#ppt_y-sin(pi*$)/81">
                                          <p:val>
                                            <p:fltVal val="0"/>
                                          </p:val>
                                        </p:tav>
                                        <p:tav tm="100000">
                                          <p:val>
                                            <p:fltVal val="1"/>
                                          </p:val>
                                        </p:tav>
                                      </p:tavLst>
                                    </p:anim>
                                    <p:animScale>
                                      <p:cBhvr>
                                        <p:cTn id="150" dur="26">
                                          <p:stCondLst>
                                            <p:cond delay="650"/>
                                          </p:stCondLst>
                                        </p:cTn>
                                        <p:tgtEl>
                                          <p:spTgt spid="37"/>
                                        </p:tgtEl>
                                      </p:cBhvr>
                                      <p:to x="100000" y="60000"/>
                                    </p:animScale>
                                    <p:animScale>
                                      <p:cBhvr>
                                        <p:cTn id="151" dur="166" decel="50000">
                                          <p:stCondLst>
                                            <p:cond delay="676"/>
                                          </p:stCondLst>
                                        </p:cTn>
                                        <p:tgtEl>
                                          <p:spTgt spid="37"/>
                                        </p:tgtEl>
                                      </p:cBhvr>
                                      <p:to x="100000" y="100000"/>
                                    </p:animScale>
                                    <p:animScale>
                                      <p:cBhvr>
                                        <p:cTn id="152" dur="26">
                                          <p:stCondLst>
                                            <p:cond delay="1312"/>
                                          </p:stCondLst>
                                        </p:cTn>
                                        <p:tgtEl>
                                          <p:spTgt spid="37"/>
                                        </p:tgtEl>
                                      </p:cBhvr>
                                      <p:to x="100000" y="80000"/>
                                    </p:animScale>
                                    <p:animScale>
                                      <p:cBhvr>
                                        <p:cTn id="153" dur="166" decel="50000">
                                          <p:stCondLst>
                                            <p:cond delay="1338"/>
                                          </p:stCondLst>
                                        </p:cTn>
                                        <p:tgtEl>
                                          <p:spTgt spid="37"/>
                                        </p:tgtEl>
                                      </p:cBhvr>
                                      <p:to x="100000" y="100000"/>
                                    </p:animScale>
                                    <p:animScale>
                                      <p:cBhvr>
                                        <p:cTn id="154" dur="26">
                                          <p:stCondLst>
                                            <p:cond delay="1642"/>
                                          </p:stCondLst>
                                        </p:cTn>
                                        <p:tgtEl>
                                          <p:spTgt spid="37"/>
                                        </p:tgtEl>
                                      </p:cBhvr>
                                      <p:to x="100000" y="90000"/>
                                    </p:animScale>
                                    <p:animScale>
                                      <p:cBhvr>
                                        <p:cTn id="155" dur="166" decel="50000">
                                          <p:stCondLst>
                                            <p:cond delay="1668"/>
                                          </p:stCondLst>
                                        </p:cTn>
                                        <p:tgtEl>
                                          <p:spTgt spid="37"/>
                                        </p:tgtEl>
                                      </p:cBhvr>
                                      <p:to x="100000" y="100000"/>
                                    </p:animScale>
                                    <p:animScale>
                                      <p:cBhvr>
                                        <p:cTn id="156" dur="26">
                                          <p:stCondLst>
                                            <p:cond delay="1808"/>
                                          </p:stCondLst>
                                        </p:cTn>
                                        <p:tgtEl>
                                          <p:spTgt spid="37"/>
                                        </p:tgtEl>
                                      </p:cBhvr>
                                      <p:to x="100000" y="95000"/>
                                    </p:animScale>
                                    <p:animScale>
                                      <p:cBhvr>
                                        <p:cTn id="157" dur="166" decel="50000">
                                          <p:stCondLst>
                                            <p:cond delay="1834"/>
                                          </p:stCondLst>
                                        </p:cTn>
                                        <p:tgtEl>
                                          <p:spTgt spid="3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22" grpId="0"/>
      <p:bldP spid="26" grpId="0"/>
      <p:bldP spid="29" grpId="0"/>
      <p:bldP spid="3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0A8E73-03DD-4C25-B722-D136DB3865B0}"/>
              </a:ext>
            </a:extLst>
          </p:cNvPr>
          <p:cNvSpPr txBox="1"/>
          <p:nvPr/>
        </p:nvSpPr>
        <p:spPr>
          <a:xfrm>
            <a:off x="4537587" y="0"/>
            <a:ext cx="3377381" cy="923330"/>
          </a:xfrm>
          <a:prstGeom prst="rect">
            <a:avLst/>
          </a:prstGeom>
          <a:noFill/>
        </p:spPr>
        <p:txBody>
          <a:bodyPr wrap="square" rtlCol="0">
            <a:spAutoFit/>
          </a:bodyPr>
          <a:lstStyle/>
          <a:p>
            <a:r>
              <a:rPr lang="en-GB" sz="5400" b="1" u="sng" dirty="0">
                <a:solidFill>
                  <a:schemeClr val="bg1"/>
                </a:solidFill>
                <a:latin typeface="Arial" panose="020B0604020202020204" pitchFamily="34" charset="0"/>
                <a:cs typeface="Arial" panose="020B0604020202020204" pitchFamily="34" charset="0"/>
              </a:rPr>
              <a:t>Summary</a:t>
            </a:r>
          </a:p>
        </p:txBody>
      </p:sp>
      <p:sp>
        <p:nvSpPr>
          <p:cNvPr id="2" name="Speech Bubble: Rectangle with Corners Rounded 1">
            <a:extLst>
              <a:ext uri="{FF2B5EF4-FFF2-40B4-BE49-F238E27FC236}">
                <a16:creationId xmlns:a16="http://schemas.microsoft.com/office/drawing/2014/main" id="{D3106B88-D577-4D02-8C66-5D73ACACB51E}"/>
              </a:ext>
            </a:extLst>
          </p:cNvPr>
          <p:cNvSpPr/>
          <p:nvPr/>
        </p:nvSpPr>
        <p:spPr>
          <a:xfrm>
            <a:off x="698377" y="1029810"/>
            <a:ext cx="10795246" cy="5655075"/>
          </a:xfrm>
          <a:prstGeom prst="wedgeRoundRectCallout">
            <a:avLst>
              <a:gd name="adj1" fmla="val -47405"/>
              <a:gd name="adj2" fmla="val -63525"/>
              <a:gd name="adj3" fmla="val 1666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Our world, our one world, pretty small really…</a:t>
            </a:r>
          </a:p>
          <a:p>
            <a:pPr algn="ctr"/>
            <a:r>
              <a:rPr lang="en-GB" sz="2000" dirty="0">
                <a:latin typeface="Arial" panose="020B0604020202020204" pitchFamily="34" charset="0"/>
                <a:cs typeface="Arial" panose="020B0604020202020204" pitchFamily="34" charset="0"/>
              </a:rPr>
              <a:t>We are all connected – yet disconnected…</a:t>
            </a:r>
          </a:p>
          <a:p>
            <a:pPr algn="ctr"/>
            <a:r>
              <a:rPr lang="en-GB" sz="2000" b="1" dirty="0">
                <a:latin typeface="Arial" panose="020B0604020202020204" pitchFamily="34" charset="0"/>
                <a:cs typeface="Arial" panose="020B0604020202020204" pitchFamily="34" charset="0"/>
              </a:rPr>
              <a:t>We must</a:t>
            </a:r>
            <a:r>
              <a:rPr lang="en-GB" sz="2000" dirty="0">
                <a:latin typeface="Arial" panose="020B0604020202020204" pitchFamily="34" charset="0"/>
                <a:cs typeface="Arial" panose="020B0604020202020204" pitchFamily="34" charset="0"/>
              </a:rPr>
              <a:t>…</a:t>
            </a:r>
          </a:p>
          <a:p>
            <a:pPr algn="ctr"/>
            <a:r>
              <a:rPr lang="en-GB" sz="2000" dirty="0">
                <a:latin typeface="Arial" panose="020B0604020202020204" pitchFamily="34" charset="0"/>
                <a:cs typeface="Arial" panose="020B0604020202020204" pitchFamily="34" charset="0"/>
              </a:rPr>
              <a:t>Work together to achieve the common goals to improve and develop the life we know…</a:t>
            </a:r>
          </a:p>
          <a:p>
            <a:pPr algn="ctr"/>
            <a:r>
              <a:rPr lang="en-GB" sz="2000" dirty="0">
                <a:latin typeface="Arial" panose="020B0604020202020204" pitchFamily="34" charset="0"/>
                <a:cs typeface="Arial" panose="020B0604020202020204" pitchFamily="34" charset="0"/>
              </a:rPr>
              <a:t>Ensure that poverty and hunger are no more…</a:t>
            </a:r>
          </a:p>
          <a:p>
            <a:pPr algn="ctr"/>
            <a:r>
              <a:rPr lang="en-GB" sz="2000" dirty="0">
                <a:latin typeface="Arial" panose="020B0604020202020204" pitchFamily="34" charset="0"/>
                <a:cs typeface="Arial" panose="020B0604020202020204" pitchFamily="34" charset="0"/>
              </a:rPr>
              <a:t>Strengthen beliefs that demand gender equality…</a:t>
            </a:r>
          </a:p>
          <a:p>
            <a:pPr algn="ctr"/>
            <a:r>
              <a:rPr lang="en-GB" sz="2000" dirty="0">
                <a:latin typeface="Arial" panose="020B0604020202020204" pitchFamily="34" charset="0"/>
                <a:cs typeface="Arial" panose="020B0604020202020204" pitchFamily="34" charset="0"/>
              </a:rPr>
              <a:t>Stand as one, in the face of conflict and war, where we say “No more!”</a:t>
            </a:r>
          </a:p>
          <a:p>
            <a:pPr algn="ctr"/>
            <a:r>
              <a:rPr lang="en-GB" sz="2000" dirty="0">
                <a:latin typeface="Arial" panose="020B0604020202020204" pitchFamily="34" charset="0"/>
                <a:cs typeface="Arial" panose="020B0604020202020204" pitchFamily="34" charset="0"/>
              </a:rPr>
              <a:t>Offer support to those who need it, when they need it…</a:t>
            </a:r>
          </a:p>
          <a:p>
            <a:pPr algn="ctr"/>
            <a:r>
              <a:rPr lang="en-GB" sz="2000" dirty="0">
                <a:latin typeface="Arial" panose="020B0604020202020204" pitchFamily="34" charset="0"/>
                <a:cs typeface="Arial" panose="020B0604020202020204" pitchFamily="34" charset="0"/>
              </a:rPr>
              <a:t>Ensure opportunities for education are not missed but taken full advantage of…</a:t>
            </a:r>
          </a:p>
          <a:p>
            <a:pPr algn="ctr"/>
            <a:r>
              <a:rPr lang="en-GB" sz="2000" dirty="0">
                <a:latin typeface="Arial" panose="020B0604020202020204" pitchFamily="34" charset="0"/>
                <a:cs typeface="Arial" panose="020B0604020202020204" pitchFamily="34" charset="0"/>
              </a:rPr>
              <a:t>Provide a full, varied and meaningful education, accessible to all… in line with UNCRC…</a:t>
            </a:r>
          </a:p>
          <a:p>
            <a:pPr algn="ctr"/>
            <a:r>
              <a:rPr lang="en-GB" sz="2000" dirty="0">
                <a:latin typeface="Arial" panose="020B0604020202020204" pitchFamily="34" charset="0"/>
                <a:cs typeface="Arial" panose="020B0604020202020204" pitchFamily="34" charset="0"/>
              </a:rPr>
              <a:t>Work together as global citizens, hand in hand to provide a better future for all…</a:t>
            </a:r>
          </a:p>
          <a:p>
            <a:pPr algn="ct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One world, one people – regardless of…</a:t>
            </a:r>
          </a:p>
          <a:p>
            <a:pPr algn="ctr"/>
            <a:r>
              <a:rPr lang="en-GB" sz="2000" dirty="0">
                <a:latin typeface="Arial" panose="020B0604020202020204" pitchFamily="34" charset="0"/>
                <a:cs typeface="Arial" panose="020B0604020202020204" pitchFamily="34" charset="0"/>
              </a:rPr>
              <a:t>race, religion, colour, gender, ability or disability…</a:t>
            </a:r>
          </a:p>
          <a:p>
            <a:pPr algn="ctr"/>
            <a:r>
              <a:rPr lang="en-GB" sz="2000" b="1" dirty="0">
                <a:latin typeface="Arial" panose="020B0604020202020204" pitchFamily="34" charset="0"/>
                <a:cs typeface="Arial" panose="020B0604020202020204" pitchFamily="34" charset="0"/>
              </a:rPr>
              <a:t>ONE PEOPLE – ONE WORLD…</a:t>
            </a:r>
          </a:p>
          <a:p>
            <a:pPr algn="ctr"/>
            <a:r>
              <a:rPr lang="en-GB" sz="2000" b="1" dirty="0">
                <a:latin typeface="Arial" panose="020B0604020202020204" pitchFamily="34" charset="0"/>
                <a:cs typeface="Arial" panose="020B0604020202020204" pitchFamily="34" charset="0"/>
              </a:rPr>
              <a:t>UNITED &amp; CONNECTED</a:t>
            </a:r>
            <a:r>
              <a:rPr lang="en-GB" sz="2000" dirty="0">
                <a:latin typeface="Arial" panose="020B0604020202020204" pitchFamily="34" charset="0"/>
                <a:cs typeface="Arial" panose="020B0604020202020204" pitchFamily="34" charset="0"/>
              </a:rPr>
              <a:t>.</a:t>
            </a:r>
          </a:p>
          <a:p>
            <a:pPr algn="ctr"/>
            <a:endParaRPr lang="en-GB" dirty="0"/>
          </a:p>
        </p:txBody>
      </p:sp>
    </p:spTree>
    <p:extLst>
      <p:ext uri="{BB962C8B-B14F-4D97-AF65-F5344CB8AC3E}">
        <p14:creationId xmlns:p14="http://schemas.microsoft.com/office/powerpoint/2010/main" val="206570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animEffect transition="in" filter="wipe(left)">
                                      <p:cBhvr>
                                        <p:cTn id="15" dur="500"/>
                                        <p:tgtEl>
                                          <p:spTgt spid="2">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nodeType="click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Effect transition="in" filter="wipe(left)">
                                      <p:cBhvr>
                                        <p:cTn id="20" dur="500"/>
                                        <p:tgtEl>
                                          <p:spTgt spid="2">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wipe(down)">
                                      <p:cBhvr>
                                        <p:cTn id="25" dur="580">
                                          <p:stCondLst>
                                            <p:cond delay="0"/>
                                          </p:stCondLst>
                                        </p:cTn>
                                        <p:tgtEl>
                                          <p:spTgt spid="2">
                                            <p:txEl>
                                              <p:pRg st="2" end="2"/>
                                            </p:txEl>
                                          </p:spTgt>
                                        </p:tgtEl>
                                      </p:cBhvr>
                                    </p:animEffect>
                                    <p:anim calcmode="lin" valueType="num">
                                      <p:cBhvr>
                                        <p:cTn id="26" dur="1822" tmFilter="0,0; 0.14,0.36; 0.43,0.73; 0.71,0.91; 1.0,1.0">
                                          <p:stCondLst>
                                            <p:cond delay="0"/>
                                          </p:stCondLst>
                                        </p:cTn>
                                        <p:tgtEl>
                                          <p:spTgt spid="2">
                                            <p:txEl>
                                              <p:pRg st="2" end="2"/>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xEl>
                                              <p:pRg st="2" end="2"/>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xEl>
                                              <p:pRg st="2" end="2"/>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xEl>
                                              <p:pRg st="2" end="2"/>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xEl>
                                              <p:pRg st="2" end="2"/>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xEl>
                                              <p:pRg st="2" end="2"/>
                                            </p:txEl>
                                          </p:spTgt>
                                        </p:tgtEl>
                                      </p:cBhvr>
                                      <p:to x="100000" y="60000"/>
                                    </p:animScale>
                                    <p:animScale>
                                      <p:cBhvr>
                                        <p:cTn id="32" dur="166" decel="50000">
                                          <p:stCondLst>
                                            <p:cond delay="676"/>
                                          </p:stCondLst>
                                        </p:cTn>
                                        <p:tgtEl>
                                          <p:spTgt spid="2">
                                            <p:txEl>
                                              <p:pRg st="2" end="2"/>
                                            </p:txEl>
                                          </p:spTgt>
                                        </p:tgtEl>
                                      </p:cBhvr>
                                      <p:to x="100000" y="100000"/>
                                    </p:animScale>
                                    <p:animScale>
                                      <p:cBhvr>
                                        <p:cTn id="33" dur="26">
                                          <p:stCondLst>
                                            <p:cond delay="1312"/>
                                          </p:stCondLst>
                                        </p:cTn>
                                        <p:tgtEl>
                                          <p:spTgt spid="2">
                                            <p:txEl>
                                              <p:pRg st="2" end="2"/>
                                            </p:txEl>
                                          </p:spTgt>
                                        </p:tgtEl>
                                      </p:cBhvr>
                                      <p:to x="100000" y="80000"/>
                                    </p:animScale>
                                    <p:animScale>
                                      <p:cBhvr>
                                        <p:cTn id="34" dur="166" decel="50000">
                                          <p:stCondLst>
                                            <p:cond delay="1338"/>
                                          </p:stCondLst>
                                        </p:cTn>
                                        <p:tgtEl>
                                          <p:spTgt spid="2">
                                            <p:txEl>
                                              <p:pRg st="2" end="2"/>
                                            </p:txEl>
                                          </p:spTgt>
                                        </p:tgtEl>
                                      </p:cBhvr>
                                      <p:to x="100000" y="100000"/>
                                    </p:animScale>
                                    <p:animScale>
                                      <p:cBhvr>
                                        <p:cTn id="35" dur="26">
                                          <p:stCondLst>
                                            <p:cond delay="1642"/>
                                          </p:stCondLst>
                                        </p:cTn>
                                        <p:tgtEl>
                                          <p:spTgt spid="2">
                                            <p:txEl>
                                              <p:pRg st="2" end="2"/>
                                            </p:txEl>
                                          </p:spTgt>
                                        </p:tgtEl>
                                      </p:cBhvr>
                                      <p:to x="100000" y="90000"/>
                                    </p:animScale>
                                    <p:animScale>
                                      <p:cBhvr>
                                        <p:cTn id="36" dur="166" decel="50000">
                                          <p:stCondLst>
                                            <p:cond delay="1668"/>
                                          </p:stCondLst>
                                        </p:cTn>
                                        <p:tgtEl>
                                          <p:spTgt spid="2">
                                            <p:txEl>
                                              <p:pRg st="2" end="2"/>
                                            </p:txEl>
                                          </p:spTgt>
                                        </p:tgtEl>
                                      </p:cBhvr>
                                      <p:to x="100000" y="100000"/>
                                    </p:animScale>
                                    <p:animScale>
                                      <p:cBhvr>
                                        <p:cTn id="37" dur="26">
                                          <p:stCondLst>
                                            <p:cond delay="1808"/>
                                          </p:stCondLst>
                                        </p:cTn>
                                        <p:tgtEl>
                                          <p:spTgt spid="2">
                                            <p:txEl>
                                              <p:pRg st="2" end="2"/>
                                            </p:txEl>
                                          </p:spTgt>
                                        </p:tgtEl>
                                      </p:cBhvr>
                                      <p:to x="100000" y="95000"/>
                                    </p:animScale>
                                    <p:animScale>
                                      <p:cBhvr>
                                        <p:cTn id="38" dur="166" decel="50000">
                                          <p:stCondLst>
                                            <p:cond delay="1834"/>
                                          </p:stCondLst>
                                        </p:cTn>
                                        <p:tgtEl>
                                          <p:spTgt spid="2">
                                            <p:txEl>
                                              <p:pRg st="2" end="2"/>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
                                            <p:txEl>
                                              <p:pRg st="3" end="3"/>
                                            </p:txEl>
                                          </p:spTgt>
                                        </p:tgtEl>
                                        <p:attrNameLst>
                                          <p:attrName>style.visibility</p:attrName>
                                        </p:attrNameLst>
                                      </p:cBhvr>
                                      <p:to>
                                        <p:strVal val="visible"/>
                                      </p:to>
                                    </p:set>
                                    <p:animEffect transition="in" filter="wipe(left)">
                                      <p:cBhvr>
                                        <p:cTn id="43" dur="500"/>
                                        <p:tgtEl>
                                          <p:spTgt spid="2">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2">
                                            <p:txEl>
                                              <p:pRg st="4" end="4"/>
                                            </p:txEl>
                                          </p:spTgt>
                                        </p:tgtEl>
                                        <p:attrNameLst>
                                          <p:attrName>style.visibility</p:attrName>
                                        </p:attrNameLst>
                                      </p:cBhvr>
                                      <p:to>
                                        <p:strVal val="visible"/>
                                      </p:to>
                                    </p:set>
                                    <p:animEffect transition="in" filter="wipe(left)">
                                      <p:cBhvr>
                                        <p:cTn id="48" dur="500"/>
                                        <p:tgtEl>
                                          <p:spTgt spid="2">
                                            <p:txEl>
                                              <p:pRg st="4" end="4"/>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nodeType="clickEffect">
                                  <p:stCondLst>
                                    <p:cond delay="0"/>
                                  </p:stCondLst>
                                  <p:childTnLst>
                                    <p:set>
                                      <p:cBhvr>
                                        <p:cTn id="52" dur="1" fill="hold">
                                          <p:stCondLst>
                                            <p:cond delay="0"/>
                                          </p:stCondLst>
                                        </p:cTn>
                                        <p:tgtEl>
                                          <p:spTgt spid="2">
                                            <p:txEl>
                                              <p:pRg st="5" end="5"/>
                                            </p:txEl>
                                          </p:spTgt>
                                        </p:tgtEl>
                                        <p:attrNameLst>
                                          <p:attrName>style.visibility</p:attrName>
                                        </p:attrNameLst>
                                      </p:cBhvr>
                                      <p:to>
                                        <p:strVal val="visible"/>
                                      </p:to>
                                    </p:set>
                                    <p:animEffect transition="in" filter="wipe(left)">
                                      <p:cBhvr>
                                        <p:cTn id="53" dur="500"/>
                                        <p:tgtEl>
                                          <p:spTgt spid="2">
                                            <p:txEl>
                                              <p:pRg st="5" end="5"/>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nodeType="clickEffect">
                                  <p:stCondLst>
                                    <p:cond delay="0"/>
                                  </p:stCondLst>
                                  <p:childTnLst>
                                    <p:set>
                                      <p:cBhvr>
                                        <p:cTn id="57" dur="1" fill="hold">
                                          <p:stCondLst>
                                            <p:cond delay="0"/>
                                          </p:stCondLst>
                                        </p:cTn>
                                        <p:tgtEl>
                                          <p:spTgt spid="2">
                                            <p:txEl>
                                              <p:pRg st="6" end="6"/>
                                            </p:txEl>
                                          </p:spTgt>
                                        </p:tgtEl>
                                        <p:attrNameLst>
                                          <p:attrName>style.visibility</p:attrName>
                                        </p:attrNameLst>
                                      </p:cBhvr>
                                      <p:to>
                                        <p:strVal val="visible"/>
                                      </p:to>
                                    </p:set>
                                    <p:animEffect transition="in" filter="wipe(left)">
                                      <p:cBhvr>
                                        <p:cTn id="58" dur="500"/>
                                        <p:tgtEl>
                                          <p:spTgt spid="2">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nodeType="clickEffect">
                                  <p:stCondLst>
                                    <p:cond delay="0"/>
                                  </p:stCondLst>
                                  <p:childTnLst>
                                    <p:set>
                                      <p:cBhvr>
                                        <p:cTn id="62" dur="1" fill="hold">
                                          <p:stCondLst>
                                            <p:cond delay="0"/>
                                          </p:stCondLst>
                                        </p:cTn>
                                        <p:tgtEl>
                                          <p:spTgt spid="2">
                                            <p:txEl>
                                              <p:pRg st="7" end="7"/>
                                            </p:txEl>
                                          </p:spTgt>
                                        </p:tgtEl>
                                        <p:attrNameLst>
                                          <p:attrName>style.visibility</p:attrName>
                                        </p:attrNameLst>
                                      </p:cBhvr>
                                      <p:to>
                                        <p:strVal val="visible"/>
                                      </p:to>
                                    </p:set>
                                    <p:animEffect transition="in" filter="wipe(left)">
                                      <p:cBhvr>
                                        <p:cTn id="63" dur="500"/>
                                        <p:tgtEl>
                                          <p:spTgt spid="2">
                                            <p:txEl>
                                              <p:pRg st="7" end="7"/>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8" fill="hold" nodeType="clickEffect">
                                  <p:stCondLst>
                                    <p:cond delay="0"/>
                                  </p:stCondLst>
                                  <p:childTnLst>
                                    <p:set>
                                      <p:cBhvr>
                                        <p:cTn id="67" dur="1" fill="hold">
                                          <p:stCondLst>
                                            <p:cond delay="0"/>
                                          </p:stCondLst>
                                        </p:cTn>
                                        <p:tgtEl>
                                          <p:spTgt spid="2">
                                            <p:txEl>
                                              <p:pRg st="8" end="8"/>
                                            </p:txEl>
                                          </p:spTgt>
                                        </p:tgtEl>
                                        <p:attrNameLst>
                                          <p:attrName>style.visibility</p:attrName>
                                        </p:attrNameLst>
                                      </p:cBhvr>
                                      <p:to>
                                        <p:strVal val="visible"/>
                                      </p:to>
                                    </p:set>
                                    <p:animEffect transition="in" filter="wipe(left)">
                                      <p:cBhvr>
                                        <p:cTn id="68" dur="500"/>
                                        <p:tgtEl>
                                          <p:spTgt spid="2">
                                            <p:txEl>
                                              <p:pRg st="8" end="8"/>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8" fill="hold" nodeType="clickEffect">
                                  <p:stCondLst>
                                    <p:cond delay="0"/>
                                  </p:stCondLst>
                                  <p:childTnLst>
                                    <p:set>
                                      <p:cBhvr>
                                        <p:cTn id="72" dur="1" fill="hold">
                                          <p:stCondLst>
                                            <p:cond delay="0"/>
                                          </p:stCondLst>
                                        </p:cTn>
                                        <p:tgtEl>
                                          <p:spTgt spid="2">
                                            <p:txEl>
                                              <p:pRg st="9" end="9"/>
                                            </p:txEl>
                                          </p:spTgt>
                                        </p:tgtEl>
                                        <p:attrNameLst>
                                          <p:attrName>style.visibility</p:attrName>
                                        </p:attrNameLst>
                                      </p:cBhvr>
                                      <p:to>
                                        <p:strVal val="visible"/>
                                      </p:to>
                                    </p:set>
                                    <p:animEffect transition="in" filter="wipe(left)">
                                      <p:cBhvr>
                                        <p:cTn id="73" dur="500"/>
                                        <p:tgtEl>
                                          <p:spTgt spid="2">
                                            <p:txEl>
                                              <p:pRg st="9" end="9"/>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8" fill="hold" nodeType="clickEffect">
                                  <p:stCondLst>
                                    <p:cond delay="0"/>
                                  </p:stCondLst>
                                  <p:childTnLst>
                                    <p:set>
                                      <p:cBhvr>
                                        <p:cTn id="77" dur="1" fill="hold">
                                          <p:stCondLst>
                                            <p:cond delay="0"/>
                                          </p:stCondLst>
                                        </p:cTn>
                                        <p:tgtEl>
                                          <p:spTgt spid="2">
                                            <p:txEl>
                                              <p:pRg st="10" end="10"/>
                                            </p:txEl>
                                          </p:spTgt>
                                        </p:tgtEl>
                                        <p:attrNameLst>
                                          <p:attrName>style.visibility</p:attrName>
                                        </p:attrNameLst>
                                      </p:cBhvr>
                                      <p:to>
                                        <p:strVal val="visible"/>
                                      </p:to>
                                    </p:set>
                                    <p:animEffect transition="in" filter="wipe(left)">
                                      <p:cBhvr>
                                        <p:cTn id="78" dur="500"/>
                                        <p:tgtEl>
                                          <p:spTgt spid="2">
                                            <p:txEl>
                                              <p:pRg st="10" end="10"/>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8" fill="hold" nodeType="clickEffect">
                                  <p:stCondLst>
                                    <p:cond delay="0"/>
                                  </p:stCondLst>
                                  <p:childTnLst>
                                    <p:set>
                                      <p:cBhvr>
                                        <p:cTn id="82" dur="1" fill="hold">
                                          <p:stCondLst>
                                            <p:cond delay="0"/>
                                          </p:stCondLst>
                                        </p:cTn>
                                        <p:tgtEl>
                                          <p:spTgt spid="2">
                                            <p:txEl>
                                              <p:pRg st="12" end="12"/>
                                            </p:txEl>
                                          </p:spTgt>
                                        </p:tgtEl>
                                        <p:attrNameLst>
                                          <p:attrName>style.visibility</p:attrName>
                                        </p:attrNameLst>
                                      </p:cBhvr>
                                      <p:to>
                                        <p:strVal val="visible"/>
                                      </p:to>
                                    </p:set>
                                    <p:animEffect transition="in" filter="wipe(left)">
                                      <p:cBhvr>
                                        <p:cTn id="83" dur="500"/>
                                        <p:tgtEl>
                                          <p:spTgt spid="2">
                                            <p:txEl>
                                              <p:pRg st="12" end="12"/>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22" presetClass="entr" presetSubtype="8" fill="hold" nodeType="clickEffect">
                                  <p:stCondLst>
                                    <p:cond delay="0"/>
                                  </p:stCondLst>
                                  <p:childTnLst>
                                    <p:set>
                                      <p:cBhvr>
                                        <p:cTn id="87" dur="1" fill="hold">
                                          <p:stCondLst>
                                            <p:cond delay="0"/>
                                          </p:stCondLst>
                                        </p:cTn>
                                        <p:tgtEl>
                                          <p:spTgt spid="2">
                                            <p:txEl>
                                              <p:pRg st="13" end="13"/>
                                            </p:txEl>
                                          </p:spTgt>
                                        </p:tgtEl>
                                        <p:attrNameLst>
                                          <p:attrName>style.visibility</p:attrName>
                                        </p:attrNameLst>
                                      </p:cBhvr>
                                      <p:to>
                                        <p:strVal val="visible"/>
                                      </p:to>
                                    </p:set>
                                    <p:animEffect transition="in" filter="wipe(left)">
                                      <p:cBhvr>
                                        <p:cTn id="88" dur="500"/>
                                        <p:tgtEl>
                                          <p:spTgt spid="2">
                                            <p:txEl>
                                              <p:pRg st="13" end="13"/>
                                            </p:txEl>
                                          </p:spTgt>
                                        </p:tgtEl>
                                      </p:cBhvr>
                                    </p:animEffect>
                                  </p:childTnLst>
                                </p:cTn>
                              </p:par>
                            </p:childTnLst>
                          </p:cTn>
                        </p:par>
                      </p:childTnLst>
                    </p:cTn>
                  </p:par>
                  <p:par>
                    <p:cTn id="89" fill="hold">
                      <p:stCondLst>
                        <p:cond delay="indefinite"/>
                      </p:stCondLst>
                      <p:childTnLst>
                        <p:par>
                          <p:cTn id="90" fill="hold">
                            <p:stCondLst>
                              <p:cond delay="0"/>
                            </p:stCondLst>
                            <p:childTnLst>
                              <p:par>
                                <p:cTn id="91" presetID="31" presetClass="entr" presetSubtype="0" fill="hold" nodeType="clickEffect">
                                  <p:stCondLst>
                                    <p:cond delay="0"/>
                                  </p:stCondLst>
                                  <p:childTnLst>
                                    <p:set>
                                      <p:cBhvr>
                                        <p:cTn id="92" dur="1" fill="hold">
                                          <p:stCondLst>
                                            <p:cond delay="0"/>
                                          </p:stCondLst>
                                        </p:cTn>
                                        <p:tgtEl>
                                          <p:spTgt spid="2">
                                            <p:txEl>
                                              <p:pRg st="14" end="14"/>
                                            </p:txEl>
                                          </p:spTgt>
                                        </p:tgtEl>
                                        <p:attrNameLst>
                                          <p:attrName>style.visibility</p:attrName>
                                        </p:attrNameLst>
                                      </p:cBhvr>
                                      <p:to>
                                        <p:strVal val="visible"/>
                                      </p:to>
                                    </p:set>
                                    <p:anim calcmode="lin" valueType="num">
                                      <p:cBhvr>
                                        <p:cTn id="93" dur="1000" fill="hold"/>
                                        <p:tgtEl>
                                          <p:spTgt spid="2">
                                            <p:txEl>
                                              <p:pRg st="14" end="14"/>
                                            </p:txEl>
                                          </p:spTgt>
                                        </p:tgtEl>
                                        <p:attrNameLst>
                                          <p:attrName>ppt_w</p:attrName>
                                        </p:attrNameLst>
                                      </p:cBhvr>
                                      <p:tavLst>
                                        <p:tav tm="0">
                                          <p:val>
                                            <p:fltVal val="0"/>
                                          </p:val>
                                        </p:tav>
                                        <p:tav tm="100000">
                                          <p:val>
                                            <p:strVal val="#ppt_w"/>
                                          </p:val>
                                        </p:tav>
                                      </p:tavLst>
                                    </p:anim>
                                    <p:anim calcmode="lin" valueType="num">
                                      <p:cBhvr>
                                        <p:cTn id="94" dur="1000" fill="hold"/>
                                        <p:tgtEl>
                                          <p:spTgt spid="2">
                                            <p:txEl>
                                              <p:pRg st="14" end="14"/>
                                            </p:txEl>
                                          </p:spTgt>
                                        </p:tgtEl>
                                        <p:attrNameLst>
                                          <p:attrName>ppt_h</p:attrName>
                                        </p:attrNameLst>
                                      </p:cBhvr>
                                      <p:tavLst>
                                        <p:tav tm="0">
                                          <p:val>
                                            <p:fltVal val="0"/>
                                          </p:val>
                                        </p:tav>
                                        <p:tav tm="100000">
                                          <p:val>
                                            <p:strVal val="#ppt_h"/>
                                          </p:val>
                                        </p:tav>
                                      </p:tavLst>
                                    </p:anim>
                                    <p:anim calcmode="lin" valueType="num">
                                      <p:cBhvr>
                                        <p:cTn id="95" dur="1000" fill="hold"/>
                                        <p:tgtEl>
                                          <p:spTgt spid="2">
                                            <p:txEl>
                                              <p:pRg st="14" end="14"/>
                                            </p:txEl>
                                          </p:spTgt>
                                        </p:tgtEl>
                                        <p:attrNameLst>
                                          <p:attrName>style.rotation</p:attrName>
                                        </p:attrNameLst>
                                      </p:cBhvr>
                                      <p:tavLst>
                                        <p:tav tm="0">
                                          <p:val>
                                            <p:fltVal val="90"/>
                                          </p:val>
                                        </p:tav>
                                        <p:tav tm="100000">
                                          <p:val>
                                            <p:fltVal val="0"/>
                                          </p:val>
                                        </p:tav>
                                      </p:tavLst>
                                    </p:anim>
                                    <p:animEffect transition="in" filter="fade">
                                      <p:cBhvr>
                                        <p:cTn id="96" dur="1000"/>
                                        <p:tgtEl>
                                          <p:spTgt spid="2">
                                            <p:txEl>
                                              <p:pRg st="14" end="14"/>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2">
                                            <p:txEl>
                                              <p:pRg st="15" end="15"/>
                                            </p:txEl>
                                          </p:spTgt>
                                        </p:tgtEl>
                                        <p:attrNameLst>
                                          <p:attrName>style.visibility</p:attrName>
                                        </p:attrNameLst>
                                      </p:cBhvr>
                                      <p:to>
                                        <p:strVal val="visible"/>
                                      </p:to>
                                    </p:set>
                                    <p:animEffect transition="in" filter="wipe(down)">
                                      <p:cBhvr>
                                        <p:cTn id="101" dur="580">
                                          <p:stCondLst>
                                            <p:cond delay="0"/>
                                          </p:stCondLst>
                                        </p:cTn>
                                        <p:tgtEl>
                                          <p:spTgt spid="2">
                                            <p:txEl>
                                              <p:pRg st="15" end="15"/>
                                            </p:txEl>
                                          </p:spTgt>
                                        </p:tgtEl>
                                      </p:cBhvr>
                                    </p:animEffect>
                                    <p:anim calcmode="lin" valueType="num">
                                      <p:cBhvr>
                                        <p:cTn id="102" dur="1822" tmFilter="0,0; 0.14,0.36; 0.43,0.73; 0.71,0.91; 1.0,1.0">
                                          <p:stCondLst>
                                            <p:cond delay="0"/>
                                          </p:stCondLst>
                                        </p:cTn>
                                        <p:tgtEl>
                                          <p:spTgt spid="2">
                                            <p:txEl>
                                              <p:pRg st="15" end="15"/>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2">
                                            <p:txEl>
                                              <p:pRg st="15" end="15"/>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2">
                                            <p:txEl>
                                              <p:pRg st="15" end="15"/>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2">
                                            <p:txEl>
                                              <p:pRg st="15" end="15"/>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2">
                                            <p:txEl>
                                              <p:pRg st="15" end="15"/>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2">
                                            <p:txEl>
                                              <p:pRg st="15" end="15"/>
                                            </p:txEl>
                                          </p:spTgt>
                                        </p:tgtEl>
                                      </p:cBhvr>
                                      <p:to x="100000" y="60000"/>
                                    </p:animScale>
                                    <p:animScale>
                                      <p:cBhvr>
                                        <p:cTn id="108" dur="166" decel="50000">
                                          <p:stCondLst>
                                            <p:cond delay="676"/>
                                          </p:stCondLst>
                                        </p:cTn>
                                        <p:tgtEl>
                                          <p:spTgt spid="2">
                                            <p:txEl>
                                              <p:pRg st="15" end="15"/>
                                            </p:txEl>
                                          </p:spTgt>
                                        </p:tgtEl>
                                      </p:cBhvr>
                                      <p:to x="100000" y="100000"/>
                                    </p:animScale>
                                    <p:animScale>
                                      <p:cBhvr>
                                        <p:cTn id="109" dur="26">
                                          <p:stCondLst>
                                            <p:cond delay="1312"/>
                                          </p:stCondLst>
                                        </p:cTn>
                                        <p:tgtEl>
                                          <p:spTgt spid="2">
                                            <p:txEl>
                                              <p:pRg st="15" end="15"/>
                                            </p:txEl>
                                          </p:spTgt>
                                        </p:tgtEl>
                                      </p:cBhvr>
                                      <p:to x="100000" y="80000"/>
                                    </p:animScale>
                                    <p:animScale>
                                      <p:cBhvr>
                                        <p:cTn id="110" dur="166" decel="50000">
                                          <p:stCondLst>
                                            <p:cond delay="1338"/>
                                          </p:stCondLst>
                                        </p:cTn>
                                        <p:tgtEl>
                                          <p:spTgt spid="2">
                                            <p:txEl>
                                              <p:pRg st="15" end="15"/>
                                            </p:txEl>
                                          </p:spTgt>
                                        </p:tgtEl>
                                      </p:cBhvr>
                                      <p:to x="100000" y="100000"/>
                                    </p:animScale>
                                    <p:animScale>
                                      <p:cBhvr>
                                        <p:cTn id="111" dur="26">
                                          <p:stCondLst>
                                            <p:cond delay="1642"/>
                                          </p:stCondLst>
                                        </p:cTn>
                                        <p:tgtEl>
                                          <p:spTgt spid="2">
                                            <p:txEl>
                                              <p:pRg st="15" end="15"/>
                                            </p:txEl>
                                          </p:spTgt>
                                        </p:tgtEl>
                                      </p:cBhvr>
                                      <p:to x="100000" y="90000"/>
                                    </p:animScale>
                                    <p:animScale>
                                      <p:cBhvr>
                                        <p:cTn id="112" dur="166" decel="50000">
                                          <p:stCondLst>
                                            <p:cond delay="1668"/>
                                          </p:stCondLst>
                                        </p:cTn>
                                        <p:tgtEl>
                                          <p:spTgt spid="2">
                                            <p:txEl>
                                              <p:pRg st="15" end="15"/>
                                            </p:txEl>
                                          </p:spTgt>
                                        </p:tgtEl>
                                      </p:cBhvr>
                                      <p:to x="100000" y="100000"/>
                                    </p:animScale>
                                    <p:animScale>
                                      <p:cBhvr>
                                        <p:cTn id="113" dur="26">
                                          <p:stCondLst>
                                            <p:cond delay="1808"/>
                                          </p:stCondLst>
                                        </p:cTn>
                                        <p:tgtEl>
                                          <p:spTgt spid="2">
                                            <p:txEl>
                                              <p:pRg st="15" end="15"/>
                                            </p:txEl>
                                          </p:spTgt>
                                        </p:tgtEl>
                                      </p:cBhvr>
                                      <p:to x="100000" y="95000"/>
                                    </p:animScale>
                                    <p:animScale>
                                      <p:cBhvr>
                                        <p:cTn id="114" dur="166" decel="50000">
                                          <p:stCondLst>
                                            <p:cond delay="1834"/>
                                          </p:stCondLst>
                                        </p:cTn>
                                        <p:tgtEl>
                                          <p:spTgt spid="2">
                                            <p:txEl>
                                              <p:pRg st="15" end="1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D6D8F3-F70F-45C4-B7B2-7AFC76BB9E05}"/>
              </a:ext>
            </a:extLst>
          </p:cNvPr>
          <p:cNvSpPr/>
          <p:nvPr/>
        </p:nvSpPr>
        <p:spPr>
          <a:xfrm>
            <a:off x="240890" y="216310"/>
            <a:ext cx="11710220" cy="6425380"/>
          </a:xfrm>
          <a:prstGeom prst="rect">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b="1" u="sng" dirty="0">
                <a:latin typeface="Arial" panose="020B0604020202020204" pitchFamily="34" charset="0"/>
                <a:cs typeface="Arial" panose="020B0604020202020204" pitchFamily="34" charset="0"/>
              </a:rPr>
              <a:t>References:</a:t>
            </a:r>
          </a:p>
          <a:p>
            <a:endParaRPr lang="en-GB" sz="1200" b="1" u="sng" dirty="0">
              <a:solidFill>
                <a:schemeClr val="bg1"/>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Avenue, H.R.W.| 350 F., York, 34th Floor | New and t 1.212.290.4700, N. 10118-3299 U.| (2020). </a:t>
            </a:r>
            <a:r>
              <a:rPr lang="en-US" sz="1200" i="1" dirty="0">
                <a:latin typeface="Arial" panose="020B0604020202020204" pitchFamily="34" charset="0"/>
                <a:cs typeface="Arial" panose="020B0604020202020204" pitchFamily="34" charset="0"/>
              </a:rPr>
              <a:t>World Report 2020: Rights Trends in Somalia</a:t>
            </a:r>
            <a:r>
              <a:rPr lang="en-US" sz="1200" dirty="0">
                <a:latin typeface="Arial" panose="020B0604020202020204" pitchFamily="34" charset="0"/>
                <a:cs typeface="Arial" panose="020B0604020202020204" pitchFamily="34" charset="0"/>
              </a:rPr>
              <a:t>. [online] Human Rights Watch. Available at: </a:t>
            </a:r>
            <a:r>
              <a:rPr lang="en-US" sz="1200" dirty="0">
                <a:latin typeface="Arial" panose="020B0604020202020204" pitchFamily="34" charset="0"/>
                <a:cs typeface="Arial" panose="020B0604020202020204" pitchFamily="34" charset="0"/>
                <a:hlinkClick r:id="rId2"/>
              </a:rPr>
              <a:t>https://www.hrw.org/world-report/2020/country-chapters/somalia#fa7e90</a:t>
            </a:r>
            <a:r>
              <a:rPr lang="en-US" sz="1200" dirty="0">
                <a:latin typeface="Arial" panose="020B0604020202020204" pitchFamily="34" charset="0"/>
                <a:cs typeface="Arial" panose="020B0604020202020204" pitchFamily="34" charset="0"/>
              </a:rPr>
              <a:t> [Accessed 8</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Worldatlas.com. (2009). </a:t>
            </a:r>
            <a:r>
              <a:rPr lang="en-GB" sz="1200" i="1" dirty="0">
                <a:latin typeface="Arial" panose="020B0604020202020204" pitchFamily="34" charset="0"/>
                <a:cs typeface="Arial" panose="020B0604020202020204" pitchFamily="34" charset="0"/>
              </a:rPr>
              <a:t>Somalia Map / Geography of Somalia / Map of Somalia - Worldatlas.com</a:t>
            </a:r>
            <a:r>
              <a:rPr lang="en-GB" sz="1200" dirty="0">
                <a:latin typeface="Arial" panose="020B0604020202020204" pitchFamily="34" charset="0"/>
                <a:cs typeface="Arial" panose="020B0604020202020204" pitchFamily="34" charset="0"/>
              </a:rPr>
              <a:t>. [online] Available at: </a:t>
            </a:r>
            <a:r>
              <a:rPr lang="en-GB" sz="1200" dirty="0">
                <a:latin typeface="Arial" panose="020B0604020202020204" pitchFamily="34" charset="0"/>
                <a:cs typeface="Arial" panose="020B0604020202020204" pitchFamily="34" charset="0"/>
                <a:hlinkClick r:id="rId3"/>
              </a:rPr>
              <a:t>https://www.worldatlas.com/webimage/countrys/africa/so.htm</a:t>
            </a:r>
            <a:r>
              <a:rPr lang="en-GB" sz="1200" dirty="0">
                <a:latin typeface="Arial" panose="020B0604020202020204" pitchFamily="34" charset="0"/>
                <a:cs typeface="Arial" panose="020B0604020202020204" pitchFamily="34" charset="0"/>
              </a:rPr>
              <a:t> [Accessed 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2020].</a:t>
            </a:r>
          </a:p>
          <a:p>
            <a:endParaRPr lang="en-GB" sz="1200" b="1" u="sng" dirty="0">
              <a:solidFill>
                <a:schemeClr val="bg1"/>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reddit. (n.d.). </a:t>
            </a:r>
            <a:r>
              <a:rPr lang="en-US" sz="1200" i="1" dirty="0">
                <a:latin typeface="Arial" panose="020B0604020202020204" pitchFamily="34" charset="0"/>
                <a:cs typeface="Arial" panose="020B0604020202020204" pitchFamily="34" charset="0"/>
              </a:rPr>
              <a:t>r/</a:t>
            </a:r>
            <a:r>
              <a:rPr lang="en-US" sz="1200" i="1" dirty="0" err="1">
                <a:latin typeface="Arial" panose="020B0604020202020204" pitchFamily="34" charset="0"/>
                <a:cs typeface="Arial" panose="020B0604020202020204" pitchFamily="34" charset="0"/>
              </a:rPr>
              <a:t>Somaliweyn</a:t>
            </a:r>
            <a:r>
              <a:rPr lang="en-US" sz="1200" i="1" dirty="0">
                <a:latin typeface="Arial" panose="020B0604020202020204" pitchFamily="34" charset="0"/>
                <a:cs typeface="Arial" panose="020B0604020202020204" pitchFamily="34" charset="0"/>
              </a:rPr>
              <a:t> - Beautiful places in Somalia</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4"/>
              </a:rPr>
              <a:t>https://www.reddit.com/r/Somaliweyn/comments/ci7cq3/beautiful_places_in_somalia/</a:t>
            </a:r>
            <a:r>
              <a:rPr lang="en-US" sz="1200" dirty="0">
                <a:latin typeface="Arial" panose="020B0604020202020204" pitchFamily="34" charset="0"/>
                <a:cs typeface="Arial" panose="020B0604020202020204" pitchFamily="34" charset="0"/>
              </a:rPr>
              <a:t> [Accessed 9</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Theirworld</a:t>
            </a:r>
            <a:r>
              <a:rPr lang="en-US" sz="1200" dirty="0">
                <a:latin typeface="Arial" panose="020B0604020202020204" pitchFamily="34" charset="0"/>
                <a:cs typeface="Arial" panose="020B0604020202020204" pitchFamily="34" charset="0"/>
              </a:rPr>
              <a:t> (2020). </a:t>
            </a:r>
            <a:r>
              <a:rPr lang="en-US" sz="1200" i="1" dirty="0">
                <a:latin typeface="Arial" panose="020B0604020202020204" pitchFamily="34" charset="0"/>
                <a:cs typeface="Arial" panose="020B0604020202020204" pitchFamily="34" charset="0"/>
              </a:rPr>
              <a:t>Somalia shakes up its education system after years of being wrecked by conflict</a:t>
            </a:r>
            <a:r>
              <a:rPr lang="en-US" sz="1200" dirty="0">
                <a:latin typeface="Arial" panose="020B0604020202020204" pitchFamily="34" charset="0"/>
                <a:cs typeface="Arial" panose="020B0604020202020204" pitchFamily="34" charset="0"/>
              </a:rPr>
              <a:t>. [online] </a:t>
            </a:r>
            <a:r>
              <a:rPr lang="en-US" sz="1200" dirty="0" err="1">
                <a:latin typeface="Arial" panose="020B0604020202020204" pitchFamily="34" charset="0"/>
                <a:cs typeface="Arial" panose="020B0604020202020204" pitchFamily="34" charset="0"/>
              </a:rPr>
              <a:t>Theirworld</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https://theirworld.org/news/somalia-shakes-up-education-system-schools-after-years-of-conflict</a:t>
            </a:r>
            <a:r>
              <a:rPr lang="en-US" sz="1200" dirty="0">
                <a:latin typeface="Arial" panose="020B0604020202020204" pitchFamily="34" charset="0"/>
                <a:cs typeface="Arial" panose="020B0604020202020204" pitchFamily="34" charset="0"/>
              </a:rPr>
              <a:t> [Accessed 9th March 2020].</a:t>
            </a:r>
          </a:p>
          <a:p>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www.somalinet.com. (n.d.). </a:t>
            </a:r>
            <a:r>
              <a:rPr lang="en-GB" sz="1200" i="1" dirty="0">
                <a:latin typeface="Arial" panose="020B0604020202020204" pitchFamily="34" charset="0"/>
                <a:cs typeface="Arial" panose="020B0604020202020204" pitchFamily="34" charset="0"/>
              </a:rPr>
              <a:t>Desert in Somalia - </a:t>
            </a:r>
            <a:r>
              <a:rPr lang="en-GB" sz="1200" i="1" dirty="0" err="1">
                <a:latin typeface="Arial" panose="020B0604020202020204" pitchFamily="34" charset="0"/>
                <a:cs typeface="Arial" panose="020B0604020202020204" pitchFamily="34" charset="0"/>
              </a:rPr>
              <a:t>SomaliNet</a:t>
            </a:r>
            <a:r>
              <a:rPr lang="en-GB" sz="1200" i="1" dirty="0">
                <a:latin typeface="Arial" panose="020B0604020202020204" pitchFamily="34" charset="0"/>
                <a:cs typeface="Arial" panose="020B0604020202020204" pitchFamily="34" charset="0"/>
              </a:rPr>
              <a:t> Forums</a:t>
            </a:r>
            <a:r>
              <a:rPr lang="en-GB" sz="1200" dirty="0">
                <a:latin typeface="Arial" panose="020B0604020202020204" pitchFamily="34" charset="0"/>
                <a:cs typeface="Arial" panose="020B0604020202020204" pitchFamily="34" charset="0"/>
              </a:rPr>
              <a:t>. [online] Available at: </a:t>
            </a:r>
            <a:r>
              <a:rPr lang="en-GB" sz="1200" dirty="0">
                <a:latin typeface="Arial" panose="020B0604020202020204" pitchFamily="34" charset="0"/>
                <a:cs typeface="Arial" panose="020B0604020202020204" pitchFamily="34" charset="0"/>
                <a:hlinkClick r:id="rId6"/>
              </a:rPr>
              <a:t>https://www.somalinet.com/forums/viewtopic.php?t=372587</a:t>
            </a:r>
            <a:r>
              <a:rPr lang="en-GB" sz="1200" dirty="0">
                <a:latin typeface="Arial" panose="020B0604020202020204" pitchFamily="34" charset="0"/>
                <a:cs typeface="Arial" panose="020B0604020202020204" pitchFamily="34" charset="0"/>
              </a:rPr>
              <a:t> [Accessed 10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2020].</a:t>
            </a:r>
          </a:p>
          <a:p>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TreeHugger. (n.d.). </a:t>
            </a:r>
            <a:r>
              <a:rPr lang="en-US" sz="1200" i="1" dirty="0">
                <a:latin typeface="Arial" panose="020B0604020202020204" pitchFamily="34" charset="0"/>
                <a:cs typeface="Arial" panose="020B0604020202020204" pitchFamily="34" charset="0"/>
              </a:rPr>
              <a:t>Epic Drought Along Horn of Africa Mapped Out</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7"/>
              </a:rPr>
              <a:t>https://www.treehugger.com/clean-technology/epic-drought-along-horn-of-africa-mapped-out.html</a:t>
            </a:r>
            <a:r>
              <a:rPr lang="en-US" sz="1200" dirty="0">
                <a:latin typeface="Arial" panose="020B0604020202020204" pitchFamily="34" charset="0"/>
                <a:cs typeface="Arial" panose="020B0604020202020204" pitchFamily="34" charset="0"/>
              </a:rPr>
              <a:t> [Accessed 22 Mar. 2020].</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Getty Images. (n.d.). </a:t>
            </a:r>
            <a:r>
              <a:rPr lang="en-US" sz="1200" i="1" dirty="0">
                <a:latin typeface="Arial" panose="020B0604020202020204" pitchFamily="34" charset="0"/>
                <a:cs typeface="Arial" panose="020B0604020202020204" pitchFamily="34" charset="0"/>
              </a:rPr>
              <a:t>Man walking across desert, Somalia, Africa</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8"/>
              </a:rPr>
              <a:t>https://www.gettyimages.com.au/detail/photo/man-walking-across-desert-somalia-africa-high-res-stock-photography/142900222</a:t>
            </a:r>
            <a:r>
              <a:rPr lang="en-US" sz="1200" dirty="0">
                <a:latin typeface="Arial" panose="020B0604020202020204" pitchFamily="34" charset="0"/>
                <a:cs typeface="Arial" panose="020B0604020202020204" pitchFamily="34" charset="0"/>
              </a:rPr>
              <a:t> [Accessed 12</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Anon, (n.d.). </a:t>
            </a:r>
            <a:r>
              <a:rPr lang="en-US" sz="1200" i="1" dirty="0">
                <a:latin typeface="Arial" panose="020B0604020202020204" pitchFamily="34" charset="0"/>
                <a:cs typeface="Arial" panose="020B0604020202020204" pitchFamily="34" charset="0"/>
              </a:rPr>
              <a:t>5 Must Visit Attractions Of Somalia | TraveltourXP.com</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9"/>
              </a:rPr>
              <a:t>http://www.traveltourxp.com/5-must-visit-attractions-of-somalia/</a:t>
            </a:r>
            <a:r>
              <a:rPr lang="en-US" sz="1200" dirty="0">
                <a:latin typeface="Arial" panose="020B0604020202020204" pitchFamily="34" charset="0"/>
                <a:cs typeface="Arial" panose="020B0604020202020204" pitchFamily="34" charset="0"/>
              </a:rPr>
              <a:t> [Accessed 10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Crazy Tourist. (2017). </a:t>
            </a:r>
            <a:r>
              <a:rPr lang="en-US" sz="1200" i="1" dirty="0">
                <a:latin typeface="Arial" panose="020B0604020202020204" pitchFamily="34" charset="0"/>
                <a:cs typeface="Arial" panose="020B0604020202020204" pitchFamily="34" charset="0"/>
              </a:rPr>
              <a:t>15 Best Places to Visit in Somalia</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10"/>
              </a:rPr>
              <a:t>https://www.thecrazytourist.com/15-best-places-visit-somalia/</a:t>
            </a:r>
            <a:r>
              <a:rPr lang="en-US" sz="1200" dirty="0">
                <a:latin typeface="Arial" panose="020B0604020202020204" pitchFamily="34" charset="0"/>
                <a:cs typeface="Arial" panose="020B0604020202020204" pitchFamily="34" charset="0"/>
              </a:rPr>
              <a:t> [Accessed 8</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Welsh Assembly Government (2008). </a:t>
            </a:r>
            <a:r>
              <a:rPr lang="en-US" sz="1200" i="1" dirty="0">
                <a:latin typeface="Arial" panose="020B0604020202020204" pitchFamily="34" charset="0"/>
                <a:cs typeface="Arial" panose="020B0604020202020204" pitchFamily="34" charset="0"/>
              </a:rPr>
              <a:t>Education for Sustainable Development and Global Citizenship In the Further Education Sector in Wales Information</a:t>
            </a:r>
            <a:r>
              <a:rPr lang="en-US" sz="1200" dirty="0">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11"/>
              </a:rPr>
              <a:t>https://gov.wales/sites/default/files/publications/2018-02/education-for-sustainable-development-and-global-citizenship-in-the-further-education-sector-in-wales_0.pdf</a:t>
            </a:r>
            <a:r>
              <a:rPr lang="en-US" sz="1200" dirty="0">
                <a:latin typeface="Arial" panose="020B0604020202020204" pitchFamily="34" charset="0"/>
                <a:cs typeface="Arial" panose="020B0604020202020204" pitchFamily="34" charset="0"/>
              </a:rPr>
              <a:t>. </a:t>
            </a:r>
            <a:r>
              <a:rPr lang="en-US" sz="1200">
                <a:latin typeface="Arial" panose="020B0604020202020204" pitchFamily="34" charset="0"/>
                <a:cs typeface="Arial" panose="020B0604020202020204" pitchFamily="34" charset="0"/>
              </a:rPr>
              <a:t>[Accessed 9</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March 2020]</a:t>
            </a:r>
            <a:endParaRPr lang="en-US" sz="1200" dirty="0">
              <a:latin typeface="Arial" panose="020B0604020202020204" pitchFamily="34" charset="0"/>
              <a:cs typeface="Arial" panose="020B0604020202020204" pitchFamily="34" charset="0"/>
            </a:endParaRPr>
          </a:p>
          <a:p>
            <a:endParaRPr lang="en-US" sz="1200" b="1" u="sng" dirty="0">
              <a:solidFill>
                <a:schemeClr val="bg1"/>
              </a:solidFill>
              <a:latin typeface="Arial" panose="020B0604020202020204" pitchFamily="34" charset="0"/>
              <a:cs typeface="Arial" panose="020B0604020202020204" pitchFamily="34" charset="0"/>
            </a:endParaRPr>
          </a:p>
          <a:p>
            <a:endParaRPr lang="en-US" sz="1200" b="1" u="sng" dirty="0">
              <a:solidFill>
                <a:schemeClr val="bg1"/>
              </a:solidFill>
              <a:latin typeface="Arial" panose="020B0604020202020204" pitchFamily="34" charset="0"/>
              <a:cs typeface="Arial" panose="020B0604020202020204" pitchFamily="34" charset="0"/>
            </a:endParaRPr>
          </a:p>
          <a:p>
            <a:endParaRPr lang="en-GB" sz="1200" b="1" u="sng"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6512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7CF7275-F091-4B1E-ADAF-B2BAFCDAA070}"/>
              </a:ext>
            </a:extLst>
          </p:cNvPr>
          <p:cNvSpPr/>
          <p:nvPr/>
        </p:nvSpPr>
        <p:spPr>
          <a:xfrm>
            <a:off x="186812" y="164294"/>
            <a:ext cx="11710220" cy="1754326"/>
          </a:xfrm>
          <a:prstGeom prst="rect">
            <a:avLst/>
          </a:prstGeom>
        </p:spPr>
        <p:txBody>
          <a:bodyPr wrap="square">
            <a:spAutoFit/>
          </a:bodyPr>
          <a:lstStyle/>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B6B06DE-9C9B-4A61-84E5-B73C0CCA85A5}"/>
              </a:ext>
            </a:extLst>
          </p:cNvPr>
          <p:cNvSpPr/>
          <p:nvPr/>
        </p:nvSpPr>
        <p:spPr>
          <a:xfrm>
            <a:off x="240890" y="216310"/>
            <a:ext cx="11710220" cy="6425380"/>
          </a:xfrm>
          <a:prstGeom prst="rect">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200" b="1" u="sng" dirty="0">
              <a:solidFill>
                <a:schemeClr val="bg1"/>
              </a:solidFill>
              <a:latin typeface="Arial" panose="020B0604020202020204" pitchFamily="34" charset="0"/>
              <a:cs typeface="Arial" panose="020B0604020202020204" pitchFamily="34" charset="0"/>
            </a:endParaRPr>
          </a:p>
          <a:p>
            <a:endParaRPr lang="en-US" sz="1200" b="1" u="sng" dirty="0">
              <a:solidFill>
                <a:schemeClr val="bg1"/>
              </a:solidFill>
              <a:latin typeface="Arial" panose="020B0604020202020204" pitchFamily="34" charset="0"/>
              <a:cs typeface="Arial" panose="020B0604020202020204" pitchFamily="34" charset="0"/>
            </a:endParaRPr>
          </a:p>
          <a:p>
            <a:endParaRPr lang="en-GB" sz="1200" b="1" u="sng" dirty="0">
              <a:solidFill>
                <a:schemeClr val="bg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7274463-B99C-4483-9EA0-705745F0A765}"/>
              </a:ext>
            </a:extLst>
          </p:cNvPr>
          <p:cNvSpPr/>
          <p:nvPr/>
        </p:nvSpPr>
        <p:spPr>
          <a:xfrm>
            <a:off x="294968" y="371948"/>
            <a:ext cx="11602064" cy="6370975"/>
          </a:xfrm>
          <a:prstGeom prst="rect">
            <a:avLst/>
          </a:prstGeom>
        </p:spPr>
        <p:txBody>
          <a:bodyPr wrap="square">
            <a:spAutoFit/>
          </a:bodyPr>
          <a:lstStyle/>
          <a:p>
            <a:r>
              <a:rPr lang="en-US" sz="1200" dirty="0">
                <a:solidFill>
                  <a:schemeClr val="bg1"/>
                </a:solidFill>
                <a:latin typeface="Arial" panose="020B0604020202020204" pitchFamily="34" charset="0"/>
                <a:cs typeface="Arial" panose="020B0604020202020204" pitchFamily="34" charset="0"/>
              </a:rPr>
              <a:t>H. M. Government, (2019). </a:t>
            </a:r>
            <a:r>
              <a:rPr lang="en-US" sz="1200" i="1" dirty="0">
                <a:solidFill>
                  <a:schemeClr val="bg1"/>
                </a:solidFill>
                <a:latin typeface="Arial" panose="020B0604020202020204" pitchFamily="34" charset="0"/>
                <a:cs typeface="Arial" panose="020B0604020202020204" pitchFamily="34" charset="0"/>
              </a:rPr>
              <a:t>Voluntary National Review of progress towards the Sustainable Development Goals</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rgbClr val="2C3E50"/>
                </a:solidFill>
                <a:latin typeface="Arial" panose="020B0604020202020204" pitchFamily="34" charset="0"/>
                <a:cs typeface="Arial" panose="020B0604020202020204" pitchFamily="34" charset="0"/>
                <a:hlinkClick r:id="rId2"/>
              </a:rPr>
              <a:t>https://sustainabledevelopment.un.org/content/documents/23678UK_12072019_UK_Voluntary_National_Review_2019.pdf</a:t>
            </a:r>
            <a:r>
              <a:rPr lang="en-US" sz="1200" dirty="0">
                <a:solidFill>
                  <a:srgbClr val="2C3E50"/>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9</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Titeca</a:t>
            </a:r>
            <a:r>
              <a:rPr lang="en-US" sz="1200" dirty="0">
                <a:solidFill>
                  <a:schemeClr val="bg1"/>
                </a:solidFill>
                <a:latin typeface="Arial" panose="020B0604020202020204" pitchFamily="34" charset="0"/>
                <a:cs typeface="Arial" panose="020B0604020202020204" pitchFamily="34" charset="0"/>
              </a:rPr>
              <a:t>, K. and </a:t>
            </a:r>
            <a:r>
              <a:rPr lang="en-US" sz="1200" dirty="0" err="1">
                <a:solidFill>
                  <a:schemeClr val="bg1"/>
                </a:solidFill>
                <a:latin typeface="Arial" panose="020B0604020202020204" pitchFamily="34" charset="0"/>
                <a:cs typeface="Arial" panose="020B0604020202020204" pitchFamily="34" charset="0"/>
              </a:rPr>
              <a:t>Gandrup</a:t>
            </a:r>
            <a:r>
              <a:rPr lang="en-US" sz="1200" dirty="0">
                <a:solidFill>
                  <a:schemeClr val="bg1"/>
                </a:solidFill>
                <a:latin typeface="Arial" panose="020B0604020202020204" pitchFamily="34" charset="0"/>
                <a:cs typeface="Arial" panose="020B0604020202020204" pitchFamily="34" charset="0"/>
              </a:rPr>
              <a:t>, T. (2019). </a:t>
            </a:r>
            <a:r>
              <a:rPr lang="en-US" sz="1200" i="1" dirty="0">
                <a:solidFill>
                  <a:schemeClr val="bg1"/>
                </a:solidFill>
                <a:latin typeface="Arial" panose="020B0604020202020204" pitchFamily="34" charset="0"/>
                <a:cs typeface="Arial" panose="020B0604020202020204" pitchFamily="34" charset="0"/>
              </a:rPr>
              <a:t>How schools are kept afloat in Somaliland</a:t>
            </a:r>
            <a:r>
              <a:rPr lang="en-US" sz="1200" dirty="0">
                <a:solidFill>
                  <a:schemeClr val="bg1"/>
                </a:solidFill>
                <a:latin typeface="Arial" panose="020B0604020202020204" pitchFamily="34" charset="0"/>
                <a:cs typeface="Arial" panose="020B0604020202020204" pitchFamily="34" charset="0"/>
              </a:rPr>
              <a:t>. [online] The Conversation.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3"/>
              </a:rPr>
              <a:t>http://theconversation.com/how-schools-are-kept-afloat-in-somaliland-121570</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www.unicef.org. (n.d.) </a:t>
            </a:r>
            <a:r>
              <a:rPr lang="en-US" sz="1200" i="1" dirty="0">
                <a:solidFill>
                  <a:schemeClr val="bg1"/>
                </a:solidFill>
                <a:latin typeface="Arial" panose="020B0604020202020204" pitchFamily="34" charset="0"/>
                <a:cs typeface="Arial" panose="020B0604020202020204" pitchFamily="34" charset="0"/>
              </a:rPr>
              <a:t>Education</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latin typeface="Arial" panose="020B0604020202020204" pitchFamily="34" charset="0"/>
                <a:cs typeface="Arial" panose="020B0604020202020204" pitchFamily="34" charset="0"/>
                <a:hlinkClick r:id="rId4"/>
              </a:rPr>
              <a:t>https://www.unicef.org/somalia/education</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www.weebly.com (n.d.) One of the lowest Education rates in the WORLD! </a:t>
            </a:r>
            <a:r>
              <a:rPr lang="en-US" sz="1200" i="1" dirty="0">
                <a:solidFill>
                  <a:schemeClr val="bg1"/>
                </a:solidFill>
                <a:latin typeface="Arial" panose="020B0604020202020204" pitchFamily="34" charset="0"/>
                <a:cs typeface="Arial" panose="020B0604020202020204" pitchFamily="34" charset="0"/>
              </a:rPr>
              <a:t>about the education of </a:t>
            </a:r>
            <a:r>
              <a:rPr lang="en-US" sz="1200" i="1" dirty="0" err="1">
                <a:solidFill>
                  <a:schemeClr val="bg1"/>
                </a:solidFill>
                <a:latin typeface="Arial" panose="020B0604020202020204" pitchFamily="34" charset="0"/>
                <a:cs typeface="Arial" panose="020B0604020202020204" pitchFamily="34" charset="0"/>
              </a:rPr>
              <a:t>somalia</a:t>
            </a:r>
            <a:r>
              <a:rPr lang="en-US" sz="1200" dirty="0">
                <a:solidFill>
                  <a:schemeClr val="bg1"/>
                </a:solidFill>
                <a:latin typeface="Arial" panose="020B0604020202020204" pitchFamily="34" charset="0"/>
                <a:cs typeface="Arial" panose="020B0604020202020204" pitchFamily="34" charset="0"/>
              </a:rPr>
              <a:t>. [online]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5"/>
              </a:rPr>
              <a:t>http://somaliaeducation.weebly.com/about-the-education-of-somalia.html</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9</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Country flags. (n.d.). </a:t>
            </a:r>
            <a:r>
              <a:rPr lang="en-US" sz="1200" i="1" dirty="0">
                <a:solidFill>
                  <a:schemeClr val="bg1"/>
                </a:solidFill>
                <a:latin typeface="Arial" panose="020B0604020202020204" pitchFamily="34" charset="0"/>
                <a:cs typeface="Arial" panose="020B0604020202020204" pitchFamily="34" charset="0"/>
              </a:rPr>
              <a:t>Somalia flag vector</a:t>
            </a:r>
            <a:r>
              <a:rPr lang="en-US" sz="1200" dirty="0">
                <a:solidFill>
                  <a:schemeClr val="bg1"/>
                </a:solidFill>
                <a:latin typeface="Arial" panose="020B0604020202020204" pitchFamily="34" charset="0"/>
                <a:cs typeface="Arial" panose="020B0604020202020204" pitchFamily="34" charset="0"/>
              </a:rPr>
              <a:t>. [online]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6"/>
              </a:rPr>
              <a:t>https://www.countryflags.com/en/somalia-flag-vector.html</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www.quora.com. (n.d.). </a:t>
            </a:r>
            <a:r>
              <a:rPr lang="en-US" sz="1200" i="1" dirty="0">
                <a:solidFill>
                  <a:schemeClr val="bg1"/>
                </a:solidFill>
                <a:latin typeface="Arial" panose="020B0604020202020204" pitchFamily="34" charset="0"/>
                <a:cs typeface="Arial" panose="020B0604020202020204" pitchFamily="34" charset="0"/>
              </a:rPr>
              <a:t>What may be the reason for poverty in Somalia? - Quora</a:t>
            </a:r>
            <a:r>
              <a:rPr lang="en-US" sz="1200" dirty="0">
                <a:solidFill>
                  <a:schemeClr val="bg1"/>
                </a:solidFill>
                <a:latin typeface="Arial" panose="020B0604020202020204" pitchFamily="34" charset="0"/>
                <a:cs typeface="Arial" panose="020B0604020202020204" pitchFamily="34" charset="0"/>
              </a:rPr>
              <a:t>. [online]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7"/>
              </a:rPr>
              <a:t>https://www.quora.com/What-may-be-the-reason-for-poverty-in-Somalia</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10</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21st Century Challenges. (2015). </a:t>
            </a:r>
            <a:r>
              <a:rPr lang="en-US" sz="1200" i="1" dirty="0">
                <a:solidFill>
                  <a:schemeClr val="bg1"/>
                </a:solidFill>
                <a:latin typeface="Arial" panose="020B0604020202020204" pitchFamily="34" charset="0"/>
                <a:cs typeface="Arial" panose="020B0604020202020204" pitchFamily="34" charset="0"/>
              </a:rPr>
              <a:t>Poverty in Britain</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8"/>
              </a:rPr>
              <a:t>https://21stcenturychallenges.org/poverty-in-britain/</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a:t>
            </a: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Somali Spot | Forum, News, Videos. (2018). </a:t>
            </a:r>
            <a:r>
              <a:rPr lang="en-US" sz="1200" i="1" dirty="0">
                <a:solidFill>
                  <a:schemeClr val="bg1"/>
                </a:solidFill>
                <a:latin typeface="Arial" panose="020B0604020202020204" pitchFamily="34" charset="0"/>
                <a:cs typeface="Arial" panose="020B0604020202020204" pitchFamily="34" charset="0"/>
              </a:rPr>
              <a:t>Another great move by the Somali </a:t>
            </a:r>
            <a:r>
              <a:rPr lang="en-US" sz="1200" i="1" dirty="0" err="1">
                <a:solidFill>
                  <a:schemeClr val="bg1"/>
                </a:solidFill>
                <a:latin typeface="Arial" panose="020B0604020202020204" pitchFamily="34" charset="0"/>
                <a:cs typeface="Arial" panose="020B0604020202020204" pitchFamily="34" charset="0"/>
              </a:rPr>
              <a:t>dowlad</a:t>
            </a:r>
            <a:r>
              <a:rPr lang="en-US" sz="1200" dirty="0">
                <a:solidFill>
                  <a:schemeClr val="bg1"/>
                </a:solidFill>
                <a:latin typeface="Arial" panose="020B0604020202020204" pitchFamily="34" charset="0"/>
                <a:cs typeface="Arial" panose="020B0604020202020204" pitchFamily="34" charset="0"/>
              </a:rPr>
              <a:t>. [online]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9"/>
              </a:rPr>
              <a:t>https://www.somalispot.com/threads/another-great-move-by-the-somali-dowlad.51216/page-8</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10</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So Much Hope. (2016). </a:t>
            </a:r>
            <a:r>
              <a:rPr lang="en-US" sz="1200" i="1" dirty="0">
                <a:solidFill>
                  <a:schemeClr val="bg1"/>
                </a:solidFill>
                <a:latin typeface="Arial" panose="020B0604020202020204" pitchFamily="34" charset="0"/>
                <a:cs typeface="Arial" panose="020B0604020202020204" pitchFamily="34" charset="0"/>
              </a:rPr>
              <a:t>I Found My Peace About Poverty And Economic Inequality</a:t>
            </a:r>
            <a:r>
              <a:rPr lang="en-US" sz="1200" dirty="0">
                <a:solidFill>
                  <a:schemeClr val="bg1"/>
                </a:solidFill>
                <a:latin typeface="Arial" panose="020B0604020202020204" pitchFamily="34" charset="0"/>
                <a:cs typeface="Arial" panose="020B0604020202020204" pitchFamily="34" charset="0"/>
              </a:rPr>
              <a:t>. [online]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10"/>
              </a:rPr>
              <a:t>http://www.somuchhope.com/sow/i-found-my-peace-about-poverty-and-economic-inequality</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ReliefWeb (2019). </a:t>
            </a:r>
            <a:r>
              <a:rPr lang="en-US" sz="1200" i="1" dirty="0">
                <a:solidFill>
                  <a:schemeClr val="bg1"/>
                </a:solidFill>
                <a:latin typeface="Arial" panose="020B0604020202020204" pitchFamily="34" charset="0"/>
                <a:cs typeface="Arial" panose="020B0604020202020204" pitchFamily="34" charset="0"/>
              </a:rPr>
              <a:t>Global education monitoring report 2019: gender report: Building bridges for gender equality [EN/AR] - World</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11"/>
              </a:rPr>
              <a:t>https://reliefweb.int/report/world/global-education-monitoring-report-2019-gender-report-building-bridges-gender-equality</a:t>
            </a:r>
            <a:r>
              <a:rPr lang="en-US" sz="1200" dirty="0">
                <a:solidFill>
                  <a:schemeClr val="bg1"/>
                </a:solidFill>
                <a:latin typeface="Arial" panose="020B0604020202020204" pitchFamily="34" charset="0"/>
                <a:cs typeface="Arial" panose="020B0604020202020204" pitchFamily="34" charset="0"/>
              </a:rPr>
              <a:t> [Accessed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Al-Fanar Media. (2018). </a:t>
            </a:r>
            <a:r>
              <a:rPr lang="en-GB" sz="1200" i="1" dirty="0">
                <a:solidFill>
                  <a:schemeClr val="bg1"/>
                </a:solidFill>
                <a:latin typeface="Arial" panose="020B0604020202020204" pitchFamily="34" charset="0"/>
                <a:cs typeface="Arial" panose="020B0604020202020204" pitchFamily="34" charset="0"/>
              </a:rPr>
              <a:t>For Many Somali Girls, Education Ends With a Brutal Ritual - Al-Fanar Media</a:t>
            </a:r>
            <a:r>
              <a:rPr lang="en-GB" sz="1200" dirty="0">
                <a:solidFill>
                  <a:schemeClr val="bg1"/>
                </a:solidFill>
                <a:latin typeface="Arial" panose="020B0604020202020204" pitchFamily="34" charset="0"/>
                <a:cs typeface="Arial" panose="020B0604020202020204" pitchFamily="34" charset="0"/>
              </a:rPr>
              <a:t>. [online] Available at: </a:t>
            </a:r>
            <a:r>
              <a:rPr lang="en-GB" sz="1200" dirty="0">
                <a:solidFill>
                  <a:schemeClr val="bg1"/>
                </a:solidFill>
                <a:latin typeface="Arial" panose="020B0604020202020204" pitchFamily="34" charset="0"/>
                <a:cs typeface="Arial" panose="020B0604020202020204" pitchFamily="34" charset="0"/>
                <a:hlinkClick r:id="rId12"/>
              </a:rPr>
              <a:t>https://www.al-fanarmedia.org/2018/03/many-somali-girls-education-ends-brutal-ritual/</a:t>
            </a:r>
            <a:r>
              <a:rPr lang="en-GB" sz="1200" dirty="0">
                <a:solidFill>
                  <a:schemeClr val="bg1"/>
                </a:solidFill>
                <a:latin typeface="Arial" panose="020B0604020202020204" pitchFamily="34" charset="0"/>
                <a:cs typeface="Arial" panose="020B0604020202020204" pitchFamily="34" charset="0"/>
              </a:rPr>
              <a:t> [Accessed 12</a:t>
            </a:r>
            <a:r>
              <a:rPr lang="en-GB" sz="1200" baseline="30000" dirty="0">
                <a:solidFill>
                  <a:schemeClr val="bg1"/>
                </a:solidFill>
                <a:latin typeface="Arial" panose="020B0604020202020204" pitchFamily="34" charset="0"/>
                <a:cs typeface="Arial" panose="020B0604020202020204" pitchFamily="34" charset="0"/>
              </a:rPr>
              <a:t>th</a:t>
            </a:r>
            <a:r>
              <a:rPr lang="en-GB" sz="1200" dirty="0">
                <a:solidFill>
                  <a:schemeClr val="bg1"/>
                </a:solidFill>
                <a:latin typeface="Arial" panose="020B0604020202020204" pitchFamily="34" charset="0"/>
                <a:cs typeface="Arial" panose="020B0604020202020204" pitchFamily="34" charset="0"/>
              </a:rPr>
              <a:t> March 2020]</a:t>
            </a:r>
            <a:endParaRPr lang="en-US" sz="1200" dirty="0">
              <a:solidFill>
                <a:schemeClr val="bg1"/>
              </a:solidFill>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Encyclopedia Britannica. (n.d.). </a:t>
            </a:r>
            <a:r>
              <a:rPr lang="en-US" sz="1200" i="1" dirty="0">
                <a:solidFill>
                  <a:schemeClr val="bg1"/>
                </a:solidFill>
                <a:latin typeface="Arial" panose="020B0604020202020204" pitchFamily="34" charset="0"/>
                <a:cs typeface="Arial" panose="020B0604020202020204" pitchFamily="34" charset="0"/>
              </a:rPr>
              <a:t>The Controversy over Female Genital Cutting</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13"/>
              </a:rPr>
              <a:t>https://www.britannica.com/story/the-controversy-over-female-genital-cutting</a:t>
            </a:r>
            <a:r>
              <a:rPr lang="en-US" sz="1200" dirty="0">
                <a:solidFill>
                  <a:schemeClr val="bg1"/>
                </a:solidFill>
                <a:latin typeface="Arial" panose="020B0604020202020204" pitchFamily="34" charset="0"/>
                <a:cs typeface="Arial" panose="020B0604020202020204" pitchFamily="34" charset="0"/>
              </a:rPr>
              <a:t> [Accessed14</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2503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CEF1FC8-19E0-46D0-8ED6-4E14E1FD5BD3}"/>
              </a:ext>
            </a:extLst>
          </p:cNvPr>
          <p:cNvSpPr/>
          <p:nvPr/>
        </p:nvSpPr>
        <p:spPr>
          <a:xfrm>
            <a:off x="209341" y="204019"/>
            <a:ext cx="11710220" cy="6425380"/>
          </a:xfrm>
          <a:prstGeom prst="rect">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u="sng"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CB82F81-B057-4BB8-94B2-D802FF2CB430}"/>
              </a:ext>
            </a:extLst>
          </p:cNvPr>
          <p:cNvSpPr txBox="1"/>
          <p:nvPr/>
        </p:nvSpPr>
        <p:spPr>
          <a:xfrm>
            <a:off x="252084" y="228601"/>
            <a:ext cx="11667477" cy="7294305"/>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Murphy, D.P. (2016). </a:t>
            </a:r>
            <a:r>
              <a:rPr lang="en-US" sz="1200" i="1" dirty="0">
                <a:solidFill>
                  <a:schemeClr val="bg1"/>
                </a:solidFill>
                <a:latin typeface="Arial" panose="020B0604020202020204" pitchFamily="34" charset="0"/>
                <a:cs typeface="Arial" panose="020B0604020202020204" pitchFamily="34" charset="0"/>
              </a:rPr>
              <a:t>Girls spend 40% more time doing chores than boys, according to a new UN report</a:t>
            </a:r>
            <a:r>
              <a:rPr lang="en-US" sz="1200" dirty="0">
                <a:solidFill>
                  <a:schemeClr val="bg1"/>
                </a:solidFill>
                <a:latin typeface="Arial" panose="020B0604020202020204" pitchFamily="34" charset="0"/>
                <a:cs typeface="Arial" panose="020B0604020202020204" pitchFamily="34" charset="0"/>
              </a:rPr>
              <a:t>. [online] TheJournal.ie. Available at: </a:t>
            </a:r>
            <a:r>
              <a:rPr lang="en-US" sz="1200" dirty="0">
                <a:solidFill>
                  <a:schemeClr val="bg1"/>
                </a:solidFill>
                <a:latin typeface="Arial" panose="020B0604020202020204" pitchFamily="34" charset="0"/>
                <a:cs typeface="Arial" panose="020B0604020202020204" pitchFamily="34" charset="0"/>
                <a:hlinkClick r:id="rId2"/>
              </a:rPr>
              <a:t>https://www.thejournal.ie/un-chores-3014246-Oct2016/</a:t>
            </a:r>
            <a:r>
              <a:rPr lang="en-US" sz="1200" dirty="0">
                <a:solidFill>
                  <a:schemeClr val="bg1"/>
                </a:solidFill>
                <a:latin typeface="Arial" panose="020B0604020202020204" pitchFamily="34" charset="0"/>
                <a:cs typeface="Arial" panose="020B0604020202020204" pitchFamily="34" charset="0"/>
              </a:rPr>
              <a:t> [Accessed 14</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Pulse Nigeria. (2016). </a:t>
            </a:r>
            <a:r>
              <a:rPr lang="en-US" sz="1200" i="1" dirty="0">
                <a:solidFill>
                  <a:schemeClr val="bg1"/>
                </a:solidFill>
                <a:latin typeface="Arial" panose="020B0604020202020204" pitchFamily="34" charset="0"/>
                <a:cs typeface="Arial" panose="020B0604020202020204" pitchFamily="34" charset="0"/>
              </a:rPr>
              <a:t>14-yr-old child bride forced to wed 60-yr-old man in “arranged marriage”</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3"/>
              </a:rPr>
              <a:t>https://www.pulse.ng/lifestyle/relationships-weddings/in-somalia-14-yr-old-child-bride-forced-to-wed-60-yr-old-man-in-arranged-marriage/8gpjcv9</a:t>
            </a:r>
            <a:r>
              <a:rPr lang="en-US" sz="1200" dirty="0">
                <a:solidFill>
                  <a:schemeClr val="bg1"/>
                </a:solidFill>
                <a:latin typeface="Arial" panose="020B0604020202020204" pitchFamily="34" charset="0"/>
                <a:cs typeface="Arial" panose="020B0604020202020204" pitchFamily="34" charset="0"/>
              </a:rPr>
              <a:t> [Accessed12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O’Grady, S. (2018). Most girls in Somalia experience genital mutilation. </a:t>
            </a:r>
            <a:r>
              <a:rPr lang="en-US" sz="1200" i="1" dirty="0">
                <a:solidFill>
                  <a:schemeClr val="bg1"/>
                </a:solidFill>
                <a:latin typeface="Arial" panose="020B0604020202020204" pitchFamily="34" charset="0"/>
                <a:cs typeface="Arial" panose="020B0604020202020204" pitchFamily="34" charset="0"/>
              </a:rPr>
              <a:t>The ritual just killed a 10-year-old.</a:t>
            </a:r>
            <a:r>
              <a:rPr lang="en-US" sz="1200" dirty="0">
                <a:solidFill>
                  <a:schemeClr val="bg1"/>
                </a:solidFill>
                <a:latin typeface="Arial" panose="020B0604020202020204" pitchFamily="34" charset="0"/>
                <a:cs typeface="Arial" panose="020B0604020202020204" pitchFamily="34" charset="0"/>
              </a:rPr>
              <a:t> The Washington Post. [online] Available at: </a:t>
            </a:r>
            <a:r>
              <a:rPr lang="en-US" sz="1200" dirty="0">
                <a:solidFill>
                  <a:schemeClr val="bg1"/>
                </a:solidFill>
                <a:latin typeface="Arial" panose="020B0604020202020204" pitchFamily="34" charset="0"/>
                <a:cs typeface="Arial" panose="020B0604020202020204" pitchFamily="34" charset="0"/>
                <a:hlinkClick r:id="rId4"/>
              </a:rPr>
              <a:t>https://www.washingtonpost.com/news/worldviews/wp/2018/07/20/most-girls-in-somalia-experience-genital-mutilation-the-ritual-just-killed-a-10-year-old/</a:t>
            </a:r>
            <a:r>
              <a:rPr lang="en-US" sz="1200" dirty="0">
                <a:solidFill>
                  <a:schemeClr val="bg1"/>
                </a:solidFill>
                <a:latin typeface="Arial" panose="020B0604020202020204" pitchFamily="34" charset="0"/>
                <a:cs typeface="Arial" panose="020B0604020202020204" pitchFamily="34" charset="0"/>
              </a:rPr>
              <a:t> [Accessed 10</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www.voanews.com. (2016). </a:t>
            </a:r>
            <a:r>
              <a:rPr lang="en-US" sz="1200" i="1" dirty="0">
                <a:solidFill>
                  <a:schemeClr val="bg1"/>
                </a:solidFill>
                <a:latin typeface="Arial" panose="020B0604020202020204" pitchFamily="34" charset="0"/>
                <a:cs typeface="Arial" panose="020B0604020202020204" pitchFamily="34" charset="0"/>
              </a:rPr>
              <a:t>Number of Child Soldiers in Somalia May Top 5,000, UN Reports | Voice of America - English</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5"/>
              </a:rPr>
              <a:t>https://www.voanews.com/africa/number-child-soldiers-somalia-may-top-5000-un-reports</a:t>
            </a:r>
            <a:r>
              <a:rPr lang="en-US" sz="1200" dirty="0">
                <a:solidFill>
                  <a:schemeClr val="bg1"/>
                </a:solidFill>
                <a:latin typeface="Arial" panose="020B0604020202020204" pitchFamily="34" charset="0"/>
                <a:cs typeface="Arial" panose="020B0604020202020204" pitchFamily="34" charset="0"/>
              </a:rPr>
              <a:t> [Accessed 15</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Jones, S. (2011). </a:t>
            </a:r>
            <a:r>
              <a:rPr lang="en-US" sz="1200" i="1" dirty="0">
                <a:solidFill>
                  <a:schemeClr val="bg1"/>
                </a:solidFill>
                <a:latin typeface="Arial" panose="020B0604020202020204" pitchFamily="34" charset="0"/>
                <a:cs typeface="Arial" panose="020B0604020202020204" pitchFamily="34" charset="0"/>
              </a:rPr>
              <a:t>Children on the frontlines of Somalia’s famine</a:t>
            </a:r>
            <a:r>
              <a:rPr lang="en-US" sz="1200" dirty="0">
                <a:solidFill>
                  <a:schemeClr val="bg1"/>
                </a:solidFill>
                <a:latin typeface="Arial" panose="020B0604020202020204" pitchFamily="34" charset="0"/>
                <a:cs typeface="Arial" panose="020B0604020202020204" pitchFamily="34" charset="0"/>
              </a:rPr>
              <a:t>. [online] Foreign Policy. Available at: </a:t>
            </a:r>
            <a:r>
              <a:rPr lang="en-US" sz="1200" dirty="0">
                <a:solidFill>
                  <a:schemeClr val="bg1"/>
                </a:solidFill>
                <a:latin typeface="Arial" panose="020B0604020202020204" pitchFamily="34" charset="0"/>
                <a:cs typeface="Arial" panose="020B0604020202020204" pitchFamily="34" charset="0"/>
                <a:hlinkClick r:id="rId6"/>
              </a:rPr>
              <a:t>https://foreignpolicy.com/2011/07/26/children-on-the-frontlines-of-somalias-famine/</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www.alaraby.co.uk (2016). </a:t>
            </a:r>
            <a:r>
              <a:rPr lang="en-US" sz="1200" i="1" dirty="0">
                <a:solidFill>
                  <a:schemeClr val="bg1"/>
                </a:solidFill>
                <a:latin typeface="Arial" panose="020B0604020202020204" pitchFamily="34" charset="0"/>
                <a:cs typeface="Arial" panose="020B0604020202020204" pitchFamily="34" charset="0"/>
              </a:rPr>
              <a:t>New project to tackle child soldier recruitment in Somalia</a:t>
            </a:r>
            <a:r>
              <a:rPr lang="en-US" sz="1200" dirty="0">
                <a:solidFill>
                  <a:schemeClr val="bg1"/>
                </a:solidFill>
                <a:latin typeface="Arial" panose="020B0604020202020204" pitchFamily="34" charset="0"/>
                <a:cs typeface="Arial" panose="020B0604020202020204" pitchFamily="34" charset="0"/>
              </a:rPr>
              <a:t>. [online] </a:t>
            </a:r>
            <a:r>
              <a:rPr lang="en-US" sz="1200" dirty="0" err="1">
                <a:solidFill>
                  <a:schemeClr val="bg1"/>
                </a:solidFill>
                <a:latin typeface="Arial" panose="020B0604020202020204" pitchFamily="34" charset="0"/>
                <a:cs typeface="Arial" panose="020B0604020202020204" pitchFamily="34" charset="0"/>
              </a:rPr>
              <a:t>alaraby</a:t>
            </a:r>
            <a:r>
              <a:rPr lang="en-US" sz="1200" dirty="0">
                <a:solidFill>
                  <a:schemeClr val="bg1"/>
                </a:solidFill>
                <a:latin typeface="Arial" panose="020B0604020202020204" pitchFamily="34" charset="0"/>
                <a:cs typeface="Arial" panose="020B0604020202020204" pitchFamily="34" charset="0"/>
              </a:rPr>
              <a:t>. Available at: </a:t>
            </a:r>
            <a:r>
              <a:rPr lang="en-US" sz="1200" dirty="0">
                <a:solidFill>
                  <a:schemeClr val="bg1"/>
                </a:solidFill>
                <a:latin typeface="Arial" panose="020B0604020202020204" pitchFamily="34" charset="0"/>
                <a:cs typeface="Arial" panose="020B0604020202020204" pitchFamily="34" charset="0"/>
                <a:hlinkClick r:id="rId7"/>
              </a:rPr>
              <a:t>https://english.alaraby.co.uk/english/news/2016/12/9/new-project-to-tackle-child-soldier-recruitment-in-somalia</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GB" sz="1200" b="1" u="sng"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Unicef UK. (2016). </a:t>
            </a:r>
            <a:r>
              <a:rPr lang="en-GB" sz="1200" i="1" dirty="0">
                <a:solidFill>
                  <a:schemeClr val="bg1"/>
                </a:solidFill>
                <a:latin typeface="Arial" panose="020B0604020202020204" pitchFamily="34" charset="0"/>
                <a:cs typeface="Arial" panose="020B0604020202020204" pitchFamily="34" charset="0"/>
              </a:rPr>
              <a:t>Unicef UK</a:t>
            </a:r>
            <a:r>
              <a:rPr lang="en-GB" sz="1200" dirty="0">
                <a:solidFill>
                  <a:schemeClr val="bg1"/>
                </a:solidFill>
                <a:latin typeface="Arial" panose="020B0604020202020204" pitchFamily="34" charset="0"/>
                <a:cs typeface="Arial" panose="020B0604020202020204" pitchFamily="34" charset="0"/>
              </a:rPr>
              <a:t>. [online] Available at: </a:t>
            </a:r>
            <a:r>
              <a:rPr lang="en-GB" sz="1200" dirty="0">
                <a:solidFill>
                  <a:schemeClr val="bg1"/>
                </a:solidFill>
                <a:latin typeface="Arial" panose="020B0604020202020204" pitchFamily="34" charset="0"/>
                <a:cs typeface="Arial" panose="020B0604020202020204" pitchFamily="34" charset="0"/>
                <a:hlinkClick r:id="rId8"/>
              </a:rPr>
              <a:t>https://www.unicef.org.uk/</a:t>
            </a:r>
            <a:r>
              <a:rPr lang="en-GB" sz="1200" dirty="0">
                <a:solidFill>
                  <a:schemeClr val="bg1"/>
                </a:solidFill>
                <a:latin typeface="Arial" panose="020B0604020202020204" pitchFamily="34" charset="0"/>
                <a:cs typeface="Arial" panose="020B0604020202020204" pitchFamily="34" charset="0"/>
              </a:rPr>
              <a:t> [Accessed 12</a:t>
            </a:r>
            <a:r>
              <a:rPr lang="en-GB" sz="1200" baseline="30000" dirty="0">
                <a:solidFill>
                  <a:schemeClr val="bg1"/>
                </a:solidFill>
                <a:latin typeface="Arial" panose="020B0604020202020204" pitchFamily="34" charset="0"/>
                <a:cs typeface="Arial" panose="020B0604020202020204" pitchFamily="34" charset="0"/>
              </a:rPr>
              <a:t>th</a:t>
            </a:r>
            <a:r>
              <a:rPr lang="en-GB" sz="1200" dirty="0">
                <a:solidFill>
                  <a:schemeClr val="bg1"/>
                </a:solidFill>
                <a:latin typeface="Arial" panose="020B0604020202020204" pitchFamily="34" charset="0"/>
                <a:cs typeface="Arial" panose="020B0604020202020204" pitchFamily="34" charset="0"/>
              </a:rPr>
              <a:t> March 2020].</a:t>
            </a: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www.savethechildren.org.uk. (n.d.). </a:t>
            </a:r>
            <a:r>
              <a:rPr lang="en-US" sz="1200" i="1" dirty="0">
                <a:solidFill>
                  <a:schemeClr val="bg1"/>
                </a:solidFill>
                <a:latin typeface="Arial" panose="020B0604020202020204" pitchFamily="34" charset="0"/>
                <a:cs typeface="Arial" panose="020B0604020202020204" pitchFamily="34" charset="0"/>
              </a:rPr>
              <a:t>Somalia | Save the Children UK</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9"/>
              </a:rPr>
              <a:t>https://www.savethechildren.org.uk/where-we-work/africa/somalia</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Africaeducationaltrust.org. (2011). </a:t>
            </a:r>
            <a:r>
              <a:rPr lang="en-US" sz="1200" i="1" dirty="0">
                <a:solidFill>
                  <a:schemeClr val="bg1"/>
                </a:solidFill>
                <a:latin typeface="Arial" panose="020B0604020202020204" pitchFamily="34" charset="0"/>
                <a:cs typeface="Arial" panose="020B0604020202020204" pitchFamily="34" charset="0"/>
              </a:rPr>
              <a:t>Somalia - Africa Educational Trust</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10"/>
              </a:rPr>
              <a:t>https://africaeducationaltrust.org/somalia/</a:t>
            </a:r>
            <a:r>
              <a:rPr lang="en-US" sz="1200" dirty="0">
                <a:solidFill>
                  <a:schemeClr val="bg1"/>
                </a:solidFill>
                <a:latin typeface="Arial" panose="020B0604020202020204" pitchFamily="34" charset="0"/>
                <a:cs typeface="Arial" panose="020B0604020202020204" pitchFamily="34" charset="0"/>
              </a:rPr>
              <a:t> </a:t>
            </a:r>
            <a:r>
              <a:rPr lang="en-GB" sz="1200" dirty="0">
                <a:solidFill>
                  <a:schemeClr val="bg1"/>
                </a:solidFill>
                <a:latin typeface="Arial" panose="020B0604020202020204" pitchFamily="34" charset="0"/>
                <a:cs typeface="Arial" panose="020B0604020202020204" pitchFamily="34" charset="0"/>
              </a:rPr>
              <a:t>[Accessed 10</a:t>
            </a:r>
            <a:r>
              <a:rPr lang="en-GB" sz="1200" baseline="30000" dirty="0">
                <a:solidFill>
                  <a:schemeClr val="bg1"/>
                </a:solidFill>
                <a:latin typeface="Arial" panose="020B0604020202020204" pitchFamily="34" charset="0"/>
                <a:cs typeface="Arial" panose="020B0604020202020204" pitchFamily="34" charset="0"/>
              </a:rPr>
              <a:t>th</a:t>
            </a:r>
            <a:r>
              <a:rPr lang="en-GB" sz="1200" dirty="0">
                <a:solidFill>
                  <a:schemeClr val="bg1"/>
                </a:solidFill>
                <a:latin typeface="Arial" panose="020B0604020202020204" pitchFamily="34" charset="0"/>
                <a:cs typeface="Arial" panose="020B0604020202020204" pitchFamily="34" charset="0"/>
              </a:rPr>
              <a:t> March 2020].</a:t>
            </a: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twitter.com. (n.d.). </a:t>
            </a:r>
            <a:r>
              <a:rPr lang="en-US" sz="1200" i="1" dirty="0">
                <a:solidFill>
                  <a:schemeClr val="bg1"/>
                </a:solidFill>
                <a:latin typeface="Arial" panose="020B0604020202020204" pitchFamily="34" charset="0"/>
                <a:cs typeface="Arial" panose="020B0604020202020204" pitchFamily="34" charset="0"/>
              </a:rPr>
              <a:t>Save the Children UK (@</a:t>
            </a:r>
            <a:r>
              <a:rPr lang="en-US" sz="1200" i="1" dirty="0" err="1">
                <a:solidFill>
                  <a:schemeClr val="bg1"/>
                </a:solidFill>
                <a:latin typeface="Arial" panose="020B0604020202020204" pitchFamily="34" charset="0"/>
                <a:cs typeface="Arial" panose="020B0604020202020204" pitchFamily="34" charset="0"/>
              </a:rPr>
              <a:t>savechildrenuk</a:t>
            </a:r>
            <a:r>
              <a:rPr lang="en-US" sz="1200" i="1" dirty="0">
                <a:solidFill>
                  <a:schemeClr val="bg1"/>
                </a:solidFill>
                <a:latin typeface="Arial" panose="020B0604020202020204" pitchFamily="34" charset="0"/>
                <a:cs typeface="Arial" panose="020B0604020202020204" pitchFamily="34" charset="0"/>
              </a:rPr>
              <a:t>) | Twitter</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11"/>
              </a:rPr>
              <a:t>https://twitter.com/savechildrenuk</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After School Africa. (2019). </a:t>
            </a:r>
            <a:r>
              <a:rPr lang="en-US" sz="1200" i="1" dirty="0">
                <a:solidFill>
                  <a:schemeClr val="bg1"/>
                </a:solidFill>
                <a:latin typeface="Arial" panose="020B0604020202020204" pitchFamily="34" charset="0"/>
                <a:cs typeface="Arial" panose="020B0604020202020204" pitchFamily="34" charset="0"/>
              </a:rPr>
              <a:t>African Graduate Scholarship for Students from Africa at University College, London 2018/2019 - UK</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12"/>
              </a:rPr>
              <a:t>https://www.afterschoolafrica.com/2769/ucl-aet-undergraduate-africa-outreach-bursaries-uk/</a:t>
            </a:r>
            <a:r>
              <a:rPr lang="en-US" sz="1200" dirty="0">
                <a:solidFill>
                  <a:schemeClr val="bg1"/>
                </a:solidFill>
                <a:latin typeface="Arial" panose="020B0604020202020204" pitchFamily="34" charset="0"/>
                <a:cs typeface="Arial" panose="020B0604020202020204" pitchFamily="34" charset="0"/>
              </a:rPr>
              <a:t> [Accessed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Wikipedia Contributors (2019). </a:t>
            </a:r>
            <a:r>
              <a:rPr lang="en-US" sz="1200" i="1" dirty="0" err="1">
                <a:solidFill>
                  <a:schemeClr val="bg1"/>
                </a:solidFill>
                <a:latin typeface="Arial" panose="020B0604020202020204" pitchFamily="34" charset="0"/>
                <a:cs typeface="Arial" panose="020B0604020202020204" pitchFamily="34" charset="0"/>
              </a:rPr>
              <a:t>Ecobricks</a:t>
            </a:r>
            <a:r>
              <a:rPr lang="en-US" sz="1200" dirty="0">
                <a:solidFill>
                  <a:schemeClr val="bg1"/>
                </a:solidFill>
                <a:latin typeface="Arial" panose="020B0604020202020204" pitchFamily="34" charset="0"/>
                <a:cs typeface="Arial" panose="020B0604020202020204" pitchFamily="34" charset="0"/>
              </a:rPr>
              <a:t>. [online] Wikipedia. Available at: </a:t>
            </a:r>
            <a:r>
              <a:rPr lang="en-US" sz="1200" dirty="0">
                <a:solidFill>
                  <a:schemeClr val="bg1"/>
                </a:solidFill>
                <a:latin typeface="Arial" panose="020B0604020202020204" pitchFamily="34" charset="0"/>
                <a:cs typeface="Arial" panose="020B0604020202020204" pitchFamily="34" charset="0"/>
                <a:hlinkClick r:id="rId13"/>
              </a:rPr>
              <a:t>https://en.wikipedia.org/wiki/Ecobricks</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532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CEF1FC8-19E0-46D0-8ED6-4E14E1FD5BD3}"/>
              </a:ext>
            </a:extLst>
          </p:cNvPr>
          <p:cNvSpPr/>
          <p:nvPr/>
        </p:nvSpPr>
        <p:spPr>
          <a:xfrm>
            <a:off x="209341" y="204019"/>
            <a:ext cx="11710220" cy="6425380"/>
          </a:xfrm>
          <a:prstGeom prst="rect">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200" b="1" u="sng"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CB82F81-B057-4BB8-94B2-D802FF2CB430}"/>
              </a:ext>
            </a:extLst>
          </p:cNvPr>
          <p:cNvSpPr txBox="1"/>
          <p:nvPr/>
        </p:nvSpPr>
        <p:spPr>
          <a:xfrm>
            <a:off x="209341" y="228601"/>
            <a:ext cx="11667477" cy="4524315"/>
          </a:xfrm>
          <a:prstGeom prst="rect">
            <a:avLst/>
          </a:prstGeom>
          <a:noFill/>
        </p:spPr>
        <p:txBody>
          <a:bodyPr wrap="square" rtlCol="0">
            <a:spAutoFit/>
          </a:bodyPr>
          <a:lstStyle/>
          <a:p>
            <a:r>
              <a:rPr lang="en-US" sz="1200" dirty="0">
                <a:solidFill>
                  <a:schemeClr val="bg1"/>
                </a:solidFill>
                <a:latin typeface="Arial" panose="020B0604020202020204" pitchFamily="34" charset="0"/>
                <a:cs typeface="Arial" panose="020B0604020202020204" pitchFamily="34" charset="0"/>
              </a:rPr>
              <a:t>Health Inequalities National Support Team LOW INCOME, DEBT AND HEALTH Includes Potential Key Actions for Reducing Ill Health and Mortality (Appendix 1) Identifying strengths and effective practice and making tailored recommendations on how to address gaps in service delivery. (n.d.). [online] Available at: </a:t>
            </a:r>
            <a:r>
              <a:rPr lang="en-US" sz="1200" dirty="0">
                <a:solidFill>
                  <a:schemeClr val="bg1"/>
                </a:solidFill>
                <a:latin typeface="Arial" panose="020B0604020202020204" pitchFamily="34" charset="0"/>
                <a:cs typeface="Arial" panose="020B0604020202020204" pitchFamily="34" charset="0"/>
                <a:hlinkClick r:id="rId2"/>
              </a:rPr>
              <a:t>https://assets.publishing.service.gov.uk/government/uploads/system/uploads/attachment_data/file/215398/dh_130517.pdf</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Department of Education, (2019) </a:t>
            </a:r>
            <a:r>
              <a:rPr lang="en-US" sz="1200" i="1" dirty="0">
                <a:solidFill>
                  <a:schemeClr val="bg1"/>
                </a:solidFill>
                <a:latin typeface="Arial" panose="020B0604020202020204" pitchFamily="34" charset="0"/>
                <a:cs typeface="Arial" panose="020B0604020202020204" pitchFamily="34" charset="0"/>
              </a:rPr>
              <a:t>Schools, Pupils and their Characteristics, </a:t>
            </a:r>
            <a:r>
              <a:rPr lang="en-US" sz="1200" dirty="0">
                <a:solidFill>
                  <a:schemeClr val="bg1"/>
                </a:solidFill>
                <a:latin typeface="Arial" panose="020B0604020202020204" pitchFamily="34" charset="0"/>
                <a:cs typeface="Arial" panose="020B0604020202020204" pitchFamily="34" charset="0"/>
              </a:rPr>
              <a:t>[online] Available at:   </a:t>
            </a:r>
            <a:r>
              <a:rPr lang="en-US" sz="1200" dirty="0">
                <a:solidFill>
                  <a:schemeClr val="bg1"/>
                </a:solidFill>
                <a:latin typeface="Arial" panose="020B0604020202020204" pitchFamily="34" charset="0"/>
                <a:cs typeface="Arial" panose="020B0604020202020204" pitchFamily="34" charset="0"/>
                <a:hlinkClick r:id="rId3"/>
              </a:rPr>
              <a:t>https://assets.publishing.service.gov.uk/government/uploads/system/uploads/attachment_data/file/812539/Schools_Pupils_and_their_Characteristics_2019_Main_Text.pdf</a:t>
            </a:r>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https://www.ecobricks.org/author/russs (2019). </a:t>
            </a:r>
            <a:r>
              <a:rPr lang="en-US" sz="1200" i="1" dirty="0" err="1">
                <a:solidFill>
                  <a:schemeClr val="bg1"/>
                </a:solidFill>
                <a:latin typeface="Arial" panose="020B0604020202020204" pitchFamily="34" charset="0"/>
                <a:cs typeface="Arial" panose="020B0604020202020204" pitchFamily="34" charset="0"/>
              </a:rPr>
              <a:t>Ecobricks</a:t>
            </a:r>
            <a:r>
              <a:rPr lang="en-US" sz="1200" i="1" dirty="0">
                <a:solidFill>
                  <a:schemeClr val="bg1"/>
                </a:solidFill>
                <a:latin typeface="Arial" panose="020B0604020202020204" pitchFamily="34" charset="0"/>
                <a:cs typeface="Arial" panose="020B0604020202020204" pitchFamily="34" charset="0"/>
              </a:rPr>
              <a:t>: Plastic, Solved.</a:t>
            </a:r>
            <a:r>
              <a:rPr lang="en-US" sz="1200" dirty="0">
                <a:solidFill>
                  <a:schemeClr val="bg1"/>
                </a:solidFill>
                <a:latin typeface="Arial" panose="020B0604020202020204" pitchFamily="34" charset="0"/>
                <a:cs typeface="Arial" panose="020B0604020202020204" pitchFamily="34" charset="0"/>
              </a:rPr>
              <a:t> [online] Ecobricks.org. Available at: </a:t>
            </a:r>
            <a:r>
              <a:rPr lang="en-US" sz="1200" dirty="0">
                <a:solidFill>
                  <a:schemeClr val="bg1"/>
                </a:solidFill>
                <a:latin typeface="Arial" panose="020B0604020202020204" pitchFamily="34" charset="0"/>
                <a:cs typeface="Arial" panose="020B0604020202020204" pitchFamily="34" charset="0"/>
                <a:hlinkClick r:id="rId4"/>
              </a:rPr>
              <a:t>https://www.ecobricks.org/</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Bedwell, S. (2019). </a:t>
            </a:r>
            <a:r>
              <a:rPr lang="en-US" sz="1200" i="1" dirty="0" err="1">
                <a:solidFill>
                  <a:schemeClr val="bg1"/>
                </a:solidFill>
                <a:latin typeface="Arial" panose="020B0604020202020204" pitchFamily="34" charset="0"/>
                <a:cs typeface="Arial" panose="020B0604020202020204" pitchFamily="34" charset="0"/>
              </a:rPr>
              <a:t>Ecobricks</a:t>
            </a:r>
            <a:r>
              <a:rPr lang="en-US" sz="1200" i="1" dirty="0">
                <a:solidFill>
                  <a:schemeClr val="bg1"/>
                </a:solidFill>
                <a:latin typeface="Arial" panose="020B0604020202020204" pitchFamily="34" charset="0"/>
                <a:cs typeface="Arial" panose="020B0604020202020204" pitchFamily="34" charset="0"/>
              </a:rPr>
              <a:t>... a use for plastic bottles and clean plastic waste</a:t>
            </a:r>
            <a:r>
              <a:rPr lang="en-US" sz="1200" dirty="0">
                <a:solidFill>
                  <a:schemeClr val="bg1"/>
                </a:solidFill>
                <a:latin typeface="Arial" panose="020B0604020202020204" pitchFamily="34" charset="0"/>
                <a:cs typeface="Arial" panose="020B0604020202020204" pitchFamily="34" charset="0"/>
              </a:rPr>
              <a:t>. [online] Plastic Generation. Available at</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5"/>
              </a:rPr>
              <a:t>https://plasticgeneration.com/ecobricks-an-alternative-building-material/</a:t>
            </a:r>
            <a:r>
              <a:rPr lang="en-US" sz="1200" dirty="0">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www.publichealthnetwork.cymru. (n.d.). </a:t>
            </a:r>
            <a:r>
              <a:rPr lang="en-US" sz="1200" i="1" dirty="0">
                <a:solidFill>
                  <a:schemeClr val="bg1"/>
                </a:solidFill>
                <a:latin typeface="Arial" panose="020B0604020202020204" pitchFamily="34" charset="0"/>
                <a:cs typeface="Arial" panose="020B0604020202020204" pitchFamily="34" charset="0"/>
              </a:rPr>
              <a:t>Welsh Network of Healthy School Schemes (WNHSS) | Public Health Network Cymru</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6"/>
              </a:rPr>
              <a:t>https://www.publichealthnetwork.cymru/en/social-determinants/education/welsh-network-of-healthy-school-schemes-wnhss/</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US" sz="1200" b="1" u="sng"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The Welsh Network of Healthy Schools Schemes Public Health Wales. (n.d.). [online] Available at: </a:t>
            </a:r>
            <a:r>
              <a:rPr lang="en-US" sz="1200" dirty="0">
                <a:solidFill>
                  <a:schemeClr val="bg1"/>
                </a:solidFill>
                <a:latin typeface="Arial" panose="020B0604020202020204" pitchFamily="34" charset="0"/>
                <a:cs typeface="Arial" panose="020B0604020202020204" pitchFamily="34" charset="0"/>
                <a:hlinkClick r:id="rId7"/>
              </a:rPr>
              <a:t>https://www.schoolsforhealth.org/sites/default/files/editor/wales-gemma-cox_0.pdf</a:t>
            </a:r>
            <a:r>
              <a:rPr lang="en-US" sz="1200" dirty="0">
                <a:solidFill>
                  <a:schemeClr val="bg1"/>
                </a:solidFill>
                <a:latin typeface="Arial" panose="020B0604020202020204" pitchFamily="34" charset="0"/>
                <a:cs typeface="Arial" panose="020B0604020202020204" pitchFamily="34" charset="0"/>
              </a:rPr>
              <a:t> [Accessed 12</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endParaRPr lang="en-US" sz="1200" b="1" u="sng" dirty="0">
              <a:solidFill>
                <a:schemeClr val="bg1"/>
              </a:solidFill>
              <a:latin typeface="Arial" panose="020B0604020202020204" pitchFamily="34" charset="0"/>
              <a:cs typeface="Arial" panose="020B0604020202020204" pitchFamily="34" charset="0"/>
            </a:endParaRPr>
          </a:p>
          <a:p>
            <a:endParaRPr lang="en-GB" sz="1200" b="1" u="sng" dirty="0">
              <a:solidFill>
                <a:schemeClr val="bg1"/>
              </a:solidFill>
              <a:latin typeface="Arial" panose="020B0604020202020204" pitchFamily="34" charset="0"/>
              <a:cs typeface="Arial" panose="020B0604020202020204" pitchFamily="34" charset="0"/>
            </a:endParaRPr>
          </a:p>
          <a:p>
            <a:r>
              <a:rPr lang="en-GB" sz="1200" dirty="0" err="1">
                <a:solidFill>
                  <a:schemeClr val="bg1"/>
                </a:solidFill>
                <a:latin typeface="Arial" panose="020B0604020202020204" pitchFamily="34" charset="0"/>
                <a:cs typeface="Arial" panose="020B0604020202020204" pitchFamily="34" charset="0"/>
              </a:rPr>
              <a:t>Istituto</a:t>
            </a: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Comprensivo</a:t>
            </a:r>
            <a:r>
              <a:rPr lang="en-GB" sz="1200" dirty="0">
                <a:solidFill>
                  <a:schemeClr val="bg1"/>
                </a:solidFill>
                <a:latin typeface="Arial" panose="020B0604020202020204" pitchFamily="34" charset="0"/>
                <a:cs typeface="Arial" panose="020B0604020202020204" pitchFamily="34" charset="0"/>
              </a:rPr>
              <a:t> Marostica. (n.d.). </a:t>
            </a:r>
            <a:r>
              <a:rPr lang="en-GB" sz="1200" i="1" dirty="0">
                <a:solidFill>
                  <a:schemeClr val="bg1"/>
                </a:solidFill>
                <a:latin typeface="Arial" panose="020B0604020202020204" pitchFamily="34" charset="0"/>
                <a:cs typeface="Arial" panose="020B0604020202020204" pitchFamily="34" charset="0"/>
              </a:rPr>
              <a:t>Home</a:t>
            </a:r>
            <a:r>
              <a:rPr lang="en-GB" sz="1200" dirty="0">
                <a:solidFill>
                  <a:schemeClr val="bg1"/>
                </a:solidFill>
                <a:latin typeface="Arial" panose="020B0604020202020204" pitchFamily="34" charset="0"/>
                <a:cs typeface="Arial" panose="020B0604020202020204" pitchFamily="34" charset="0"/>
              </a:rPr>
              <a:t>. [online] Available at: </a:t>
            </a:r>
            <a:r>
              <a:rPr lang="en-GB" sz="1200" dirty="0">
                <a:solidFill>
                  <a:schemeClr val="bg1"/>
                </a:solidFill>
                <a:latin typeface="Arial" panose="020B0604020202020204" pitchFamily="34" charset="0"/>
                <a:cs typeface="Arial" panose="020B0604020202020204" pitchFamily="34" charset="0"/>
                <a:hlinkClick r:id="rId8"/>
              </a:rPr>
              <a:t>https://www.icmarostica.edu.it/</a:t>
            </a:r>
            <a:r>
              <a:rPr lang="en-GB" sz="1200" dirty="0">
                <a:solidFill>
                  <a:schemeClr val="bg1"/>
                </a:solidFill>
                <a:latin typeface="Arial" panose="020B0604020202020204" pitchFamily="34" charset="0"/>
                <a:cs typeface="Arial" panose="020B0604020202020204" pitchFamily="34" charset="0"/>
              </a:rPr>
              <a:t> [Accessed 12</a:t>
            </a:r>
            <a:r>
              <a:rPr lang="en-GB" sz="1200" baseline="30000" dirty="0">
                <a:solidFill>
                  <a:schemeClr val="bg1"/>
                </a:solidFill>
                <a:latin typeface="Arial" panose="020B0604020202020204" pitchFamily="34" charset="0"/>
                <a:cs typeface="Arial" panose="020B0604020202020204" pitchFamily="34" charset="0"/>
              </a:rPr>
              <a:t>th</a:t>
            </a:r>
            <a:r>
              <a:rPr lang="en-GB" sz="1200" dirty="0">
                <a:solidFill>
                  <a:schemeClr val="bg1"/>
                </a:solidFill>
                <a:latin typeface="Arial" panose="020B0604020202020204" pitchFamily="34" charset="0"/>
                <a:cs typeface="Arial" panose="020B0604020202020204" pitchFamily="34" charset="0"/>
              </a:rPr>
              <a:t> March 2020].</a:t>
            </a:r>
          </a:p>
          <a:p>
            <a:endParaRPr lang="en-GB" sz="1200" b="1" u="sng"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Eco Schools. (2019). </a:t>
            </a:r>
            <a:r>
              <a:rPr lang="en-US" sz="1200" i="1" dirty="0">
                <a:solidFill>
                  <a:schemeClr val="bg1"/>
                </a:solidFill>
                <a:latin typeface="Arial" panose="020B0604020202020204" pitchFamily="34" charset="0"/>
                <a:cs typeface="Arial" panose="020B0604020202020204" pitchFamily="34" charset="0"/>
              </a:rPr>
              <a:t>Eco Schools</a:t>
            </a:r>
            <a:r>
              <a:rPr lang="en-US" sz="1200" dirty="0">
                <a:solidFill>
                  <a:schemeClr val="bg1"/>
                </a:solidFill>
                <a:latin typeface="Arial" panose="020B0604020202020204" pitchFamily="34" charset="0"/>
                <a:cs typeface="Arial" panose="020B0604020202020204" pitchFamily="34" charset="0"/>
              </a:rPr>
              <a:t>. [online] Available at: </a:t>
            </a:r>
            <a:r>
              <a:rPr lang="en-US" sz="1200" dirty="0">
                <a:solidFill>
                  <a:schemeClr val="bg1"/>
                </a:solidFill>
                <a:latin typeface="Arial" panose="020B0604020202020204" pitchFamily="34" charset="0"/>
                <a:cs typeface="Arial" panose="020B0604020202020204" pitchFamily="34" charset="0"/>
                <a:hlinkClick r:id="rId9"/>
              </a:rPr>
              <a:t>https://www.ecoschools.global/</a:t>
            </a:r>
            <a:r>
              <a:rPr lang="en-US" sz="1200" dirty="0">
                <a:solidFill>
                  <a:schemeClr val="bg1"/>
                </a:solidFill>
                <a:latin typeface="Arial" panose="020B0604020202020204" pitchFamily="34" charset="0"/>
                <a:cs typeface="Arial" panose="020B0604020202020204" pitchFamily="34" charset="0"/>
              </a:rPr>
              <a:t> [Accessed 13</a:t>
            </a:r>
            <a:r>
              <a:rPr lang="en-US" sz="1200" baseline="30000" dirty="0">
                <a:solidFill>
                  <a:schemeClr val="bg1"/>
                </a:solidFill>
                <a:latin typeface="Arial" panose="020B0604020202020204" pitchFamily="34" charset="0"/>
                <a:cs typeface="Arial" panose="020B0604020202020204" pitchFamily="34" charset="0"/>
              </a:rPr>
              <a:t>th</a:t>
            </a:r>
            <a:r>
              <a:rPr lang="en-US" sz="1200" dirty="0">
                <a:solidFill>
                  <a:schemeClr val="bg1"/>
                </a:solidFill>
                <a:latin typeface="Arial" panose="020B0604020202020204" pitchFamily="34" charset="0"/>
                <a:cs typeface="Arial" panose="020B0604020202020204" pitchFamily="34" charset="0"/>
              </a:rPr>
              <a:t> March 2020]</a:t>
            </a:r>
          </a:p>
          <a:p>
            <a:endParaRPr lang="en-GB" sz="1200" b="1" u="sng"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8321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2595</TotalTime>
  <Words>3722</Words>
  <Application>Microsoft Office PowerPoint</Application>
  <PresentationFormat>Widescreen</PresentationFormat>
  <Paragraphs>249</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DroidArabicKufiRegular</vt:lpstr>
      <vt:lpstr>Lato</vt:lpstr>
      <vt:lpstr>Roboto</vt:lpstr>
      <vt:lpstr>Tiempos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WILKINSON</dc:creator>
  <cp:lastModifiedBy>LISA WILKINSON</cp:lastModifiedBy>
  <cp:revision>85</cp:revision>
  <dcterms:created xsi:type="dcterms:W3CDTF">2020-03-23T12:25:20Z</dcterms:created>
  <dcterms:modified xsi:type="dcterms:W3CDTF">2020-03-27T22:59:22Z</dcterms:modified>
</cp:coreProperties>
</file>