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0" r:id="rId23"/>
    <p:sldId id="277" r:id="rId24"/>
    <p:sldId id="278" r:id="rId25"/>
    <p:sldId id="279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Objects="1">
      <p:cViewPr varScale="1">
        <p:scale>
          <a:sx n="106" d="100"/>
          <a:sy n="106" d="100"/>
        </p:scale>
        <p:origin x="103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53B8F6-F75B-478F-9893-E9ECBB4B4FC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78D96F-E9B4-47EB-A8B2-C3118AF700FD}">
      <dgm:prSet/>
      <dgm:spPr/>
      <dgm:t>
        <a:bodyPr/>
        <a:lstStyle/>
        <a:p>
          <a:r>
            <a:rPr lang="en-US" b="0" i="0"/>
            <a:t>Initially attention was focused on the language the learner produced.</a:t>
          </a:r>
          <a:endParaRPr lang="en-US"/>
        </a:p>
      </dgm:t>
    </dgm:pt>
    <dgm:pt modelId="{70D4360F-1FE2-46BE-8F56-8432B30764CE}" type="parTrans" cxnId="{93B797C5-9043-41DF-92CE-5B320A18DCE4}">
      <dgm:prSet/>
      <dgm:spPr/>
      <dgm:t>
        <a:bodyPr/>
        <a:lstStyle/>
        <a:p>
          <a:endParaRPr lang="en-US"/>
        </a:p>
      </dgm:t>
    </dgm:pt>
    <dgm:pt modelId="{2F8A0099-B585-4C4B-BBA9-9ED98F9F0955}" type="sibTrans" cxnId="{93B797C5-9043-41DF-92CE-5B320A18DCE4}">
      <dgm:prSet/>
      <dgm:spPr/>
      <dgm:t>
        <a:bodyPr/>
        <a:lstStyle/>
        <a:p>
          <a:endParaRPr lang="en-US"/>
        </a:p>
      </dgm:t>
    </dgm:pt>
    <dgm:pt modelId="{87D5A740-A091-454B-9798-31B644B9BDA2}">
      <dgm:prSet/>
      <dgm:spPr/>
      <dgm:t>
        <a:bodyPr/>
        <a:lstStyle/>
        <a:p>
          <a:r>
            <a:rPr lang="en-US" b="0" i="0"/>
            <a:t>The technique of error analysis looked at differences between the learner’s speech and that of native speakers (Corder)</a:t>
          </a:r>
          <a:endParaRPr lang="en-US"/>
        </a:p>
      </dgm:t>
    </dgm:pt>
    <dgm:pt modelId="{A20E395D-8DF7-49FC-A2E5-2C185C63C751}" type="parTrans" cxnId="{3D40DCF4-E09A-4239-8F78-6132BD608D29}">
      <dgm:prSet/>
      <dgm:spPr/>
      <dgm:t>
        <a:bodyPr/>
        <a:lstStyle/>
        <a:p>
          <a:endParaRPr lang="en-US"/>
        </a:p>
      </dgm:t>
    </dgm:pt>
    <dgm:pt modelId="{981AAD06-430C-4B88-8365-B77BE7DA161E}" type="sibTrans" cxnId="{3D40DCF4-E09A-4239-8F78-6132BD608D29}">
      <dgm:prSet/>
      <dgm:spPr/>
      <dgm:t>
        <a:bodyPr/>
        <a:lstStyle/>
        <a:p>
          <a:endParaRPr lang="en-US"/>
        </a:p>
      </dgm:t>
    </dgm:pt>
    <dgm:pt modelId="{02BE476F-5DE3-4FCD-95EF-D7B8CD7C8822}">
      <dgm:prSet/>
      <dgm:spPr/>
      <dgm:t>
        <a:bodyPr/>
        <a:lstStyle/>
        <a:p>
          <a:r>
            <a:rPr lang="en-US" b="0" i="0"/>
            <a:t>The next phase of research tried to establish stages of development for the learner’s language i.e. acquiring grammatical items like ‘to’, ‘the’ and ‘ing’.</a:t>
          </a:r>
          <a:endParaRPr lang="en-US"/>
        </a:p>
      </dgm:t>
    </dgm:pt>
    <dgm:pt modelId="{5238C090-2FF8-4F60-AAE8-547F4DB724EF}" type="parTrans" cxnId="{D67D0DEB-8535-44A0-8091-CB32EDB8AB97}">
      <dgm:prSet/>
      <dgm:spPr/>
      <dgm:t>
        <a:bodyPr/>
        <a:lstStyle/>
        <a:p>
          <a:endParaRPr lang="en-US"/>
        </a:p>
      </dgm:t>
    </dgm:pt>
    <dgm:pt modelId="{84682776-5C81-45E8-8800-8AE1969FDA60}" type="sibTrans" cxnId="{D67D0DEB-8535-44A0-8091-CB32EDB8AB97}">
      <dgm:prSet/>
      <dgm:spPr/>
      <dgm:t>
        <a:bodyPr/>
        <a:lstStyle/>
        <a:p>
          <a:endParaRPr lang="en-US"/>
        </a:p>
      </dgm:t>
    </dgm:pt>
    <dgm:pt modelId="{B4254783-58CE-4C2A-B637-74892258197E}">
      <dgm:prSet/>
      <dgm:spPr/>
      <dgm:t>
        <a:bodyPr/>
        <a:lstStyle/>
        <a:p>
          <a:r>
            <a:rPr lang="en-US" b="0" i="0"/>
            <a:t>There was an interest in the qualities learners brought to SLA and the choices they made when learning and using the second language.</a:t>
          </a:r>
          <a:endParaRPr lang="en-US"/>
        </a:p>
      </dgm:t>
    </dgm:pt>
    <dgm:pt modelId="{1F7804B1-E577-48E0-A0A8-B1561BE72AB9}" type="parTrans" cxnId="{9F3F14D3-16C0-4281-B48F-64B822A7A0A0}">
      <dgm:prSet/>
      <dgm:spPr/>
      <dgm:t>
        <a:bodyPr/>
        <a:lstStyle/>
        <a:p>
          <a:endParaRPr lang="en-US"/>
        </a:p>
      </dgm:t>
    </dgm:pt>
    <dgm:pt modelId="{6757684C-7F81-4026-82F4-FACFBAAFA2BC}" type="sibTrans" cxnId="{9F3F14D3-16C0-4281-B48F-64B822A7A0A0}">
      <dgm:prSet/>
      <dgm:spPr/>
      <dgm:t>
        <a:bodyPr/>
        <a:lstStyle/>
        <a:p>
          <a:endParaRPr lang="en-US"/>
        </a:p>
      </dgm:t>
    </dgm:pt>
    <dgm:pt modelId="{EC98BD49-F917-4338-B294-DDDB1C9CA891}" type="pres">
      <dgm:prSet presAssocID="{1153B8F6-F75B-478F-9893-E9ECBB4B4FCC}" presName="linear" presStyleCnt="0">
        <dgm:presLayoutVars>
          <dgm:animLvl val="lvl"/>
          <dgm:resizeHandles val="exact"/>
        </dgm:presLayoutVars>
      </dgm:prSet>
      <dgm:spPr/>
    </dgm:pt>
    <dgm:pt modelId="{4F740FF4-7552-497C-A485-7620AD9A3C90}" type="pres">
      <dgm:prSet presAssocID="{5E78D96F-E9B4-47EB-A8B2-C3118AF700F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62B3C4-4D9B-488F-866B-FB0E08C251CF}" type="pres">
      <dgm:prSet presAssocID="{2F8A0099-B585-4C4B-BBA9-9ED98F9F0955}" presName="spacer" presStyleCnt="0"/>
      <dgm:spPr/>
    </dgm:pt>
    <dgm:pt modelId="{AE1D47F4-43AE-4CC6-9CB6-CA101505A7F9}" type="pres">
      <dgm:prSet presAssocID="{87D5A740-A091-454B-9798-31B644B9BDA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77CAABC-A078-4EBD-B409-AD443D084457}" type="pres">
      <dgm:prSet presAssocID="{981AAD06-430C-4B88-8365-B77BE7DA161E}" presName="spacer" presStyleCnt="0"/>
      <dgm:spPr/>
    </dgm:pt>
    <dgm:pt modelId="{50712C51-B036-465A-8F5C-72F5B98F2937}" type="pres">
      <dgm:prSet presAssocID="{02BE476F-5DE3-4FCD-95EF-D7B8CD7C88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849694-2754-4C9F-9873-455BF3D8556E}" type="pres">
      <dgm:prSet presAssocID="{84682776-5C81-45E8-8800-8AE1969FDA60}" presName="spacer" presStyleCnt="0"/>
      <dgm:spPr/>
    </dgm:pt>
    <dgm:pt modelId="{A4ECC333-B56B-4C19-BD53-CDC9A84F07A8}" type="pres">
      <dgm:prSet presAssocID="{B4254783-58CE-4C2A-B637-74892258197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24E4C0C-3E56-4D9F-92FD-0F3B8DCE9D85}" type="presOf" srcId="{1153B8F6-F75B-478F-9893-E9ECBB4B4FCC}" destId="{EC98BD49-F917-4338-B294-DDDB1C9CA891}" srcOrd="0" destOrd="0" presId="urn:microsoft.com/office/officeart/2005/8/layout/vList2"/>
    <dgm:cxn modelId="{1F8B3517-B066-4DBE-96FD-E785199AE4B6}" type="presOf" srcId="{B4254783-58CE-4C2A-B637-74892258197E}" destId="{A4ECC333-B56B-4C19-BD53-CDC9A84F07A8}" srcOrd="0" destOrd="0" presId="urn:microsoft.com/office/officeart/2005/8/layout/vList2"/>
    <dgm:cxn modelId="{E2B69D2F-FE00-4278-BF78-ABCBE3372E96}" type="presOf" srcId="{02BE476F-5DE3-4FCD-95EF-D7B8CD7C8822}" destId="{50712C51-B036-465A-8F5C-72F5B98F2937}" srcOrd="0" destOrd="0" presId="urn:microsoft.com/office/officeart/2005/8/layout/vList2"/>
    <dgm:cxn modelId="{93B797C5-9043-41DF-92CE-5B320A18DCE4}" srcId="{1153B8F6-F75B-478F-9893-E9ECBB4B4FCC}" destId="{5E78D96F-E9B4-47EB-A8B2-C3118AF700FD}" srcOrd="0" destOrd="0" parTransId="{70D4360F-1FE2-46BE-8F56-8432B30764CE}" sibTransId="{2F8A0099-B585-4C4B-BBA9-9ED98F9F0955}"/>
    <dgm:cxn modelId="{9F3F14D3-16C0-4281-B48F-64B822A7A0A0}" srcId="{1153B8F6-F75B-478F-9893-E9ECBB4B4FCC}" destId="{B4254783-58CE-4C2A-B637-74892258197E}" srcOrd="3" destOrd="0" parTransId="{1F7804B1-E577-48E0-A0A8-B1561BE72AB9}" sibTransId="{6757684C-7F81-4026-82F4-FACFBAAFA2BC}"/>
    <dgm:cxn modelId="{58C04BD6-D4D0-4D07-B5A4-CF12AF8530B4}" type="presOf" srcId="{5E78D96F-E9B4-47EB-A8B2-C3118AF700FD}" destId="{4F740FF4-7552-497C-A485-7620AD9A3C90}" srcOrd="0" destOrd="0" presId="urn:microsoft.com/office/officeart/2005/8/layout/vList2"/>
    <dgm:cxn modelId="{2111E8DE-8C59-443B-8266-5C069DE11804}" type="presOf" srcId="{87D5A740-A091-454B-9798-31B644B9BDA2}" destId="{AE1D47F4-43AE-4CC6-9CB6-CA101505A7F9}" srcOrd="0" destOrd="0" presId="urn:microsoft.com/office/officeart/2005/8/layout/vList2"/>
    <dgm:cxn modelId="{D67D0DEB-8535-44A0-8091-CB32EDB8AB97}" srcId="{1153B8F6-F75B-478F-9893-E9ECBB4B4FCC}" destId="{02BE476F-5DE3-4FCD-95EF-D7B8CD7C8822}" srcOrd="2" destOrd="0" parTransId="{5238C090-2FF8-4F60-AAE8-547F4DB724EF}" sibTransId="{84682776-5C81-45E8-8800-8AE1969FDA60}"/>
    <dgm:cxn modelId="{3D40DCF4-E09A-4239-8F78-6132BD608D29}" srcId="{1153B8F6-F75B-478F-9893-E9ECBB4B4FCC}" destId="{87D5A740-A091-454B-9798-31B644B9BDA2}" srcOrd="1" destOrd="0" parTransId="{A20E395D-8DF7-49FC-A2E5-2C185C63C751}" sibTransId="{981AAD06-430C-4B88-8365-B77BE7DA161E}"/>
    <dgm:cxn modelId="{86CB2006-FB68-4AED-9E80-84C0405DB044}" type="presParOf" srcId="{EC98BD49-F917-4338-B294-DDDB1C9CA891}" destId="{4F740FF4-7552-497C-A485-7620AD9A3C90}" srcOrd="0" destOrd="0" presId="urn:microsoft.com/office/officeart/2005/8/layout/vList2"/>
    <dgm:cxn modelId="{1CF8632F-6971-425B-96E8-358915C0E9D1}" type="presParOf" srcId="{EC98BD49-F917-4338-B294-DDDB1C9CA891}" destId="{1762B3C4-4D9B-488F-866B-FB0E08C251CF}" srcOrd="1" destOrd="0" presId="urn:microsoft.com/office/officeart/2005/8/layout/vList2"/>
    <dgm:cxn modelId="{277127BA-CC7A-4D6C-8014-FEC93FD6870E}" type="presParOf" srcId="{EC98BD49-F917-4338-B294-DDDB1C9CA891}" destId="{AE1D47F4-43AE-4CC6-9CB6-CA101505A7F9}" srcOrd="2" destOrd="0" presId="urn:microsoft.com/office/officeart/2005/8/layout/vList2"/>
    <dgm:cxn modelId="{DCB2E915-1FE4-4E9D-AFE8-B097777F1980}" type="presParOf" srcId="{EC98BD49-F917-4338-B294-DDDB1C9CA891}" destId="{377CAABC-A078-4EBD-B409-AD443D084457}" srcOrd="3" destOrd="0" presId="urn:microsoft.com/office/officeart/2005/8/layout/vList2"/>
    <dgm:cxn modelId="{1580D80F-853D-4F5A-BFEC-C35835CC711E}" type="presParOf" srcId="{EC98BD49-F917-4338-B294-DDDB1C9CA891}" destId="{50712C51-B036-465A-8F5C-72F5B98F2937}" srcOrd="4" destOrd="0" presId="urn:microsoft.com/office/officeart/2005/8/layout/vList2"/>
    <dgm:cxn modelId="{5415AA71-E798-4E1F-8E2C-BFC5FA0029F2}" type="presParOf" srcId="{EC98BD49-F917-4338-B294-DDDB1C9CA891}" destId="{37849694-2754-4C9F-9873-455BF3D8556E}" srcOrd="5" destOrd="0" presId="urn:microsoft.com/office/officeart/2005/8/layout/vList2"/>
    <dgm:cxn modelId="{0F0513FD-CE54-4337-AB4A-0AA9DDF9DEF8}" type="presParOf" srcId="{EC98BD49-F917-4338-B294-DDDB1C9CA891}" destId="{A4ECC333-B56B-4C19-BD53-CDC9A84F07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7B7CE3-3A17-41D2-AEEB-A5444AC8E89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8F2F2E-93BE-4A4D-B011-7D0A599C8450}">
      <dgm:prSet/>
      <dgm:spPr/>
      <dgm:t>
        <a:bodyPr/>
        <a:lstStyle/>
        <a:p>
          <a:r>
            <a:rPr lang="en-US" b="0" i="0"/>
            <a:t>Much teaching-oriented SLA research explores the interface between cognitive psychology and educational research, called usage-based learning ( Tomasello, 2003).</a:t>
          </a:r>
          <a:endParaRPr lang="en-US"/>
        </a:p>
      </dgm:t>
    </dgm:pt>
    <dgm:pt modelId="{F72A97CC-6D97-4BE1-9E5D-6C9AE642D96E}" type="parTrans" cxnId="{1EE707FB-D830-4574-8A53-E2FC4554A92C}">
      <dgm:prSet/>
      <dgm:spPr/>
      <dgm:t>
        <a:bodyPr/>
        <a:lstStyle/>
        <a:p>
          <a:endParaRPr lang="en-US"/>
        </a:p>
      </dgm:t>
    </dgm:pt>
    <dgm:pt modelId="{2E9432B3-79B8-4143-8B6F-80883204BED5}" type="sibTrans" cxnId="{1EE707FB-D830-4574-8A53-E2FC4554A92C}">
      <dgm:prSet/>
      <dgm:spPr/>
      <dgm:t>
        <a:bodyPr/>
        <a:lstStyle/>
        <a:p>
          <a:endParaRPr lang="en-US"/>
        </a:p>
      </dgm:t>
    </dgm:pt>
    <dgm:pt modelId="{062BE5EB-FCFC-4791-A597-76D29BB2B486}">
      <dgm:prSet/>
      <dgm:spPr/>
      <dgm:t>
        <a:bodyPr/>
        <a:lstStyle/>
        <a:p>
          <a:r>
            <a:rPr lang="en-US" b="0" i="0"/>
            <a:t>This module is eclectic in presenting a variety of areas and approaches which are relevant to TEFL rather than a singe unified approach.</a:t>
          </a:r>
          <a:endParaRPr lang="en-US"/>
        </a:p>
      </dgm:t>
    </dgm:pt>
    <dgm:pt modelId="{BA2F7024-654D-4889-A2D9-31515B2BDA92}" type="parTrans" cxnId="{B095569B-7A2A-499A-B20E-D00761EF4FD7}">
      <dgm:prSet/>
      <dgm:spPr/>
      <dgm:t>
        <a:bodyPr/>
        <a:lstStyle/>
        <a:p>
          <a:endParaRPr lang="en-US"/>
        </a:p>
      </dgm:t>
    </dgm:pt>
    <dgm:pt modelId="{63FE719A-0CDA-4CC7-92D8-F2664B2AC285}" type="sibTrans" cxnId="{B095569B-7A2A-499A-B20E-D00761EF4FD7}">
      <dgm:prSet/>
      <dgm:spPr/>
      <dgm:t>
        <a:bodyPr/>
        <a:lstStyle/>
        <a:p>
          <a:endParaRPr lang="en-US"/>
        </a:p>
      </dgm:t>
    </dgm:pt>
    <dgm:pt modelId="{70CD1320-7CFB-43B2-B812-D83AB2EBD6DB}" type="pres">
      <dgm:prSet presAssocID="{E27B7CE3-3A17-41D2-AEEB-A5444AC8E89B}" presName="linear" presStyleCnt="0">
        <dgm:presLayoutVars>
          <dgm:animLvl val="lvl"/>
          <dgm:resizeHandles val="exact"/>
        </dgm:presLayoutVars>
      </dgm:prSet>
      <dgm:spPr/>
    </dgm:pt>
    <dgm:pt modelId="{8886B02D-2C4D-47FA-8880-8B4AB6C3B4D7}" type="pres">
      <dgm:prSet presAssocID="{1A8F2F2E-93BE-4A4D-B011-7D0A599C845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37D9FA5-B817-44D8-9514-BAAFFFAAD231}" type="pres">
      <dgm:prSet presAssocID="{2E9432B3-79B8-4143-8B6F-80883204BED5}" presName="spacer" presStyleCnt="0"/>
      <dgm:spPr/>
    </dgm:pt>
    <dgm:pt modelId="{9ECA92E4-7456-45FA-9C38-E5A9F1C2588B}" type="pres">
      <dgm:prSet presAssocID="{062BE5EB-FCFC-4791-A597-76D29BB2B48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C025239-3DF0-4DD8-938C-B06CC153C38E}" type="presOf" srcId="{062BE5EB-FCFC-4791-A597-76D29BB2B486}" destId="{9ECA92E4-7456-45FA-9C38-E5A9F1C2588B}" srcOrd="0" destOrd="0" presId="urn:microsoft.com/office/officeart/2005/8/layout/vList2"/>
    <dgm:cxn modelId="{8D33F591-44B5-4CBC-A969-49F166F4902B}" type="presOf" srcId="{1A8F2F2E-93BE-4A4D-B011-7D0A599C8450}" destId="{8886B02D-2C4D-47FA-8880-8B4AB6C3B4D7}" srcOrd="0" destOrd="0" presId="urn:microsoft.com/office/officeart/2005/8/layout/vList2"/>
    <dgm:cxn modelId="{B095569B-7A2A-499A-B20E-D00761EF4FD7}" srcId="{E27B7CE3-3A17-41D2-AEEB-A5444AC8E89B}" destId="{062BE5EB-FCFC-4791-A597-76D29BB2B486}" srcOrd="1" destOrd="0" parTransId="{BA2F7024-654D-4889-A2D9-31515B2BDA92}" sibTransId="{63FE719A-0CDA-4CC7-92D8-F2664B2AC285}"/>
    <dgm:cxn modelId="{F012FFE2-E4D5-4493-A6EE-932A3DFC8B99}" type="presOf" srcId="{E27B7CE3-3A17-41D2-AEEB-A5444AC8E89B}" destId="{70CD1320-7CFB-43B2-B812-D83AB2EBD6DB}" srcOrd="0" destOrd="0" presId="urn:microsoft.com/office/officeart/2005/8/layout/vList2"/>
    <dgm:cxn modelId="{1EE707FB-D830-4574-8A53-E2FC4554A92C}" srcId="{E27B7CE3-3A17-41D2-AEEB-A5444AC8E89B}" destId="{1A8F2F2E-93BE-4A4D-B011-7D0A599C8450}" srcOrd="0" destOrd="0" parTransId="{F72A97CC-6D97-4BE1-9E5D-6C9AE642D96E}" sibTransId="{2E9432B3-79B8-4143-8B6F-80883204BED5}"/>
    <dgm:cxn modelId="{3D9180BB-4178-421B-8E1E-416ED5B873C2}" type="presParOf" srcId="{70CD1320-7CFB-43B2-B812-D83AB2EBD6DB}" destId="{8886B02D-2C4D-47FA-8880-8B4AB6C3B4D7}" srcOrd="0" destOrd="0" presId="urn:microsoft.com/office/officeart/2005/8/layout/vList2"/>
    <dgm:cxn modelId="{ECEEEAD5-1CC5-496A-A69C-A98E0A215229}" type="presParOf" srcId="{70CD1320-7CFB-43B2-B812-D83AB2EBD6DB}" destId="{A37D9FA5-B817-44D8-9514-BAAFFFAAD231}" srcOrd="1" destOrd="0" presId="urn:microsoft.com/office/officeart/2005/8/layout/vList2"/>
    <dgm:cxn modelId="{96E82710-A6B4-42D7-8432-4EBDBC3EBC83}" type="presParOf" srcId="{70CD1320-7CFB-43B2-B812-D83AB2EBD6DB}" destId="{9ECA92E4-7456-45FA-9C38-E5A9F1C2588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798CC7-1309-184C-870B-AA8A1036A2E3}" type="doc">
      <dgm:prSet loTypeId="urn:microsoft.com/office/officeart/2005/8/layout/hProcess11" loCatId="process" qsTypeId="urn:microsoft.com/office/officeart/2005/8/quickstyle/simple4" qsCatId="simple" csTypeId="urn:microsoft.com/office/officeart/2005/8/colors/accent1_2" csCatId="accent1" phldr="1"/>
      <dgm:spPr/>
    </dgm:pt>
    <dgm:pt modelId="{767516EB-10B3-994D-BFBE-87F4DDA26A04}">
      <dgm:prSet phldrT="[Text]"/>
      <dgm:spPr/>
      <dgm:t>
        <a:bodyPr/>
        <a:lstStyle/>
        <a:p>
          <a:r>
            <a:rPr lang="en-US" dirty="0"/>
            <a:t>First Language (L1)</a:t>
          </a:r>
        </a:p>
      </dgm:t>
    </dgm:pt>
    <dgm:pt modelId="{F27214E7-7A47-B94B-B830-6CAEEB9F0320}" type="parTrans" cxnId="{7B162D60-74F2-1949-B1C3-38DB506ADC29}">
      <dgm:prSet/>
      <dgm:spPr/>
      <dgm:t>
        <a:bodyPr/>
        <a:lstStyle/>
        <a:p>
          <a:endParaRPr lang="en-US"/>
        </a:p>
      </dgm:t>
    </dgm:pt>
    <dgm:pt modelId="{143BE082-458F-DD4E-AE90-4FEE8AA2DDF9}" type="sibTrans" cxnId="{7B162D60-74F2-1949-B1C3-38DB506ADC29}">
      <dgm:prSet/>
      <dgm:spPr/>
      <dgm:t>
        <a:bodyPr/>
        <a:lstStyle/>
        <a:p>
          <a:endParaRPr lang="en-US"/>
        </a:p>
      </dgm:t>
    </dgm:pt>
    <dgm:pt modelId="{1686A241-17CA-C047-9850-D28DDBE5D821}">
      <dgm:prSet phldrT="[Text]"/>
      <dgm:spPr/>
      <dgm:t>
        <a:bodyPr/>
        <a:lstStyle/>
        <a:p>
          <a:r>
            <a:rPr lang="en-US" dirty="0"/>
            <a:t>Learner’s independent language (interlanguage)</a:t>
          </a:r>
        </a:p>
      </dgm:t>
    </dgm:pt>
    <dgm:pt modelId="{8198CBE8-972E-9840-9467-46CE97D7FBE4}" type="parTrans" cxnId="{9F004432-01A4-1647-A951-D16DCAB5C68E}">
      <dgm:prSet/>
      <dgm:spPr/>
      <dgm:t>
        <a:bodyPr/>
        <a:lstStyle/>
        <a:p>
          <a:endParaRPr lang="en-US"/>
        </a:p>
      </dgm:t>
    </dgm:pt>
    <dgm:pt modelId="{F88BCED6-AE4F-964E-BCA1-F7226BCC0D3F}" type="sibTrans" cxnId="{9F004432-01A4-1647-A951-D16DCAB5C68E}">
      <dgm:prSet/>
      <dgm:spPr/>
      <dgm:t>
        <a:bodyPr/>
        <a:lstStyle/>
        <a:p>
          <a:endParaRPr lang="en-US"/>
        </a:p>
      </dgm:t>
    </dgm:pt>
    <dgm:pt modelId="{488567E3-A388-6A42-8744-CD1B788E4553}">
      <dgm:prSet phldrT="[Text]"/>
      <dgm:spPr/>
      <dgm:t>
        <a:bodyPr/>
        <a:lstStyle/>
        <a:p>
          <a:r>
            <a:rPr lang="en-US" dirty="0"/>
            <a:t>Second Language (L2)</a:t>
          </a:r>
        </a:p>
      </dgm:t>
    </dgm:pt>
    <dgm:pt modelId="{EC1B0A55-125C-E742-8B2D-0F8A12A8BE7B}" type="parTrans" cxnId="{4C21E384-89D2-1141-9B83-FB23A014CFA9}">
      <dgm:prSet/>
      <dgm:spPr/>
      <dgm:t>
        <a:bodyPr/>
        <a:lstStyle/>
        <a:p>
          <a:endParaRPr lang="en-US"/>
        </a:p>
      </dgm:t>
    </dgm:pt>
    <dgm:pt modelId="{99464485-811D-4742-B5EF-5F107DDB52A5}" type="sibTrans" cxnId="{4C21E384-89D2-1141-9B83-FB23A014CFA9}">
      <dgm:prSet/>
      <dgm:spPr/>
      <dgm:t>
        <a:bodyPr/>
        <a:lstStyle/>
        <a:p>
          <a:endParaRPr lang="en-US"/>
        </a:p>
      </dgm:t>
    </dgm:pt>
    <dgm:pt modelId="{16965BA4-7003-FC43-91E5-FB06AE31EFF0}" type="pres">
      <dgm:prSet presAssocID="{FB798CC7-1309-184C-870B-AA8A1036A2E3}" presName="Name0" presStyleCnt="0">
        <dgm:presLayoutVars>
          <dgm:dir/>
          <dgm:resizeHandles val="exact"/>
        </dgm:presLayoutVars>
      </dgm:prSet>
      <dgm:spPr/>
    </dgm:pt>
    <dgm:pt modelId="{E00A517F-1B81-9949-AC44-F12F5C8579EC}" type="pres">
      <dgm:prSet presAssocID="{FB798CC7-1309-184C-870B-AA8A1036A2E3}" presName="arrow" presStyleLbl="bgShp" presStyleIdx="0" presStyleCnt="1"/>
      <dgm:spPr/>
    </dgm:pt>
    <dgm:pt modelId="{C9F64FB9-9A0A-BB4F-BF7B-EA4AEC14FFA0}" type="pres">
      <dgm:prSet presAssocID="{FB798CC7-1309-184C-870B-AA8A1036A2E3}" presName="points" presStyleCnt="0"/>
      <dgm:spPr/>
    </dgm:pt>
    <dgm:pt modelId="{FAC7DB8F-3BA7-7F4B-89A6-150323226169}" type="pres">
      <dgm:prSet presAssocID="{767516EB-10B3-994D-BFBE-87F4DDA26A04}" presName="compositeA" presStyleCnt="0"/>
      <dgm:spPr/>
    </dgm:pt>
    <dgm:pt modelId="{F3C6917B-96A0-7341-AE6C-B539C2438E47}" type="pres">
      <dgm:prSet presAssocID="{767516EB-10B3-994D-BFBE-87F4DDA26A04}" presName="textA" presStyleLbl="revTx" presStyleIdx="0" presStyleCnt="3">
        <dgm:presLayoutVars>
          <dgm:bulletEnabled val="1"/>
        </dgm:presLayoutVars>
      </dgm:prSet>
      <dgm:spPr/>
    </dgm:pt>
    <dgm:pt modelId="{57C816B3-3A22-7449-A6C4-A05AE839C7EC}" type="pres">
      <dgm:prSet presAssocID="{767516EB-10B3-994D-BFBE-87F4DDA26A04}" presName="circleA" presStyleLbl="node1" presStyleIdx="0" presStyleCnt="3"/>
      <dgm:spPr/>
    </dgm:pt>
    <dgm:pt modelId="{BB6AC2AA-6C7B-6E46-88E4-D09692DB39E1}" type="pres">
      <dgm:prSet presAssocID="{767516EB-10B3-994D-BFBE-87F4DDA26A04}" presName="spaceA" presStyleCnt="0"/>
      <dgm:spPr/>
    </dgm:pt>
    <dgm:pt modelId="{734DED8F-BE94-5C45-AA65-583C49D18582}" type="pres">
      <dgm:prSet presAssocID="{143BE082-458F-DD4E-AE90-4FEE8AA2DDF9}" presName="space" presStyleCnt="0"/>
      <dgm:spPr/>
    </dgm:pt>
    <dgm:pt modelId="{C54A856A-C4B2-2C4D-B120-5A8A8A19B5B7}" type="pres">
      <dgm:prSet presAssocID="{1686A241-17CA-C047-9850-D28DDBE5D821}" presName="compositeB" presStyleCnt="0"/>
      <dgm:spPr/>
    </dgm:pt>
    <dgm:pt modelId="{BDE9F39A-1CB7-AB47-A64A-083793D59EBE}" type="pres">
      <dgm:prSet presAssocID="{1686A241-17CA-C047-9850-D28DDBE5D821}" presName="textB" presStyleLbl="revTx" presStyleIdx="1" presStyleCnt="3">
        <dgm:presLayoutVars>
          <dgm:bulletEnabled val="1"/>
        </dgm:presLayoutVars>
      </dgm:prSet>
      <dgm:spPr/>
    </dgm:pt>
    <dgm:pt modelId="{A11DF3D9-D9F1-0D44-BB04-064DDCE42BC3}" type="pres">
      <dgm:prSet presAssocID="{1686A241-17CA-C047-9850-D28DDBE5D821}" presName="circleB" presStyleLbl="node1" presStyleIdx="1" presStyleCnt="3"/>
      <dgm:spPr/>
    </dgm:pt>
    <dgm:pt modelId="{07C55C38-0736-B940-8E89-5AFA5A72194C}" type="pres">
      <dgm:prSet presAssocID="{1686A241-17CA-C047-9850-D28DDBE5D821}" presName="spaceB" presStyleCnt="0"/>
      <dgm:spPr/>
    </dgm:pt>
    <dgm:pt modelId="{46CE1DBC-7194-7143-A1A5-3941E0A23905}" type="pres">
      <dgm:prSet presAssocID="{F88BCED6-AE4F-964E-BCA1-F7226BCC0D3F}" presName="space" presStyleCnt="0"/>
      <dgm:spPr/>
    </dgm:pt>
    <dgm:pt modelId="{A527FE32-3057-7642-898D-CF04419EF2F4}" type="pres">
      <dgm:prSet presAssocID="{488567E3-A388-6A42-8744-CD1B788E4553}" presName="compositeA" presStyleCnt="0"/>
      <dgm:spPr/>
    </dgm:pt>
    <dgm:pt modelId="{C50BFBB5-AD57-6A41-AA00-636187D94704}" type="pres">
      <dgm:prSet presAssocID="{488567E3-A388-6A42-8744-CD1B788E4553}" presName="textA" presStyleLbl="revTx" presStyleIdx="2" presStyleCnt="3">
        <dgm:presLayoutVars>
          <dgm:bulletEnabled val="1"/>
        </dgm:presLayoutVars>
      </dgm:prSet>
      <dgm:spPr/>
    </dgm:pt>
    <dgm:pt modelId="{E4EA4199-1B61-3A4A-83A7-26F63BDD18DD}" type="pres">
      <dgm:prSet presAssocID="{488567E3-A388-6A42-8744-CD1B788E4553}" presName="circleA" presStyleLbl="node1" presStyleIdx="2" presStyleCnt="3"/>
      <dgm:spPr/>
    </dgm:pt>
    <dgm:pt modelId="{821EB91F-7729-D94B-8DDA-D3607E35B0F6}" type="pres">
      <dgm:prSet presAssocID="{488567E3-A388-6A42-8744-CD1B788E4553}" presName="spaceA" presStyleCnt="0"/>
      <dgm:spPr/>
    </dgm:pt>
  </dgm:ptLst>
  <dgm:cxnLst>
    <dgm:cxn modelId="{9F004432-01A4-1647-A951-D16DCAB5C68E}" srcId="{FB798CC7-1309-184C-870B-AA8A1036A2E3}" destId="{1686A241-17CA-C047-9850-D28DDBE5D821}" srcOrd="1" destOrd="0" parTransId="{8198CBE8-972E-9840-9467-46CE97D7FBE4}" sibTransId="{F88BCED6-AE4F-964E-BCA1-F7226BCC0D3F}"/>
    <dgm:cxn modelId="{7B162D60-74F2-1949-B1C3-38DB506ADC29}" srcId="{FB798CC7-1309-184C-870B-AA8A1036A2E3}" destId="{767516EB-10B3-994D-BFBE-87F4DDA26A04}" srcOrd="0" destOrd="0" parTransId="{F27214E7-7A47-B94B-B830-6CAEEB9F0320}" sibTransId="{143BE082-458F-DD4E-AE90-4FEE8AA2DDF9}"/>
    <dgm:cxn modelId="{4C21E384-89D2-1141-9B83-FB23A014CFA9}" srcId="{FB798CC7-1309-184C-870B-AA8A1036A2E3}" destId="{488567E3-A388-6A42-8744-CD1B788E4553}" srcOrd="2" destOrd="0" parTransId="{EC1B0A55-125C-E742-8B2D-0F8A12A8BE7B}" sibTransId="{99464485-811D-4742-B5EF-5F107DDB52A5}"/>
    <dgm:cxn modelId="{8A6F419E-2090-EB4D-A339-D181819BD9C4}" type="presOf" srcId="{FB798CC7-1309-184C-870B-AA8A1036A2E3}" destId="{16965BA4-7003-FC43-91E5-FB06AE31EFF0}" srcOrd="0" destOrd="0" presId="urn:microsoft.com/office/officeart/2005/8/layout/hProcess11"/>
    <dgm:cxn modelId="{AD1538C8-9494-7E4A-A8BA-B116EB4A2778}" type="presOf" srcId="{488567E3-A388-6A42-8744-CD1B788E4553}" destId="{C50BFBB5-AD57-6A41-AA00-636187D94704}" srcOrd="0" destOrd="0" presId="urn:microsoft.com/office/officeart/2005/8/layout/hProcess11"/>
    <dgm:cxn modelId="{B2135EF4-6821-0F40-B442-25D6262B4568}" type="presOf" srcId="{1686A241-17CA-C047-9850-D28DDBE5D821}" destId="{BDE9F39A-1CB7-AB47-A64A-083793D59EBE}" srcOrd="0" destOrd="0" presId="urn:microsoft.com/office/officeart/2005/8/layout/hProcess11"/>
    <dgm:cxn modelId="{B4A152F7-B4E2-384C-A2B6-23008E5CE16C}" type="presOf" srcId="{767516EB-10B3-994D-BFBE-87F4DDA26A04}" destId="{F3C6917B-96A0-7341-AE6C-B539C2438E47}" srcOrd="0" destOrd="0" presId="urn:microsoft.com/office/officeart/2005/8/layout/hProcess11"/>
    <dgm:cxn modelId="{6755C39B-EA10-7B4B-8E46-581A76CE3F1B}" type="presParOf" srcId="{16965BA4-7003-FC43-91E5-FB06AE31EFF0}" destId="{E00A517F-1B81-9949-AC44-F12F5C8579EC}" srcOrd="0" destOrd="0" presId="urn:microsoft.com/office/officeart/2005/8/layout/hProcess11"/>
    <dgm:cxn modelId="{2F048922-A1DA-1740-BE3C-9A46DA1AEC7E}" type="presParOf" srcId="{16965BA4-7003-FC43-91E5-FB06AE31EFF0}" destId="{C9F64FB9-9A0A-BB4F-BF7B-EA4AEC14FFA0}" srcOrd="1" destOrd="0" presId="urn:microsoft.com/office/officeart/2005/8/layout/hProcess11"/>
    <dgm:cxn modelId="{245336CF-F4AE-AB48-89AF-8C8FB0D036EE}" type="presParOf" srcId="{C9F64FB9-9A0A-BB4F-BF7B-EA4AEC14FFA0}" destId="{FAC7DB8F-3BA7-7F4B-89A6-150323226169}" srcOrd="0" destOrd="0" presId="urn:microsoft.com/office/officeart/2005/8/layout/hProcess11"/>
    <dgm:cxn modelId="{68589B4B-61FF-7F49-90DE-4EC33DFF5D96}" type="presParOf" srcId="{FAC7DB8F-3BA7-7F4B-89A6-150323226169}" destId="{F3C6917B-96A0-7341-AE6C-B539C2438E47}" srcOrd="0" destOrd="0" presId="urn:microsoft.com/office/officeart/2005/8/layout/hProcess11"/>
    <dgm:cxn modelId="{F3F3F871-F9A1-DD4B-93A6-F5F36C559BED}" type="presParOf" srcId="{FAC7DB8F-3BA7-7F4B-89A6-150323226169}" destId="{57C816B3-3A22-7449-A6C4-A05AE839C7EC}" srcOrd="1" destOrd="0" presId="urn:microsoft.com/office/officeart/2005/8/layout/hProcess11"/>
    <dgm:cxn modelId="{7A209863-40C8-3D48-8808-5A7AF510F46B}" type="presParOf" srcId="{FAC7DB8F-3BA7-7F4B-89A6-150323226169}" destId="{BB6AC2AA-6C7B-6E46-88E4-D09692DB39E1}" srcOrd="2" destOrd="0" presId="urn:microsoft.com/office/officeart/2005/8/layout/hProcess11"/>
    <dgm:cxn modelId="{01C9436C-31C8-144D-A425-5A559C9BABAD}" type="presParOf" srcId="{C9F64FB9-9A0A-BB4F-BF7B-EA4AEC14FFA0}" destId="{734DED8F-BE94-5C45-AA65-583C49D18582}" srcOrd="1" destOrd="0" presId="urn:microsoft.com/office/officeart/2005/8/layout/hProcess11"/>
    <dgm:cxn modelId="{8A0D6C20-D76D-EE42-B460-1CCF3E713DD1}" type="presParOf" srcId="{C9F64FB9-9A0A-BB4F-BF7B-EA4AEC14FFA0}" destId="{C54A856A-C4B2-2C4D-B120-5A8A8A19B5B7}" srcOrd="2" destOrd="0" presId="urn:microsoft.com/office/officeart/2005/8/layout/hProcess11"/>
    <dgm:cxn modelId="{E70957CE-C345-F648-BA08-DA3672C81E9C}" type="presParOf" srcId="{C54A856A-C4B2-2C4D-B120-5A8A8A19B5B7}" destId="{BDE9F39A-1CB7-AB47-A64A-083793D59EBE}" srcOrd="0" destOrd="0" presId="urn:microsoft.com/office/officeart/2005/8/layout/hProcess11"/>
    <dgm:cxn modelId="{F544B0F4-6632-BE4B-A243-A2478C8B4C1A}" type="presParOf" srcId="{C54A856A-C4B2-2C4D-B120-5A8A8A19B5B7}" destId="{A11DF3D9-D9F1-0D44-BB04-064DDCE42BC3}" srcOrd="1" destOrd="0" presId="urn:microsoft.com/office/officeart/2005/8/layout/hProcess11"/>
    <dgm:cxn modelId="{F95D1263-7903-7047-B934-62C1803BAF18}" type="presParOf" srcId="{C54A856A-C4B2-2C4D-B120-5A8A8A19B5B7}" destId="{07C55C38-0736-B940-8E89-5AFA5A72194C}" srcOrd="2" destOrd="0" presId="urn:microsoft.com/office/officeart/2005/8/layout/hProcess11"/>
    <dgm:cxn modelId="{20262A8A-F819-B147-B885-E471AAA40DEA}" type="presParOf" srcId="{C9F64FB9-9A0A-BB4F-BF7B-EA4AEC14FFA0}" destId="{46CE1DBC-7194-7143-A1A5-3941E0A23905}" srcOrd="3" destOrd="0" presId="urn:microsoft.com/office/officeart/2005/8/layout/hProcess11"/>
    <dgm:cxn modelId="{838C2358-6F21-0043-A4DD-F68002FC58C8}" type="presParOf" srcId="{C9F64FB9-9A0A-BB4F-BF7B-EA4AEC14FFA0}" destId="{A527FE32-3057-7642-898D-CF04419EF2F4}" srcOrd="4" destOrd="0" presId="urn:microsoft.com/office/officeart/2005/8/layout/hProcess11"/>
    <dgm:cxn modelId="{E260D4CC-8044-3D45-9F82-04FF513747DF}" type="presParOf" srcId="{A527FE32-3057-7642-898D-CF04419EF2F4}" destId="{C50BFBB5-AD57-6A41-AA00-636187D94704}" srcOrd="0" destOrd="0" presId="urn:microsoft.com/office/officeart/2005/8/layout/hProcess11"/>
    <dgm:cxn modelId="{7358AA88-1BF8-514A-AC7E-03B83A36B22A}" type="presParOf" srcId="{A527FE32-3057-7642-898D-CF04419EF2F4}" destId="{E4EA4199-1B61-3A4A-83A7-26F63BDD18DD}" srcOrd="1" destOrd="0" presId="urn:microsoft.com/office/officeart/2005/8/layout/hProcess11"/>
    <dgm:cxn modelId="{80D40493-8467-A944-872A-5F9ED423E24E}" type="presParOf" srcId="{A527FE32-3057-7642-898D-CF04419EF2F4}" destId="{821EB91F-7729-D94B-8DDA-D3607E35B0F6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740FF4-7552-497C-A485-7620AD9A3C90}">
      <dsp:nvSpPr>
        <dsp:cNvPr id="0" name=""/>
        <dsp:cNvSpPr/>
      </dsp:nvSpPr>
      <dsp:spPr>
        <a:xfrm>
          <a:off x="0" y="112990"/>
          <a:ext cx="4793456" cy="12184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Initially attention was focused on the language the learner produced.</a:t>
          </a:r>
          <a:endParaRPr lang="en-US" sz="1700" kern="1200"/>
        </a:p>
      </dsp:txBody>
      <dsp:txXfrm>
        <a:off x="59480" y="172470"/>
        <a:ext cx="4674496" cy="1099496"/>
      </dsp:txXfrm>
    </dsp:sp>
    <dsp:sp modelId="{AE1D47F4-43AE-4CC6-9CB6-CA101505A7F9}">
      <dsp:nvSpPr>
        <dsp:cNvPr id="0" name=""/>
        <dsp:cNvSpPr/>
      </dsp:nvSpPr>
      <dsp:spPr>
        <a:xfrm>
          <a:off x="0" y="1380406"/>
          <a:ext cx="4793456" cy="1218456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The technique of error analysis looked at differences between the learner’s speech and that of native speakers (Corder)</a:t>
          </a:r>
          <a:endParaRPr lang="en-US" sz="1700" kern="1200"/>
        </a:p>
      </dsp:txBody>
      <dsp:txXfrm>
        <a:off x="59480" y="1439886"/>
        <a:ext cx="4674496" cy="1099496"/>
      </dsp:txXfrm>
    </dsp:sp>
    <dsp:sp modelId="{50712C51-B036-465A-8F5C-72F5B98F2937}">
      <dsp:nvSpPr>
        <dsp:cNvPr id="0" name=""/>
        <dsp:cNvSpPr/>
      </dsp:nvSpPr>
      <dsp:spPr>
        <a:xfrm>
          <a:off x="0" y="2647823"/>
          <a:ext cx="4793456" cy="1218456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The next phase of research tried to establish stages of development for the learner’s language i.e. acquiring grammatical items like ‘to’, ‘the’ and ‘ing’.</a:t>
          </a:r>
          <a:endParaRPr lang="en-US" sz="1700" kern="1200"/>
        </a:p>
      </dsp:txBody>
      <dsp:txXfrm>
        <a:off x="59480" y="2707303"/>
        <a:ext cx="4674496" cy="1099496"/>
      </dsp:txXfrm>
    </dsp:sp>
    <dsp:sp modelId="{A4ECC333-B56B-4C19-BD53-CDC9A84F07A8}">
      <dsp:nvSpPr>
        <dsp:cNvPr id="0" name=""/>
        <dsp:cNvSpPr/>
      </dsp:nvSpPr>
      <dsp:spPr>
        <a:xfrm>
          <a:off x="0" y="3915240"/>
          <a:ext cx="4793456" cy="1218456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There was an interest in the qualities learners brought to SLA and the choices they made when learning and using the second language.</a:t>
          </a:r>
          <a:endParaRPr lang="en-US" sz="1700" kern="1200"/>
        </a:p>
      </dsp:txBody>
      <dsp:txXfrm>
        <a:off x="59480" y="3974720"/>
        <a:ext cx="4674496" cy="10994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6B02D-2C4D-47FA-8880-8B4AB6C3B4D7}">
      <dsp:nvSpPr>
        <dsp:cNvPr id="0" name=""/>
        <dsp:cNvSpPr/>
      </dsp:nvSpPr>
      <dsp:spPr>
        <a:xfrm>
          <a:off x="0" y="222143"/>
          <a:ext cx="4793456" cy="2368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Much teaching-oriented SLA research explores the interface between cognitive psychology and educational research, called usage-based learning ( Tomasello, 2003).</a:t>
          </a:r>
          <a:endParaRPr lang="en-US" sz="2300" kern="1200"/>
        </a:p>
      </dsp:txBody>
      <dsp:txXfrm>
        <a:off x="115600" y="337743"/>
        <a:ext cx="4562256" cy="2136880"/>
      </dsp:txXfrm>
    </dsp:sp>
    <dsp:sp modelId="{9ECA92E4-7456-45FA-9C38-E5A9F1C2588B}">
      <dsp:nvSpPr>
        <dsp:cNvPr id="0" name=""/>
        <dsp:cNvSpPr/>
      </dsp:nvSpPr>
      <dsp:spPr>
        <a:xfrm>
          <a:off x="0" y="2656463"/>
          <a:ext cx="4793456" cy="236808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This module is eclectic in presenting a variety of areas and approaches which are relevant to TEFL rather than a singe unified approach.</a:t>
          </a:r>
          <a:endParaRPr lang="en-US" sz="2300" kern="1200"/>
        </a:p>
      </dsp:txBody>
      <dsp:txXfrm>
        <a:off x="115600" y="2772063"/>
        <a:ext cx="4562256" cy="2136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A517F-1B81-9949-AC44-F12F5C8579EC}">
      <dsp:nvSpPr>
        <dsp:cNvPr id="0" name=""/>
        <dsp:cNvSpPr/>
      </dsp:nvSpPr>
      <dsp:spPr>
        <a:xfrm>
          <a:off x="0" y="1059180"/>
          <a:ext cx="6346825" cy="141224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3C6917B-96A0-7341-AE6C-B539C2438E47}">
      <dsp:nvSpPr>
        <dsp:cNvPr id="0" name=""/>
        <dsp:cNvSpPr/>
      </dsp:nvSpPr>
      <dsp:spPr>
        <a:xfrm>
          <a:off x="2789" y="0"/>
          <a:ext cx="1840827" cy="141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First Language (L1)</a:t>
          </a:r>
        </a:p>
      </dsp:txBody>
      <dsp:txXfrm>
        <a:off x="2789" y="0"/>
        <a:ext cx="1840827" cy="1412240"/>
      </dsp:txXfrm>
    </dsp:sp>
    <dsp:sp modelId="{57C816B3-3A22-7449-A6C4-A05AE839C7EC}">
      <dsp:nvSpPr>
        <dsp:cNvPr id="0" name=""/>
        <dsp:cNvSpPr/>
      </dsp:nvSpPr>
      <dsp:spPr>
        <a:xfrm>
          <a:off x="746672" y="1588770"/>
          <a:ext cx="353060" cy="35306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E9F39A-1CB7-AB47-A64A-083793D59EBE}">
      <dsp:nvSpPr>
        <dsp:cNvPr id="0" name=""/>
        <dsp:cNvSpPr/>
      </dsp:nvSpPr>
      <dsp:spPr>
        <a:xfrm>
          <a:off x="1935657" y="2118360"/>
          <a:ext cx="1840827" cy="141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Learner’s independent language (interlanguage)</a:t>
          </a:r>
        </a:p>
      </dsp:txBody>
      <dsp:txXfrm>
        <a:off x="1935657" y="2118360"/>
        <a:ext cx="1840827" cy="1412240"/>
      </dsp:txXfrm>
    </dsp:sp>
    <dsp:sp modelId="{A11DF3D9-D9F1-0D44-BB04-064DDCE42BC3}">
      <dsp:nvSpPr>
        <dsp:cNvPr id="0" name=""/>
        <dsp:cNvSpPr/>
      </dsp:nvSpPr>
      <dsp:spPr>
        <a:xfrm>
          <a:off x="2679541" y="1588770"/>
          <a:ext cx="353060" cy="35306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0BFBB5-AD57-6A41-AA00-636187D94704}">
      <dsp:nvSpPr>
        <dsp:cNvPr id="0" name=""/>
        <dsp:cNvSpPr/>
      </dsp:nvSpPr>
      <dsp:spPr>
        <a:xfrm>
          <a:off x="3868526" y="0"/>
          <a:ext cx="1840827" cy="141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Second Language (L2)</a:t>
          </a:r>
        </a:p>
      </dsp:txBody>
      <dsp:txXfrm>
        <a:off x="3868526" y="0"/>
        <a:ext cx="1840827" cy="1412240"/>
      </dsp:txXfrm>
    </dsp:sp>
    <dsp:sp modelId="{E4EA4199-1B61-3A4A-83A7-26F63BDD18DD}">
      <dsp:nvSpPr>
        <dsp:cNvPr id="0" name=""/>
        <dsp:cNvSpPr/>
      </dsp:nvSpPr>
      <dsp:spPr>
        <a:xfrm>
          <a:off x="4612409" y="1588770"/>
          <a:ext cx="353060" cy="35306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466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851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963873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173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8813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913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550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0663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68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280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7024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827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646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3652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268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252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145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C87230CD-CA60-B141-BF19-4F7C2E9894E1}" type="datetimeFigureOut">
              <a:rPr lang="en-US" smtClean="0"/>
              <a:pPr/>
              <a:t>1/9/2023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729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953" r:id="rId12"/>
    <p:sldLayoutId id="2147483954" r:id="rId13"/>
    <p:sldLayoutId id="2147483955" r:id="rId14"/>
    <p:sldLayoutId id="2147483956" r:id="rId15"/>
    <p:sldLayoutId id="2147483957" r:id="rId16"/>
    <p:sldLayoutId id="214748395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homepage.ntlword.com/vivian.c/SLA/index.htm" TargetMode="External"/><Relationship Id="rId2" Type="http://schemas.openxmlformats.org/officeDocument/2006/relationships/hyperlink" Target="http://www.routledge.com/cw/coo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KswlJwGk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Second Language Acquisition</a:t>
            </a:r>
            <a:br>
              <a:rPr lang="en-US" dirty="0"/>
            </a:br>
            <a:r>
              <a:rPr lang="en-US" dirty="0"/>
              <a:t>Dr Jessica J Clapham</a:t>
            </a:r>
            <a:br>
              <a:rPr lang="en-US" dirty="0"/>
            </a:br>
            <a:r>
              <a:rPr lang="en-US" dirty="0"/>
              <a:t>Senior Lecturer UWTSD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Introduction and background to the course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anchor="ctr">
            <a:normAutofit/>
          </a:bodyPr>
          <a:lstStyle/>
          <a:p>
            <a:r>
              <a:rPr lang="en-US" sz="2800">
                <a:solidFill>
                  <a:srgbClr val="EBEBEB"/>
                </a:solidFill>
              </a:rPr>
              <a:t>What is second Language acquisition research ?</a:t>
            </a:r>
          </a:p>
        </p:txBody>
      </p:sp>
      <p:sp>
        <p:nvSpPr>
          <p:cNvPr id="20" name="Content Placeholder 2"/>
          <p:cNvSpPr>
            <a:spLocks noGrp="1"/>
          </p:cNvSpPr>
          <p:nvPr>
            <p:ph idx="1"/>
          </p:nvPr>
        </p:nvSpPr>
        <p:spPr>
          <a:xfrm>
            <a:off x="3967557" y="437513"/>
            <a:ext cx="4126961" cy="5954325"/>
          </a:xfrm>
        </p:spPr>
        <p:txBody>
          <a:bodyPr anchor="ctr">
            <a:normAutofit/>
          </a:bodyPr>
          <a:lstStyle/>
          <a:p>
            <a:r>
              <a:rPr lang="en-US" sz="1700"/>
              <a:t>The study of SLA is the study of how second languages are learned.</a:t>
            </a:r>
          </a:p>
          <a:p>
            <a:r>
              <a:rPr lang="en-US" sz="1700"/>
              <a:t>The roots of SLA research are in Contrastive Analysis (Corder,1981) which compared the first and second languages to predict students’ difficulties.</a:t>
            </a:r>
          </a:p>
          <a:p>
            <a:r>
              <a:rPr lang="en-US" sz="1700"/>
              <a:t>Why is it important to study how second languages are learned?</a:t>
            </a:r>
          </a:p>
          <a:p>
            <a:pPr>
              <a:buNone/>
            </a:pPr>
            <a:r>
              <a:rPr lang="en-US" sz="1700"/>
              <a:t>‘when we study human language , we are approaching what some might call the human essence, the distinctive qualities of mind that are, so far as we know, unique to (humans).’</a:t>
            </a:r>
          </a:p>
          <a:p>
            <a:pPr>
              <a:buNone/>
            </a:pPr>
            <a:r>
              <a:rPr lang="en-US" sz="1700"/>
              <a:t>(Chomsky, 1968: 100)</a:t>
            </a:r>
          </a:p>
          <a:p>
            <a:endParaRPr lang="en-US" sz="1700"/>
          </a:p>
          <a:p>
            <a:endParaRPr lang="en-US" sz="17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Communicative needs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8212" y="3047492"/>
            <a:ext cx="3657600" cy="241401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Error Analysis</a:t>
            </a:r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0B627F2-456C-FA04-0DA8-1F55C53FA3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3533536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What is SLA research 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4792B4-0F11-4296-FC28-D67118EBB4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344063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3154" y="467397"/>
            <a:ext cx="521872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279" y="1209957"/>
            <a:ext cx="2275935" cy="4438087"/>
          </a:xfrm>
        </p:spPr>
        <p:txBody>
          <a:bodyPr anchor="ctr">
            <a:normAutofit/>
          </a:bodyPr>
          <a:lstStyle/>
          <a:p>
            <a:pPr algn="r"/>
            <a:r>
              <a:rPr lang="en-US" sz="2200">
                <a:solidFill>
                  <a:schemeClr val="tx1"/>
                </a:solidFill>
              </a:rPr>
              <a:t>SLA has discovered……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67515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8818" y="1059025"/>
            <a:ext cx="3976641" cy="473995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English speaking primary school children who are taught Italian for one hour a week learn to read better in English than other children.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People who speak a second language are more creative and flexible at problem solving than monolinguals;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</a:rPr>
              <a:t>Bengali speaking children in Tower Hamlets go through stages in learning verb inflections: at 5 they know only ‘-ing’ (walking); at 7 they also know /t/ ‘walked’ /d/ ‘played’ and ‘ate’ (irregular past tense.; at 9 they still lack  ‘hit’ ( zero past)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can an EFL teacher expect from SLA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7467600" cy="5805664"/>
          </a:xfrm>
        </p:spPr>
        <p:txBody>
          <a:bodyPr/>
          <a:lstStyle/>
          <a:p>
            <a:r>
              <a:rPr lang="en-US" dirty="0"/>
              <a:t>Focus questions - Pair work:</a:t>
            </a:r>
          </a:p>
          <a:p>
            <a:r>
              <a:rPr lang="en-US" dirty="0"/>
              <a:t>1. How do you think SLA research could help your teaching?</a:t>
            </a:r>
          </a:p>
          <a:p>
            <a:r>
              <a:rPr lang="en-US" dirty="0"/>
              <a:t>Have you seen SLA applied to language teaching before?</a:t>
            </a:r>
          </a:p>
          <a:p>
            <a:r>
              <a:rPr lang="en-US" dirty="0"/>
              <a:t>Who do you think should decide what happens in the classroom – the government, the head-teacher, the students, the parents or someone else?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SLA contribute to language teaching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Understanding the students’ contribution to learning;</a:t>
            </a:r>
          </a:p>
          <a:p>
            <a:r>
              <a:rPr lang="en-US" dirty="0"/>
              <a:t>Understanding how teaching methods and techniques work;</a:t>
            </a:r>
          </a:p>
          <a:p>
            <a:r>
              <a:rPr lang="en-US" dirty="0"/>
              <a:t>Understanding the overall goals of language teaching.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2233036" y="1913001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4" name="Content Placeholder 3" descr="DSCF0153.JPG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4302" r="29862"/>
          <a:stretch/>
        </p:blipFill>
        <p:spPr>
          <a:xfrm>
            <a:off x="317502" y="402166"/>
            <a:ext cx="3699714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1295" y="1241266"/>
            <a:ext cx="4071414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>
                <a:solidFill>
                  <a:schemeClr val="bg2"/>
                </a:solidFill>
              </a:rPr>
              <a:t>Do you know who is good at learning languages?</a:t>
            </a:r>
            <a:br>
              <a:rPr lang="en-US" sz="3000">
                <a:solidFill>
                  <a:schemeClr val="bg2"/>
                </a:solidFill>
              </a:rPr>
            </a:br>
            <a:r>
              <a:rPr lang="en-US" sz="3000">
                <a:solidFill>
                  <a:schemeClr val="bg2"/>
                </a:solidFill>
              </a:rPr>
              <a:t>Do you think that everybody learns a second language in the same way?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Understanding the students’ contribution to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proof of the teaching is in the learning!</a:t>
            </a:r>
          </a:p>
          <a:p>
            <a:r>
              <a:rPr lang="en-US" dirty="0"/>
              <a:t>SLA research has established that students’ diverse motivations for learning the second language affect them powerfully; </a:t>
            </a:r>
          </a:p>
          <a:p>
            <a:r>
              <a:rPr lang="en-US" dirty="0"/>
              <a:t>What happens in the classroom is not equally productive for all students because their minds work differently;</a:t>
            </a:r>
          </a:p>
          <a:p>
            <a:r>
              <a:rPr lang="en-US" dirty="0"/>
              <a:t>SLA research helps in understanding how apparently similar students react differently to the same teaching technique while revealing the problems all students share.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do teaching methods and techniques work?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4790" y="3187833"/>
            <a:ext cx="2844444" cy="213333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Teaching methods usually incorporate a view of L2 learning;</a:t>
            </a:r>
          </a:p>
          <a:p>
            <a:r>
              <a:rPr lang="en-US" dirty="0"/>
              <a:t>Grammar-translation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emphasizes explanations of grammatical points because this fits in with the view that L2 learning is the acquisition of conscious knowledge.</a:t>
            </a:r>
          </a:p>
          <a:p>
            <a:r>
              <a:rPr lang="en-US" dirty="0"/>
              <a:t>CLT requires students to talk to each other as L2 learning is about communicating for a real purpose.</a:t>
            </a:r>
          </a:p>
          <a:p>
            <a:r>
              <a:rPr lang="en-US" dirty="0"/>
              <a:t>Information about how learners learn helps the teacher to make methods more effective.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0579" y="1113062"/>
            <a:ext cx="2536723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Understanding the goals of language teaching</a:t>
            </a:r>
          </a:p>
        </p:txBody>
      </p:sp>
      <p:pic>
        <p:nvPicPr>
          <p:cNvPr id="6" name="Content Placeholder 5" descr="DSCF0092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2322" y="1607499"/>
            <a:ext cx="4853180" cy="363988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the L2 being taught?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One goal of language teaching is to help people think better – brain training and logical thinking!</a:t>
            </a:r>
          </a:p>
          <a:p>
            <a:r>
              <a:rPr lang="en-US" dirty="0"/>
              <a:t>SLA research can help define the goals of language teaching, assess how achievable they may be, and contribute to their achievement.</a:t>
            </a:r>
          </a:p>
          <a:p>
            <a:r>
              <a:rPr lang="en-US" dirty="0">
                <a:hlinkClick r:id="rId2"/>
              </a:rPr>
              <a:t>www.routledge.com/cw/cook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http://homepage.ntlword.com/vivian.c/SLA/index.htm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application of SLA research to language teaching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Informing students about SLA so that they can apply it to their learning e.g. </a:t>
            </a:r>
            <a:r>
              <a:rPr lang="en-US" i="1" dirty="0"/>
              <a:t>How to study Foreign Languages</a:t>
            </a:r>
            <a:r>
              <a:rPr lang="en-US" dirty="0"/>
              <a:t> (Lewis 1999);</a:t>
            </a:r>
          </a:p>
          <a:p>
            <a:r>
              <a:rPr lang="en-US" dirty="0"/>
              <a:t>2.Basing language tests on SLA research;</a:t>
            </a:r>
          </a:p>
          <a:p>
            <a:r>
              <a:rPr lang="en-US" dirty="0"/>
              <a:t>3. Devising syllabuses and curricula using SLA.</a:t>
            </a:r>
          </a:p>
          <a:p>
            <a:r>
              <a:rPr lang="en-US" dirty="0"/>
              <a:t>4. Writing course materials based on SLA research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0579" y="1113062"/>
            <a:ext cx="2536723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Action research in the classroom</a:t>
            </a:r>
          </a:p>
        </p:txBody>
      </p:sp>
      <p:pic>
        <p:nvPicPr>
          <p:cNvPr id="4" name="Content Placeholder 3" descr="100_1347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2322" y="1607499"/>
            <a:ext cx="4853180" cy="363988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</a:t>
            </a:r>
          </a:p>
        </p:txBody>
      </p:sp>
      <p:pic>
        <p:nvPicPr>
          <p:cNvPr id="4" name="Content Placeholder 3" descr="DSCF009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83279" y="2489200"/>
            <a:ext cx="4707466" cy="353060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ideas of SLA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Questions from SLA research:</a:t>
            </a:r>
          </a:p>
          <a:p>
            <a:r>
              <a:rPr lang="en-US" dirty="0"/>
              <a:t>1. Do you feel you keep your two languages separate or do they merge at some point in your mind?</a:t>
            </a:r>
          </a:p>
          <a:p>
            <a:r>
              <a:rPr lang="en-US" dirty="0"/>
              <a:t>2. Do you think students should aim to become as native-like as possible?</a:t>
            </a:r>
          </a:p>
          <a:p>
            <a:r>
              <a:rPr lang="en-US" dirty="0"/>
              <a:t>Keywords: </a:t>
            </a:r>
            <a:r>
              <a:rPr lang="en-US" b="1" dirty="0"/>
              <a:t>multi-competence</a:t>
            </a:r>
            <a:r>
              <a:rPr lang="en-US" dirty="0"/>
              <a:t>: the knowledge of more than one language in the same mind.</a:t>
            </a:r>
          </a:p>
          <a:p>
            <a:r>
              <a:rPr lang="en-US" b="1" dirty="0"/>
              <a:t>Second and foreign language</a:t>
            </a:r>
            <a:r>
              <a:rPr lang="en-US" dirty="0"/>
              <a:t>: broadly speaking, a second language is for immediate use within the same country; a foreign language is for long-term future use in other countries.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people learn languages?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SLA does not provide a magic solution that can be applied instantly to the classroom so much as a set of ideas that teachers can try out for themselves.</a:t>
            </a:r>
          </a:p>
          <a:p>
            <a:r>
              <a:rPr lang="en-US" dirty="0"/>
              <a:t>Beliefs about how children learn their first language can’t be transferred automatically to a second language;</a:t>
            </a:r>
          </a:p>
          <a:p>
            <a:r>
              <a:rPr lang="en-US" dirty="0"/>
              <a:t>Though transfer from the L1 is important, its role needs to be established through properly balanced research.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Multi-competence – the knowledge of two languages in the same mind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63600" y="2489200"/>
          <a:ext cx="6346825" cy="353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Multi-competence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Multi-competence refers to the overall knowledge that combines both the first language and the L2 interlanguage (Cook, 1992);</a:t>
            </a:r>
          </a:p>
          <a:p>
            <a:r>
              <a:rPr lang="en-US" dirty="0"/>
              <a:t>Important to know which meaning of language we have in mind;</a:t>
            </a:r>
          </a:p>
          <a:p>
            <a:r>
              <a:rPr lang="en-US" dirty="0"/>
              <a:t>An individual native speaker may know the English Language in the psychological sense, but probably knows only a fraction of the words in</a:t>
            </a:r>
          </a:p>
          <a:p>
            <a:pPr>
              <a:buNone/>
            </a:pPr>
            <a:r>
              <a:rPr lang="en-US" dirty="0"/>
              <a:t>   any dictionary;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2233036" y="1913001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4" name="Content Placeholder 3" descr="100_1668.jpg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1925" r="32239"/>
          <a:stretch/>
        </p:blipFill>
        <p:spPr>
          <a:xfrm>
            <a:off x="317502" y="402166"/>
            <a:ext cx="3699714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1295" y="1241266"/>
            <a:ext cx="4071414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chemeClr val="bg2"/>
                </a:solidFill>
              </a:rPr>
              <a:t>What is the evidence for multi-competence?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Meanings of Language (Cook 2007)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Lang 1 : a representation system know by human beings – human language</a:t>
            </a:r>
          </a:p>
          <a:p>
            <a:r>
              <a:rPr lang="en-US" dirty="0"/>
              <a:t>Lang 2 : an abstract entity – The English Language</a:t>
            </a:r>
          </a:p>
          <a:p>
            <a:r>
              <a:rPr lang="en-US" dirty="0"/>
              <a:t>Lang 3 a set of sentences – everything that has been or could be said – the language of the scriptures;</a:t>
            </a:r>
          </a:p>
          <a:p>
            <a:r>
              <a:rPr lang="en-US" dirty="0"/>
              <a:t>Lang 4 – the possession of a community – the language of French people.</a:t>
            </a:r>
          </a:p>
          <a:p>
            <a:r>
              <a:rPr lang="en-US" dirty="0"/>
              <a:t>Lang 5: the knowledge in the mind of an individual -‘I have learnt French as a foreign language for eight years…’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What do you think is going on in a student’s mind when they say they are doing a fill-in exercise?</a:t>
            </a:r>
          </a:p>
          <a:p>
            <a:r>
              <a:rPr lang="en-US" dirty="0"/>
              <a:t>2. Why do you believe in the teaching/learning method you use? What evidence do you have for its success?</a:t>
            </a:r>
          </a:p>
          <a:p>
            <a:r>
              <a:rPr lang="en-US" dirty="0"/>
              <a:t>3. Are there more similarities or dissimilarities between L1 acquisition and L2 learning?</a:t>
            </a:r>
          </a:p>
          <a:p>
            <a:r>
              <a:rPr lang="en-US" dirty="0"/>
              <a:t>4.  What should an L2 speaker aim </a:t>
            </a:r>
            <a:r>
              <a:rPr lang="en-US"/>
              <a:t>at if </a:t>
            </a:r>
            <a:r>
              <a:rPr lang="en-US" dirty="0"/>
              <a:t>not the model of the native speaker?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5. What factors in a teaching technique do you think are most important?</a:t>
            </a:r>
          </a:p>
          <a:p>
            <a:r>
              <a:rPr lang="en-US" dirty="0"/>
              <a:t>Reading </a:t>
            </a:r>
          </a:p>
          <a:p>
            <a:r>
              <a:rPr lang="en-US" dirty="0"/>
              <a:t>Cook, V.J. (1992) Evidence for multi-competence. Language Learning 42 (4) 557-91.</a:t>
            </a:r>
          </a:p>
          <a:p>
            <a:r>
              <a:rPr lang="en-US" dirty="0"/>
              <a:t>Cook. V. J (1993) Linguistics and Second Language Acquisition. Basingstoke. Macmillan.</a:t>
            </a:r>
          </a:p>
          <a:p>
            <a:r>
              <a:rPr lang="en-US" dirty="0"/>
              <a:t>Trilingualism</a:t>
            </a:r>
          </a:p>
          <a:p>
            <a:r>
              <a:rPr lang="en-US" dirty="0">
                <a:solidFill>
                  <a:srgbClr val="0000FF"/>
                </a:solidFill>
                <a:hlinkClick r:id="rId2"/>
              </a:rPr>
              <a:t>https://www.youtube.com/watch?v=3KswlJwGknA</a:t>
            </a:r>
            <a:endParaRPr lang="en-US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466</TotalTime>
  <Words>1306</Words>
  <Application>Microsoft Office PowerPoint</Application>
  <PresentationFormat>On-screen Show (4:3)</PresentationFormat>
  <Paragraphs>98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Century Gothic</vt:lpstr>
      <vt:lpstr>Wingdings 3</vt:lpstr>
      <vt:lpstr>Ion Boardroom</vt:lpstr>
      <vt:lpstr>Second Language Acquisition Dr Jessica J Clapham Senior Lecturer UWTSD </vt:lpstr>
      <vt:lpstr>What is second Language acquisition research ?</vt:lpstr>
      <vt:lpstr>Communicative needs</vt:lpstr>
      <vt:lpstr>Error Analysis</vt:lpstr>
      <vt:lpstr>What is SLA research ?</vt:lpstr>
      <vt:lpstr>SLA has discovered……</vt:lpstr>
      <vt:lpstr>What can an EFL teacher expect from SLA research?</vt:lpstr>
      <vt:lpstr>How can SLA contribute to language teaching ?</vt:lpstr>
      <vt:lpstr>Do you know who is good at learning languages? Do you think that everybody learns a second language in the same way?</vt:lpstr>
      <vt:lpstr>Understanding the students’ contribution to learning</vt:lpstr>
      <vt:lpstr>How do teaching methods and techniques work?</vt:lpstr>
      <vt:lpstr>Teaching methods</vt:lpstr>
      <vt:lpstr>Understanding the goals of language teaching</vt:lpstr>
      <vt:lpstr>Why is the L2 being taught?</vt:lpstr>
      <vt:lpstr>The application of SLA research to language teaching</vt:lpstr>
      <vt:lpstr>Action research in the classroom</vt:lpstr>
      <vt:lpstr>context</vt:lpstr>
      <vt:lpstr>Background ideas of SLA research</vt:lpstr>
      <vt:lpstr>How do people learn languages?</vt:lpstr>
      <vt:lpstr>Multi-competence – the knowledge of two languages in the same mind</vt:lpstr>
      <vt:lpstr>Multi-competence</vt:lpstr>
      <vt:lpstr>What is the evidence for multi-competence?</vt:lpstr>
      <vt:lpstr>Meanings of Language (Cook 2007)</vt:lpstr>
      <vt:lpstr>Discussion</vt:lpstr>
      <vt:lpstr>Discussion topics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Language Acquisition</dc:title>
  <dc:creator>Sean Clapham</dc:creator>
  <cp:lastModifiedBy>Jessica Clapham</cp:lastModifiedBy>
  <cp:revision>39</cp:revision>
  <dcterms:created xsi:type="dcterms:W3CDTF">2016-01-22T20:27:30Z</dcterms:created>
  <dcterms:modified xsi:type="dcterms:W3CDTF">2023-01-09T18:07:34Z</dcterms:modified>
</cp:coreProperties>
</file>