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BC9485-4076-4202-9530-4774D224F3DB}" v="3" dt="2026-08-11T08:25:35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0" d="100"/>
          <a:sy n="50" d="100"/>
        </p:scale>
        <p:origin x="1906" y="57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ipatel29@outlook.com" userId="df636da9dafbe914" providerId="LiveId" clId="{C85CBECA-F8FD-472A-B77E-5A1CA23A5BA1}"/>
    <pc:docChg chg="undo custSel modSld">
      <pc:chgData name="shanipatel29@outlook.com" userId="df636da9dafbe914" providerId="LiveId" clId="{C85CBECA-F8FD-472A-B77E-5A1CA23A5BA1}" dt="2026-08-11T08:27:37.576" v="476" actId="478"/>
      <pc:docMkLst>
        <pc:docMk/>
      </pc:docMkLst>
      <pc:sldChg chg="addSp delSp modSp mod">
        <pc:chgData name="shanipatel29@outlook.com" userId="df636da9dafbe914" providerId="LiveId" clId="{C85CBECA-F8FD-472A-B77E-5A1CA23A5BA1}" dt="2026-08-11T08:25:53.988" v="150"/>
        <pc:sldMkLst>
          <pc:docMk/>
          <pc:sldMk cId="0" sldId="256"/>
        </pc:sldMkLst>
        <pc:spChg chg="del mod">
          <ac:chgData name="shanipatel29@outlook.com" userId="df636da9dafbe914" providerId="LiveId" clId="{C85CBECA-F8FD-472A-B77E-5A1CA23A5BA1}" dt="2026-08-11T08:25:53.988" v="150"/>
          <ac:spMkLst>
            <pc:docMk/>
            <pc:sldMk cId="0" sldId="256"/>
            <ac:spMk id="5" creationId="{00000000-0000-0000-0000-000000000000}"/>
          </ac:spMkLst>
        </pc:spChg>
        <pc:spChg chg="mod">
          <ac:chgData name="shanipatel29@outlook.com" userId="df636da9dafbe914" providerId="LiveId" clId="{C85CBECA-F8FD-472A-B77E-5A1CA23A5BA1}" dt="2026-08-11T08:24:52.234" v="127" actId="20577"/>
          <ac:spMkLst>
            <pc:docMk/>
            <pc:sldMk cId="0" sldId="256"/>
            <ac:spMk id="16" creationId="{00000000-0000-0000-0000-000000000000}"/>
          </ac:spMkLst>
        </pc:spChg>
        <pc:picChg chg="add mod">
          <ac:chgData name="shanipatel29@outlook.com" userId="df636da9dafbe914" providerId="LiveId" clId="{C85CBECA-F8FD-472A-B77E-5A1CA23A5BA1}" dt="2026-08-11T08:25:37.957" v="129" actId="1076"/>
          <ac:picMkLst>
            <pc:docMk/>
            <pc:sldMk cId="0" sldId="256"/>
            <ac:picMk id="6" creationId="{7141CC83-3F4A-2F8E-544D-B518CE445589}"/>
          </ac:picMkLst>
        </pc:picChg>
      </pc:sldChg>
      <pc:sldChg chg="delSp modSp mod">
        <pc:chgData name="shanipatel29@outlook.com" userId="df636da9dafbe914" providerId="LiveId" clId="{C85CBECA-F8FD-472A-B77E-5A1CA23A5BA1}" dt="2026-08-11T08:26:06.080" v="183"/>
        <pc:sldMkLst>
          <pc:docMk/>
          <pc:sldMk cId="0" sldId="257"/>
        </pc:sldMkLst>
        <pc:spChg chg="del mod">
          <ac:chgData name="shanipatel29@outlook.com" userId="df636da9dafbe914" providerId="LiveId" clId="{C85CBECA-F8FD-472A-B77E-5A1CA23A5BA1}" dt="2026-08-11T08:26:06.080" v="183"/>
          <ac:spMkLst>
            <pc:docMk/>
            <pc:sldMk cId="0" sldId="257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6:17.831" v="217"/>
        <pc:sldMkLst>
          <pc:docMk/>
          <pc:sldMk cId="0" sldId="258"/>
        </pc:sldMkLst>
        <pc:spChg chg="del mod">
          <ac:chgData name="shanipatel29@outlook.com" userId="df636da9dafbe914" providerId="LiveId" clId="{C85CBECA-F8FD-472A-B77E-5A1CA23A5BA1}" dt="2026-08-11T08:26:17.831" v="217"/>
          <ac:spMkLst>
            <pc:docMk/>
            <pc:sldMk cId="0" sldId="258"/>
            <ac:spMk id="3" creationId="{00000000-0000-0000-0000-000000000000}"/>
          </ac:spMkLst>
        </pc:spChg>
        <pc:picChg chg="mod">
          <ac:chgData name="shanipatel29@outlook.com" userId="df636da9dafbe914" providerId="LiveId" clId="{C85CBECA-F8FD-472A-B77E-5A1CA23A5BA1}" dt="2026-08-11T08:26:10.702" v="184" actId="1076"/>
          <ac:picMkLst>
            <pc:docMk/>
            <pc:sldMk cId="0" sldId="258"/>
            <ac:picMk id="2" creationId="{00000000-0000-0000-0000-000000000000}"/>
          </ac:picMkLst>
        </pc:picChg>
      </pc:sldChg>
      <pc:sldChg chg="delSp modSp mod">
        <pc:chgData name="shanipatel29@outlook.com" userId="df636da9dafbe914" providerId="LiveId" clId="{C85CBECA-F8FD-472A-B77E-5A1CA23A5BA1}" dt="2026-08-11T08:26:26.371" v="250"/>
        <pc:sldMkLst>
          <pc:docMk/>
          <pc:sldMk cId="0" sldId="259"/>
        </pc:sldMkLst>
        <pc:spChg chg="del mod">
          <ac:chgData name="shanipatel29@outlook.com" userId="df636da9dafbe914" providerId="LiveId" clId="{C85CBECA-F8FD-472A-B77E-5A1CA23A5BA1}" dt="2026-08-11T08:26:26.371" v="250"/>
          <ac:spMkLst>
            <pc:docMk/>
            <pc:sldMk cId="0" sldId="259"/>
            <ac:spMk id="6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6:37.017" v="285"/>
        <pc:sldMkLst>
          <pc:docMk/>
          <pc:sldMk cId="0" sldId="260"/>
        </pc:sldMkLst>
        <pc:spChg chg="del mod">
          <ac:chgData name="shanipatel29@outlook.com" userId="df636da9dafbe914" providerId="LiveId" clId="{C85CBECA-F8FD-472A-B77E-5A1CA23A5BA1}" dt="2026-08-11T08:26:37.017" v="285"/>
          <ac:spMkLst>
            <pc:docMk/>
            <pc:sldMk cId="0" sldId="260"/>
            <ac:spMk id="6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6:47.020" v="318"/>
        <pc:sldMkLst>
          <pc:docMk/>
          <pc:sldMk cId="0" sldId="261"/>
        </pc:sldMkLst>
        <pc:spChg chg="del mod">
          <ac:chgData name="shanipatel29@outlook.com" userId="df636da9dafbe914" providerId="LiveId" clId="{C85CBECA-F8FD-472A-B77E-5A1CA23A5BA1}" dt="2026-08-11T08:26:47.020" v="318"/>
          <ac:spMkLst>
            <pc:docMk/>
            <pc:sldMk cId="0" sldId="261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6:56.564" v="351"/>
        <pc:sldMkLst>
          <pc:docMk/>
          <pc:sldMk cId="0" sldId="262"/>
        </pc:sldMkLst>
        <pc:spChg chg="del mod">
          <ac:chgData name="shanipatel29@outlook.com" userId="df636da9dafbe914" providerId="LiveId" clId="{C85CBECA-F8FD-472A-B77E-5A1CA23A5BA1}" dt="2026-08-11T08:26:56.564" v="351"/>
          <ac:spMkLst>
            <pc:docMk/>
            <pc:sldMk cId="0" sldId="262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7:05.294" v="384"/>
        <pc:sldMkLst>
          <pc:docMk/>
          <pc:sldMk cId="0" sldId="263"/>
        </pc:sldMkLst>
        <pc:spChg chg="del mod">
          <ac:chgData name="shanipatel29@outlook.com" userId="df636da9dafbe914" providerId="LiveId" clId="{C85CBECA-F8FD-472A-B77E-5A1CA23A5BA1}" dt="2026-08-11T08:27:05.294" v="384"/>
          <ac:spMkLst>
            <pc:docMk/>
            <pc:sldMk cId="0" sldId="263"/>
            <ac:spMk id="5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7:11.789" v="407" actId="478"/>
        <pc:sldMkLst>
          <pc:docMk/>
          <pc:sldMk cId="0" sldId="264"/>
        </pc:sldMkLst>
        <pc:spChg chg="del mod">
          <ac:chgData name="shanipatel29@outlook.com" userId="df636da9dafbe914" providerId="LiveId" clId="{C85CBECA-F8FD-472A-B77E-5A1CA23A5BA1}" dt="2026-08-11T08:27:11.789" v="407" actId="478"/>
          <ac:spMkLst>
            <pc:docMk/>
            <pc:sldMk cId="0" sldId="264"/>
            <ac:spMk id="6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7:25.097" v="441"/>
        <pc:sldMkLst>
          <pc:docMk/>
          <pc:sldMk cId="0" sldId="265"/>
        </pc:sldMkLst>
        <pc:spChg chg="del mod">
          <ac:chgData name="shanipatel29@outlook.com" userId="df636da9dafbe914" providerId="LiveId" clId="{C85CBECA-F8FD-472A-B77E-5A1CA23A5BA1}" dt="2026-08-11T08:27:25.097" v="441"/>
          <ac:spMkLst>
            <pc:docMk/>
            <pc:sldMk cId="0" sldId="265"/>
            <ac:spMk id="9" creationId="{00000000-0000-0000-0000-000000000000}"/>
          </ac:spMkLst>
        </pc:spChg>
      </pc:sldChg>
      <pc:sldChg chg="delSp modSp mod">
        <pc:chgData name="shanipatel29@outlook.com" userId="df636da9dafbe914" providerId="LiveId" clId="{C85CBECA-F8FD-472A-B77E-5A1CA23A5BA1}" dt="2026-08-11T08:27:32.558" v="475"/>
        <pc:sldMkLst>
          <pc:docMk/>
          <pc:sldMk cId="0" sldId="266"/>
        </pc:sldMkLst>
        <pc:spChg chg="del mod">
          <ac:chgData name="shanipatel29@outlook.com" userId="df636da9dafbe914" providerId="LiveId" clId="{C85CBECA-F8FD-472A-B77E-5A1CA23A5BA1}" dt="2026-08-11T08:27:32.558" v="475"/>
          <ac:spMkLst>
            <pc:docMk/>
            <pc:sldMk cId="0" sldId="266"/>
            <ac:spMk id="3" creationId="{00000000-0000-0000-0000-000000000000}"/>
          </ac:spMkLst>
        </pc:spChg>
      </pc:sldChg>
      <pc:sldChg chg="delSp mod">
        <pc:chgData name="shanipatel29@outlook.com" userId="df636da9dafbe914" providerId="LiveId" clId="{C85CBECA-F8FD-472A-B77E-5A1CA23A5BA1}" dt="2026-08-11T08:27:37.576" v="476" actId="478"/>
        <pc:sldMkLst>
          <pc:docMk/>
          <pc:sldMk cId="0" sldId="267"/>
        </pc:sldMkLst>
        <pc:spChg chg="del">
          <ac:chgData name="shanipatel29@outlook.com" userId="df636da9dafbe914" providerId="LiveId" clId="{C85CBECA-F8FD-472A-B77E-5A1CA23A5BA1}" dt="2026-08-11T08:27:37.576" v="476" actId="478"/>
          <ac:spMkLst>
            <pc:docMk/>
            <pc:sldMk cId="0" sldId="26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3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7.png"/><Relationship Id="rId7" Type="http://schemas.openxmlformats.org/officeDocument/2006/relationships/image" Target="../media/image3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7.png"/><Relationship Id="rId7" Type="http://schemas.openxmlformats.org/officeDocument/2006/relationships/image" Target="../media/image4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7.png"/><Relationship Id="rId7" Type="http://schemas.openxmlformats.org/officeDocument/2006/relationships/image" Target="../media/image4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50.png"/><Relationship Id="rId3" Type="http://schemas.openxmlformats.org/officeDocument/2006/relationships/image" Target="../media/image16.png"/><Relationship Id="rId7" Type="http://schemas.openxmlformats.org/officeDocument/2006/relationships/image" Target="../media/image47.png"/><Relationship Id="rId12" Type="http://schemas.openxmlformats.org/officeDocument/2006/relationships/image" Target="../media/image4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48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2" Type="http://schemas.openxmlformats.org/officeDocument/2006/relationships/image" Target="../media/image6.png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5" Type="http://schemas.openxmlformats.org/officeDocument/2006/relationships/image" Target="../media/image63.png"/><Relationship Id="rId10" Type="http://schemas.openxmlformats.org/officeDocument/2006/relationships/image" Target="../media/image58.png"/><Relationship Id="rId4" Type="http://schemas.openxmlformats.org/officeDocument/2006/relationships/image" Target="../media/image52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568797"/>
            <a:ext cx="11201400" cy="372040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550" y="3822352"/>
            <a:ext cx="10325100" cy="11239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71550" y="1911697"/>
            <a:ext cx="10841355" cy="43428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3420"/>
              </a:lnSpc>
            </a:pPr>
            <a:r>
              <a:rPr sz="2850" b="1" i="0" u="none">
                <a:solidFill>
                  <a:srgbClr val="FFFFFF"/>
                </a:solidFill>
                <a:latin typeface="Playfair Display"/>
              </a:rPr>
              <a:t>Community Management of Depressive Disorders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550" y="2460277"/>
            <a:ext cx="10325100" cy="2381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500" b="0" i="0" u="none">
                <a:solidFill>
                  <a:srgbClr val="93C5FD"/>
                </a:solidFill>
                <a:latin typeface="Plus Jakarta Sans SemiBold"/>
              </a:rPr>
              <a:t>A Personalised, Whole-Person Care Strategy for Primary Healthcare Delivery</a:t>
            </a:r>
          </a:p>
        </p:txBody>
      </p:sp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71575" y="3136552"/>
            <a:ext cx="200025" cy="2286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504950" y="3050827"/>
            <a:ext cx="9591675" cy="4000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75"/>
              </a:lnSpc>
            </a:pPr>
            <a:r>
              <a:rPr sz="1050" b="1" i="0" u="none">
                <a:solidFill>
                  <a:srgbClr val="E2E8F0"/>
                </a:solidFill>
                <a:latin typeface="Plus Jakarta Sans"/>
              </a:rPr>
              <a:t>Target Professional Group:</a:t>
            </a:r>
            <a:r>
              <a:rPr sz="1050" b="0" i="0" u="none">
                <a:solidFill>
                  <a:srgbClr val="E2E8F0"/>
                </a:solidFill>
                <a:latin typeface="Plus Jakarta Sans"/>
              </a:rPr>
              <a:t> Tailored specifically for </a:t>
            </a:r>
            <a:r>
              <a:rPr sz="1050" b="0" i="1" u="none">
                <a:solidFill>
                  <a:srgbClr val="E2E8F0"/>
                </a:solidFill>
                <a:latin typeface="Plus Jakarta Sans"/>
              </a:rPr>
              <a:t>Community Mental Health Nurses, Primary Care Mental Health Practitioners, and Integrated Primary Care Teams</a:t>
            </a:r>
            <a:r>
              <a:rPr sz="1050" b="0" i="0" u="none">
                <a:solidFill>
                  <a:srgbClr val="E2E8F0"/>
                </a:solidFill>
                <a:latin typeface="Plus Jakarta Sans"/>
              </a:rPr>
              <a:t> delivering long-term condition management.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90625" y="4003327"/>
            <a:ext cx="3206650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64748B"/>
                </a:solidFill>
                <a:latin typeface="Plus Jakarta Sans ExtraBold"/>
              </a:rPr>
              <a:t>Academic Programme</a:t>
            </a:r>
            <a:r>
              <a:rPr sz="1200" b="0" i="0" u="none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1" i="0" u="none">
                <a:solidFill>
                  <a:srgbClr val="0F172A"/>
                </a:solidFill>
                <a:latin typeface="Plus Jakarta Sans"/>
              </a:rPr>
              <a:t>MSc Public Health &amp; Social Care in Practice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30625" y="4003327"/>
            <a:ext cx="3206799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64748B"/>
                </a:solidFill>
                <a:latin typeface="Plus Jakarta Sans ExtraBold"/>
              </a:rPr>
              <a:t>Module Code &amp; Title</a:t>
            </a:r>
            <a:r>
              <a:rPr sz="1200" b="0" i="0" u="none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1" i="0" u="none">
                <a:solidFill>
                  <a:srgbClr val="0F172A"/>
                </a:solidFill>
                <a:latin typeface="Plus Jakarta Sans"/>
              </a:rPr>
              <a:t>LCHS7003: Community Care &amp; Mgmt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870775" y="4003327"/>
            <a:ext cx="3206650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 dirty="0">
                <a:solidFill>
                  <a:srgbClr val="64748B"/>
                </a:solidFill>
                <a:latin typeface="Plus Jakarta Sans ExtraBold"/>
              </a:rPr>
              <a:t>Assignment Title</a:t>
            </a:r>
            <a:r>
              <a:rPr sz="1200" b="0" i="0" u="none" dirty="0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1" i="0" u="none" dirty="0">
                <a:solidFill>
                  <a:srgbClr val="0F172A"/>
                </a:solidFill>
                <a:latin typeface="Plus Jakarta Sans"/>
              </a:rPr>
              <a:t>Component 2 - Individual Presentation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90625" y="4451002"/>
            <a:ext cx="3206650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64748B"/>
                </a:solidFill>
                <a:latin typeface="Plus Jakarta Sans ExtraBold"/>
              </a:rPr>
              <a:t>Lecturer Name</a:t>
            </a:r>
            <a:r>
              <a:rPr sz="1200" b="0" i="0" u="none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1" i="0" u="none">
                <a:solidFill>
                  <a:srgbClr val="0F172A"/>
                </a:solidFill>
                <a:latin typeface="Plus Jakarta Sans"/>
              </a:rPr>
              <a:t>Muhammad Khan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530625" y="4451002"/>
            <a:ext cx="3206799" cy="3143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200" b="0" i="0" u="none">
                <a:solidFill>
                  <a:srgbClr val="64748B"/>
                </a:solidFill>
                <a:latin typeface="Plus Jakarta Sans ExtraBold"/>
              </a:rPr>
              <a:t>Internal Verifier</a:t>
            </a:r>
            <a:r>
              <a:rPr sz="1200" b="0" i="0" u="none">
                <a:solidFill>
                  <a:srgbClr val="1E293B"/>
                </a:solidFill>
                <a:latin typeface="Plus Jakarta Sans"/>
              </a:rPr>
              <a:t> </a:t>
            </a:r>
            <a:r>
              <a:rPr sz="1200" b="1" i="0" u="none">
                <a:solidFill>
                  <a:srgbClr val="0F172A"/>
                </a:solidFill>
                <a:latin typeface="Plus Jakarta Sans"/>
              </a:rPr>
              <a:t>Dr Hamdi Hussain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70775" y="4451002"/>
            <a:ext cx="3206650" cy="553998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r>
              <a:rPr lang="en-IN" sz="1200" dirty="0">
                <a:solidFill>
                  <a:srgbClr val="64748B"/>
                </a:solidFill>
                <a:latin typeface="Plus Jakarta Sans ExtraBold"/>
              </a:rPr>
              <a:t>Name </a:t>
            </a:r>
            <a:r>
              <a:rPr lang="en-US" sz="1200" b="1" dirty="0">
                <a:solidFill>
                  <a:srgbClr val="0F172A"/>
                </a:solidFill>
                <a:latin typeface="Plus Jakarta Sans"/>
              </a:rPr>
              <a:t>MISHA GIRISHBHAI PATYEL</a:t>
            </a:r>
          </a:p>
          <a:p>
            <a:r>
              <a:rPr lang="en-IN" sz="1200" dirty="0">
                <a:solidFill>
                  <a:srgbClr val="64748B"/>
                </a:solidFill>
                <a:latin typeface="Plus Jakarta Sans ExtraBold"/>
              </a:rPr>
              <a:t>Student id </a:t>
            </a:r>
            <a:r>
              <a:rPr lang="en-US" sz="1200" b="1" dirty="0">
                <a:solidFill>
                  <a:srgbClr val="0F172A"/>
                </a:solidFill>
                <a:latin typeface="Plus Jakarta Sans"/>
              </a:rPr>
              <a:t>2540912</a:t>
            </a:r>
          </a:p>
          <a:p>
            <a:pPr algn="l"/>
            <a:endParaRPr sz="1200" b="1" i="0" u="none" dirty="0">
              <a:solidFill>
                <a:srgbClr val="0F172A"/>
              </a:solidFill>
              <a:latin typeface="Plus Jakarta Sans"/>
            </a:endParaRPr>
          </a:p>
        </p:txBody>
      </p:sp>
      <p:pic>
        <p:nvPicPr>
          <p:cNvPr id="6" name="Picture 5" descr="Discover University of Wales Trinity Saint David">
            <a:extLst>
              <a:ext uri="{FF2B5EF4-FFF2-40B4-BE49-F238E27FC236}">
                <a16:creationId xmlns:a16="http://schemas.microsoft.com/office/drawing/2014/main" id="{7141CC83-3F4A-2F8E-544D-B518CE445589}"/>
              </a:ext>
            </a:extLst>
          </p:cNvPr>
          <p:cNvPicPr/>
          <p:nvPr/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6950" y="276224"/>
            <a:ext cx="1809750" cy="723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546735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50" y="1152525"/>
            <a:ext cx="5467350" cy="4572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2579" y="381000"/>
            <a:ext cx="6520971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Clinical Definition, Neurobiology &amp; Aetiology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51715" y="457200"/>
            <a:ext cx="1544984" cy="2571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461962"/>
            <a:ext cx="243929" cy="247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90600" y="1390650"/>
            <a:ext cx="495061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Definition &amp; Core Symptoms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247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52475" y="1876425"/>
            <a:ext cx="4953000" cy="77152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Clinical Definition: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Major Depressive Disorder (MDD) is a common, severe long-term mental health condition characterized by persistent depressed mood, loss of interest/pleasure (anhedonia), and functional impairment lasting &gt;2 weeks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2022; WHO, 2025)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19175" y="3838575"/>
            <a:ext cx="4920615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Biopsychosocial Aetiology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52475" y="4171950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5" y="1423987"/>
            <a:ext cx="142875" cy="1905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876300" y="2744390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2975" y="2743200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Cardinal Symptoms: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Persistent low mood, pervasive anhedonia, severe fatigue, diurnal mood variation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76300" y="3225403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42975" y="3224212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Cognitive &amp; Somatic Markers: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Concentration impairment, excessive guilt, sleep disturbance, psychomotor changes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(Beck and Bredemeier, 2016)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2475" y="3871912"/>
            <a:ext cx="171450" cy="190500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876300" y="4325540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42975" y="4324350"/>
            <a:ext cx="4762500" cy="578643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Neurobiological Dysregulation: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Monoaminergic pathway disruption (serotonin, dopamine, noradrenaline) and HPA-axis hyperactivation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(Cowen and Browning, 2015)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76300" y="4999434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42975" y="4998243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Psychosocial Stressors: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Adverse childhood experiences (ACEs), trauma, economic strain, chronic physical illness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(Marmot et al., 2020)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6633490-56CF-985F-CECF-90598FF4273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9599" y="934064"/>
            <a:ext cx="5427099" cy="493206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335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72579" y="381000"/>
            <a:ext cx="5014689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Epidemiology: UK vs Global Profile</a:t>
            </a: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5525" y="457200"/>
            <a:ext cx="1781175" cy="25717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495300" y="1209675"/>
            <a:ext cx="11201400" cy="3328987"/>
          </a:xfrm>
          <a:prstGeom prst="roundRect">
            <a:avLst>
              <a:gd name="adj" fmla="val 0"/>
            </a:avLst>
          </a:prstGeom>
          <a:solidFill>
            <a:srgbClr val="FFFF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495300" y="1209675"/>
          <a:ext cx="11182349" cy="3903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6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13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32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32246"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FFFFFF"/>
                          </a:solidFill>
                          <a:latin typeface="Playfair Display"/>
                        </a:rPr>
                        <a:t>Geographical Scope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FFFFFF"/>
                          </a:solidFill>
                          <a:latin typeface="Playfair Display"/>
                        </a:rPr>
                        <a:t>Prevalence &amp; Incidence Metrics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1050" b="1" i="0" u="none">
                          <a:solidFill>
                            <a:srgbClr val="FFFFFF"/>
                          </a:solidFill>
                          <a:latin typeface="Playfair Display"/>
                        </a:rPr>
                        <a:t>Epidemiological Insights &amp; Inequalities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F172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32246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United Kingdom (UK)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~5.4 million diagnosed adults (~12.3% GP recorded prevalence)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1 in 6 adults in England experience common mental disorders weekly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~17% of adults reporting depressive symptoms annually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Elevated rates among young adults (16–24 years) and women (NHS Digital, 2024; ONS, 2022).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Strong socioeconomic gradient linked to cost-of-living and debt (Health Foundation, 2021).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32246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Worldwide / Global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~332 million people affected globally (~5.7% adult population)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Leading cause of global non-fatal health loss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~727,000 deaths by suicide annually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High morbidity in low- and middle-income countries (LMICs) (WHO, 2025; Global Burden of Disease, 2021).</a:t>
                      </a:r>
                      <a:r>
                        <a:t>
</a:t>
                      </a:r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
         • Over 60% of individuals in LMICs lack access to formal care (WHO, 2022).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AF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32249">
                <a:tc>
                  <a:txBody>
                    <a:bodyPr/>
                    <a:lstStyle/>
                    <a:p>
                      <a:pPr algn="l"/>
                      <a:r>
                        <a:rPr sz="975" b="1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Deprivation Gradient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2x higher risk of depression in lowest income quintiles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sz="975" b="0" i="0" u="none">
                          <a:solidFill>
                            <a:srgbClr val="334155"/>
                          </a:solidFill>
                          <a:latin typeface="Plus Jakarta Sans"/>
                        </a:rPr>
                        <a:t>• Direct association with commercial determinants, housing insecurity, unemployment, and structural exclusion (Marmot et al., 2020).</a:t>
                      </a:r>
                    </a:p>
                  </a:txBody>
                  <a:tcPr marL="63500" marR="63500" marT="25400" marB="25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61962"/>
            <a:ext cx="243929" cy="24765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504825" y="2862262"/>
            <a:ext cx="223644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741265" y="2862262"/>
            <a:ext cx="391373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654998" y="2862262"/>
            <a:ext cx="503217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504825" y="3881437"/>
            <a:ext cx="2236440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2741265" y="3881437"/>
            <a:ext cx="3913733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654998" y="3881437"/>
            <a:ext cx="5032176" cy="9525"/>
          </a:xfrm>
          <a:prstGeom prst="rect">
            <a:avLst/>
          </a:prstGeom>
          <a:solidFill>
            <a:srgbClr val="E2E8F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360670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500" y="1152525"/>
            <a:ext cx="3606849" cy="532447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9850" y="1152525"/>
            <a:ext cx="3606700" cy="53244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72579" y="381000"/>
            <a:ext cx="5948868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Economic &amp; Social Burden of Depression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96525" y="457200"/>
            <a:ext cx="1400175" cy="2571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461962"/>
            <a:ext cx="243929" cy="2476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75" y="1400175"/>
            <a:ext cx="438150" cy="4381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14375" y="1971675"/>
            <a:ext cx="3326978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Economic NHS &amp; Societal Cost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4375" y="2295525"/>
            <a:ext cx="3168550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Total UK economic burden estimated at over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£110 billion annually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, combining direct healthcare costs and lost output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(Centre for Mental Health, 2022)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4375" y="2852737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Over 21 million prescriptions for antidepressants issued quarterly in the NHS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(PHE, 2020; ONS, 2022)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14375" y="3224212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Significant workforce sickness absence and presenteeism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(DHSC, 2023)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5" name="Picture 14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11575" y="1400175"/>
            <a:ext cx="438150" cy="438150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511575" y="1971675"/>
            <a:ext cx="3327134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Social &amp; Functional Impact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11575" y="2295525"/>
            <a:ext cx="3168699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Severe impairment in social functioning, employment retention, and family dynamics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(Mind, 2023)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511575" y="2852737"/>
            <a:ext cx="3168699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Cycle of Isolation: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 Anhedonia drives social withdrawal, exacerbating loneliness and cognitive deconditioning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(Beck and Bredemeier, 2016)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11575" y="3409950"/>
            <a:ext cx="3168699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Increased risk of self-harm and premature mortality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(WHO, 2025)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08925" y="1400175"/>
            <a:ext cx="438150" cy="43815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8308925" y="1971675"/>
            <a:ext cx="3326978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Psychological &amp; Caregiver Strain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308925" y="2295525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Significant burden placed on informal carers and family support networks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308925" y="2667000"/>
            <a:ext cx="3168550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Intergenerational risk: Maternal depression impacts child cognitive and emotional development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(Health Foundation, 2021)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308925" y="3224212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Stigma and systemic barriers hinder timely help-seeking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(Mind, 2023)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5" name="Picture 24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1537" y="1524000"/>
            <a:ext cx="123825" cy="190500"/>
          </a:xfrm>
          <a:prstGeom prst="rect">
            <a:avLst/>
          </a:prstGeom>
        </p:spPr>
      </p:pic>
      <p:pic>
        <p:nvPicPr>
          <p:cNvPr id="26" name="Picture 25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11588" y="1524000"/>
            <a:ext cx="238125" cy="190500"/>
          </a:xfrm>
          <a:prstGeom prst="rect">
            <a:avLst/>
          </a:prstGeom>
        </p:spPr>
      </p:pic>
      <p:pic>
        <p:nvPicPr>
          <p:cNvPr id="27" name="Picture 26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32750" y="1524000"/>
            <a:ext cx="190500" cy="1905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9350" y="1152525"/>
            <a:ext cx="546735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1152525"/>
            <a:ext cx="5467350" cy="4572000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6525" y="2740818"/>
            <a:ext cx="4953000" cy="7524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815429" y="381000"/>
            <a:ext cx="5674771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Diagnosis &amp; Initial Clinical Assessment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45885" y="457200"/>
            <a:ext cx="1750814" cy="2571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461962"/>
            <a:ext cx="186779" cy="24765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800850" y="1390650"/>
            <a:ext cx="487060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Diagnostic &amp; Assessment Framework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48652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86525" y="1876425"/>
            <a:ext cx="4953000" cy="38576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1. Clinical Suspicion &amp; Screening: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Identification of persistent low mood or anhedonia lasting &gt;2 weeks in primary care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 NG222,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86525" y="2357437"/>
            <a:ext cx="4953000" cy="1928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2. Objective Measurement Scale Gold Standard: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86525" y="3588543"/>
            <a:ext cx="4953000" cy="19288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3. Comprehensive Clinical Risk Assessment: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6525" y="1423987"/>
            <a:ext cx="219075" cy="190500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7315200" y="2874168"/>
            <a:ext cx="3295650" cy="1809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1125" b="0" i="0" u="none">
                <a:solidFill>
                  <a:srgbClr val="166534"/>
                </a:solidFill>
                <a:latin typeface="Plus Jakarta Sans ExtraBold"/>
              </a:rPr>
              <a:t>PHQ-9 (Patient Health Questionnaire-9) Score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610350" y="3083718"/>
            <a:ext cx="4705350" cy="28575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900" b="0" i="0" u="none">
                <a:solidFill>
                  <a:srgbClr val="374151"/>
                </a:solidFill>
                <a:latin typeface="Plus Jakarta Sans"/>
              </a:rPr>
              <a:t>Mild (5–9), Moderate (10–14), Moderately Severe (15–19), Severe (20–27)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(Kroenke et al., 2001)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610350" y="3877865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677025" y="3876675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Suicide &amp; Self-Harm Screening: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Mandatory risk assessment at initial contact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2022; RCPsych, 2023)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610350" y="4358878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77025" y="4357687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Comorbidity Assessment: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Screening co-occurring anxiety using GAD-7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(Spitzer et al., 2006)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10350" y="4839890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77025" y="4838700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Social Determinants Review: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Debt, housing, isolation, and domestic safety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(King's Fund,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5" name="Picture 24" descr="Tips for Talking With a Health Care Provider About Your Mental Health">
            <a:extLst>
              <a:ext uri="{FF2B5EF4-FFF2-40B4-BE49-F238E27FC236}">
                <a16:creationId xmlns:a16="http://schemas.microsoft.com/office/drawing/2014/main" id="{81229B97-CD9A-3A00-30DB-154DF6442D0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0542" y="1191985"/>
            <a:ext cx="5442108" cy="452913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546735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50" y="1152525"/>
            <a:ext cx="5467350" cy="53244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44004" y="381000"/>
            <a:ext cx="5304725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UK Clinical Guidance &amp; Care Models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56515" y="457200"/>
            <a:ext cx="1240184" cy="2571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461962"/>
            <a:ext cx="215354" cy="247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66800" y="1390650"/>
            <a:ext cx="487060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NICE Guideline NG222 Pathway (2022)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247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800850" y="1390650"/>
            <a:ext cx="487060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NHS Community Mental Health Framework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48652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5" y="1423987"/>
            <a:ext cx="219075" cy="190500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876300" y="1877615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2975" y="1876425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Stepped-Care Model: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Matching treatment intensity to depression severity, prioritizing non-pharmacological choices for less severe cases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76300" y="2358628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42975" y="2357437"/>
            <a:ext cx="4762500" cy="578643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Staged Prescribing &amp; Tapering: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Safe initiation, regular monitoring, and slow staged withdrawal of antidepressants to prevent dependence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2022; RCPsych, 2023)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76300" y="3032521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42975" y="3031331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Relapse Prevention: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Continuation of therapy for 6–24 months for high-risk recurrent cases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(Cleare et al., 2015)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0" name="Picture 19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6525" y="1423987"/>
            <a:ext cx="219075" cy="190500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6610350" y="1877615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77025" y="1876425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Integrated Primary Care Networks (PCNs):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Embedding mental health practitioners directly into GP surgeries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(NHS England, 2021; King's Fund,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10350" y="2358628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77025" y="2357437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NHS Talking Therapies (IAPT):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Standardized access to evidence-based psychological therapies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(NHS England, 2019a; Mind, 2023)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10350" y="2839640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677025" y="2838450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Proactive Population Health Management: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Addressing health inequalities in underserved minority communities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(DHSC, 2023)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546735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50" y="1152525"/>
            <a:ext cx="5467350" cy="4572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01154" y="381000"/>
            <a:ext cx="5340823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UK Treatment Options: Interventions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49755" y="457200"/>
            <a:ext cx="1746944" cy="2571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461962"/>
            <a:ext cx="272504" cy="247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66800" y="1390650"/>
            <a:ext cx="487060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Psychological &amp; Pharmacological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247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5" y="1423987"/>
            <a:ext cx="219075" cy="1905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76300" y="1877615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42975" y="1876425"/>
            <a:ext cx="4762500" cy="578643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Psychological Therapies: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Individual CBT, Behavioral Activation, Interpersonal Psychotherapy (IPT), and Mindfulness-Based Cognitive Therapy (MBCT)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(Cuijpers et al., 2020; NICE,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76300" y="2551509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42975" y="2550318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Pharmacotherapy (SSRIs / SNRIs):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Sertraline, Fluoxetine, Citalopram for moderate-to-severe depression or combined with CBT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(Cipriani et al., 2018)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76300" y="3032521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42975" y="3031331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Deprescribing Protocols: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Guided slow dose-tapering over weeks/months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(RCPsych, 2023; PHE, 2020)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76300" y="3513534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42975" y="3512343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Lifestyle Interventions: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Physical activity programs and sleep hygiene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(Firth et al., 2020)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3" name="Picture 22" descr="Cognitive Behavioral Therapy (CBT) Framework, AI generated">
            <a:extLst>
              <a:ext uri="{FF2B5EF4-FFF2-40B4-BE49-F238E27FC236}">
                <a16:creationId xmlns:a16="http://schemas.microsoft.com/office/drawing/2014/main" id="{517DB58C-8AD3-9900-01EA-D3BB36F3F5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1977" y="1132284"/>
            <a:ext cx="5467349" cy="51435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546735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9350" y="1152525"/>
            <a:ext cx="5467350" cy="53244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72579" y="381000"/>
            <a:ext cx="5790880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Comorbidity Management &amp; Prevention</a:t>
            </a:r>
          </a:p>
        </p:txBody>
      </p:sp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40280" y="457200"/>
            <a:ext cx="1356419" cy="257175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461962"/>
            <a:ext cx="243929" cy="2476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38225" y="1390650"/>
            <a:ext cx="4900612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Physical-Mental Multimorbidity (NICE NG56)</a:t>
            </a:r>
          </a:p>
        </p:txBody>
      </p:sp>
      <p:sp>
        <p:nvSpPr>
          <p:cNvPr id="10" name="Rectangle 9"/>
          <p:cNvSpPr/>
          <p:nvPr/>
        </p:nvSpPr>
        <p:spPr>
          <a:xfrm>
            <a:off x="75247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52475" y="1876425"/>
            <a:ext cx="4953000" cy="578643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0" i="0" u="none">
                <a:solidFill>
                  <a:srgbClr val="334155"/>
                </a:solidFill>
                <a:latin typeface="Plus Jakarta Sans"/>
              </a:rPr>
              <a:t>Over 50% of people with long-term physical health conditions (e.g., diabetes, COPD, cardiovascular disease) experience co-occurring depression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2022; DHSC, 2023)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800850" y="1390650"/>
            <a:ext cx="4870608" cy="27622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1500" b="1" i="0" u="none">
                <a:solidFill>
                  <a:srgbClr val="0F172A"/>
                </a:solidFill>
                <a:latin typeface="Playfair Display"/>
              </a:rPr>
              <a:t>Level-Based Prevention Framework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486525" y="1724025"/>
            <a:ext cx="4953000" cy="19050"/>
          </a:xfrm>
          <a:prstGeom prst="rect">
            <a:avLst/>
          </a:prstGeom>
          <a:solidFill>
            <a:srgbClr val="F1F5F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475" y="1423987"/>
            <a:ext cx="190500" cy="19050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876300" y="2551509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42975" y="2550318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Cardiovascular Impact: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Depression doubles the risk of adverse cardiac events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(Firth et al., 2020)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76300" y="3032521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942975" y="3031331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Diabetes &amp; Metabolic Health: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Poor glycemic control secondary to depressive self-neglect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(King's Fund,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76300" y="3513534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42975" y="3512343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Substance Misuse: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Dual diagnosis requiring co-ordinated primary care management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(Public Health England, 2020)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pic>
        <p:nvPicPr>
          <p:cNvPr id="21" name="Picture 20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6525" y="1423987"/>
            <a:ext cx="219075" cy="19050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6610350" y="1877615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677025" y="1876425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Primary Prevention: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Community resilience building, debt advice integration, and workplace mental health initiatives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(Marmot et al., 2020; WHO,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610350" y="2358628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77025" y="2357437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Secondary Prevention: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Early screening in high-risk groups (e.g., postnatal women, chronic ill health) using PHQ-2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(NICE, 2022)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610350" y="2839640"/>
            <a:ext cx="66675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012" b="0" i="0" u="none">
                <a:solidFill>
                  <a:srgbClr val="334155"/>
                </a:solidFill>
                <a:latin typeface="Plus Jakarta Sans"/>
              </a:rPr>
              <a:t>•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677025" y="2838450"/>
            <a:ext cx="4762500" cy="385762"/>
          </a:xfrm>
          <a:prstGeom prst="rect">
            <a:avLst/>
          </a:prstGeom>
          <a:noFill/>
        </p:spPr>
        <p:txBody>
          <a:bodyPr wrap="square" lIns="66675" tIns="0" rIns="0" bIns="0" anchor="t">
            <a:spAutoFit/>
          </a:bodyPr>
          <a:lstStyle/>
          <a:p>
            <a:pPr algn="l">
              <a:lnSpc>
                <a:spcPts val="1518"/>
              </a:lnSpc>
            </a:pPr>
            <a:r>
              <a:rPr sz="1012" b="1" i="0" u="none">
                <a:solidFill>
                  <a:srgbClr val="334155"/>
                </a:solidFill>
                <a:latin typeface="Plus Jakarta Sans"/>
              </a:rPr>
              <a:t>Tertiary Prevention: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 Relapse prevention plans, peer support, and crisis contingency mapping </a:t>
            </a:r>
            <a:r>
              <a:rPr sz="1012" b="0" i="1" u="none">
                <a:solidFill>
                  <a:srgbClr val="2563EB"/>
                </a:solidFill>
                <a:latin typeface="Plus Jakarta Sans SemiBold"/>
              </a:rPr>
              <a:t>(Taylor et al., 2019)</a:t>
            </a:r>
            <a:r>
              <a:rPr sz="1012" b="0" i="0" u="none">
                <a:solidFill>
                  <a:srgbClr val="334155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3606700" cy="5324475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500" y="1152525"/>
            <a:ext cx="3606849" cy="5324475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89850" y="1152525"/>
            <a:ext cx="3606700" cy="53244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39254" y="381000"/>
            <a:ext cx="5180803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Co-Productive Care: Skills &amp; Values</a:t>
            </a:r>
          </a:p>
        </p:txBody>
      </p:sp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9260" y="457200"/>
            <a:ext cx="1417439" cy="257175"/>
          </a:xfrm>
          <a:prstGeom prst="rect">
            <a:avLst/>
          </a:prstGeom>
        </p:spPr>
      </p:pic>
      <p:pic>
        <p:nvPicPr>
          <p:cNvPr id="9" name="Picture 8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461962"/>
            <a:ext cx="310604" cy="247650"/>
          </a:xfrm>
          <a:prstGeom prst="rect">
            <a:avLst/>
          </a:prstGeom>
        </p:spPr>
      </p:pic>
      <p:pic>
        <p:nvPicPr>
          <p:cNvPr id="10" name="Picture 9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75" y="1400175"/>
            <a:ext cx="438150" cy="43815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14375" y="1971675"/>
            <a:ext cx="3326978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Definition of Co-Production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14375" y="2295525"/>
            <a:ext cx="3168550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Equal partnership between service users and clinicians, valuing lived experience as equal to professional expertise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14375" y="2852737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Moving from paternalistic consultation to shared ownership of recovery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(NHS England, 2021)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4" name="Picture 13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11575" y="1400175"/>
            <a:ext cx="438150" cy="43815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511575" y="1971675"/>
            <a:ext cx="3327134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Core Clinician Competencies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511575" y="2295525"/>
            <a:ext cx="3168699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Motivational Interviewing: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 Supporting intrinsic readiness for therapeutic engagement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(Taylor et al., 2019)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11575" y="2852737"/>
            <a:ext cx="3168699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Active Listening: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 Validating emotional distress without immediate medicalization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(Mind, 2023)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8" name="Picture 17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308925" y="1400175"/>
            <a:ext cx="438150" cy="438150"/>
          </a:xfrm>
          <a:prstGeom prst="rect">
            <a:avLst/>
          </a:prstGeom>
        </p:spPr>
      </p:pic>
      <p:sp>
        <p:nvSpPr>
          <p:cNvPr id="19" name="TextBox 18"/>
          <p:cNvSpPr txBox="1"/>
          <p:nvPr/>
        </p:nvSpPr>
        <p:spPr>
          <a:xfrm>
            <a:off x="8308925" y="1971675"/>
            <a:ext cx="3326978" cy="2286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350" b="1" i="0" u="none">
                <a:solidFill>
                  <a:srgbClr val="0F172A"/>
                </a:solidFill>
                <a:latin typeface="Playfair Display"/>
              </a:rPr>
              <a:t>Values &amp; Behaviours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308925" y="2295525"/>
            <a:ext cx="3168550" cy="37147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Trauma-Informed Practice: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 Ensuring safety, trustworthiness, and empowerment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(DHSC, 2023)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308925" y="2667000"/>
            <a:ext cx="3168550" cy="557212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462"/>
              </a:lnSpc>
            </a:pPr>
            <a:r>
              <a:rPr sz="975" b="0" i="0" u="none">
                <a:solidFill>
                  <a:srgbClr val="475569"/>
                </a:solidFill>
                <a:latin typeface="Plus Jakarta Sans"/>
              </a:rPr>
              <a:t>• </a:t>
            </a:r>
            <a:r>
              <a:rPr sz="975" b="1" i="0" u="none">
                <a:solidFill>
                  <a:srgbClr val="475569"/>
                </a:solidFill>
                <a:latin typeface="Plus Jakarta Sans"/>
              </a:rPr>
              <a:t>Cultural Competence: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 Adapting communication to address stigma in diverse ethnic communities </a:t>
            </a:r>
            <a:r>
              <a:rPr sz="975" b="0" i="1" u="none">
                <a:solidFill>
                  <a:srgbClr val="2563EB"/>
                </a:solidFill>
                <a:latin typeface="Plus Jakarta Sans SemiBold"/>
              </a:rPr>
              <a:t>(Realpe and Wallace, 2020)</a:t>
            </a:r>
            <a:r>
              <a:rPr sz="975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4387" y="1524000"/>
            <a:ext cx="238125" cy="190500"/>
          </a:xfrm>
          <a:prstGeom prst="rect">
            <a:avLst/>
          </a:prstGeom>
        </p:spPr>
      </p:pic>
      <p:pic>
        <p:nvPicPr>
          <p:cNvPr id="23" name="Picture 22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611588" y="1524000"/>
            <a:ext cx="238125" cy="190500"/>
          </a:xfrm>
          <a:prstGeom prst="rect">
            <a:avLst/>
          </a:prstGeom>
        </p:spPr>
      </p:pic>
      <p:pic>
        <p:nvPicPr>
          <p:cNvPr id="24" name="Picture 23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432750" y="1524000"/>
            <a:ext cx="190500" cy="1905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152525"/>
            <a:ext cx="3632150" cy="2586037"/>
          </a:xfrm>
          <a:prstGeom prst="rect">
            <a:avLst/>
          </a:prstGeom>
        </p:spPr>
      </p:pic>
      <p:pic>
        <p:nvPicPr>
          <p:cNvPr id="4" name="Picture 3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9850" y="1152525"/>
            <a:ext cx="3632150" cy="2586037"/>
          </a:xfrm>
          <a:prstGeom prst="rect">
            <a:avLst/>
          </a:prstGeom>
        </p:spPr>
      </p:pic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64400" y="1152525"/>
            <a:ext cx="3632299" cy="2586037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300" y="3890962"/>
            <a:ext cx="3632150" cy="2586037"/>
          </a:xfrm>
          <a:prstGeom prst="rect">
            <a:avLst/>
          </a:prstGeom>
        </p:spPr>
      </p:pic>
      <p:pic>
        <p:nvPicPr>
          <p:cNvPr id="7" name="Picture 6" descr="imag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9850" y="3890962"/>
            <a:ext cx="3632150" cy="2586037"/>
          </a:xfrm>
          <a:prstGeom prst="rect">
            <a:avLst/>
          </a:prstGeom>
        </p:spPr>
      </p:pic>
      <p:pic>
        <p:nvPicPr>
          <p:cNvPr id="8" name="Picture 7" descr="imag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64400" y="3890962"/>
            <a:ext cx="3632299" cy="25860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39254" y="381000"/>
            <a:ext cx="6270940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Comprehensive Model of Personalised Care</a:t>
            </a:r>
          </a:p>
        </p:txBody>
      </p:sp>
      <p:pic>
        <p:nvPicPr>
          <p:cNvPr id="11" name="Picture 10" descr="image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109745" y="457200"/>
            <a:ext cx="1586954" cy="257175"/>
          </a:xfrm>
          <a:prstGeom prst="rect">
            <a:avLst/>
          </a:prstGeom>
        </p:spPr>
      </p:pic>
      <p:pic>
        <p:nvPicPr>
          <p:cNvPr id="12" name="Picture 11" descr="imag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5300" y="461962"/>
            <a:ext cx="310604" cy="247650"/>
          </a:xfrm>
          <a:prstGeom prst="rect">
            <a:avLst/>
          </a:prstGeom>
        </p:spPr>
      </p:pic>
      <p:pic>
        <p:nvPicPr>
          <p:cNvPr id="13" name="Picture 12" descr="image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76275" y="1343025"/>
            <a:ext cx="895350" cy="20002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676275" y="1619250"/>
            <a:ext cx="3433710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Shared Decision Making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76275" y="1866900"/>
            <a:ext cx="3270200" cy="496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Collaborative choice between talking therapies, pharmacotherapy, or combined options based on patient preference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(NICE, 2022; NHS England, 2019b)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6" name="Picture 15" descr="image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60825" y="1343025"/>
            <a:ext cx="914400" cy="200025"/>
          </a:xfrm>
          <a:prstGeom prst="rect">
            <a:avLst/>
          </a:prstGeom>
        </p:spPr>
      </p:pic>
      <p:sp>
        <p:nvSpPr>
          <p:cNvPr id="17" name="TextBox 16"/>
          <p:cNvSpPr txBox="1"/>
          <p:nvPr/>
        </p:nvSpPr>
        <p:spPr>
          <a:xfrm>
            <a:off x="4460825" y="1619250"/>
            <a:ext cx="3433710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Care &amp; Support Planning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460825" y="1866900"/>
            <a:ext cx="3270200" cy="496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Co-creation of individualized recovery plans including early warning signs of relapse and safety planning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(Taylor et al., 2019)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19" name="Picture 18" descr="image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45375" y="1343025"/>
            <a:ext cx="914400" cy="200025"/>
          </a:xfrm>
          <a:prstGeom prst="rect">
            <a:avLst/>
          </a:prstGeom>
        </p:spPr>
      </p:pic>
      <p:sp>
        <p:nvSpPr>
          <p:cNvPr id="20" name="TextBox 19"/>
          <p:cNvSpPr txBox="1"/>
          <p:nvPr/>
        </p:nvSpPr>
        <p:spPr>
          <a:xfrm>
            <a:off x="8245375" y="1619250"/>
            <a:ext cx="3433866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Enabling Choice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45375" y="1866900"/>
            <a:ext cx="3270349" cy="496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Providing options for therapy delivery: face-to-face, video, telephone, or digital self-guided modules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(NHS England, 2019a)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2" name="Picture 21" descr="image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6275" y="4081462"/>
            <a:ext cx="914400" cy="200025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676275" y="4357687"/>
            <a:ext cx="3433710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Social Prescribing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76275" y="4605337"/>
            <a:ext cx="3270200" cy="3312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Direct linkage to link workers for community green therapy, debt advisory services, and art groups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(King's Fund, 2022)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5" name="Picture 24" descr="image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460825" y="4081462"/>
            <a:ext cx="914400" cy="200025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460825" y="4357687"/>
            <a:ext cx="3433710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Supported Self-Management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460825" y="4605337"/>
            <a:ext cx="3270200" cy="3312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Training in cognitive restructuring, sleep hygiene, and mood-tracking applications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(Taylor et al., 2019)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  <p:pic>
        <p:nvPicPr>
          <p:cNvPr id="28" name="Picture 27" descr="image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245375" y="4081462"/>
            <a:ext cx="914400" cy="200025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8245375" y="4357687"/>
            <a:ext cx="3433866" cy="190500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25" b="1" i="0" u="none">
                <a:solidFill>
                  <a:srgbClr val="0F172A"/>
                </a:solidFill>
                <a:latin typeface="Playfair Display"/>
              </a:rPr>
              <a:t>Personal Health Budgets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245375" y="4605337"/>
            <a:ext cx="3270349" cy="496937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305"/>
              </a:lnSpc>
            </a:pPr>
            <a:r>
              <a:rPr sz="900" b="0" i="0" u="none">
                <a:solidFill>
                  <a:srgbClr val="475569"/>
                </a:solidFill>
                <a:latin typeface="Plus Jakarta Sans"/>
              </a:rPr>
              <a:t>Allocation of personal health budgets for adapted community wellness activities or specialized counseling </a:t>
            </a:r>
            <a:r>
              <a:rPr sz="900" b="0" i="1" u="none">
                <a:solidFill>
                  <a:srgbClr val="2563EB"/>
                </a:solidFill>
                <a:latin typeface="Plus Jakarta Sans SemiBold"/>
              </a:rPr>
              <a:t>(NHS England, 2019b)</a:t>
            </a:r>
            <a:r>
              <a:rPr sz="900" b="0" i="0" u="none">
                <a:solidFill>
                  <a:srgbClr val="475569"/>
                </a:solidFill>
                <a:latin typeface="Plus Jakarta Sans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44004" y="381000"/>
            <a:ext cx="4320696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Academic Reference List (1–15)</a:t>
            </a: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3510" y="457200"/>
            <a:ext cx="1703189" cy="25717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61962"/>
            <a:ext cx="215354" cy="2476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7700" y="1152525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1. Beck, A.T. and Bredemeier, K. (2016) 'A unified model of depression: integrating clinical, cognitive, biological, and evolutionary perspectives',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Clinical Psychological Science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4(4), pp. 596–619.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7700" y="1521916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2. Centre for Mental Health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The economic and social costs of mental ill health in the UK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Centre for Mental Health.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7700" y="1891307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3. Cipriani, A. et al. (2018) 'Comparative efficacy and acceptability of 21 antidepressant drugs',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The Lancet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391(10128), pp. 1357–1366.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7700" y="2260699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4. Cleare, A. et al. (2015) 'Evidence-based guidelines for treating depressive disorders with antidepressants',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J Psychopharmacol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29(5), pp. 459–525.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7700" y="2630090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5. Cowen, P.J. and Browning, M. (2015) 'What has serotonin to do with depression?',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World Psychiatry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14(2), pp. 158–160.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" y="2999482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6. Cuijpers, P. et al. (2020) 'Psychotherapy for depression in adults: a meta-analysis',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World Psychiatry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19(1), pp. 92–101.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" y="3368873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7. Department of Health and Social Care (2023)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Major Conditions Strategy: case for change and strategic framework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DHSC.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" y="3738264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8. Firth, J. et al. (2020) 'A meta-review of lifestyle psychiatry for the prevention and treatment of depression',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World Psychiatry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19(3), pp. 360–380.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53175" y="1152525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9. Health Foundation (2021)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Unequal pandemic, unequal recovery: health inequalities and mental health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Health Foundation.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53175" y="1521916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10. King’s Fund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Integrating mental health care into primary care networks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King’s Fund.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53175" y="1744712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11. Kroenke, K., Spitzer, R.L. and Williams, J.B. (2001) 'The PHQ-9: validity of a brief severity measure',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J Gen Intern Med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16(9), pp. 606–613.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53175" y="2114103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12. Manning, K. (2019)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Depressive Disorders in Primary Care - RCEMLearning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Available at: https://www.rcemlearning.co.uk (Accessed: 10 Aug 2026).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53175" y="2483494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13. Marmot, M. et al. (2020)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Build back fairer: the COVID-19 Marmot review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Institute of Health Equity.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53175" y="2706290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14. Mental Health Foundation (2023)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Mental health statistics: depression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Mental Health Foundation.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53175" y="2929086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15. Mind (2023)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Depression and talking therapies in the NHS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Mind.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ag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44004" y="381000"/>
            <a:ext cx="4596668" cy="409575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l"/>
            <a:r>
              <a:rPr sz="2400" b="1" i="0" u="none">
                <a:solidFill>
                  <a:srgbClr val="0F172A"/>
                </a:solidFill>
                <a:latin typeface="Playfair Display"/>
              </a:rPr>
              <a:t>Academic Reference List (16–30)</a:t>
            </a:r>
          </a:p>
        </p:txBody>
      </p:sp>
      <p:pic>
        <p:nvPicPr>
          <p:cNvPr id="5" name="Picture 4" descr="im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93510" y="457200"/>
            <a:ext cx="1703189" cy="257175"/>
          </a:xfrm>
          <a:prstGeom prst="rect">
            <a:avLst/>
          </a:prstGeom>
        </p:spPr>
      </p:pic>
      <p:pic>
        <p:nvPicPr>
          <p:cNvPr id="6" name="Picture 5" descr="imag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300" y="461962"/>
            <a:ext cx="215354" cy="24765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47700" y="1152525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16. National Institute for Health and Care Excellence (NICE)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Depression in adults: treatment and management (NICE Guideline NG222)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NICE.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7700" y="1521916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17. NICE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Multimorbidity: clinical assessment and management (NICE Guideline NG56)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NICE.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7700" y="1744712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18. NHS Digital (2024)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Adult Psychiatric Morbidity Survey: Survey of Mental Health and Wellbeing in England, 2023-24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Leeds: NHS England Digital.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7700" y="2114103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19. NHS England (2019a)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The NHS Long Term Plan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NHS England.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7700" y="2336899"/>
            <a:ext cx="5343525" cy="146595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20. NHS England (2019b)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Comprehensive Model of Personalised Care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NHS England.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7700" y="2559694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21. NHS England (2021)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The Community Mental Health Framework for Adults and Older Adults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NHS England.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7700" y="2929086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22. Office for National Statistics (ONS)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Cost of living and depression in adults, Great Britain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Newport: ONS.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7700" y="3298477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23. Public Health England (2020)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PHE report on dependence and withdrawal associated with prescribed medicines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PHE.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53175" y="1152525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24. Realpe, A. and Wallace, L.M. (2020)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What is co-production and how can it be used to empower service users?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 London: Health Foundation.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53175" y="1521916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25. Royal College of Psychiatrists (2023)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Prescribing and safely withdrawing antidepressants: clinical guidance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London: RCPsych.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53175" y="1891307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26. Spitzer, R.L. et al. (2006) 'A brief measure for assessing generalized anxiety disorder: the GAD-7',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Arch Intern Med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166(10), pp. 1092–1097.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53175" y="2260699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27. Taylor, S.J.C. et al. (2019) 'Supported self-management for long-term health conditions',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Health Technol Assess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23(14), pp. 1–160.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353175" y="2630090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28. World Health Organization (2022)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World mental health report: transforming mental health for all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Geneva: WHO.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353175" y="2999482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29. World Health Organization (2025)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Depressive disorder (depression) fact sheet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. Geneva: World Health Organization.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353175" y="3368873"/>
            <a:ext cx="5343525" cy="293191"/>
          </a:xfrm>
          <a:prstGeom prst="rect">
            <a:avLst/>
          </a:prstGeom>
          <a:noFill/>
        </p:spPr>
        <p:txBody>
          <a:bodyPr wrap="square" lIns="0" tIns="0" rIns="0" bIns="0" anchor="t">
            <a:spAutoFit/>
          </a:bodyPr>
          <a:lstStyle/>
          <a:p>
            <a:pPr algn="l">
              <a:lnSpc>
                <a:spcPts val="1155"/>
              </a:lnSpc>
            </a:pPr>
            <a:r>
              <a:rPr sz="825" b="0" i="0" u="none">
                <a:solidFill>
                  <a:srgbClr val="334155"/>
                </a:solidFill>
                <a:latin typeface="Plus Jakarta Sans"/>
              </a:rPr>
              <a:t>30. Zhang, Y. et al. (2022) 'Effectiveness of collaborative care models for depression in primary care: systematic review and meta-analysis', </a:t>
            </a:r>
            <a:r>
              <a:rPr sz="825" b="0" i="1" u="none">
                <a:solidFill>
                  <a:srgbClr val="334155"/>
                </a:solidFill>
                <a:latin typeface="Plus Jakarta Sans"/>
              </a:rPr>
              <a:t>BMJ Open</a:t>
            </a:r>
            <a:r>
              <a:rPr sz="825" b="0" i="0" u="none">
                <a:solidFill>
                  <a:srgbClr val="334155"/>
                </a:solidFill>
                <a:latin typeface="Plus Jakarta Sans"/>
              </a:rPr>
              <a:t>, 12(8), e061234.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3A90E9A0-3D2F-6FA6-F5E2-E9ED517EC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11430000" cy="5732872"/>
          </a:xfrm>
        </p:spPr>
        <p:txBody>
          <a:bodyPr/>
          <a:lstStyle/>
          <a:p>
            <a:r>
              <a:rPr lang="en-US" dirty="0"/>
              <a:t>THANK YOU !!</a:t>
            </a:r>
            <a:endParaRPr lang="en-IN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2352</Words>
  <Application>Microsoft Office PowerPoint</Application>
  <PresentationFormat>Widescreen</PresentationFormat>
  <Paragraphs>158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Playfair Display</vt:lpstr>
      <vt:lpstr>Plus Jakarta Sans</vt:lpstr>
      <vt:lpstr>Plus Jakarta Sans ExtraBold</vt:lpstr>
      <vt:lpstr>Plus Jakarta Sans SemiBold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!!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Shanipatel</dc:creator>
  <cp:keywords/>
  <dc:description>generated using python-pptx</dc:description>
  <cp:lastModifiedBy>shanipatel29@outlook.com</cp:lastModifiedBy>
  <cp:revision>2</cp:revision>
  <dcterms:created xsi:type="dcterms:W3CDTF">2013-01-27T09:14:16Z</dcterms:created>
  <dcterms:modified xsi:type="dcterms:W3CDTF">2026-08-11T08:27:40Z</dcterms:modified>
  <cp:category/>
</cp:coreProperties>
</file>