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60" r:id="rId4"/>
    <p:sldId id="261" r:id="rId5"/>
    <p:sldId id="265" r:id="rId6"/>
    <p:sldId id="263" r:id="rId7"/>
    <p:sldId id="275" r:id="rId8"/>
    <p:sldId id="264" r:id="rId9"/>
    <p:sldId id="269" r:id="rId10"/>
    <p:sldId id="267" r:id="rId11"/>
    <p:sldId id="277" r:id="rId12"/>
    <p:sldId id="259" r:id="rId13"/>
    <p:sldId id="262" r:id="rId14"/>
    <p:sldId id="279" r:id="rId15"/>
    <p:sldId id="278" r:id="rId16"/>
    <p:sldId id="276" r:id="rId17"/>
    <p:sldId id="273" r:id="rId18"/>
    <p:sldId id="266" r:id="rId19"/>
    <p:sldId id="280" r:id="rId20"/>
    <p:sldId id="272" r:id="rId21"/>
    <p:sldId id="270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48"/>
    <p:restoredTop sz="94651"/>
  </p:normalViewPr>
  <p:slideViewPr>
    <p:cSldViewPr snapToGrid="0">
      <p:cViewPr varScale="1">
        <p:scale>
          <a:sx n="96" d="100"/>
          <a:sy n="96" d="100"/>
        </p:scale>
        <p:origin x="176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453B40-CE63-4A50-8AA9-F55739DBE6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21C503-9147-47C2-9522-C434E821B4E8}">
      <dgm:prSet/>
      <dgm:spPr/>
      <dgm:t>
        <a:bodyPr/>
        <a:lstStyle/>
        <a:p>
          <a:r>
            <a:rPr lang="en-US" dirty="0"/>
            <a:t>Sanwar Ahmed: </a:t>
          </a:r>
          <a:r>
            <a:rPr lang="en-US" dirty="0">
              <a:solidFill>
                <a:schemeClr val="accent2">
                  <a:lumMod val="75000"/>
                </a:schemeClr>
              </a:solidFill>
            </a:rPr>
            <a:t>AI Specialist</a:t>
          </a:r>
        </a:p>
      </dgm:t>
    </dgm:pt>
    <dgm:pt modelId="{47E16A29-D71D-4675-A356-F9D92E5391E8}" type="parTrans" cxnId="{73A78DB7-78A0-47E5-82ED-BDAD8BDE1C66}">
      <dgm:prSet/>
      <dgm:spPr/>
      <dgm:t>
        <a:bodyPr/>
        <a:lstStyle/>
        <a:p>
          <a:endParaRPr lang="en-US"/>
        </a:p>
      </dgm:t>
    </dgm:pt>
    <dgm:pt modelId="{07BCDD70-596A-465A-80D2-E36FBB9495B9}" type="sibTrans" cxnId="{73A78DB7-78A0-47E5-82ED-BDAD8BDE1C66}">
      <dgm:prSet/>
      <dgm:spPr/>
      <dgm:t>
        <a:bodyPr/>
        <a:lstStyle/>
        <a:p>
          <a:endParaRPr lang="en-US"/>
        </a:p>
      </dgm:t>
    </dgm:pt>
    <dgm:pt modelId="{254287D2-6CA3-42E9-9ED5-3C49F49D3784}">
      <dgm:prSet/>
      <dgm:spPr/>
      <dgm:t>
        <a:bodyPr/>
        <a:lstStyle/>
        <a:p>
          <a:r>
            <a:rPr lang="en-US" dirty="0"/>
            <a:t>Francois Riches: </a:t>
          </a:r>
          <a:r>
            <a:rPr lang="en-US" dirty="0">
              <a:solidFill>
                <a:schemeClr val="accent2">
                  <a:lumMod val="75000"/>
                </a:schemeClr>
              </a:solidFill>
            </a:rPr>
            <a:t>Lead Developer</a:t>
          </a:r>
        </a:p>
      </dgm:t>
    </dgm:pt>
    <dgm:pt modelId="{FD5D13E6-F0CF-4D2A-82BB-B728351FB1DD}" type="parTrans" cxnId="{4452DB26-8AB8-41EA-AFDB-BD2232582B60}">
      <dgm:prSet/>
      <dgm:spPr/>
      <dgm:t>
        <a:bodyPr/>
        <a:lstStyle/>
        <a:p>
          <a:endParaRPr lang="en-US"/>
        </a:p>
      </dgm:t>
    </dgm:pt>
    <dgm:pt modelId="{57E98ACA-1A8B-48D4-9EA9-1C920AF28469}" type="sibTrans" cxnId="{4452DB26-8AB8-41EA-AFDB-BD2232582B60}">
      <dgm:prSet/>
      <dgm:spPr/>
      <dgm:t>
        <a:bodyPr/>
        <a:lstStyle/>
        <a:p>
          <a:endParaRPr lang="en-US"/>
        </a:p>
      </dgm:t>
    </dgm:pt>
    <dgm:pt modelId="{C53D97C5-DE18-4968-A58E-77910929AA86}">
      <dgm:prSet/>
      <dgm:spPr/>
      <dgm:t>
        <a:bodyPr/>
        <a:lstStyle/>
        <a:p>
          <a:r>
            <a:rPr lang="en-GB" dirty="0"/>
            <a:t>Mohammad </a:t>
          </a:r>
          <a:r>
            <a:rPr lang="en-US" dirty="0"/>
            <a:t>Yaqoob: </a:t>
          </a:r>
          <a:r>
            <a:rPr lang="en-US" dirty="0">
              <a:solidFill>
                <a:schemeClr val="accent2">
                  <a:lumMod val="75000"/>
                </a:schemeClr>
              </a:solidFill>
            </a:rPr>
            <a:t>Researcher &amp; Ethics Specialist</a:t>
          </a:r>
        </a:p>
      </dgm:t>
    </dgm:pt>
    <dgm:pt modelId="{FFDFACB9-0AE2-4C52-98EE-3F97C11B9670}" type="parTrans" cxnId="{56335933-AC36-4A85-AF9E-609B4D30CC7A}">
      <dgm:prSet/>
      <dgm:spPr/>
      <dgm:t>
        <a:bodyPr/>
        <a:lstStyle/>
        <a:p>
          <a:endParaRPr lang="en-US"/>
        </a:p>
      </dgm:t>
    </dgm:pt>
    <dgm:pt modelId="{CD8A1293-7415-4553-95D8-69D57A7BE06D}" type="sibTrans" cxnId="{56335933-AC36-4A85-AF9E-609B4D30CC7A}">
      <dgm:prSet/>
      <dgm:spPr/>
      <dgm:t>
        <a:bodyPr/>
        <a:lstStyle/>
        <a:p>
          <a:endParaRPr lang="en-US"/>
        </a:p>
      </dgm:t>
    </dgm:pt>
    <dgm:pt modelId="{91391962-6A6F-4410-B22E-48E8EF9CA047}">
      <dgm:prSet/>
      <dgm:spPr/>
      <dgm:t>
        <a:bodyPr/>
        <a:lstStyle/>
        <a:p>
          <a:r>
            <a:rPr lang="en-US" dirty="0"/>
            <a:t>Ibrahim </a:t>
          </a:r>
          <a:r>
            <a:rPr lang="en-GB" dirty="0"/>
            <a:t>Mohamed</a:t>
          </a:r>
          <a:r>
            <a:rPr lang="en-US" dirty="0"/>
            <a:t>: </a:t>
          </a:r>
          <a:r>
            <a:rPr lang="en-US" dirty="0">
              <a:solidFill>
                <a:schemeClr val="accent2">
                  <a:lumMod val="75000"/>
                </a:schemeClr>
              </a:solidFill>
            </a:rPr>
            <a:t>Cybersecurity Specialist</a:t>
          </a:r>
        </a:p>
      </dgm:t>
    </dgm:pt>
    <dgm:pt modelId="{978B3557-7B09-4B5D-936D-B51CF7125761}" type="parTrans" cxnId="{B5B5AE1E-62C3-47BA-B74B-6F7952954861}">
      <dgm:prSet/>
      <dgm:spPr/>
      <dgm:t>
        <a:bodyPr/>
        <a:lstStyle/>
        <a:p>
          <a:endParaRPr lang="en-US"/>
        </a:p>
      </dgm:t>
    </dgm:pt>
    <dgm:pt modelId="{FD21A422-B1BF-4F96-8977-444B5085338D}" type="sibTrans" cxnId="{B5B5AE1E-62C3-47BA-B74B-6F7952954861}">
      <dgm:prSet/>
      <dgm:spPr/>
      <dgm:t>
        <a:bodyPr/>
        <a:lstStyle/>
        <a:p>
          <a:endParaRPr lang="en-US"/>
        </a:p>
      </dgm:t>
    </dgm:pt>
    <dgm:pt modelId="{E9649BDF-BDB2-46E6-A3E7-140AD5265FAB}">
      <dgm:prSet/>
      <dgm:spPr/>
      <dgm:t>
        <a:bodyPr/>
        <a:lstStyle/>
        <a:p>
          <a:r>
            <a:rPr lang="en-US" dirty="0"/>
            <a:t>Leo Richards: </a:t>
          </a:r>
          <a:r>
            <a:rPr lang="en-US" dirty="0">
              <a:solidFill>
                <a:schemeClr val="accent2">
                  <a:lumMod val="75000"/>
                </a:schemeClr>
              </a:solidFill>
            </a:rPr>
            <a:t>Creative Lead &amp; Hardware specialist</a:t>
          </a:r>
        </a:p>
      </dgm:t>
    </dgm:pt>
    <dgm:pt modelId="{4F891063-974C-48FE-B2B8-01E0A41F2EDC}" type="parTrans" cxnId="{50AB2C38-CE09-4B2A-AD3B-0E911B14691F}">
      <dgm:prSet/>
      <dgm:spPr/>
      <dgm:t>
        <a:bodyPr/>
        <a:lstStyle/>
        <a:p>
          <a:endParaRPr lang="en-US"/>
        </a:p>
      </dgm:t>
    </dgm:pt>
    <dgm:pt modelId="{915C67F5-0274-4014-8CD7-8CF638F7A760}" type="sibTrans" cxnId="{50AB2C38-CE09-4B2A-AD3B-0E911B14691F}">
      <dgm:prSet/>
      <dgm:spPr/>
      <dgm:t>
        <a:bodyPr/>
        <a:lstStyle/>
        <a:p>
          <a:endParaRPr lang="en-US"/>
        </a:p>
      </dgm:t>
    </dgm:pt>
    <dgm:pt modelId="{7B0023A1-FD98-4793-8971-697CA36A54A0}">
      <dgm:prSet/>
      <dgm:spPr/>
      <dgm:t>
        <a:bodyPr/>
        <a:lstStyle/>
        <a:p>
          <a:r>
            <a:rPr lang="en-US" dirty="0"/>
            <a:t>Daniel Leone: </a:t>
          </a:r>
          <a:r>
            <a:rPr lang="en-US" dirty="0">
              <a:solidFill>
                <a:schemeClr val="accent2">
                  <a:lumMod val="75000"/>
                </a:schemeClr>
              </a:solidFill>
            </a:rPr>
            <a:t>Project Manager</a:t>
          </a:r>
        </a:p>
      </dgm:t>
    </dgm:pt>
    <dgm:pt modelId="{E9C84D87-3D3C-49B0-B98E-12395228712E}" type="parTrans" cxnId="{E128148E-D9A9-4235-A5DF-DE5826BE411D}">
      <dgm:prSet/>
      <dgm:spPr/>
      <dgm:t>
        <a:bodyPr/>
        <a:lstStyle/>
        <a:p>
          <a:endParaRPr lang="en-US"/>
        </a:p>
      </dgm:t>
    </dgm:pt>
    <dgm:pt modelId="{34D4BE13-B3FF-42AE-B66F-8B1C39F8A64E}" type="sibTrans" cxnId="{E128148E-D9A9-4235-A5DF-DE5826BE411D}">
      <dgm:prSet/>
      <dgm:spPr/>
      <dgm:t>
        <a:bodyPr/>
        <a:lstStyle/>
        <a:p>
          <a:endParaRPr lang="en-US"/>
        </a:p>
      </dgm:t>
    </dgm:pt>
    <dgm:pt modelId="{05682378-CE73-DF43-8AF2-0B5C1B5CE724}" type="pres">
      <dgm:prSet presAssocID="{99453B40-CE63-4A50-8AA9-F55739DBE6BA}" presName="vert0" presStyleCnt="0">
        <dgm:presLayoutVars>
          <dgm:dir/>
          <dgm:animOne val="branch"/>
          <dgm:animLvl val="lvl"/>
        </dgm:presLayoutVars>
      </dgm:prSet>
      <dgm:spPr/>
    </dgm:pt>
    <dgm:pt modelId="{D4C2859C-7C7A-AD45-823B-FDEE1AC247B6}" type="pres">
      <dgm:prSet presAssocID="{4B21C503-9147-47C2-9522-C434E821B4E8}" presName="thickLine" presStyleLbl="alignNode1" presStyleIdx="0" presStyleCnt="6"/>
      <dgm:spPr/>
    </dgm:pt>
    <dgm:pt modelId="{39CC8ED7-E70C-6142-9590-BF697CAC3D05}" type="pres">
      <dgm:prSet presAssocID="{4B21C503-9147-47C2-9522-C434E821B4E8}" presName="horz1" presStyleCnt="0"/>
      <dgm:spPr/>
    </dgm:pt>
    <dgm:pt modelId="{AAD2456E-61AC-5F48-8360-F005338C830F}" type="pres">
      <dgm:prSet presAssocID="{4B21C503-9147-47C2-9522-C434E821B4E8}" presName="tx1" presStyleLbl="revTx" presStyleIdx="0" presStyleCnt="6"/>
      <dgm:spPr/>
    </dgm:pt>
    <dgm:pt modelId="{6E8112F9-F029-0545-A7FE-A184F9774C31}" type="pres">
      <dgm:prSet presAssocID="{4B21C503-9147-47C2-9522-C434E821B4E8}" presName="vert1" presStyleCnt="0"/>
      <dgm:spPr/>
    </dgm:pt>
    <dgm:pt modelId="{2DB0B823-5C35-5E40-BAC6-FAB9666673D4}" type="pres">
      <dgm:prSet presAssocID="{254287D2-6CA3-42E9-9ED5-3C49F49D3784}" presName="thickLine" presStyleLbl="alignNode1" presStyleIdx="1" presStyleCnt="6"/>
      <dgm:spPr/>
    </dgm:pt>
    <dgm:pt modelId="{4C19A8CD-177C-0643-B655-607E40716A92}" type="pres">
      <dgm:prSet presAssocID="{254287D2-6CA3-42E9-9ED5-3C49F49D3784}" presName="horz1" presStyleCnt="0"/>
      <dgm:spPr/>
    </dgm:pt>
    <dgm:pt modelId="{2852E104-2642-8A4F-BEF2-BCDD2C733FF0}" type="pres">
      <dgm:prSet presAssocID="{254287D2-6CA3-42E9-9ED5-3C49F49D3784}" presName="tx1" presStyleLbl="revTx" presStyleIdx="1" presStyleCnt="6"/>
      <dgm:spPr/>
    </dgm:pt>
    <dgm:pt modelId="{15EB83CC-C2D8-5C4F-AECA-8AA795B2D484}" type="pres">
      <dgm:prSet presAssocID="{254287D2-6CA3-42E9-9ED5-3C49F49D3784}" presName="vert1" presStyleCnt="0"/>
      <dgm:spPr/>
    </dgm:pt>
    <dgm:pt modelId="{C32638BA-6E9E-584A-992F-01AECE0D1D26}" type="pres">
      <dgm:prSet presAssocID="{C53D97C5-DE18-4968-A58E-77910929AA86}" presName="thickLine" presStyleLbl="alignNode1" presStyleIdx="2" presStyleCnt="6"/>
      <dgm:spPr/>
    </dgm:pt>
    <dgm:pt modelId="{6DCF6C9B-0132-D646-90B7-B6658379ED33}" type="pres">
      <dgm:prSet presAssocID="{C53D97C5-DE18-4968-A58E-77910929AA86}" presName="horz1" presStyleCnt="0"/>
      <dgm:spPr/>
    </dgm:pt>
    <dgm:pt modelId="{B8A3558A-D8DA-3840-B52B-AA898E75058A}" type="pres">
      <dgm:prSet presAssocID="{C53D97C5-DE18-4968-A58E-77910929AA86}" presName="tx1" presStyleLbl="revTx" presStyleIdx="2" presStyleCnt="6"/>
      <dgm:spPr/>
    </dgm:pt>
    <dgm:pt modelId="{18191957-51E4-B048-A94C-40480251150A}" type="pres">
      <dgm:prSet presAssocID="{C53D97C5-DE18-4968-A58E-77910929AA86}" presName="vert1" presStyleCnt="0"/>
      <dgm:spPr/>
    </dgm:pt>
    <dgm:pt modelId="{E4EF0218-B21A-A343-8E22-FC9018CA1372}" type="pres">
      <dgm:prSet presAssocID="{91391962-6A6F-4410-B22E-48E8EF9CA047}" presName="thickLine" presStyleLbl="alignNode1" presStyleIdx="3" presStyleCnt="6"/>
      <dgm:spPr/>
    </dgm:pt>
    <dgm:pt modelId="{AFD971D6-013D-A14A-A9B0-9D1F495D08CC}" type="pres">
      <dgm:prSet presAssocID="{91391962-6A6F-4410-B22E-48E8EF9CA047}" presName="horz1" presStyleCnt="0"/>
      <dgm:spPr/>
    </dgm:pt>
    <dgm:pt modelId="{D25B1ED4-59EC-0340-AED1-DAC07F2304E2}" type="pres">
      <dgm:prSet presAssocID="{91391962-6A6F-4410-B22E-48E8EF9CA047}" presName="tx1" presStyleLbl="revTx" presStyleIdx="3" presStyleCnt="6"/>
      <dgm:spPr/>
    </dgm:pt>
    <dgm:pt modelId="{DB15A6E2-0FE0-4642-9323-7BDDE838C219}" type="pres">
      <dgm:prSet presAssocID="{91391962-6A6F-4410-B22E-48E8EF9CA047}" presName="vert1" presStyleCnt="0"/>
      <dgm:spPr/>
    </dgm:pt>
    <dgm:pt modelId="{8C56C686-2163-AE4D-A8CB-090576B888BF}" type="pres">
      <dgm:prSet presAssocID="{E9649BDF-BDB2-46E6-A3E7-140AD5265FAB}" presName="thickLine" presStyleLbl="alignNode1" presStyleIdx="4" presStyleCnt="6"/>
      <dgm:spPr/>
    </dgm:pt>
    <dgm:pt modelId="{45A8D412-E23A-9348-AD1F-AE2D58DE674B}" type="pres">
      <dgm:prSet presAssocID="{E9649BDF-BDB2-46E6-A3E7-140AD5265FAB}" presName="horz1" presStyleCnt="0"/>
      <dgm:spPr/>
    </dgm:pt>
    <dgm:pt modelId="{380DF97A-D6C9-D849-984F-D507509F15A6}" type="pres">
      <dgm:prSet presAssocID="{E9649BDF-BDB2-46E6-A3E7-140AD5265FAB}" presName="tx1" presStyleLbl="revTx" presStyleIdx="4" presStyleCnt="6"/>
      <dgm:spPr/>
    </dgm:pt>
    <dgm:pt modelId="{AF75B27C-0A1F-6E47-8F0F-45092A20CE6F}" type="pres">
      <dgm:prSet presAssocID="{E9649BDF-BDB2-46E6-A3E7-140AD5265FAB}" presName="vert1" presStyleCnt="0"/>
      <dgm:spPr/>
    </dgm:pt>
    <dgm:pt modelId="{686F44AE-8B9B-F447-BB1D-BEADE22CFFC4}" type="pres">
      <dgm:prSet presAssocID="{7B0023A1-FD98-4793-8971-697CA36A54A0}" presName="thickLine" presStyleLbl="alignNode1" presStyleIdx="5" presStyleCnt="6"/>
      <dgm:spPr/>
    </dgm:pt>
    <dgm:pt modelId="{3294A3DD-D3E4-F140-89FC-C300960E71CD}" type="pres">
      <dgm:prSet presAssocID="{7B0023A1-FD98-4793-8971-697CA36A54A0}" presName="horz1" presStyleCnt="0"/>
      <dgm:spPr/>
    </dgm:pt>
    <dgm:pt modelId="{FAC660C7-1758-1A40-ADF6-CDADF4CA4AD7}" type="pres">
      <dgm:prSet presAssocID="{7B0023A1-FD98-4793-8971-697CA36A54A0}" presName="tx1" presStyleLbl="revTx" presStyleIdx="5" presStyleCnt="6"/>
      <dgm:spPr/>
    </dgm:pt>
    <dgm:pt modelId="{BF902FBA-0B6E-0B4A-9C5C-2F7126E07356}" type="pres">
      <dgm:prSet presAssocID="{7B0023A1-FD98-4793-8971-697CA36A54A0}" presName="vert1" presStyleCnt="0"/>
      <dgm:spPr/>
    </dgm:pt>
  </dgm:ptLst>
  <dgm:cxnLst>
    <dgm:cxn modelId="{48AC0E08-940F-7347-8145-4A26306B0645}" type="presOf" srcId="{E9649BDF-BDB2-46E6-A3E7-140AD5265FAB}" destId="{380DF97A-D6C9-D849-984F-D507509F15A6}" srcOrd="0" destOrd="0" presId="urn:microsoft.com/office/officeart/2008/layout/LinedList"/>
    <dgm:cxn modelId="{8C8D9717-A2C4-8541-9B93-FEDC648DF2F1}" type="presOf" srcId="{7B0023A1-FD98-4793-8971-697CA36A54A0}" destId="{FAC660C7-1758-1A40-ADF6-CDADF4CA4AD7}" srcOrd="0" destOrd="0" presId="urn:microsoft.com/office/officeart/2008/layout/LinedList"/>
    <dgm:cxn modelId="{BB94801D-814F-3243-88B8-197EA710C72C}" type="presOf" srcId="{99453B40-CE63-4A50-8AA9-F55739DBE6BA}" destId="{05682378-CE73-DF43-8AF2-0B5C1B5CE724}" srcOrd="0" destOrd="0" presId="urn:microsoft.com/office/officeart/2008/layout/LinedList"/>
    <dgm:cxn modelId="{B5B5AE1E-62C3-47BA-B74B-6F7952954861}" srcId="{99453B40-CE63-4A50-8AA9-F55739DBE6BA}" destId="{91391962-6A6F-4410-B22E-48E8EF9CA047}" srcOrd="3" destOrd="0" parTransId="{978B3557-7B09-4B5D-936D-B51CF7125761}" sibTransId="{FD21A422-B1BF-4F96-8977-444B5085338D}"/>
    <dgm:cxn modelId="{4452DB26-8AB8-41EA-AFDB-BD2232582B60}" srcId="{99453B40-CE63-4A50-8AA9-F55739DBE6BA}" destId="{254287D2-6CA3-42E9-9ED5-3C49F49D3784}" srcOrd="1" destOrd="0" parTransId="{FD5D13E6-F0CF-4D2A-82BB-B728351FB1DD}" sibTransId="{57E98ACA-1A8B-48D4-9EA9-1C920AF28469}"/>
    <dgm:cxn modelId="{56335933-AC36-4A85-AF9E-609B4D30CC7A}" srcId="{99453B40-CE63-4A50-8AA9-F55739DBE6BA}" destId="{C53D97C5-DE18-4968-A58E-77910929AA86}" srcOrd="2" destOrd="0" parTransId="{FFDFACB9-0AE2-4C52-98EE-3F97C11B9670}" sibTransId="{CD8A1293-7415-4553-95D8-69D57A7BE06D}"/>
    <dgm:cxn modelId="{836CAD37-6BA7-B54C-BABB-ADA0EE61831E}" type="presOf" srcId="{4B21C503-9147-47C2-9522-C434E821B4E8}" destId="{AAD2456E-61AC-5F48-8360-F005338C830F}" srcOrd="0" destOrd="0" presId="urn:microsoft.com/office/officeart/2008/layout/LinedList"/>
    <dgm:cxn modelId="{50AB2C38-CE09-4B2A-AD3B-0E911B14691F}" srcId="{99453B40-CE63-4A50-8AA9-F55739DBE6BA}" destId="{E9649BDF-BDB2-46E6-A3E7-140AD5265FAB}" srcOrd="4" destOrd="0" parTransId="{4F891063-974C-48FE-B2B8-01E0A41F2EDC}" sibTransId="{915C67F5-0274-4014-8CD7-8CF638F7A760}"/>
    <dgm:cxn modelId="{A0F8CB55-8213-0041-A221-5261737AA4BA}" type="presOf" srcId="{C53D97C5-DE18-4968-A58E-77910929AA86}" destId="{B8A3558A-D8DA-3840-B52B-AA898E75058A}" srcOrd="0" destOrd="0" presId="urn:microsoft.com/office/officeart/2008/layout/LinedList"/>
    <dgm:cxn modelId="{EEA3F95B-F827-8143-BA7F-6E2162DF5499}" type="presOf" srcId="{91391962-6A6F-4410-B22E-48E8EF9CA047}" destId="{D25B1ED4-59EC-0340-AED1-DAC07F2304E2}" srcOrd="0" destOrd="0" presId="urn:microsoft.com/office/officeart/2008/layout/LinedList"/>
    <dgm:cxn modelId="{37475E8A-1C40-4746-A5C7-BA6355BD55D9}" type="presOf" srcId="{254287D2-6CA3-42E9-9ED5-3C49F49D3784}" destId="{2852E104-2642-8A4F-BEF2-BCDD2C733FF0}" srcOrd="0" destOrd="0" presId="urn:microsoft.com/office/officeart/2008/layout/LinedList"/>
    <dgm:cxn modelId="{E128148E-D9A9-4235-A5DF-DE5826BE411D}" srcId="{99453B40-CE63-4A50-8AA9-F55739DBE6BA}" destId="{7B0023A1-FD98-4793-8971-697CA36A54A0}" srcOrd="5" destOrd="0" parTransId="{E9C84D87-3D3C-49B0-B98E-12395228712E}" sibTransId="{34D4BE13-B3FF-42AE-B66F-8B1C39F8A64E}"/>
    <dgm:cxn modelId="{73A78DB7-78A0-47E5-82ED-BDAD8BDE1C66}" srcId="{99453B40-CE63-4A50-8AA9-F55739DBE6BA}" destId="{4B21C503-9147-47C2-9522-C434E821B4E8}" srcOrd="0" destOrd="0" parTransId="{47E16A29-D71D-4675-A356-F9D92E5391E8}" sibTransId="{07BCDD70-596A-465A-80D2-E36FBB9495B9}"/>
    <dgm:cxn modelId="{CD96AACF-C73A-774C-892F-32FE6E30F0CA}" type="presParOf" srcId="{05682378-CE73-DF43-8AF2-0B5C1B5CE724}" destId="{D4C2859C-7C7A-AD45-823B-FDEE1AC247B6}" srcOrd="0" destOrd="0" presId="urn:microsoft.com/office/officeart/2008/layout/LinedList"/>
    <dgm:cxn modelId="{7E54A91F-E681-9D40-A16C-8EF954F1DCD7}" type="presParOf" srcId="{05682378-CE73-DF43-8AF2-0B5C1B5CE724}" destId="{39CC8ED7-E70C-6142-9590-BF697CAC3D05}" srcOrd="1" destOrd="0" presId="urn:microsoft.com/office/officeart/2008/layout/LinedList"/>
    <dgm:cxn modelId="{E1F1956C-6381-BA4E-9927-FF80EC0B7EF0}" type="presParOf" srcId="{39CC8ED7-E70C-6142-9590-BF697CAC3D05}" destId="{AAD2456E-61AC-5F48-8360-F005338C830F}" srcOrd="0" destOrd="0" presId="urn:microsoft.com/office/officeart/2008/layout/LinedList"/>
    <dgm:cxn modelId="{5C15FFA6-48D5-E646-A5EB-E6845C476551}" type="presParOf" srcId="{39CC8ED7-E70C-6142-9590-BF697CAC3D05}" destId="{6E8112F9-F029-0545-A7FE-A184F9774C31}" srcOrd="1" destOrd="0" presId="urn:microsoft.com/office/officeart/2008/layout/LinedList"/>
    <dgm:cxn modelId="{90F01D6C-C438-BA4A-91E6-D63B52A4BE98}" type="presParOf" srcId="{05682378-CE73-DF43-8AF2-0B5C1B5CE724}" destId="{2DB0B823-5C35-5E40-BAC6-FAB9666673D4}" srcOrd="2" destOrd="0" presId="urn:microsoft.com/office/officeart/2008/layout/LinedList"/>
    <dgm:cxn modelId="{4E0BE885-7361-C947-8FF0-2F1E47D9AC88}" type="presParOf" srcId="{05682378-CE73-DF43-8AF2-0B5C1B5CE724}" destId="{4C19A8CD-177C-0643-B655-607E40716A92}" srcOrd="3" destOrd="0" presId="urn:microsoft.com/office/officeart/2008/layout/LinedList"/>
    <dgm:cxn modelId="{7D9F9700-C752-1A42-B7C3-25706BB8B546}" type="presParOf" srcId="{4C19A8CD-177C-0643-B655-607E40716A92}" destId="{2852E104-2642-8A4F-BEF2-BCDD2C733FF0}" srcOrd="0" destOrd="0" presId="urn:microsoft.com/office/officeart/2008/layout/LinedList"/>
    <dgm:cxn modelId="{A69F87C4-924A-5245-939E-A7060FE416C4}" type="presParOf" srcId="{4C19A8CD-177C-0643-B655-607E40716A92}" destId="{15EB83CC-C2D8-5C4F-AECA-8AA795B2D484}" srcOrd="1" destOrd="0" presId="urn:microsoft.com/office/officeart/2008/layout/LinedList"/>
    <dgm:cxn modelId="{602368B6-ED75-2B48-98E9-24C09FFF3F22}" type="presParOf" srcId="{05682378-CE73-DF43-8AF2-0B5C1B5CE724}" destId="{C32638BA-6E9E-584A-992F-01AECE0D1D26}" srcOrd="4" destOrd="0" presId="urn:microsoft.com/office/officeart/2008/layout/LinedList"/>
    <dgm:cxn modelId="{D6D14D3B-BB4D-F948-AA3A-41838B4F656A}" type="presParOf" srcId="{05682378-CE73-DF43-8AF2-0B5C1B5CE724}" destId="{6DCF6C9B-0132-D646-90B7-B6658379ED33}" srcOrd="5" destOrd="0" presId="urn:microsoft.com/office/officeart/2008/layout/LinedList"/>
    <dgm:cxn modelId="{3D2F2237-D6CB-834E-AF30-316CC6FAF53C}" type="presParOf" srcId="{6DCF6C9B-0132-D646-90B7-B6658379ED33}" destId="{B8A3558A-D8DA-3840-B52B-AA898E75058A}" srcOrd="0" destOrd="0" presId="urn:microsoft.com/office/officeart/2008/layout/LinedList"/>
    <dgm:cxn modelId="{8D0A5B32-F986-9045-886A-639D3C35682A}" type="presParOf" srcId="{6DCF6C9B-0132-D646-90B7-B6658379ED33}" destId="{18191957-51E4-B048-A94C-40480251150A}" srcOrd="1" destOrd="0" presId="urn:microsoft.com/office/officeart/2008/layout/LinedList"/>
    <dgm:cxn modelId="{A7FC8168-AE13-2E4C-AE0F-AC4823FCE43D}" type="presParOf" srcId="{05682378-CE73-DF43-8AF2-0B5C1B5CE724}" destId="{E4EF0218-B21A-A343-8E22-FC9018CA1372}" srcOrd="6" destOrd="0" presId="urn:microsoft.com/office/officeart/2008/layout/LinedList"/>
    <dgm:cxn modelId="{A5F9BA06-090F-3048-8AD6-A0D2899D4E9D}" type="presParOf" srcId="{05682378-CE73-DF43-8AF2-0B5C1B5CE724}" destId="{AFD971D6-013D-A14A-A9B0-9D1F495D08CC}" srcOrd="7" destOrd="0" presId="urn:microsoft.com/office/officeart/2008/layout/LinedList"/>
    <dgm:cxn modelId="{06FF7CEA-1D25-4F4D-8129-B880A0F15DF1}" type="presParOf" srcId="{AFD971D6-013D-A14A-A9B0-9D1F495D08CC}" destId="{D25B1ED4-59EC-0340-AED1-DAC07F2304E2}" srcOrd="0" destOrd="0" presId="urn:microsoft.com/office/officeart/2008/layout/LinedList"/>
    <dgm:cxn modelId="{6F6491AC-3A4E-374B-91EB-025D834CF247}" type="presParOf" srcId="{AFD971D6-013D-A14A-A9B0-9D1F495D08CC}" destId="{DB15A6E2-0FE0-4642-9323-7BDDE838C219}" srcOrd="1" destOrd="0" presId="urn:microsoft.com/office/officeart/2008/layout/LinedList"/>
    <dgm:cxn modelId="{85238390-6C94-5945-806D-E7D1F4D0C1AA}" type="presParOf" srcId="{05682378-CE73-DF43-8AF2-0B5C1B5CE724}" destId="{8C56C686-2163-AE4D-A8CB-090576B888BF}" srcOrd="8" destOrd="0" presId="urn:microsoft.com/office/officeart/2008/layout/LinedList"/>
    <dgm:cxn modelId="{9BAEFAB0-CA87-4B4D-993C-6C474778C8AA}" type="presParOf" srcId="{05682378-CE73-DF43-8AF2-0B5C1B5CE724}" destId="{45A8D412-E23A-9348-AD1F-AE2D58DE674B}" srcOrd="9" destOrd="0" presId="urn:microsoft.com/office/officeart/2008/layout/LinedList"/>
    <dgm:cxn modelId="{CCEF7654-B5D7-6148-A24C-7DF57E452BE7}" type="presParOf" srcId="{45A8D412-E23A-9348-AD1F-AE2D58DE674B}" destId="{380DF97A-D6C9-D849-984F-D507509F15A6}" srcOrd="0" destOrd="0" presId="urn:microsoft.com/office/officeart/2008/layout/LinedList"/>
    <dgm:cxn modelId="{490F07A8-A06F-184B-A137-FA6BDD48F18D}" type="presParOf" srcId="{45A8D412-E23A-9348-AD1F-AE2D58DE674B}" destId="{AF75B27C-0A1F-6E47-8F0F-45092A20CE6F}" srcOrd="1" destOrd="0" presId="urn:microsoft.com/office/officeart/2008/layout/LinedList"/>
    <dgm:cxn modelId="{39F82DAF-101F-1A4F-B273-8C0A9A0319B6}" type="presParOf" srcId="{05682378-CE73-DF43-8AF2-0B5C1B5CE724}" destId="{686F44AE-8B9B-F447-BB1D-BEADE22CFFC4}" srcOrd="10" destOrd="0" presId="urn:microsoft.com/office/officeart/2008/layout/LinedList"/>
    <dgm:cxn modelId="{09F8E060-C391-F64B-93D2-5C301F5356C8}" type="presParOf" srcId="{05682378-CE73-DF43-8AF2-0B5C1B5CE724}" destId="{3294A3DD-D3E4-F140-89FC-C300960E71CD}" srcOrd="11" destOrd="0" presId="urn:microsoft.com/office/officeart/2008/layout/LinedList"/>
    <dgm:cxn modelId="{74100E26-523C-6C4F-AFEA-16A257936347}" type="presParOf" srcId="{3294A3DD-D3E4-F140-89FC-C300960E71CD}" destId="{FAC660C7-1758-1A40-ADF6-CDADF4CA4AD7}" srcOrd="0" destOrd="0" presId="urn:microsoft.com/office/officeart/2008/layout/LinedList"/>
    <dgm:cxn modelId="{921ECAE1-A496-C842-8A82-847073411C03}" type="presParOf" srcId="{3294A3DD-D3E4-F140-89FC-C300960E71CD}" destId="{BF902FBA-0B6E-0B4A-9C5C-2F7126E0735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C2859C-7C7A-AD45-823B-FDEE1AC247B6}">
      <dsp:nvSpPr>
        <dsp:cNvPr id="0" name=""/>
        <dsp:cNvSpPr/>
      </dsp:nvSpPr>
      <dsp:spPr>
        <a:xfrm>
          <a:off x="0" y="1894"/>
          <a:ext cx="63763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2456E-61AC-5F48-8360-F005338C830F}">
      <dsp:nvSpPr>
        <dsp:cNvPr id="0" name=""/>
        <dsp:cNvSpPr/>
      </dsp:nvSpPr>
      <dsp:spPr>
        <a:xfrm>
          <a:off x="0" y="1894"/>
          <a:ext cx="6376357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Sanwar Ahmed: </a:t>
          </a:r>
          <a:r>
            <a:rPr lang="en-US" sz="2100" kern="1200" dirty="0">
              <a:solidFill>
                <a:schemeClr val="accent2">
                  <a:lumMod val="75000"/>
                </a:schemeClr>
              </a:solidFill>
            </a:rPr>
            <a:t>AI Specialist</a:t>
          </a:r>
        </a:p>
      </dsp:txBody>
      <dsp:txXfrm>
        <a:off x="0" y="1894"/>
        <a:ext cx="6376357" cy="646163"/>
      </dsp:txXfrm>
    </dsp:sp>
    <dsp:sp modelId="{2DB0B823-5C35-5E40-BAC6-FAB9666673D4}">
      <dsp:nvSpPr>
        <dsp:cNvPr id="0" name=""/>
        <dsp:cNvSpPr/>
      </dsp:nvSpPr>
      <dsp:spPr>
        <a:xfrm>
          <a:off x="0" y="648058"/>
          <a:ext cx="63763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52E104-2642-8A4F-BEF2-BCDD2C733FF0}">
      <dsp:nvSpPr>
        <dsp:cNvPr id="0" name=""/>
        <dsp:cNvSpPr/>
      </dsp:nvSpPr>
      <dsp:spPr>
        <a:xfrm>
          <a:off x="0" y="648058"/>
          <a:ext cx="6376357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Francois Riches: </a:t>
          </a:r>
          <a:r>
            <a:rPr lang="en-US" sz="2100" kern="1200" dirty="0">
              <a:solidFill>
                <a:schemeClr val="accent2">
                  <a:lumMod val="75000"/>
                </a:schemeClr>
              </a:solidFill>
            </a:rPr>
            <a:t>Lead Developer</a:t>
          </a:r>
        </a:p>
      </dsp:txBody>
      <dsp:txXfrm>
        <a:off x="0" y="648058"/>
        <a:ext cx="6376357" cy="646163"/>
      </dsp:txXfrm>
    </dsp:sp>
    <dsp:sp modelId="{C32638BA-6E9E-584A-992F-01AECE0D1D26}">
      <dsp:nvSpPr>
        <dsp:cNvPr id="0" name=""/>
        <dsp:cNvSpPr/>
      </dsp:nvSpPr>
      <dsp:spPr>
        <a:xfrm>
          <a:off x="0" y="1294222"/>
          <a:ext cx="63763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A3558A-D8DA-3840-B52B-AA898E75058A}">
      <dsp:nvSpPr>
        <dsp:cNvPr id="0" name=""/>
        <dsp:cNvSpPr/>
      </dsp:nvSpPr>
      <dsp:spPr>
        <a:xfrm>
          <a:off x="0" y="1294222"/>
          <a:ext cx="6376357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Mohammad </a:t>
          </a:r>
          <a:r>
            <a:rPr lang="en-US" sz="2100" kern="1200" dirty="0"/>
            <a:t>Yaqoob: </a:t>
          </a:r>
          <a:r>
            <a:rPr lang="en-US" sz="2100" kern="1200" dirty="0">
              <a:solidFill>
                <a:schemeClr val="accent2">
                  <a:lumMod val="75000"/>
                </a:schemeClr>
              </a:solidFill>
            </a:rPr>
            <a:t>Researcher &amp; Ethics Specialist</a:t>
          </a:r>
        </a:p>
      </dsp:txBody>
      <dsp:txXfrm>
        <a:off x="0" y="1294222"/>
        <a:ext cx="6376357" cy="646163"/>
      </dsp:txXfrm>
    </dsp:sp>
    <dsp:sp modelId="{E4EF0218-B21A-A343-8E22-FC9018CA1372}">
      <dsp:nvSpPr>
        <dsp:cNvPr id="0" name=""/>
        <dsp:cNvSpPr/>
      </dsp:nvSpPr>
      <dsp:spPr>
        <a:xfrm>
          <a:off x="0" y="1940386"/>
          <a:ext cx="63763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5B1ED4-59EC-0340-AED1-DAC07F2304E2}">
      <dsp:nvSpPr>
        <dsp:cNvPr id="0" name=""/>
        <dsp:cNvSpPr/>
      </dsp:nvSpPr>
      <dsp:spPr>
        <a:xfrm>
          <a:off x="0" y="1940386"/>
          <a:ext cx="6376357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Ibrahim </a:t>
          </a:r>
          <a:r>
            <a:rPr lang="en-GB" sz="2100" kern="1200" dirty="0"/>
            <a:t>Mohamed</a:t>
          </a:r>
          <a:r>
            <a:rPr lang="en-US" sz="2100" kern="1200" dirty="0"/>
            <a:t>: </a:t>
          </a:r>
          <a:r>
            <a:rPr lang="en-US" sz="2100" kern="1200" dirty="0">
              <a:solidFill>
                <a:schemeClr val="accent2">
                  <a:lumMod val="75000"/>
                </a:schemeClr>
              </a:solidFill>
            </a:rPr>
            <a:t>Cybersecurity Specialist</a:t>
          </a:r>
        </a:p>
      </dsp:txBody>
      <dsp:txXfrm>
        <a:off x="0" y="1940386"/>
        <a:ext cx="6376357" cy="646163"/>
      </dsp:txXfrm>
    </dsp:sp>
    <dsp:sp modelId="{8C56C686-2163-AE4D-A8CB-090576B888BF}">
      <dsp:nvSpPr>
        <dsp:cNvPr id="0" name=""/>
        <dsp:cNvSpPr/>
      </dsp:nvSpPr>
      <dsp:spPr>
        <a:xfrm>
          <a:off x="0" y="2586550"/>
          <a:ext cx="63763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0DF97A-D6C9-D849-984F-D507509F15A6}">
      <dsp:nvSpPr>
        <dsp:cNvPr id="0" name=""/>
        <dsp:cNvSpPr/>
      </dsp:nvSpPr>
      <dsp:spPr>
        <a:xfrm>
          <a:off x="0" y="2586550"/>
          <a:ext cx="6376357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Leo Richards: </a:t>
          </a:r>
          <a:r>
            <a:rPr lang="en-US" sz="2100" kern="1200" dirty="0">
              <a:solidFill>
                <a:schemeClr val="accent2">
                  <a:lumMod val="75000"/>
                </a:schemeClr>
              </a:solidFill>
            </a:rPr>
            <a:t>Creative Lead &amp; Hardware specialist</a:t>
          </a:r>
        </a:p>
      </dsp:txBody>
      <dsp:txXfrm>
        <a:off x="0" y="2586550"/>
        <a:ext cx="6376357" cy="646163"/>
      </dsp:txXfrm>
    </dsp:sp>
    <dsp:sp modelId="{686F44AE-8B9B-F447-BB1D-BEADE22CFFC4}">
      <dsp:nvSpPr>
        <dsp:cNvPr id="0" name=""/>
        <dsp:cNvSpPr/>
      </dsp:nvSpPr>
      <dsp:spPr>
        <a:xfrm>
          <a:off x="0" y="3232714"/>
          <a:ext cx="63763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C660C7-1758-1A40-ADF6-CDADF4CA4AD7}">
      <dsp:nvSpPr>
        <dsp:cNvPr id="0" name=""/>
        <dsp:cNvSpPr/>
      </dsp:nvSpPr>
      <dsp:spPr>
        <a:xfrm>
          <a:off x="0" y="3232714"/>
          <a:ext cx="6376357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Daniel Leone: </a:t>
          </a:r>
          <a:r>
            <a:rPr lang="en-US" sz="2100" kern="1200" dirty="0">
              <a:solidFill>
                <a:schemeClr val="accent2">
                  <a:lumMod val="75000"/>
                </a:schemeClr>
              </a:solidFill>
            </a:rPr>
            <a:t>Project Manager</a:t>
          </a:r>
        </a:p>
      </dsp:txBody>
      <dsp:txXfrm>
        <a:off x="0" y="3232714"/>
        <a:ext cx="6376357" cy="6461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1D8C94-E9A0-8849-9859-46C3225A54B2}" type="datetimeFigureOut">
              <a:rPr lang="en-US" smtClean="0"/>
              <a:t>10/15/26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FCA3B6-8F15-1A40-B037-967945DC1B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911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FCA3B6-8F15-1A40-B037-967945DC1BB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2401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FCA3B6-8F15-1A40-B037-967945DC1BB7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4092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10/15/26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carmarthenshire.gov.wales/council-services/recycling-bins-and-litter/future-changes-to-recycling-collections-in-parts-of-carmarthenshire/#FAQ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DFFC45-3DC9-4433-926F-043E879D9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5F26A87-0610-435F-AA13-BD658385C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67230" y="-8468"/>
            <a:ext cx="4763558" cy="6866467"/>
            <a:chOff x="67175" y="-8467"/>
            <a:chExt cx="4763558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6321436-5AAD-4FB6-BB0D-316D4540E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448300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4B0BD33-3D46-4F43-947A-825DFEF61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7175" y="3681413"/>
              <a:ext cx="4763558" cy="3176587"/>
            </a:xfrm>
            <a:prstGeom prst="line">
              <a:avLst/>
            </a:prstGeom>
            <a:ln w="9525">
              <a:solidFill>
                <a:schemeClr val="tx1">
                  <a:lumMod val="50000"/>
                  <a:lumOff val="50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92E26C27-E1F5-47DC-9F83-469D196C5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58764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95F944E7-2B4E-4AE2-B4DB-846FF8AE0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0730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FF14952D-390F-46CC-B302-73DDD9C4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9621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867CDE55-B22A-40D0-882A-9452919EE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11788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C409231-C942-4808-B529-DAC32A7DB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8954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70E20E-1497-88EE-5F90-F3930C007D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335" y="1282701"/>
            <a:ext cx="5096060" cy="4307148"/>
          </a:xfrm>
        </p:spPr>
        <p:txBody>
          <a:bodyPr anchor="ctr">
            <a:normAutofit/>
          </a:bodyPr>
          <a:lstStyle/>
          <a:p>
            <a:r>
              <a:rPr lang="en-US" dirty="0"/>
              <a:t>Group Project Proposal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9370F01-B8C9-4CE4-824C-92B2792E6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497" y="-8468"/>
            <a:ext cx="5074930" cy="6866468"/>
          </a:xfrm>
          <a:custGeom>
            <a:avLst/>
            <a:gdLst>
              <a:gd name="connsiteX0" fmla="*/ 0 w 5074930"/>
              <a:gd name="connsiteY0" fmla="*/ 0 h 6858000"/>
              <a:gd name="connsiteX1" fmla="*/ 1249825 w 5074930"/>
              <a:gd name="connsiteY1" fmla="*/ 0 h 6858000"/>
              <a:gd name="connsiteX2" fmla="*/ 1249825 w 5074930"/>
              <a:gd name="connsiteY2" fmla="*/ 8457 h 6858000"/>
              <a:gd name="connsiteX3" fmla="*/ 5074930 w 5074930"/>
              <a:gd name="connsiteY3" fmla="*/ 8457 h 6858000"/>
              <a:gd name="connsiteX4" fmla="*/ 5074930 w 5074930"/>
              <a:gd name="connsiteY4" fmla="*/ 6858000 h 6858000"/>
              <a:gd name="connsiteX5" fmla="*/ 1249825 w 5074930"/>
              <a:gd name="connsiteY5" fmla="*/ 6858000 h 6858000"/>
              <a:gd name="connsiteX6" fmla="*/ 1109383 w 507493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4930" h="6858000">
                <a:moveTo>
                  <a:pt x="0" y="0"/>
                </a:moveTo>
                <a:lnTo>
                  <a:pt x="1249825" y="0"/>
                </a:lnTo>
                <a:lnTo>
                  <a:pt x="1249825" y="8457"/>
                </a:lnTo>
                <a:lnTo>
                  <a:pt x="5074930" y="8457"/>
                </a:lnTo>
                <a:lnTo>
                  <a:pt x="5074930" y="6858000"/>
                </a:lnTo>
                <a:lnTo>
                  <a:pt x="1249825" y="6858000"/>
                </a:lnTo>
                <a:lnTo>
                  <a:pt x="1109383" y="6858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B1F4F3-65FB-A35B-ACA0-FECF77E36E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42562" y="2670986"/>
            <a:ext cx="3602567" cy="1829292"/>
          </a:xfrm>
        </p:spPr>
        <p:txBody>
          <a:bodyPr anchor="ctr">
            <a:normAutofit/>
          </a:bodyPr>
          <a:lstStyle/>
          <a:p>
            <a:pPr algn="l"/>
            <a:r>
              <a:rPr lang="en-US" dirty="0">
                <a:solidFill>
                  <a:srgbClr val="FFFFFF"/>
                </a:solidFill>
              </a:rPr>
              <a:t>Emerging Trends</a:t>
            </a:r>
          </a:p>
          <a:p>
            <a:pPr algn="l"/>
            <a:r>
              <a:rPr lang="en-US" dirty="0">
                <a:solidFill>
                  <a:srgbClr val="FFFFFF"/>
                </a:solidFill>
              </a:rPr>
              <a:t>ACCB6019</a:t>
            </a:r>
          </a:p>
          <a:p>
            <a:pPr algn="l"/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6018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B4643-43DC-768A-35E6-CAFA70B82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8476" y="1063660"/>
            <a:ext cx="3237912" cy="765442"/>
          </a:xfrm>
        </p:spPr>
        <p:txBody>
          <a:bodyPr anchor="t">
            <a:normAutofit/>
          </a:bodyPr>
          <a:lstStyle/>
          <a:p>
            <a:r>
              <a:rPr lang="en-US" dirty="0"/>
              <a:t>Meet the team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6066508-2318-A240-C903-7226C5D4BA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5145484"/>
              </p:ext>
            </p:extLst>
          </p:nvPr>
        </p:nvGraphicFramePr>
        <p:xfrm>
          <a:off x="1228210" y="2079396"/>
          <a:ext cx="6376357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C2D4B0FD-93F2-AA7E-9187-8EE2B7BBC5E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30149" y="1056711"/>
            <a:ext cx="2931702" cy="772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066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A270B-38C9-8604-B30B-4BE6C8973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Problem:</a:t>
            </a:r>
            <a:r>
              <a:rPr lang="en-GB" dirty="0"/>
              <a:t> 	Complex, changing recycling rules can create barriers!</a:t>
            </a:r>
            <a:br>
              <a:rPr lang="en-GB" dirty="0"/>
            </a:b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9CE61C-D3FE-51E8-7E5C-396081BC3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393" y="2065100"/>
            <a:ext cx="8072470" cy="29847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5F5C2A-6A2F-E852-FA28-EA13F9D9252C}"/>
              </a:ext>
            </a:extLst>
          </p:cNvPr>
          <p:cNvSpPr txBox="1"/>
          <p:nvPr/>
        </p:nvSpPr>
        <p:spPr>
          <a:xfrm>
            <a:off x="3234725" y="5317334"/>
            <a:ext cx="57225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Existing research demonstrates the importance of accessible visual information, alternative feedback methods and inclusive design in waste management [1] [2] [3]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5E85D0-F205-D27D-1DF6-DCFCFF7C5D59}"/>
              </a:ext>
            </a:extLst>
          </p:cNvPr>
          <p:cNvSpPr txBox="1"/>
          <p:nvPr/>
        </p:nvSpPr>
        <p:spPr>
          <a:xfrm>
            <a:off x="8079755" y="4629609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[4]</a:t>
            </a:r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4C2E0178-D8E5-C7FF-C60F-A30D9DE861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615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90BD2-B5CD-B968-74CF-5F367FDB1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Test: Can you remember all of this?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7FB6B5-B902-DC2C-5B40-72B175ECD8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1270000"/>
            <a:ext cx="7813010" cy="478971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2F47A9-6AA4-EC04-D20C-788D5BB3D7EF}"/>
              </a:ext>
            </a:extLst>
          </p:cNvPr>
          <p:cNvSpPr txBox="1"/>
          <p:nvPr/>
        </p:nvSpPr>
        <p:spPr>
          <a:xfrm>
            <a:off x="8013932" y="569038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[4]</a:t>
            </a:r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0B27390D-802F-4350-E4AC-DEAF5CE766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561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Question Mark with solid fill">
            <a:extLst>
              <a:ext uri="{FF2B5EF4-FFF2-40B4-BE49-F238E27FC236}">
                <a16:creationId xmlns:a16="http://schemas.microsoft.com/office/drawing/2014/main" id="{1BB9E58F-4929-0CE2-A30B-054518B2FB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001215" y="1454547"/>
            <a:ext cx="3948906" cy="3948906"/>
          </a:xfrm>
        </p:spPr>
      </p:pic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AA9E6954-667B-308A-C678-7071FB1045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462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207202-A14E-8C80-936B-C3BE24114F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9C951-EF7E-CCD8-0EDB-BE90E6737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And, How about this?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DFA2A4-04E1-8B47-268E-905C0E7A18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1270000"/>
            <a:ext cx="7333325" cy="46093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56F4D9-8871-265B-4370-5A84F70F4E8E}"/>
              </a:ext>
            </a:extLst>
          </p:cNvPr>
          <p:cNvSpPr txBox="1"/>
          <p:nvPr/>
        </p:nvSpPr>
        <p:spPr>
          <a:xfrm>
            <a:off x="7691718" y="5509995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[4]</a:t>
            </a:r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4274740-9592-DC9D-C032-2C0B255CFD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048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912AF3-D026-901C-8750-E399E773EE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Question Mark with solid fill">
            <a:extLst>
              <a:ext uri="{FF2B5EF4-FFF2-40B4-BE49-F238E27FC236}">
                <a16:creationId xmlns:a16="http://schemas.microsoft.com/office/drawing/2014/main" id="{7FB04D24-D609-5B9B-1DB3-BE7A43573E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001215" y="1454547"/>
            <a:ext cx="3948906" cy="3948906"/>
          </a:xfrm>
        </p:spPr>
      </p:pic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EA64F73D-6DCB-5612-466E-575476FAAE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0066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981DB4-2D2A-3ACF-0A7B-70705FC030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80353-D9CB-198C-05EE-80F403C9A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6346"/>
            <a:ext cx="8596668" cy="1320800"/>
          </a:xfrm>
        </p:spPr>
        <p:txBody>
          <a:bodyPr/>
          <a:lstStyle/>
          <a:p>
            <a:r>
              <a:rPr lang="en-US" dirty="0"/>
              <a:t>Overwhelming?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D1B8AA-B40E-C38B-1EA6-42685B10E8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6209"/>
          <a:stretch>
            <a:fillRect/>
          </a:stretch>
        </p:blipFill>
        <p:spPr>
          <a:xfrm>
            <a:off x="677334" y="1420675"/>
            <a:ext cx="5062004" cy="44672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7D0E8A-6AF1-014F-1D62-6BF620C4F8ED}"/>
              </a:ext>
            </a:extLst>
          </p:cNvPr>
          <p:cNvSpPr txBox="1"/>
          <p:nvPr/>
        </p:nvSpPr>
        <p:spPr>
          <a:xfrm>
            <a:off x="3950677" y="739262"/>
            <a:ext cx="22329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There’s more…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4B2425-ED28-8E03-B26C-C75B7307B4F5}"/>
              </a:ext>
            </a:extLst>
          </p:cNvPr>
          <p:cNvSpPr txBox="1"/>
          <p:nvPr/>
        </p:nvSpPr>
        <p:spPr>
          <a:xfrm>
            <a:off x="6096000" y="3429000"/>
            <a:ext cx="327846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Up to 7 different bins!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A51F8C-286C-ECC8-B778-9B0021C86430}"/>
              </a:ext>
            </a:extLst>
          </p:cNvPr>
          <p:cNvSpPr txBox="1"/>
          <p:nvPr/>
        </p:nvSpPr>
        <p:spPr>
          <a:xfrm>
            <a:off x="5262926" y="5252659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[4]</a:t>
            </a:r>
          </a:p>
        </p:txBody>
      </p:sp>
      <p:pic>
        <p:nvPicPr>
          <p:cNvPr id="10" name="Content Placeholder 4">
            <a:extLst>
              <a:ext uri="{FF2B5EF4-FFF2-40B4-BE49-F238E27FC236}">
                <a16:creationId xmlns:a16="http://schemas.microsoft.com/office/drawing/2014/main" id="{986BAC72-3E14-6DCB-2AD9-F09BEE0BEC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529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0FBC5-F368-3D54-92A6-BA172ACF1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this for and Why?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EF1FD-808B-7809-5C4D-B0AC0F146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32883"/>
            <a:ext cx="8596668" cy="4392234"/>
          </a:xfrm>
        </p:spPr>
        <p:txBody>
          <a:bodyPr>
            <a:normAutofit/>
          </a:bodyPr>
          <a:lstStyle/>
          <a:p>
            <a:endParaRPr lang="en-US" dirty="0"/>
          </a:p>
          <a:p>
            <a:pPr lvl="0"/>
            <a:r>
              <a:rPr lang="en-GB" dirty="0"/>
              <a:t>Target users: Includes people with cognitive impairments, dementia or learning difficulties.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Greater independence: Helping users manage everyday recycling with less reliance on others.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Increased confidence: Reducing confusion around waste disposal.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Preserving dignity: Supporting users to maintain control over everyday tasks.</a:t>
            </a:r>
          </a:p>
          <a:p>
            <a:pPr lvl="0"/>
            <a:endParaRPr lang="en-GB" dirty="0"/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A1F9D6A-D9A1-AA6B-FA35-8EDD9893EF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170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F7512-DBA0-E011-B805-83712594F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0309754" cy="1320800"/>
          </a:xfrm>
        </p:spPr>
        <p:txBody>
          <a:bodyPr/>
          <a:lstStyle/>
          <a:p>
            <a:r>
              <a:rPr lang="en-US" dirty="0"/>
              <a:t>Can technology assist?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2B2BEF0-E4AD-43DA-F234-0EE65FB97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9892" y="1375662"/>
            <a:ext cx="4492679" cy="471657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0CEDA7F-6A69-887F-AA17-0C46C9BF5228}"/>
              </a:ext>
            </a:extLst>
          </p:cNvPr>
          <p:cNvSpPr txBox="1"/>
          <p:nvPr/>
        </p:nvSpPr>
        <p:spPr>
          <a:xfrm>
            <a:off x="7692571" y="569038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[5]</a:t>
            </a:r>
          </a:p>
        </p:txBody>
      </p:sp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EB99D364-2992-4DAE-405A-7764A49777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2730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C014EA-8005-6ABE-2755-7994502638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0F029-66EB-0B0B-2688-16E735485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User stories: Informing our development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5840D-BC89-27B8-8167-A526C5550C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05709"/>
            <a:ext cx="8708713" cy="3880773"/>
          </a:xfrm>
        </p:spPr>
        <p:txBody>
          <a:bodyPr>
            <a:normAutofit fontScale="92500"/>
          </a:bodyPr>
          <a:lstStyle/>
          <a:p>
            <a:endParaRPr lang="en-US" sz="2100" dirty="0"/>
          </a:p>
          <a:p>
            <a:r>
              <a:rPr lang="en-GB" sz="2100" dirty="0"/>
              <a:t>‘As a visually impaired user, I want the system to announce the correct recycling bin via clear audio, so that I can sort my waste independently.’</a:t>
            </a:r>
          </a:p>
          <a:p>
            <a:endParaRPr lang="en-GB" sz="2100" dirty="0"/>
          </a:p>
          <a:p>
            <a:r>
              <a:rPr lang="en-GB" sz="2100" dirty="0"/>
              <a:t>‘As a user with cognitive disabilities, I want a simple, color-coded screen output, so that I do not get overwhelmed by text.’</a:t>
            </a:r>
          </a:p>
          <a:p>
            <a:endParaRPr lang="en-GB" sz="2100" dirty="0"/>
          </a:p>
          <a:p>
            <a:r>
              <a:rPr lang="en-GB" sz="2100" dirty="0"/>
              <a:t>‘As a privacy conscious user, I want camera data to be processed locally on the device rather than sent to the cloud, so that video of my private home is never exposed.’</a:t>
            </a:r>
          </a:p>
          <a:p>
            <a:pPr marL="0" indent="0">
              <a:buNone/>
            </a:pPr>
            <a:endParaRPr lang="en-GB" sz="2100" dirty="0"/>
          </a:p>
          <a:p>
            <a:pPr marL="0" indent="0">
              <a:buNone/>
            </a:pPr>
            <a:endParaRPr lang="en-GB" sz="2100" dirty="0"/>
          </a:p>
          <a:p>
            <a:pPr marL="0" indent="0">
              <a:buNone/>
            </a:pPr>
            <a:endParaRPr lang="en-GB" dirty="0"/>
          </a:p>
          <a:p>
            <a:endParaRPr lang="en-GB" b="1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1BAD978F-66F4-E712-D7F8-F643CF04A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474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5E79DD-57D4-6FEC-F966-3966312C83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A0365-DF05-07F6-B93D-96F876D30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14586"/>
            <a:ext cx="8596668" cy="1320800"/>
          </a:xfrm>
        </p:spPr>
        <p:txBody>
          <a:bodyPr/>
          <a:lstStyle/>
          <a:p>
            <a:r>
              <a:rPr lang="en-US" dirty="0"/>
              <a:t>Conceptual Design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4665EE-0239-0BE5-05B0-7EAAAD37EEA5}"/>
              </a:ext>
            </a:extLst>
          </p:cNvPr>
          <p:cNvSpPr txBox="1"/>
          <p:nvPr/>
        </p:nvSpPr>
        <p:spPr>
          <a:xfrm>
            <a:off x="677334" y="2191871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BDD003-B155-4818-C71B-1E964DB846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1485135"/>
            <a:ext cx="3091370" cy="415428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7D6817A-E6EB-2222-A806-79C868D5A301}"/>
              </a:ext>
            </a:extLst>
          </p:cNvPr>
          <p:cNvSpPr txBox="1"/>
          <p:nvPr/>
        </p:nvSpPr>
        <p:spPr>
          <a:xfrm>
            <a:off x="4050154" y="1442100"/>
            <a:ext cx="571669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Key design considerations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Compact friendly and non-intrusive design, suitable for home 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Simple, hands free, no user buttons or controls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Hardware considerations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IR sensor to allow the device to remain in a low power when not in 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 high contrast display for visual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 </a:t>
            </a:r>
            <a:r>
              <a:rPr lang="en-US" dirty="0" err="1"/>
              <a:t>colour</a:t>
            </a:r>
            <a:r>
              <a:rPr lang="en-US" dirty="0"/>
              <a:t> changing LED ring for further visual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 speaker for audible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 downward pointing camera at the base of the device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A1CA66-E32F-ACB8-F130-9BC7D12AF26B}"/>
              </a:ext>
            </a:extLst>
          </p:cNvPr>
          <p:cNvSpPr txBox="1"/>
          <p:nvPr/>
        </p:nvSpPr>
        <p:spPr>
          <a:xfrm>
            <a:off x="677334" y="527008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[5]</a:t>
            </a:r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41246200-010B-36C8-FF4D-AFECA541C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6821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4D2E49-94BC-8A77-E367-EC8850E36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9D34C35-98D6-EC33-B6DB-4636E1CC1B57}"/>
              </a:ext>
            </a:extLst>
          </p:cNvPr>
          <p:cNvSpPr txBox="1"/>
          <p:nvPr/>
        </p:nvSpPr>
        <p:spPr>
          <a:xfrm>
            <a:off x="677334" y="2191871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BDC04D6-CCC0-9073-6F92-060FA4AA0D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699" y="574097"/>
            <a:ext cx="7121960" cy="508220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205D1AA-7E64-2E21-7C06-7994D03C2024}"/>
              </a:ext>
            </a:extLst>
          </p:cNvPr>
          <p:cNvSpPr txBox="1"/>
          <p:nvPr/>
        </p:nvSpPr>
        <p:spPr>
          <a:xfrm>
            <a:off x="780264" y="522322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[5]</a:t>
            </a:r>
          </a:p>
        </p:txBody>
      </p:sp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4874667B-345D-51FF-D40B-26A01DCAA2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5706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B2AFC3-A883-CDA7-0C1E-4010726073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6141D-313A-1089-8EF3-06425187D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Privacy &amp; Regulatory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07679-EC1A-CB5A-6FEF-1CAFC76977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97318"/>
            <a:ext cx="7727078" cy="38807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IoT devices, can enhance safety and convenience, but security and privacy risks may arise without adequate protection measures [6][7].</a:t>
            </a:r>
          </a:p>
          <a:p>
            <a:endParaRPr lang="en-GB" dirty="0"/>
          </a:p>
          <a:p>
            <a:r>
              <a:rPr lang="en-GB" dirty="0"/>
              <a:t>Under UK GDPR data minimisation principles, personal data must be </a:t>
            </a:r>
            <a:r>
              <a:rPr lang="en-GB" i="1" dirty="0"/>
              <a:t>“adequate, relevant and limited to what is necessary in relation to the purposes for which they are processed” [8]</a:t>
            </a:r>
          </a:p>
          <a:p>
            <a:endParaRPr lang="en-GB" i="1" dirty="0"/>
          </a:p>
          <a:p>
            <a:r>
              <a:rPr lang="en-GB" i="1" dirty="0"/>
              <a:t>If data is compromised; consequences may include [9]</a:t>
            </a:r>
          </a:p>
          <a:p>
            <a:pPr lvl="1"/>
            <a:r>
              <a:rPr lang="en-GB" i="1" dirty="0"/>
              <a:t>Identity theft</a:t>
            </a:r>
          </a:p>
          <a:p>
            <a:pPr lvl="1"/>
            <a:r>
              <a:rPr lang="en-GB" i="1" dirty="0"/>
              <a:t>Regulatory penalties</a:t>
            </a:r>
          </a:p>
          <a:p>
            <a:pPr lvl="1"/>
            <a:r>
              <a:rPr lang="en-GB" i="1" dirty="0"/>
              <a:t>Legal claims by affected individuals</a:t>
            </a:r>
          </a:p>
          <a:p>
            <a:pPr lvl="1"/>
            <a:endParaRPr lang="en-GB" i="1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34A41F7D-5911-49CA-3EAF-3B5719BE3F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471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1FFAF-FBE5-0321-B24B-F17238EF2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FE656-6B50-3AC3-D119-0BEEA9B000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0"/>
            <a:ext cx="7843211" cy="3880773"/>
          </a:xfrm>
        </p:spPr>
        <p:txBody>
          <a:bodyPr/>
          <a:lstStyle/>
          <a:p>
            <a:r>
              <a:rPr lang="en-GB" dirty="0"/>
              <a:t>It would be desirable for the project’s development to reflect the principle that the people affected by a design should participate in shaping it, rather than simply being recipients of the finished technology [1].</a:t>
            </a:r>
          </a:p>
          <a:p>
            <a:endParaRPr lang="en-GB" dirty="0"/>
          </a:p>
          <a:p>
            <a:r>
              <a:rPr lang="en-GB" dirty="0"/>
              <a:t>Involving relevant participants in shaping the design and testing a prototype would require safeguarding measures and ethical approval.</a:t>
            </a:r>
            <a:endParaRPr lang="en-US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81D48AEA-4CE5-716B-EB4A-8B7CD0B06B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8635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255C0-F57B-EE09-4414-8AE002FDA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Initial AI &amp; dataset experimentation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B3369A-916C-0C41-EED2-2EFF35C159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1369415"/>
            <a:ext cx="5609166" cy="12545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752726F-C816-DB78-097B-F5525C3A5C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9997" y="2159356"/>
            <a:ext cx="6228081" cy="35928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03BDAD2-BADE-0589-3B45-BE7361D9A210}"/>
              </a:ext>
            </a:extLst>
          </p:cNvPr>
          <p:cNvSpPr txBox="1"/>
          <p:nvPr/>
        </p:nvSpPr>
        <p:spPr>
          <a:xfrm>
            <a:off x="634290" y="2690215"/>
            <a:ext cx="2402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[10] Kaggle: </a:t>
            </a:r>
            <a:r>
              <a:rPr lang="en-US" dirty="0" err="1"/>
              <a:t>TrashNet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2CE7C6-E3F3-9ED7-C642-DC7CFB8FAC28}"/>
              </a:ext>
            </a:extLst>
          </p:cNvPr>
          <p:cNvSpPr txBox="1"/>
          <p:nvPr/>
        </p:nvSpPr>
        <p:spPr>
          <a:xfrm>
            <a:off x="3319997" y="5752177"/>
            <a:ext cx="2615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[11] Teachable Machine</a:t>
            </a:r>
          </a:p>
        </p:txBody>
      </p:sp>
      <p:pic>
        <p:nvPicPr>
          <p:cNvPr id="12" name="Content Placeholder 4">
            <a:extLst>
              <a:ext uri="{FF2B5EF4-FFF2-40B4-BE49-F238E27FC236}">
                <a16:creationId xmlns:a16="http://schemas.microsoft.com/office/drawing/2014/main" id="{854FF450-6545-1C30-7F5D-BE0CF075C1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4268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7B6A6B-1B3B-2D39-1F44-4D394424BA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6FDF5-FE02-E3C8-7CF2-1A3C3B37B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Accuracy vs. Privacy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C79F1-A3EC-342F-8EDE-ACB17AE08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957" y="1315806"/>
            <a:ext cx="8091109" cy="4226387"/>
          </a:xfrm>
        </p:spPr>
        <p:txBody>
          <a:bodyPr>
            <a:normAutofit/>
          </a:bodyPr>
          <a:lstStyle/>
          <a:p>
            <a:pPr lvl="0"/>
            <a:endParaRPr lang="en-GB" sz="2400" dirty="0"/>
          </a:p>
          <a:p>
            <a:pPr marL="457200" lvl="1" indent="0">
              <a:buNone/>
            </a:pPr>
            <a:r>
              <a:rPr lang="en-GB" sz="2200" dirty="0"/>
              <a:t>Initial testing suggests online AI may offer greater accuracy, creating a trade-off between performance and data privacy.</a:t>
            </a:r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FABC138-2049-193E-6341-F7AB67C2EC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7272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C4F52-C67D-2FB8-DDF3-42CA1F61B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088B7A-04DA-0D7C-EAF9-3CDD577EE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Review ethical considerations</a:t>
            </a:r>
          </a:p>
          <a:p>
            <a:r>
              <a:rPr lang="en-US" sz="2400" dirty="0"/>
              <a:t>Determine scope</a:t>
            </a:r>
          </a:p>
          <a:p>
            <a:r>
              <a:rPr lang="en-US" sz="2400" dirty="0"/>
              <a:t>Produce a Gannt chart</a:t>
            </a:r>
          </a:p>
          <a:p>
            <a:r>
              <a:rPr lang="en-US" sz="2400" dirty="0"/>
              <a:t>Continued weekly meetings</a:t>
            </a:r>
          </a:p>
          <a:p>
            <a:r>
              <a:rPr lang="en-US" sz="2400" dirty="0"/>
              <a:t>Active collaboration and communication over MS teams</a:t>
            </a:r>
          </a:p>
          <a:p>
            <a:r>
              <a:rPr lang="en-US" sz="2400" dirty="0"/>
              <a:t>Share and discuss independent research areas</a:t>
            </a:r>
          </a:p>
          <a:p>
            <a:r>
              <a:rPr lang="en-US" sz="2400" dirty="0"/>
              <a:t>Further develop user stories</a:t>
            </a:r>
          </a:p>
          <a:p>
            <a:r>
              <a:rPr lang="en-US" sz="2400" dirty="0"/>
              <a:t>Begin prototyping software implementation</a:t>
            </a:r>
          </a:p>
          <a:p>
            <a:pPr marL="0" indent="0">
              <a:buNone/>
            </a:pPr>
            <a:endParaRPr lang="en-US" sz="2400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9986972-B753-4BC0-6D85-5836D4BEB0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2922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5A770EF-A9AB-7E7F-5AFF-32ABE1D507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77334" y="636104"/>
            <a:ext cx="6438414" cy="3684106"/>
          </a:xfrm>
          <a:prstGeom prst="rect">
            <a:avLst/>
          </a:prstGeom>
        </p:spPr>
      </p:pic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8C0B127F-C04E-D318-B886-5ED76C0035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D83118C-184B-50CE-B47B-9EE56B88658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295" t="39063"/>
          <a:stretch>
            <a:fillRect/>
          </a:stretch>
        </p:blipFill>
        <p:spPr>
          <a:xfrm>
            <a:off x="5268851" y="3389231"/>
            <a:ext cx="4905927" cy="2670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0973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83C8F4-329C-DA68-BDEB-03071090C9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6A7D7-F5C4-1B7C-4191-A210DED26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ED5EA-0C2D-A6A3-5970-1D8A81E85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488613"/>
            <a:ext cx="9119809" cy="425904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300" dirty="0"/>
              <a:t>[1] </a:t>
            </a:r>
            <a:r>
              <a:rPr lang="en-GB" sz="1300" dirty="0"/>
              <a:t>​A. Bevan, A. </a:t>
            </a:r>
            <a:r>
              <a:rPr lang="en-GB" sz="1300" dirty="0" err="1"/>
              <a:t>Buettgen</a:t>
            </a:r>
            <a:r>
              <a:rPr lang="en-GB" sz="1300" dirty="0"/>
              <a:t>, M. Riemer, B. Spadafore, H. Scanlon and S. Whitney, “Operationalizing accessibility in environmental sustainability efforts: Challenges, barriers, and opportunities,” </a:t>
            </a:r>
            <a:r>
              <a:rPr lang="en-GB" sz="1300" i="1" dirty="0"/>
              <a:t>PLOS Climate, </a:t>
            </a:r>
            <a:r>
              <a:rPr lang="en-GB" sz="1300" dirty="0"/>
              <a:t>vol. 4, no. 6, 2025.  </a:t>
            </a:r>
            <a:endParaRPr lang="en-US" sz="1300" dirty="0"/>
          </a:p>
          <a:p>
            <a:pPr marL="0" indent="0">
              <a:buNone/>
            </a:pPr>
            <a:r>
              <a:rPr lang="en-US" sz="1300" dirty="0"/>
              <a:t>[2] </a:t>
            </a:r>
            <a:r>
              <a:rPr lang="en-GB" sz="1300" dirty="0"/>
              <a:t>​P. </a:t>
            </a:r>
            <a:r>
              <a:rPr lang="en-GB" sz="1300" dirty="0" err="1"/>
              <a:t>Srijuntrapun</a:t>
            </a:r>
            <a:r>
              <a:rPr lang="en-GB" sz="1300" dirty="0"/>
              <a:t>, I. </a:t>
            </a:r>
            <a:r>
              <a:rPr lang="en-GB" sz="1300" dirty="0" err="1"/>
              <a:t>Sirirungruang</a:t>
            </a:r>
            <a:r>
              <a:rPr lang="en-GB" sz="1300" dirty="0"/>
              <a:t> and C. </a:t>
            </a:r>
            <a:r>
              <a:rPr lang="en-GB" sz="1300" dirty="0" err="1"/>
              <a:t>Nucharoen</a:t>
            </a:r>
            <a:r>
              <a:rPr lang="en-GB" sz="1300" dirty="0"/>
              <a:t>, “Empowering visually impaired students through innovative tools and accessible waste sorting education at the national level,” </a:t>
            </a:r>
            <a:r>
              <a:rPr lang="en-GB" sz="1300" i="1" dirty="0"/>
              <a:t>PLOS ONE, </a:t>
            </a:r>
            <a:r>
              <a:rPr lang="en-GB" sz="1300" dirty="0"/>
              <a:t>vol. 20, no. 5, 2025.  </a:t>
            </a:r>
            <a:endParaRPr lang="en-US" sz="1300" dirty="0"/>
          </a:p>
          <a:p>
            <a:pPr marL="0" indent="0">
              <a:buNone/>
            </a:pPr>
            <a:r>
              <a:rPr lang="en-US" sz="1300" dirty="0"/>
              <a:t>[3] </a:t>
            </a:r>
            <a:r>
              <a:rPr lang="en-GB" sz="1300" dirty="0"/>
              <a:t>​P. </a:t>
            </a:r>
            <a:r>
              <a:rPr lang="en-GB" sz="1300" dirty="0" err="1"/>
              <a:t>Srijuntrapun</a:t>
            </a:r>
            <a:r>
              <a:rPr lang="en-GB" sz="1300" dirty="0"/>
              <a:t> and I. </a:t>
            </a:r>
            <a:r>
              <a:rPr lang="en-GB" sz="1300" dirty="0" err="1"/>
              <a:t>Sirirungruang</a:t>
            </a:r>
            <a:r>
              <a:rPr lang="en-GB" sz="1300" dirty="0"/>
              <a:t>, “Inclusive waste separation: Co-designed bins empowering visually impaired individuals,” </a:t>
            </a:r>
            <a:r>
              <a:rPr lang="en-GB" sz="1300" i="1" dirty="0"/>
              <a:t>Disability and Rehabilitation: Assistive Tech, </a:t>
            </a:r>
            <a:r>
              <a:rPr lang="en-GB" sz="1300" dirty="0"/>
              <a:t>vol. 20, no. 6, 2025.  </a:t>
            </a:r>
          </a:p>
          <a:p>
            <a:pPr marL="0" indent="0">
              <a:buNone/>
            </a:pPr>
            <a:r>
              <a:rPr lang="en-GB" sz="1300" dirty="0"/>
              <a:t>[4] Carmarthenshire County Council, “ Future changes to recycling collections in parts of Carmarthenshire,” [Online]. Available: </a:t>
            </a:r>
            <a:r>
              <a:rPr lang="en-GB" sz="1300" dirty="0">
                <a:hlinkClick r:id="rId2"/>
              </a:rPr>
              <a:t>https://www.carmarthenshire.gov.wales/council-services/recycling-bins-and-litter/future-changes-to-recycling-collections-in-parts-of-carmarthenshire/#FAQ</a:t>
            </a:r>
            <a:r>
              <a:rPr lang="en-GB" sz="1300" dirty="0"/>
              <a:t>.</a:t>
            </a:r>
          </a:p>
          <a:p>
            <a:pPr marL="0" indent="0">
              <a:buNone/>
            </a:pPr>
            <a:r>
              <a:rPr lang="en-GB" sz="1300" dirty="0"/>
              <a:t>[5] ChatGPT, “Generative AI, Private Communication,” [Online]. Available: https://</a:t>
            </a:r>
            <a:r>
              <a:rPr lang="en-GB" sz="1300" dirty="0" err="1"/>
              <a:t>chatgpt.com</a:t>
            </a:r>
            <a:r>
              <a:rPr lang="en-GB" sz="1300" dirty="0"/>
              <a:t>/. [Accessed 13 October 2026].</a:t>
            </a:r>
          </a:p>
          <a:p>
            <a:pPr marL="0" indent="0">
              <a:buNone/>
            </a:pPr>
            <a:r>
              <a:rPr lang="en-GB" sz="1300" dirty="0"/>
              <a:t>[6] [Online]. Available: https://</a:t>
            </a:r>
            <a:r>
              <a:rPr lang="en-GB" sz="1300" dirty="0" err="1"/>
              <a:t>www.ncsc.gov.uk</a:t>
            </a:r>
            <a:r>
              <a:rPr lang="en-GB" sz="1300" dirty="0"/>
              <a:t>/collection/</a:t>
            </a:r>
            <a:r>
              <a:rPr lang="en-GB" sz="1300" dirty="0" err="1"/>
              <a:t>cyber-assessmentframework</a:t>
            </a:r>
            <a:r>
              <a:rPr lang="en-GB" sz="1300" dirty="0"/>
              <a:t>. [Accessed 12 October 2026].</a:t>
            </a:r>
          </a:p>
          <a:p>
            <a:pPr marL="0" indent="0">
              <a:buNone/>
            </a:pPr>
            <a:r>
              <a:rPr lang="en-GB" sz="1300" dirty="0"/>
              <a:t>[7] [Online]. Available: https://</a:t>
            </a:r>
            <a:r>
              <a:rPr lang="en-GB" sz="1300" dirty="0" err="1"/>
              <a:t>ico.org.uk</a:t>
            </a:r>
            <a:r>
              <a:rPr lang="en-GB" sz="1300" dirty="0"/>
              <a:t>/. [Accessed 12 October 2026].</a:t>
            </a:r>
          </a:p>
          <a:p>
            <a:pPr marL="0" indent="0">
              <a:buNone/>
            </a:pPr>
            <a:r>
              <a:rPr lang="en-GB" sz="1300" dirty="0"/>
              <a:t>[8] [Online]. Available: https://</a:t>
            </a:r>
            <a:r>
              <a:rPr lang="en-GB" sz="1300" dirty="0" err="1"/>
              <a:t>ico.org.uk</a:t>
            </a:r>
            <a:r>
              <a:rPr lang="en-GB" sz="1300" dirty="0"/>
              <a:t>/for-organisations/</a:t>
            </a:r>
            <a:r>
              <a:rPr lang="en-GB" sz="1300" dirty="0" err="1"/>
              <a:t>uk</a:t>
            </a:r>
            <a:r>
              <a:rPr lang="en-GB" sz="1300" dirty="0"/>
              <a:t>-</a:t>
            </a:r>
            <a:r>
              <a:rPr lang="en-GB" sz="1300" dirty="0" err="1"/>
              <a:t>gdpr</a:t>
            </a:r>
            <a:r>
              <a:rPr lang="en-GB" sz="1300" dirty="0"/>
              <a:t>-guidance-and-resources/data-protection-principles/a-guide-to-the-data-protection-principles/data-minimisation/. [Accessed 12 October 2026].</a:t>
            </a:r>
          </a:p>
          <a:p>
            <a:pPr marL="0" indent="0">
              <a:buNone/>
            </a:pPr>
            <a:r>
              <a:rPr lang="en-GB" sz="1300" dirty="0"/>
              <a:t>[9] Online]. Available: https://</a:t>
            </a:r>
            <a:r>
              <a:rPr lang="en-GB" sz="1300" dirty="0" err="1"/>
              <a:t>www.legislation.gov.uk</a:t>
            </a:r>
            <a:r>
              <a:rPr lang="en-GB" sz="1300" dirty="0"/>
              <a:t>/</a:t>
            </a:r>
            <a:r>
              <a:rPr lang="en-GB" sz="1300" dirty="0" err="1"/>
              <a:t>ukpga</a:t>
            </a:r>
            <a:r>
              <a:rPr lang="en-GB" sz="1300" dirty="0"/>
              <a:t>/1998/42/contents. [Accessed 12 October 2026].</a:t>
            </a:r>
          </a:p>
          <a:p>
            <a:pPr marL="0" indent="0">
              <a:buNone/>
            </a:pPr>
            <a:r>
              <a:rPr lang="en-GB" sz="1300" dirty="0"/>
              <a:t>[10] F. </a:t>
            </a:r>
            <a:r>
              <a:rPr lang="en-GB" sz="1300" dirty="0" err="1"/>
              <a:t>Ozkefe</a:t>
            </a:r>
            <a:r>
              <a:rPr lang="en-GB" sz="1300" dirty="0"/>
              <a:t>, “Kaggle,” [Online]. Available: https://</a:t>
            </a:r>
            <a:r>
              <a:rPr lang="en-GB" sz="1300" dirty="0" err="1"/>
              <a:t>www.kaggle.com</a:t>
            </a:r>
            <a:r>
              <a:rPr lang="en-GB" sz="1300" dirty="0"/>
              <a:t>/datasets/</a:t>
            </a:r>
            <a:r>
              <a:rPr lang="en-GB" sz="1300" dirty="0" err="1"/>
              <a:t>feyzazkefe</a:t>
            </a:r>
            <a:r>
              <a:rPr lang="en-GB" sz="1300" dirty="0"/>
              <a:t>/</a:t>
            </a:r>
            <a:r>
              <a:rPr lang="en-GB" sz="1300" dirty="0" err="1"/>
              <a:t>trashnet</a:t>
            </a:r>
            <a:r>
              <a:rPr lang="en-GB" sz="1300" dirty="0"/>
              <a:t>/data. [Accessed 14 October 2026].</a:t>
            </a:r>
          </a:p>
          <a:p>
            <a:pPr marL="0" indent="0">
              <a:buNone/>
            </a:pPr>
            <a:r>
              <a:rPr lang="en-GB" sz="1300" dirty="0"/>
              <a:t>[11] “Teachable Machine,” [Online]. Available: https://</a:t>
            </a:r>
            <a:r>
              <a:rPr lang="en-GB" sz="1300" dirty="0" err="1"/>
              <a:t>teachablemachine.withgoogle.com</a:t>
            </a:r>
            <a:r>
              <a:rPr lang="en-GB" sz="1300" dirty="0"/>
              <a:t>/. [Accessed 14 October 2026].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9B512920-974C-17F0-427A-A43DB51881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4037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90047-E697-5928-C14A-30A0EFFE4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1427" y="2768600"/>
            <a:ext cx="3648481" cy="1320800"/>
          </a:xfrm>
        </p:spPr>
        <p:txBody>
          <a:bodyPr>
            <a:normAutofit/>
          </a:bodyPr>
          <a:lstStyle/>
          <a:p>
            <a:r>
              <a:rPr lang="en-US" sz="5400" dirty="0"/>
              <a:t>Questions?</a:t>
            </a:r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4DAD752E-0DFA-4875-C42A-733C1412E7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6458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1315</TotalTime>
  <Words>973</Words>
  <Application>Microsoft Macintosh PowerPoint</Application>
  <PresentationFormat>Widescreen</PresentationFormat>
  <Paragraphs>107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Aptos</vt:lpstr>
      <vt:lpstr>Arial</vt:lpstr>
      <vt:lpstr>Trebuchet MS</vt:lpstr>
      <vt:lpstr>Wingdings 3</vt:lpstr>
      <vt:lpstr>Facet</vt:lpstr>
      <vt:lpstr>Group Project Proposal</vt:lpstr>
      <vt:lpstr>Meet the team</vt:lpstr>
      <vt:lpstr>The Problem:  Complex, changing recycling rules can create barriers! </vt:lpstr>
      <vt:lpstr>Test: Can you remember all of this?</vt:lpstr>
      <vt:lpstr>PowerPoint Presentation</vt:lpstr>
      <vt:lpstr>And, How about this?</vt:lpstr>
      <vt:lpstr>PowerPoint Presentation</vt:lpstr>
      <vt:lpstr>Overwhelming?</vt:lpstr>
      <vt:lpstr>Who is this for and Why?</vt:lpstr>
      <vt:lpstr>Can technology assist?</vt:lpstr>
      <vt:lpstr>User stories: Informing our development approach</vt:lpstr>
      <vt:lpstr>Conceptual Design</vt:lpstr>
      <vt:lpstr>PowerPoint Presentation</vt:lpstr>
      <vt:lpstr>Privacy &amp; Regulatory Considerations</vt:lpstr>
      <vt:lpstr>Ethical Considerations</vt:lpstr>
      <vt:lpstr>Initial AI &amp; dataset experimentation</vt:lpstr>
      <vt:lpstr>Accuracy vs. Privacy</vt:lpstr>
      <vt:lpstr>Next Steps</vt:lpstr>
      <vt:lpstr>PowerPoint Presentation</vt:lpstr>
      <vt:lpstr>References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 Leone (2317483)</dc:creator>
  <cp:lastModifiedBy>Daniel Leone (2317483)</cp:lastModifiedBy>
  <cp:revision>23</cp:revision>
  <dcterms:created xsi:type="dcterms:W3CDTF">2026-10-13T16:29:23Z</dcterms:created>
  <dcterms:modified xsi:type="dcterms:W3CDTF">2026-10-15T21:46:15Z</dcterms:modified>
</cp:coreProperties>
</file>