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09" r:id="rId7"/>
    <p:sldId id="310" r:id="rId8"/>
    <p:sldId id="311" r:id="rId9"/>
    <p:sldId id="318" r:id="rId10"/>
    <p:sldId id="323" r:id="rId11"/>
    <p:sldId id="321" r:id="rId12"/>
    <p:sldId id="320" r:id="rId13"/>
    <p:sldId id="319" r:id="rId14"/>
    <p:sldId id="322" r:id="rId15"/>
    <p:sldId id="31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987" autoAdjust="0"/>
    <p:restoredTop sz="94619" autoAdjust="0"/>
  </p:normalViewPr>
  <p:slideViewPr>
    <p:cSldViewPr snapToGrid="0">
      <p:cViewPr varScale="1">
        <p:scale>
          <a:sx n="116" d="100"/>
          <a:sy n="116" d="100"/>
        </p:scale>
        <p:origin x="-336" y="-11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xmlns=""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xmlns="" id="{9925CCF1-92C0-4AF3-BFAF-4921631915AB}"/>
              </a:ext>
            </a:extLst>
          </p:cNvPr>
          <p:cNvSpPr>
            <a:spLocks noGrp="1"/>
          </p:cNvSpPr>
          <p:nvPr>
            <p:ph type="dt" sz="half" idx="10"/>
          </p:nvPr>
        </p:nvSpPr>
        <p:spPr/>
        <p:txBody>
          <a:bodyPr/>
          <a:lstStyle/>
          <a:p>
            <a:fld id="{9184DA70-C731-4C70-880D-CCD4705E623C}" type="datetime1">
              <a:rPr lang="en-US" smtClean="0"/>
              <a:pPr/>
              <a:t>1/30/2023</a:t>
            </a:fld>
            <a:endParaRPr lang="en-US" dirty="0"/>
          </a:p>
        </p:txBody>
      </p:sp>
      <p:sp>
        <p:nvSpPr>
          <p:cNvPr id="5" name="Footer Placeholder 4">
            <a:extLst>
              <a:ext uri="{FF2B5EF4-FFF2-40B4-BE49-F238E27FC236}">
                <a16:creationId xmlns:a16="http://schemas.microsoft.com/office/drawing/2014/main" xmlns=""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FAEB271-5CC0-4759-BC6E-8BE53AB227C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54D8B55-9EA8-4B81-8E84-9B93B0A27559}"/>
              </a:ext>
            </a:extLst>
          </p:cNvPr>
          <p:cNvSpPr>
            <a:spLocks noGrp="1"/>
          </p:cNvSpPr>
          <p:nvPr>
            <p:ph type="dt" sz="half" idx="10"/>
          </p:nvPr>
        </p:nvSpPr>
        <p:spPr/>
        <p:txBody>
          <a:bodyPr/>
          <a:lstStyle/>
          <a:p>
            <a:fld id="{4BE1D723-8F53-4F53-90B0-1982A396982E}" type="datetime1">
              <a:rPr lang="en-US" smtClean="0"/>
              <a:pPr/>
              <a:t>1/30/2023</a:t>
            </a:fld>
            <a:endParaRPr lang="en-US" dirty="0"/>
          </a:p>
        </p:txBody>
      </p:sp>
      <p:sp>
        <p:nvSpPr>
          <p:cNvPr id="8" name="Footer Placeholder 7">
            <a:extLst>
              <a:ext uri="{FF2B5EF4-FFF2-40B4-BE49-F238E27FC236}">
                <a16:creationId xmlns:a16="http://schemas.microsoft.com/office/drawing/2014/main" xmlns=""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C4AAB51D-4141-4682-9375-DAFD5FB9DD1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xmlns=""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xmlns="" id="{AAF2E137-EC28-48F8-9198-1F02539029B6}"/>
              </a:ext>
            </a:extLst>
          </p:cNvPr>
          <p:cNvSpPr>
            <a:spLocks noGrp="1"/>
          </p:cNvSpPr>
          <p:nvPr>
            <p:ph type="dt" sz="half" idx="10"/>
          </p:nvPr>
        </p:nvSpPr>
        <p:spPr/>
        <p:txBody>
          <a:bodyPr/>
          <a:lstStyle/>
          <a:p>
            <a:fld id="{97669AF7-7BEB-44E4-9852-375E34362B5B}" type="datetime1">
              <a:rPr lang="en-US" smtClean="0"/>
              <a:pPr/>
              <a:t>1/30/2023</a:t>
            </a:fld>
            <a:endParaRPr lang="en-US" dirty="0"/>
          </a:p>
        </p:txBody>
      </p:sp>
      <p:sp>
        <p:nvSpPr>
          <p:cNvPr id="8" name="Footer Placeholder 7">
            <a:extLst>
              <a:ext uri="{FF2B5EF4-FFF2-40B4-BE49-F238E27FC236}">
                <a16:creationId xmlns:a16="http://schemas.microsoft.com/office/drawing/2014/main" xmlns=""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xmlns="" id="{69C6AFF8-42B4-4D05-969B-9F5FB33555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5782D47D-B0DC-4C40-BCC6-BBBA32584A38}"/>
              </a:ext>
            </a:extLst>
          </p:cNvPr>
          <p:cNvSpPr>
            <a:spLocks noGrp="1"/>
          </p:cNvSpPr>
          <p:nvPr>
            <p:ph type="dt" sz="half" idx="10"/>
          </p:nvPr>
        </p:nvSpPr>
        <p:spPr/>
        <p:txBody>
          <a:bodyPr/>
          <a:lstStyle/>
          <a:p>
            <a:fld id="{BAAAC38D-0552-4C82-B593-E6124DFADBE2}" type="datetime1">
              <a:rPr lang="en-US" smtClean="0"/>
              <a:pPr/>
              <a:t>1/30/2023</a:t>
            </a:fld>
            <a:endParaRPr lang="en-US" dirty="0"/>
          </a:p>
        </p:txBody>
      </p:sp>
      <p:sp>
        <p:nvSpPr>
          <p:cNvPr id="9" name="Footer Placeholder 8">
            <a:extLst>
              <a:ext uri="{FF2B5EF4-FFF2-40B4-BE49-F238E27FC236}">
                <a16:creationId xmlns:a16="http://schemas.microsoft.com/office/drawing/2014/main" xmlns=""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2AC511A1-9BBD-42DE-92FB-2AF44F8E97A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8AF8A515-AA94-45D1-9223-5C2272618D85}"/>
              </a:ext>
            </a:extLst>
          </p:cNvPr>
          <p:cNvSpPr>
            <a:spLocks noGrp="1"/>
          </p:cNvSpPr>
          <p:nvPr>
            <p:ph type="dt" sz="half" idx="10"/>
          </p:nvPr>
        </p:nvSpPr>
        <p:spPr/>
        <p:txBody>
          <a:bodyPr/>
          <a:lstStyle/>
          <a:p>
            <a:fld id="{D9DF0F1C-5577-4ACB-BB62-DF8F3C494C7E}" type="datetime1">
              <a:rPr lang="en-US" smtClean="0"/>
              <a:pPr/>
              <a:t>1/30/2023</a:t>
            </a:fld>
            <a:endParaRPr lang="en-US" dirty="0"/>
          </a:p>
        </p:txBody>
      </p:sp>
      <p:sp>
        <p:nvSpPr>
          <p:cNvPr id="11" name="Footer Placeholder 10">
            <a:extLst>
              <a:ext uri="{FF2B5EF4-FFF2-40B4-BE49-F238E27FC236}">
                <a16:creationId xmlns:a16="http://schemas.microsoft.com/office/drawing/2014/main" xmlns=""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A38552DC-952E-41EA-AAAF-C2187523C0B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7392073F-158F-44A3-8913-917AFFC1BC20}"/>
              </a:ext>
            </a:extLst>
          </p:cNvPr>
          <p:cNvSpPr>
            <a:spLocks noGrp="1"/>
          </p:cNvSpPr>
          <p:nvPr>
            <p:ph type="dt" sz="half" idx="10"/>
          </p:nvPr>
        </p:nvSpPr>
        <p:spPr/>
        <p:txBody>
          <a:bodyPr/>
          <a:lstStyle/>
          <a:p>
            <a:fld id="{1775B394-D9F9-4F0C-B15D-605F45CB9E9F}" type="datetime1">
              <a:rPr lang="en-US" smtClean="0"/>
              <a:pPr/>
              <a:t>1/30/2023</a:t>
            </a:fld>
            <a:endParaRPr lang="en-US" dirty="0"/>
          </a:p>
        </p:txBody>
      </p:sp>
      <p:sp>
        <p:nvSpPr>
          <p:cNvPr id="7" name="Footer Placeholder 6">
            <a:extLst>
              <a:ext uri="{FF2B5EF4-FFF2-40B4-BE49-F238E27FC236}">
                <a16:creationId xmlns:a16="http://schemas.microsoft.com/office/drawing/2014/main" xmlns=""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D01080F2-251A-4B88-9A62-16F46D724F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xmlns="" id="{94E9223F-721F-47BF-9FD5-0F8D12FF0DE1}"/>
              </a:ext>
            </a:extLst>
          </p:cNvPr>
          <p:cNvSpPr>
            <a:spLocks noGrp="1"/>
          </p:cNvSpPr>
          <p:nvPr>
            <p:ph type="dt" sz="half" idx="10"/>
          </p:nvPr>
        </p:nvSpPr>
        <p:spPr/>
        <p:txBody>
          <a:bodyPr/>
          <a:lstStyle/>
          <a:p>
            <a:fld id="{39667345-2558-425A-8533-9BFDBCE15005}" type="datetime1">
              <a:rPr lang="en-US" smtClean="0"/>
              <a:pPr/>
              <a:t>1/30/2023</a:t>
            </a:fld>
            <a:endParaRPr lang="en-US" dirty="0"/>
          </a:p>
        </p:txBody>
      </p:sp>
      <p:sp>
        <p:nvSpPr>
          <p:cNvPr id="3" name="Footer Placeholder 2">
            <a:extLst>
              <a:ext uri="{FF2B5EF4-FFF2-40B4-BE49-F238E27FC236}">
                <a16:creationId xmlns:a16="http://schemas.microsoft.com/office/drawing/2014/main" xmlns=""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E06F857-D2E1-44DD-ABDD-EBB739645B6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pPr/>
              <a:t>1/30/2023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pPr/>
              <a:t>1/30/2023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xmlns=""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pPr/>
              <a:t>1/30/2023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pPr/>
              <a:t>‹#›</a:t>
            </a:fld>
            <a:endParaRPr lang="en-US" dirty="0"/>
          </a:p>
        </p:txBody>
      </p:sp>
      <p:cxnSp>
        <p:nvCxnSpPr>
          <p:cNvPr id="10" name="Straight Connector 9">
            <a:extLst>
              <a:ext uri="{FF2B5EF4-FFF2-40B4-BE49-F238E27FC236}">
                <a16:creationId xmlns:a16="http://schemas.microsoft.com/office/drawing/2014/main" xmlns=""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crotrends.net/stocks/charts/TSCDY/tesco/revenue" TargetMode="External"/><Relationship Id="rId2" Type="http://schemas.openxmlformats.org/officeDocument/2006/relationships/hyperlink" Target="http://www.telegraph.co.uk/finance/markets/2788089/Ahistory-of-Tesco-The-rise-of-Britains-biggest-supermarket.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F452A527-3631-41ED-858D-3777A7D14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xmlns="" id="{9AB2EA78-AEB3-469B-9025-3B17201A457B}"/>
              </a:ext>
            </a:extLst>
          </p:cNvPr>
          <p:cNvSpPr>
            <a:spLocks noGrp="1"/>
          </p:cNvSpPr>
          <p:nvPr>
            <p:ph type="ctrTitle"/>
          </p:nvPr>
        </p:nvSpPr>
        <p:spPr>
          <a:xfrm>
            <a:off x="3502153" y="639097"/>
            <a:ext cx="8183712" cy="1852433"/>
          </a:xfrm>
        </p:spPr>
        <p:txBody>
          <a:bodyPr>
            <a:normAutofit/>
          </a:bodyPr>
          <a:lstStyle/>
          <a:p>
            <a:r>
              <a:rPr lang="en-GB" sz="3600" dirty="0">
                <a:effectLst/>
                <a:latin typeface="Times New Roman" panose="02020603050405020304" pitchFamily="18" charset="0"/>
                <a:ea typeface="Times New Roman" panose="02020603050405020304" pitchFamily="18" charset="0"/>
              </a:rPr>
              <a:t>               </a:t>
            </a:r>
            <a:r>
              <a:rPr lang="en-GB" sz="3000" dirty="0">
                <a:effectLst/>
                <a:latin typeface="Times New Roman" panose="02020603050405020304" pitchFamily="18" charset="0"/>
                <a:ea typeface="Times New Roman" panose="02020603050405020304" pitchFamily="18" charset="0"/>
              </a:rPr>
              <a:t> QUALITY MANAGEMENT SYSTEM </a:t>
            </a:r>
            <a:r>
              <a:rPr lang="en-GB" sz="3600" dirty="0">
                <a:effectLst/>
                <a:latin typeface="Times New Roman" panose="02020603050405020304" pitchFamily="18" charset="0"/>
                <a:ea typeface="Times New Roman" panose="02020603050405020304" pitchFamily="18" charset="0"/>
              </a:rPr>
              <a:t/>
            </a:r>
            <a:br>
              <a:rPr lang="en-GB" sz="3600" dirty="0">
                <a:effectLst/>
                <a:latin typeface="Times New Roman" panose="02020603050405020304" pitchFamily="18" charset="0"/>
                <a:ea typeface="Times New Roman" panose="02020603050405020304" pitchFamily="18" charset="0"/>
              </a:rPr>
            </a:br>
            <a:r>
              <a:rPr lang="en-GB" sz="3600" dirty="0">
                <a:effectLst/>
                <a:latin typeface="Times New Roman" panose="02020603050405020304" pitchFamily="18" charset="0"/>
                <a:ea typeface="Times New Roman" panose="02020603050405020304" pitchFamily="18" charset="0"/>
              </a:rPr>
              <a:t>                                        by </a:t>
            </a:r>
            <a:endParaRPr lang="en-US" sz="11500" dirty="0"/>
          </a:p>
        </p:txBody>
      </p:sp>
      <p:sp>
        <p:nvSpPr>
          <p:cNvPr id="3" name="Subtitle 2">
            <a:extLst>
              <a:ext uri="{FF2B5EF4-FFF2-40B4-BE49-F238E27FC236}">
                <a16:creationId xmlns:a16="http://schemas.microsoft.com/office/drawing/2014/main" xmlns="" id="{255E1F2F-E259-4EA8-9FFD-3A10AF541859}"/>
              </a:ext>
            </a:extLst>
          </p:cNvPr>
          <p:cNvSpPr>
            <a:spLocks noGrp="1"/>
          </p:cNvSpPr>
          <p:nvPr>
            <p:ph type="subTitle" idx="1"/>
          </p:nvPr>
        </p:nvSpPr>
        <p:spPr>
          <a:xfrm>
            <a:off x="5806455" y="4455621"/>
            <a:ext cx="4829101" cy="1238616"/>
          </a:xfrm>
        </p:spPr>
        <p:txBody>
          <a:bodyPr>
            <a:normAutofit/>
          </a:bodyPr>
          <a:lstStyle/>
          <a:p>
            <a:r>
              <a:rPr lang="en-US" dirty="0"/>
              <a:t>           ben Nsuka</a:t>
            </a:r>
          </a:p>
          <a:p>
            <a:r>
              <a:rPr lang="en-US" dirty="0"/>
              <a:t>            1816136</a:t>
            </a:r>
          </a:p>
        </p:txBody>
      </p:sp>
      <p:pic>
        <p:nvPicPr>
          <p:cNvPr id="6" name="Picture 5">
            <a:extLst>
              <a:ext uri="{FF2B5EF4-FFF2-40B4-BE49-F238E27FC236}">
                <a16:creationId xmlns:a16="http://schemas.microsoft.com/office/drawing/2014/main" xmlns="" id="{8940CBE3-3F91-419A-A649-32AB388ECA8B}"/>
              </a:ext>
              <a:ext uri="{C183D7F6-B498-43B3-948B-1728B52AA6E4}">
                <adec:decorative xmlns:adec="http://schemas.microsoft.com/office/drawing/2017/decorative" xmlns="" val="1"/>
              </a:ext>
            </a:extLst>
          </p:cNvPr>
          <p:cNvPicPr>
            <a:picLocks noChangeAspect="1"/>
          </p:cNvPicPr>
          <p:nvPr/>
        </p:nvPicPr>
        <p:blipFill rotWithShape="1">
          <a:blip r:embed="rId3">
            <a:extLst>
              <a:ext uri="{28A0092B-C50C-407E-A947-70E740481C1C}">
                <a14:useLocalDpi xmlns:a14="http://schemas.microsoft.com/office/drawing/2010/main" xmlns="" val="0"/>
              </a:ext>
            </a:extLst>
          </a:blip>
          <a:srcRect/>
          <a:stretch/>
        </p:blipFill>
        <p:spPr>
          <a:xfrm>
            <a:off x="1" y="10"/>
            <a:ext cx="4535423" cy="6857990"/>
          </a:xfrm>
          <a:prstGeom prst="rect">
            <a:avLst/>
          </a:prstGeom>
        </p:spPr>
      </p:pic>
      <p:cxnSp>
        <p:nvCxnSpPr>
          <p:cNvPr id="26" name="Straight Connector 25">
            <a:extLst>
              <a:ext uri="{FF2B5EF4-FFF2-40B4-BE49-F238E27FC236}">
                <a16:creationId xmlns:a16="http://schemas.microsoft.com/office/drawing/2014/main" xmlns="" id="{D28A9C89-B313-458F-9C85-515930A51A9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xmlns="" id="{300BF6C5-C6FE-45DF-AAFA-ECAB6A13A666}"/>
              </a:ext>
            </a:extLst>
          </p:cNvPr>
          <p:cNvCxnSpPr>
            <a:cxnSpLocks/>
          </p:cNvCxnSpPr>
          <p:nvPr/>
        </p:nvCxnSpPr>
        <p:spPr>
          <a:xfrm>
            <a:off x="5084064" y="4300173"/>
            <a:ext cx="6373368" cy="0"/>
          </a:xfrm>
          <a:prstGeom prst="line">
            <a:avLst/>
          </a:prstGeom>
          <a:ln w="38100"/>
        </p:spPr>
        <p:style>
          <a:lnRef idx="1">
            <a:schemeClr val="accent5"/>
          </a:lnRef>
          <a:fillRef idx="0">
            <a:schemeClr val="accent5"/>
          </a:fillRef>
          <a:effectRef idx="0">
            <a:schemeClr val="accent5"/>
          </a:effectRef>
          <a:fontRef idx="minor">
            <a:schemeClr val="tx1"/>
          </a:fontRef>
        </p:style>
      </p:cxnSp>
      <p:pic>
        <p:nvPicPr>
          <p:cNvPr id="10" name="Picture 9" descr="Logo, company name&#10;&#10;Description automatically generated">
            <a:extLst>
              <a:ext uri="{FF2B5EF4-FFF2-40B4-BE49-F238E27FC236}">
                <a16:creationId xmlns:a16="http://schemas.microsoft.com/office/drawing/2014/main" xmlns="" id="{BF59AA9B-D31E-4E62-A4BB-7C75AD63F991}"/>
              </a:ext>
            </a:extLst>
          </p:cNvPr>
          <p:cNvPicPr>
            <a:picLocks noChangeAspect="1"/>
          </p:cNvPicPr>
          <p:nvPr/>
        </p:nvPicPr>
        <p:blipFill rotWithShape="1">
          <a:blip r:embed="rId4"/>
          <a:srcRect t="30264" b="32074"/>
          <a:stretch/>
        </p:blipFill>
        <p:spPr>
          <a:xfrm>
            <a:off x="6239805" y="2545693"/>
            <a:ext cx="3962400" cy="1492330"/>
          </a:xfrm>
          <a:prstGeom prst="rect">
            <a:avLst/>
          </a:prstGeom>
        </p:spPr>
      </p:pic>
    </p:spTree>
    <p:extLst>
      <p:ext uri="{BB962C8B-B14F-4D97-AF65-F5344CB8AC3E}">
        <p14:creationId xmlns:p14="http://schemas.microsoft.com/office/powerpoint/2010/main" xmlns=""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xmlns="" id="{B4D0E555-16F6-44D0-BF56-AF5FF5BDE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8117041D-1A7B-4ECA-AB68-3CFDB6726B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4" cy="6858000"/>
          </a:xfrm>
          <a:prstGeom prst="rect">
            <a:avLst/>
          </a:prstGeom>
          <a:solidFill>
            <a:srgbClr val="48658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66A47F5C-50EC-416A-AE8C-6F6BB4225673}"/>
              </a:ext>
            </a:extLst>
          </p:cNvPr>
          <p:cNvSpPr>
            <a:spLocks noGrp="1"/>
          </p:cNvSpPr>
          <p:nvPr>
            <p:ph type="title"/>
          </p:nvPr>
        </p:nvSpPr>
        <p:spPr>
          <a:xfrm>
            <a:off x="435869" y="640080"/>
            <a:ext cx="3659246" cy="2862699"/>
          </a:xfrm>
        </p:spPr>
        <p:txBody>
          <a:bodyPr vert="horz" lIns="91440" tIns="45720" rIns="91440" bIns="45720" rtlCol="0" anchor="b">
            <a:normAutofit/>
          </a:bodyPr>
          <a:lstStyle/>
          <a:p>
            <a:pPr marL="342900" lvl="0" indent="-342900" algn="ctr">
              <a:spcAft>
                <a:spcPts val="0"/>
              </a:spcAft>
            </a:pPr>
            <a:r>
              <a:rPr lang="en-US" sz="4400" b="1" dirty="0">
                <a:solidFill>
                  <a:srgbClr val="FFFFFF"/>
                </a:solidFill>
                <a:effectLst/>
              </a:rPr>
              <a:t> 1. </a:t>
            </a:r>
            <a:br>
              <a:rPr lang="en-US" sz="4400" b="1" dirty="0">
                <a:solidFill>
                  <a:srgbClr val="FFFFFF"/>
                </a:solidFill>
                <a:effectLst/>
              </a:rPr>
            </a:br>
            <a:r>
              <a:rPr lang="en-US" sz="4400" b="1" dirty="0">
                <a:solidFill>
                  <a:srgbClr val="FFFFFF"/>
                </a:solidFill>
                <a:effectLst/>
              </a:rPr>
              <a:t>WHAT IS QUALITY?</a:t>
            </a:r>
          </a:p>
        </p:txBody>
      </p:sp>
      <p:cxnSp>
        <p:nvCxnSpPr>
          <p:cNvPr id="20" name="Straight Connector 19">
            <a:extLst>
              <a:ext uri="{FF2B5EF4-FFF2-40B4-BE49-F238E27FC236}">
                <a16:creationId xmlns:a16="http://schemas.microsoft.com/office/drawing/2014/main" xmlns="" id="{ABCD2462-4C1E-401A-AC2D-F799A138B24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xmlns="" id="{4B3ACBC1-CCB7-4571-BFE3-FF61AEFF8CF1}"/>
              </a:ext>
            </a:extLst>
          </p:cNvPr>
          <p:cNvPicPr>
            <a:picLocks noGrp="1" noChangeAspect="1"/>
          </p:cNvPicPr>
          <p:nvPr>
            <p:ph idx="1"/>
          </p:nvPr>
        </p:nvPicPr>
        <p:blipFill rotWithShape="1">
          <a:blip r:embed="rId3"/>
          <a:srcRect l="20252" t="24493" r="32369" b="57004"/>
          <a:stretch/>
        </p:blipFill>
        <p:spPr>
          <a:xfrm>
            <a:off x="5070963" y="381014"/>
            <a:ext cx="6685167" cy="1222309"/>
          </a:xfrm>
          <a:prstGeom prst="rect">
            <a:avLst/>
          </a:prstGeom>
        </p:spPr>
      </p:pic>
      <p:sp>
        <p:nvSpPr>
          <p:cNvPr id="9" name="TextBox 8">
            <a:extLst>
              <a:ext uri="{FF2B5EF4-FFF2-40B4-BE49-F238E27FC236}">
                <a16:creationId xmlns:a16="http://schemas.microsoft.com/office/drawing/2014/main" xmlns="" id="{442F3E47-61CA-410A-91A6-65A122C35178}"/>
              </a:ext>
            </a:extLst>
          </p:cNvPr>
          <p:cNvSpPr txBox="1"/>
          <p:nvPr/>
        </p:nvSpPr>
        <p:spPr>
          <a:xfrm>
            <a:off x="5070963" y="1813700"/>
            <a:ext cx="6405176" cy="646331"/>
          </a:xfrm>
          <a:prstGeom prst="rect">
            <a:avLst/>
          </a:prstGeom>
          <a:noFill/>
        </p:spPr>
        <p:txBody>
          <a:bodyPr wrap="square" rtlCol="0">
            <a:spAutoFit/>
          </a:bodyPr>
          <a:lstStyle/>
          <a:p>
            <a:pPr algn="just"/>
            <a:r>
              <a:rPr lang="en-GB" sz="1800" dirty="0">
                <a:effectLst/>
                <a:latin typeface="Times New Roman" panose="02020603050405020304" pitchFamily="18" charset="0"/>
                <a:ea typeface="Times New Roman" panose="02020603050405020304" pitchFamily="18" charset="0"/>
              </a:rPr>
              <a:t>According to the online dictionary, </a:t>
            </a:r>
            <a:r>
              <a:rPr lang="en-GB" sz="1800" i="1" dirty="0">
                <a:effectLst/>
                <a:latin typeface="Times New Roman" panose="02020603050405020304" pitchFamily="18" charset="0"/>
                <a:ea typeface="Times New Roman" panose="02020603050405020304" pitchFamily="18" charset="0"/>
              </a:rPr>
              <a:t>Quality</a:t>
            </a:r>
            <a:r>
              <a:rPr lang="en-GB" sz="1800" dirty="0">
                <a:effectLst/>
                <a:latin typeface="Times New Roman" panose="02020603050405020304" pitchFamily="18" charset="0"/>
                <a:ea typeface="Times New Roman" panose="02020603050405020304" pitchFamily="18" charset="0"/>
              </a:rPr>
              <a:t> is the standard of something as measured against other things of a similar kind.</a:t>
            </a:r>
            <a:endParaRPr lang="en-GB" dirty="0"/>
          </a:p>
        </p:txBody>
      </p:sp>
      <p:sp>
        <p:nvSpPr>
          <p:cNvPr id="10" name="TextBox 9">
            <a:extLst>
              <a:ext uri="{FF2B5EF4-FFF2-40B4-BE49-F238E27FC236}">
                <a16:creationId xmlns:a16="http://schemas.microsoft.com/office/drawing/2014/main" xmlns="" id="{F7A83D40-1C8C-40B4-8379-0C937D07B4C6}"/>
              </a:ext>
            </a:extLst>
          </p:cNvPr>
          <p:cNvSpPr txBox="1"/>
          <p:nvPr/>
        </p:nvSpPr>
        <p:spPr>
          <a:xfrm>
            <a:off x="5084064" y="2587752"/>
            <a:ext cx="6405176" cy="923330"/>
          </a:xfrm>
          <a:prstGeom prst="rect">
            <a:avLst/>
          </a:prstGeom>
          <a:noFill/>
        </p:spPr>
        <p:txBody>
          <a:bodyPr wrap="square" rtlCol="0">
            <a:spAutoFit/>
          </a:bodyPr>
          <a:lstStyle/>
          <a:p>
            <a:pPr algn="just"/>
            <a:r>
              <a:rPr lang="en-GB" sz="1800" dirty="0">
                <a:effectLst/>
                <a:latin typeface="Times New Roman" panose="02020603050405020304" pitchFamily="18" charset="0"/>
                <a:ea typeface="Times New Roman" panose="02020603050405020304" pitchFamily="18" charset="0"/>
              </a:rPr>
              <a:t>As per Quality Digest, an American online magazine, </a:t>
            </a:r>
            <a:r>
              <a:rPr lang="en-GB" sz="1800" i="1" dirty="0">
                <a:effectLst/>
                <a:latin typeface="Times New Roman" panose="02020603050405020304" pitchFamily="18" charset="0"/>
                <a:ea typeface="Times New Roman" panose="02020603050405020304" pitchFamily="18" charset="0"/>
              </a:rPr>
              <a:t>Quality</a:t>
            </a:r>
            <a:r>
              <a:rPr lang="en-GB" sz="1800" dirty="0">
                <a:effectLst/>
                <a:latin typeface="Times New Roman" panose="02020603050405020304" pitchFamily="18" charset="0"/>
                <a:ea typeface="Times New Roman" panose="02020603050405020304" pitchFamily="18" charset="0"/>
              </a:rPr>
              <a:t> is the ongoing process of building and sustaining relationships by assessing, anticipating, and fulfilling stated and implied needs.</a:t>
            </a:r>
          </a:p>
        </p:txBody>
      </p:sp>
      <p:sp>
        <p:nvSpPr>
          <p:cNvPr id="11" name="TextBox 10">
            <a:extLst>
              <a:ext uri="{FF2B5EF4-FFF2-40B4-BE49-F238E27FC236}">
                <a16:creationId xmlns:a16="http://schemas.microsoft.com/office/drawing/2014/main" xmlns="" id="{2E662623-9B87-4A4A-A65F-31C99EBE0CAA}"/>
              </a:ext>
            </a:extLst>
          </p:cNvPr>
          <p:cNvSpPr txBox="1"/>
          <p:nvPr/>
        </p:nvSpPr>
        <p:spPr>
          <a:xfrm>
            <a:off x="5129784" y="3639312"/>
            <a:ext cx="6405176" cy="1200329"/>
          </a:xfrm>
          <a:prstGeom prst="rect">
            <a:avLst/>
          </a:prstGeom>
          <a:noFill/>
        </p:spPr>
        <p:txBody>
          <a:bodyPr wrap="square" rtlCol="0">
            <a:spAutoFit/>
          </a:bodyPr>
          <a:lstStyle/>
          <a:p>
            <a:pPr algn="just"/>
            <a:r>
              <a:rPr lang="en-GB" sz="1800" dirty="0">
                <a:effectLst/>
                <a:latin typeface="Times New Roman" panose="02020603050405020304" pitchFamily="18" charset="0"/>
                <a:ea typeface="Times New Roman" panose="02020603050405020304" pitchFamily="18" charset="0"/>
              </a:rPr>
              <a:t>Quality is all about making organisations perform for their stakeholders – from improving products, services, systems, and processes, to making sure that the whole organisation is fit and effective. Quality reflects behaviours and values of an organisation.</a:t>
            </a:r>
            <a:endParaRPr lang="en-GB" dirty="0"/>
          </a:p>
        </p:txBody>
      </p:sp>
      <p:sp>
        <p:nvSpPr>
          <p:cNvPr id="13" name="TextBox 12">
            <a:extLst>
              <a:ext uri="{FF2B5EF4-FFF2-40B4-BE49-F238E27FC236}">
                <a16:creationId xmlns:a16="http://schemas.microsoft.com/office/drawing/2014/main" xmlns="" id="{26837A47-E298-45BD-B99B-B47D7967EF03}"/>
              </a:ext>
            </a:extLst>
          </p:cNvPr>
          <p:cNvSpPr txBox="1"/>
          <p:nvPr/>
        </p:nvSpPr>
        <p:spPr>
          <a:xfrm>
            <a:off x="5148072" y="4812209"/>
            <a:ext cx="6386888" cy="923330"/>
          </a:xfrm>
          <a:prstGeom prst="rect">
            <a:avLst/>
          </a:prstGeom>
          <a:noFill/>
        </p:spPr>
        <p:txBody>
          <a:bodyPr wrap="square" rtlCol="0">
            <a:spAutoFit/>
          </a:bodyPr>
          <a:lstStyle/>
          <a:p>
            <a:pPr algn="just"/>
            <a:r>
              <a:rPr lang="en-GB" sz="1800" dirty="0">
                <a:effectLst/>
                <a:latin typeface="Times New Roman" panose="02020603050405020304" pitchFamily="18" charset="0"/>
                <a:ea typeface="Times New Roman" panose="02020603050405020304" pitchFamily="18" charset="0"/>
              </a:rPr>
              <a:t>Quality is one of the major agenda of any organisation. And a high-quality product always pleases the consumers, whose satisfaction is the key factor to win over market share. </a:t>
            </a:r>
            <a:endParaRPr lang="en-GB" dirty="0"/>
          </a:p>
        </p:txBody>
      </p:sp>
    </p:spTree>
    <p:extLst>
      <p:ext uri="{BB962C8B-B14F-4D97-AF65-F5344CB8AC3E}">
        <p14:creationId xmlns:p14="http://schemas.microsoft.com/office/powerpoint/2010/main" xmlns=""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B028F4C-9B28-424C-A07D-3ADFCA1E8E9E}"/>
              </a:ext>
            </a:extLst>
          </p:cNvPr>
          <p:cNvSpPr>
            <a:spLocks noGrp="1"/>
          </p:cNvSpPr>
          <p:nvPr>
            <p:ph idx="1"/>
          </p:nvPr>
        </p:nvSpPr>
        <p:spPr>
          <a:xfrm>
            <a:off x="1097280" y="2042297"/>
            <a:ext cx="10058400" cy="717377"/>
          </a:xfrm>
        </p:spPr>
        <p:txBody>
          <a:bodyPr>
            <a:noAutofit/>
          </a:bodyPr>
          <a:lstStyle/>
          <a:p>
            <a:pPr algn="just"/>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purpose of this discussion is to evaluate Food Quality </a:t>
            </a:r>
            <a:r>
              <a:rPr lang="en-GB" sz="1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a:t>
            </a:r>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anagement system </a:t>
            </a:r>
            <a:r>
              <a:rPr lang="en-GB" sz="1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implemented by </a:t>
            </a:r>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Tesco</a:t>
            </a:r>
            <a:r>
              <a:rPr lang="en-GB" sz="1800" dirty="0">
                <a:solidFill>
                  <a:schemeClr val="tx1"/>
                </a:solidFill>
                <a:effectLst/>
                <a:latin typeface="Times New Roman" panose="02020603050405020304" pitchFamily="18" charset="0"/>
                <a:ea typeface="Times New Roman" panose="02020603050405020304" pitchFamily="18" charset="0"/>
              </a:rPr>
              <a:t> during the last two years.</a:t>
            </a:r>
          </a:p>
          <a:p>
            <a:pPr algn="just"/>
            <a:endParaRPr lang="en-GB" sz="1800" dirty="0">
              <a:latin typeface="Times New Roman" panose="02020603050405020304" pitchFamily="18" charset="0"/>
              <a:ea typeface="Times New Roman" panose="02020603050405020304" pitchFamily="18" charset="0"/>
            </a:endParaRPr>
          </a:p>
          <a:p>
            <a:pPr algn="just"/>
            <a:endParaRPr lang="en-GB" sz="1800" dirty="0" smtClean="0">
              <a:solidFill>
                <a:schemeClr val="tx1"/>
              </a:solidFill>
              <a:latin typeface="Times New Roman" panose="02020603050405020304" pitchFamily="18" charset="0"/>
              <a:cs typeface="Times New Roman" panose="02020603050405020304" pitchFamily="18" charset="0"/>
            </a:endParaRPr>
          </a:p>
          <a:p>
            <a:pPr algn="just"/>
            <a:endParaRPr lang="en-GB" sz="1800" dirty="0" smtClean="0">
              <a:solidFill>
                <a:schemeClr val="tx1"/>
              </a:solidFill>
              <a:latin typeface="Times New Roman" panose="02020603050405020304" pitchFamily="18" charset="0"/>
              <a:cs typeface="Times New Roman" panose="02020603050405020304" pitchFamily="18" charset="0"/>
            </a:endParaRPr>
          </a:p>
          <a:p>
            <a:pPr algn="just"/>
            <a:endParaRPr lang="en-GB" sz="1800" dirty="0" smtClean="0">
              <a:solidFill>
                <a:schemeClr val="tx1"/>
              </a:solidFill>
              <a:latin typeface="Times New Roman" panose="02020603050405020304" pitchFamily="18" charset="0"/>
              <a:cs typeface="Times New Roman" panose="02020603050405020304" pitchFamily="18" charset="0"/>
            </a:endParaRPr>
          </a:p>
          <a:p>
            <a:pPr algn="just"/>
            <a:endParaRPr lang="en-GB" sz="600" dirty="0" smtClean="0">
              <a:solidFill>
                <a:schemeClr val="tx1"/>
              </a:solidFill>
              <a:latin typeface="Times New Roman" panose="02020603050405020304" pitchFamily="18" charset="0"/>
              <a:cs typeface="Times New Roman" panose="02020603050405020304" pitchFamily="18" charset="0"/>
            </a:endParaRPr>
          </a:p>
          <a:p>
            <a:pPr algn="just"/>
            <a:r>
              <a:rPr lang="en-GB" sz="1800" dirty="0" smtClean="0">
                <a:solidFill>
                  <a:schemeClr val="tx1"/>
                </a:solidFill>
                <a:latin typeface="Times New Roman" panose="02020603050405020304" pitchFamily="18" charset="0"/>
                <a:cs typeface="Times New Roman" panose="02020603050405020304" pitchFamily="18" charset="0"/>
              </a:rPr>
              <a:t>U</a:t>
            </a:r>
            <a:r>
              <a:rPr lang="en-GB" sz="1800" b="0" i="0" dirty="0" smtClean="0">
                <a:solidFill>
                  <a:schemeClr val="tx1"/>
                </a:solidFill>
                <a:effectLst/>
                <a:latin typeface="Times New Roman" panose="02020603050405020304" pitchFamily="18" charset="0"/>
                <a:cs typeface="Times New Roman" panose="02020603050405020304" pitchFamily="18" charset="0"/>
              </a:rPr>
              <a:t>nderstanding </a:t>
            </a:r>
            <a:r>
              <a:rPr lang="en-GB" sz="1800" b="0" i="0" dirty="0">
                <a:solidFill>
                  <a:schemeClr val="tx1"/>
                </a:solidFill>
                <a:effectLst/>
                <a:latin typeface="Times New Roman" panose="02020603050405020304" pitchFamily="18" charset="0"/>
                <a:cs typeface="Times New Roman" panose="02020603050405020304" pitchFamily="18" charset="0"/>
              </a:rPr>
              <a:t>customers and their needs means to Tesco bringing great quality, innovative and good value products to the market.</a:t>
            </a:r>
            <a:endPar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 </a:t>
            </a:r>
          </a:p>
          <a:p>
            <a:pPr algn="just"/>
            <a:endParaRPr lang="en-GB" sz="1800" dirty="0"/>
          </a:p>
        </p:txBody>
      </p:sp>
      <p:pic>
        <p:nvPicPr>
          <p:cNvPr id="4" name="Picture 3" descr="download (1).jfif"/>
          <p:cNvPicPr>
            <a:picLocks noChangeAspect="1"/>
          </p:cNvPicPr>
          <p:nvPr/>
        </p:nvPicPr>
        <p:blipFill>
          <a:blip r:embed="rId2"/>
          <a:stretch>
            <a:fillRect/>
          </a:stretch>
        </p:blipFill>
        <p:spPr>
          <a:xfrm>
            <a:off x="3754552" y="2596895"/>
            <a:ext cx="3621608" cy="2354045"/>
          </a:xfrm>
          <a:prstGeom prst="rect">
            <a:avLst/>
          </a:prstGeom>
          <a:ln>
            <a:noFill/>
          </a:ln>
          <a:effectLst>
            <a:softEdge rad="112500"/>
          </a:effectLst>
        </p:spPr>
      </p:pic>
    </p:spTree>
    <p:extLst>
      <p:ext uri="{BB962C8B-B14F-4D97-AF65-F5344CB8AC3E}">
        <p14:creationId xmlns:p14="http://schemas.microsoft.com/office/powerpoint/2010/main" xmlns="" val="1810516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2E3F5D-3B34-4426-9B58-69C634E6983A}"/>
              </a:ext>
            </a:extLst>
          </p:cNvPr>
          <p:cNvSpPr>
            <a:spLocks noGrp="1"/>
          </p:cNvSpPr>
          <p:nvPr>
            <p:ph type="title"/>
          </p:nvPr>
        </p:nvSpPr>
        <p:spPr>
          <a:xfrm>
            <a:off x="1152144" y="837185"/>
            <a:ext cx="10058400" cy="763015"/>
          </a:xfrm>
          <a:solidFill>
            <a:schemeClr val="accent2">
              <a:lumMod val="40000"/>
              <a:lumOff val="60000"/>
            </a:schemeClr>
          </a:solidFill>
        </p:spPr>
        <p:txBody>
          <a:bodyPr>
            <a:normAutofit/>
          </a:bodyPr>
          <a:lstStyle/>
          <a:p>
            <a:pPr algn="ctr"/>
            <a:r>
              <a:rPr lang="en-GB" sz="3600" dirty="0"/>
              <a:t>TESCO &amp; FOOD QUALITY MANAGEMENT </a:t>
            </a:r>
          </a:p>
        </p:txBody>
      </p:sp>
      <p:sp>
        <p:nvSpPr>
          <p:cNvPr id="5" name="TextBox 4">
            <a:extLst>
              <a:ext uri="{FF2B5EF4-FFF2-40B4-BE49-F238E27FC236}">
                <a16:creationId xmlns:a16="http://schemas.microsoft.com/office/drawing/2014/main" xmlns="" id="{D5D98C0D-7411-4C8A-A8C8-94C8C1766735}"/>
              </a:ext>
            </a:extLst>
          </p:cNvPr>
          <p:cNvSpPr txBox="1"/>
          <p:nvPr/>
        </p:nvSpPr>
        <p:spPr>
          <a:xfrm>
            <a:off x="1034796" y="2228671"/>
            <a:ext cx="10122408" cy="3139321"/>
          </a:xfrm>
          <a:prstGeom prst="rect">
            <a:avLst/>
          </a:prstGeom>
          <a:noFill/>
        </p:spPr>
        <p:txBody>
          <a:bodyPr wrap="square" rtlCol="0">
            <a:spAutoFit/>
          </a:bodyPr>
          <a:lstStyle/>
          <a:p>
            <a:pPr algn="just"/>
            <a:r>
              <a:rPr lang="en-GB" b="0" i="0" dirty="0">
                <a:solidFill>
                  <a:srgbClr val="202124"/>
                </a:solidFill>
                <a:effectLst/>
                <a:latin typeface="Times New Roman" panose="02020603050405020304" pitchFamily="18" charset="0"/>
                <a:cs typeface="Times New Roman" panose="02020603050405020304" pitchFamily="18" charset="0"/>
              </a:rPr>
              <a:t>Quality </a:t>
            </a:r>
            <a:r>
              <a:rPr lang="en-GB" dirty="0">
                <a:solidFill>
                  <a:srgbClr val="202124"/>
                </a:solidFill>
                <a:latin typeface="Times New Roman" panose="02020603050405020304" pitchFamily="18" charset="0"/>
                <a:cs typeface="Times New Roman" panose="02020603050405020304" pitchFamily="18" charset="0"/>
              </a:rPr>
              <a:t>M</a:t>
            </a:r>
            <a:r>
              <a:rPr lang="en-GB" b="0" i="0" dirty="0">
                <a:solidFill>
                  <a:srgbClr val="202124"/>
                </a:solidFill>
                <a:effectLst/>
                <a:latin typeface="Times New Roman" panose="02020603050405020304" pitchFamily="18" charset="0"/>
                <a:cs typeface="Times New Roman" panose="02020603050405020304" pitchFamily="18" charset="0"/>
              </a:rPr>
              <a:t>anagement </a:t>
            </a:r>
            <a:r>
              <a:rPr lang="en-GB" dirty="0">
                <a:solidFill>
                  <a:srgbClr val="202124"/>
                </a:solidFill>
                <a:latin typeface="Times New Roman" panose="02020603050405020304" pitchFamily="18" charset="0"/>
                <a:cs typeface="Times New Roman" panose="02020603050405020304" pitchFamily="18" charset="0"/>
              </a:rPr>
              <a:t>S</a:t>
            </a:r>
            <a:r>
              <a:rPr lang="en-GB" b="0" i="0" dirty="0">
                <a:solidFill>
                  <a:srgbClr val="202124"/>
                </a:solidFill>
                <a:effectLst/>
                <a:latin typeface="Times New Roman" panose="02020603050405020304" pitchFamily="18" charset="0"/>
                <a:cs typeface="Times New Roman" panose="02020603050405020304" pitchFamily="18" charset="0"/>
              </a:rPr>
              <a:t>ystem (QMS) is </a:t>
            </a:r>
            <a:r>
              <a:rPr lang="en-GB" i="0" dirty="0">
                <a:solidFill>
                  <a:srgbClr val="202124"/>
                </a:solidFill>
                <a:effectLst/>
                <a:latin typeface="Times New Roman" panose="02020603050405020304" pitchFamily="18" charset="0"/>
                <a:cs typeface="Times New Roman" panose="02020603050405020304" pitchFamily="18" charset="0"/>
              </a:rPr>
              <a:t>a formalised system documenting processes, procedures, and responsibilities for achieving quality policies and objectives</a:t>
            </a:r>
            <a:r>
              <a:rPr lang="en-GB" b="1" i="0" dirty="0">
                <a:solidFill>
                  <a:srgbClr val="202124"/>
                </a:solidFill>
                <a:effectLst/>
                <a:latin typeface="Times New Roman" panose="02020603050405020304" pitchFamily="18" charset="0"/>
                <a:cs typeface="Times New Roman" panose="02020603050405020304" pitchFamily="18" charset="0"/>
              </a:rPr>
              <a:t> </a:t>
            </a:r>
            <a:r>
              <a:rPr lang="en-GB" b="0" i="0" dirty="0">
                <a:solidFill>
                  <a:srgbClr val="202124"/>
                </a:solidFill>
                <a:effectLst/>
                <a:latin typeface="Times New Roman" panose="02020603050405020304" pitchFamily="18" charset="0"/>
                <a:cs typeface="Times New Roman" panose="02020603050405020304" pitchFamily="18" charset="0"/>
              </a:rPr>
              <a:t>to ensure safe and quality food for the consumer.</a:t>
            </a:r>
          </a:p>
          <a:p>
            <a:pPr algn="just"/>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dirty="0" smtClean="0">
                <a:latin typeface="Times New Roman" pitchFamily="18" charset="0"/>
                <a:cs typeface="Times New Roman" pitchFamily="18" charset="0"/>
              </a:rPr>
              <a:t>Tesco as the biggest retailer in the UK, has undergone different changes over time. There have been several innovations including Tesco apps, technological change such as self-checkout system upgrade. </a:t>
            </a:r>
            <a:endParaRPr lang="en-GB" dirty="0" smtClean="0">
              <a:latin typeface="Times New Roman" pitchFamily="18" charset="0"/>
              <a:cs typeface="Times New Roman" pitchFamily="18" charset="0"/>
            </a:endParaRPr>
          </a:p>
          <a:p>
            <a:pPr algn="just"/>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Quality Management System used by Tesco is based on Japanese concept known as Kaizen. The core concept of this theory is to increase quality and productivity by setting fourteen management practices. By following these specific points, Deming argued that improvement in quality would lead to decrease in the expenses of the company and increase in productivity and market share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Goetsch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Davis 2014).</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506009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EE02E1-D32E-4F32-8AB8-9C0EF214B0A6}"/>
              </a:ext>
            </a:extLst>
          </p:cNvPr>
          <p:cNvSpPr>
            <a:spLocks noGrp="1"/>
          </p:cNvSpPr>
          <p:nvPr>
            <p:ph type="title"/>
          </p:nvPr>
        </p:nvSpPr>
        <p:spPr>
          <a:xfrm>
            <a:off x="1097280" y="716371"/>
            <a:ext cx="10058400" cy="702305"/>
          </a:xfrm>
          <a:solidFill>
            <a:schemeClr val="accent2">
              <a:lumMod val="40000"/>
              <a:lumOff val="60000"/>
            </a:schemeClr>
          </a:solidFill>
        </p:spPr>
        <p:txBody>
          <a:bodyPr>
            <a:normAutofit fontScale="90000"/>
          </a:bodyPr>
          <a:lstStyle/>
          <a:p>
            <a:pPr algn="ctr"/>
            <a:r>
              <a:rPr lang="en-GB" dirty="0"/>
              <a:t>QUALITY MANAGEMENT (…)</a:t>
            </a:r>
          </a:p>
        </p:txBody>
      </p:sp>
      <p:sp>
        <p:nvSpPr>
          <p:cNvPr id="3" name="Content Placeholder 2">
            <a:extLst>
              <a:ext uri="{FF2B5EF4-FFF2-40B4-BE49-F238E27FC236}">
                <a16:creationId xmlns:a16="http://schemas.microsoft.com/office/drawing/2014/main" xmlns="" id="{3A7C44F6-D48E-4A2F-A975-DFCD1D3FD4C4}"/>
              </a:ext>
            </a:extLst>
          </p:cNvPr>
          <p:cNvSpPr>
            <a:spLocks noGrp="1"/>
          </p:cNvSpPr>
          <p:nvPr>
            <p:ph idx="1"/>
          </p:nvPr>
        </p:nvSpPr>
        <p:spPr>
          <a:xfrm>
            <a:off x="1097280" y="2289150"/>
            <a:ext cx="10058400" cy="964183"/>
          </a:xfrm>
        </p:spPr>
        <p:txBody>
          <a:bodyPr>
            <a:noAutofit/>
          </a:bodyPr>
          <a:lstStyle/>
          <a:p>
            <a:pPr algn="just"/>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According to Matsuo and Nakahara (2013), </a:t>
            </a:r>
            <a:r>
              <a:rPr lang="en-GB" sz="1800" i="0" dirty="0">
                <a:solidFill>
                  <a:schemeClr val="tx1"/>
                </a:solidFill>
                <a:effectLst/>
                <a:latin typeface="Times New Roman" panose="02020603050405020304" pitchFamily="18" charset="0"/>
                <a:cs typeface="Times New Roman" panose="02020603050405020304" pitchFamily="18" charset="0"/>
              </a:rPr>
              <a:t>Tesco uses PDCA (Plan-Do-Check-Act) for quality control to keep the process under control and facilitate the development of innovative and disruptive changes to reduce the day-to-day variation of the process. This allows Tesco to improve its products and performance.</a:t>
            </a:r>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7D078F9D-AF03-4F92-9A45-2CF3716F82D9}"/>
              </a:ext>
            </a:extLst>
          </p:cNvPr>
          <p:cNvSpPr txBox="1"/>
          <p:nvPr/>
        </p:nvSpPr>
        <p:spPr>
          <a:xfrm>
            <a:off x="1056132" y="3908547"/>
            <a:ext cx="10140696" cy="2031325"/>
          </a:xfrm>
          <a:prstGeom prst="rect">
            <a:avLst/>
          </a:prstGeom>
          <a:noFill/>
        </p:spPr>
        <p:txBody>
          <a:bodyPr wrap="square" rtlCol="0">
            <a:spAutoFit/>
          </a:bodyPr>
          <a:lstStyle/>
          <a:p>
            <a:pPr algn="just"/>
            <a:r>
              <a:rPr lang="en-GB" i="0" dirty="0">
                <a:effectLst/>
                <a:latin typeface="Times New Roman" panose="02020603050405020304" pitchFamily="18" charset="0"/>
                <a:cs typeface="Times New Roman" panose="02020603050405020304" pitchFamily="18" charset="0"/>
              </a:rPr>
              <a:t>Tesco complies with international standards such as ISO 9001 for Quality Management Systems, ISO 14001 for Environmental Management Systems and the upcoming ISO 45001 for Occupational Health and Safety Systems.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(Quality.org, 2022).</a:t>
            </a:r>
          </a:p>
          <a:p>
            <a:pPr algn="just"/>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xmlns="" val="4225432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4E821E3-12AA-D97A-568D-7FA99F820802}"/>
              </a:ext>
            </a:extLst>
          </p:cNvPr>
          <p:cNvSpPr>
            <a:spLocks noGrp="1"/>
          </p:cNvSpPr>
          <p:nvPr>
            <p:ph idx="1"/>
          </p:nvPr>
        </p:nvSpPr>
        <p:spPr/>
        <p:txBody>
          <a:bodyPr>
            <a:normAutofit fontScale="25000" lnSpcReduction="20000"/>
          </a:bodyPr>
          <a:lstStyle/>
          <a:p>
            <a:pPr marL="0" indent="0" algn="just" fontAlgn="base">
              <a:buNone/>
            </a:pPr>
            <a:r>
              <a:rPr lang="en-GB" sz="7200" dirty="0">
                <a:solidFill>
                  <a:schemeClr val="tx1"/>
                </a:solidFill>
                <a:latin typeface="Times New Roman" panose="02020603050405020304" pitchFamily="18" charset="0"/>
                <a:cs typeface="Times New Roman" panose="02020603050405020304" pitchFamily="18" charset="0"/>
              </a:rPr>
              <a:t>By adhering to International food quality standards such as ISO 9001, Tesco  puts quality in </a:t>
            </a:r>
            <a:r>
              <a:rPr lang="en-GB" sz="7200" b="0" i="0" u="none" strike="noStrike" dirty="0">
                <a:solidFill>
                  <a:schemeClr val="tx1"/>
                </a:solidFill>
                <a:effectLst/>
                <a:latin typeface="Times New Roman" panose="02020603050405020304" pitchFamily="18" charset="0"/>
                <a:cs typeface="Times New Roman" panose="02020603050405020304" pitchFamily="18" charset="0"/>
              </a:rPr>
              <a:t>the heart of its achievements. ISO 9001 builds upon seven key principles which are: </a:t>
            </a:r>
          </a:p>
          <a:p>
            <a:pPr marL="0" indent="0" algn="l" fontAlgn="base">
              <a:buNone/>
            </a:pPr>
            <a:r>
              <a:rPr lang="en-GB" sz="7200" dirty="0">
                <a:solidFill>
                  <a:schemeClr val="tx1"/>
                </a:solidFill>
                <a:latin typeface="Times New Roman" panose="02020603050405020304" pitchFamily="18" charset="0"/>
                <a:cs typeface="Times New Roman" panose="02020603050405020304" pitchFamily="18" charset="0"/>
              </a:rPr>
              <a:t>1. </a:t>
            </a:r>
            <a:r>
              <a:rPr lang="en-GB" sz="7200" b="0" i="0" u="none" strike="noStrike" dirty="0">
                <a:solidFill>
                  <a:schemeClr val="tx1"/>
                </a:solidFill>
                <a:effectLst/>
                <a:latin typeface="Times New Roman" panose="02020603050405020304" pitchFamily="18" charset="0"/>
                <a:cs typeface="Times New Roman" panose="02020603050405020304" pitchFamily="18" charset="0"/>
              </a:rPr>
              <a:t>Engagement of people</a:t>
            </a:r>
          </a:p>
          <a:p>
            <a:pPr marL="0" indent="0" algn="l" fontAlgn="base">
              <a:buNone/>
            </a:pPr>
            <a:r>
              <a:rPr lang="en-GB" sz="7200" b="0" i="0" u="none" strike="noStrike" dirty="0">
                <a:solidFill>
                  <a:schemeClr val="tx1"/>
                </a:solidFill>
                <a:effectLst/>
                <a:latin typeface="Times New Roman" panose="02020603050405020304" pitchFamily="18" charset="0"/>
                <a:cs typeface="Times New Roman" panose="02020603050405020304" pitchFamily="18" charset="0"/>
              </a:rPr>
              <a:t>2. Customer focus</a:t>
            </a:r>
          </a:p>
          <a:p>
            <a:pPr marL="0" indent="0" algn="l" fontAlgn="base">
              <a:buNone/>
            </a:pPr>
            <a:r>
              <a:rPr lang="en-GB" sz="7200" dirty="0">
                <a:solidFill>
                  <a:schemeClr val="tx1"/>
                </a:solidFill>
                <a:latin typeface="Times New Roman" panose="02020603050405020304" pitchFamily="18" charset="0"/>
                <a:cs typeface="Times New Roman" panose="02020603050405020304" pitchFamily="18" charset="0"/>
              </a:rPr>
              <a:t>3. </a:t>
            </a:r>
            <a:r>
              <a:rPr lang="en-GB" sz="7200" b="0" i="0" u="none" strike="noStrike" dirty="0">
                <a:solidFill>
                  <a:schemeClr val="tx1"/>
                </a:solidFill>
                <a:effectLst/>
                <a:latin typeface="Times New Roman" panose="02020603050405020304" pitchFamily="18" charset="0"/>
                <a:cs typeface="Times New Roman" panose="02020603050405020304" pitchFamily="18" charset="0"/>
              </a:rPr>
              <a:t>Leadership</a:t>
            </a:r>
          </a:p>
          <a:p>
            <a:pPr marL="0" indent="0" algn="l" fontAlgn="base">
              <a:buNone/>
            </a:pPr>
            <a:r>
              <a:rPr lang="en-GB" sz="7200" b="0" i="0" u="none" strike="noStrike" dirty="0">
                <a:solidFill>
                  <a:schemeClr val="tx1"/>
                </a:solidFill>
                <a:effectLst/>
                <a:latin typeface="Times New Roman" panose="02020603050405020304" pitchFamily="18" charset="0"/>
                <a:cs typeface="Times New Roman" panose="02020603050405020304" pitchFamily="18" charset="0"/>
              </a:rPr>
              <a:t>4. Process approach</a:t>
            </a:r>
          </a:p>
          <a:p>
            <a:pPr marL="0" indent="0" algn="l" fontAlgn="base">
              <a:buNone/>
            </a:pPr>
            <a:r>
              <a:rPr lang="en-GB" sz="7200" b="0" i="0" u="none" strike="noStrike" dirty="0">
                <a:solidFill>
                  <a:schemeClr val="tx1"/>
                </a:solidFill>
                <a:effectLst/>
                <a:latin typeface="Times New Roman" panose="02020603050405020304" pitchFamily="18" charset="0"/>
                <a:cs typeface="Times New Roman" panose="02020603050405020304" pitchFamily="18" charset="0"/>
              </a:rPr>
              <a:t>5. Improvement</a:t>
            </a:r>
            <a:endParaRPr lang="en-GB" sz="7200" dirty="0">
              <a:solidFill>
                <a:schemeClr val="tx1"/>
              </a:solidFill>
              <a:latin typeface="Times New Roman" panose="02020603050405020304" pitchFamily="18" charset="0"/>
              <a:cs typeface="Times New Roman" panose="02020603050405020304" pitchFamily="18" charset="0"/>
            </a:endParaRPr>
          </a:p>
          <a:p>
            <a:pPr marL="0" indent="0" algn="l" fontAlgn="base">
              <a:buNone/>
            </a:pPr>
            <a:r>
              <a:rPr lang="en-GB" sz="7200" dirty="0">
                <a:solidFill>
                  <a:schemeClr val="tx1"/>
                </a:solidFill>
                <a:latin typeface="Times New Roman" panose="02020603050405020304" pitchFamily="18" charset="0"/>
                <a:cs typeface="Times New Roman" panose="02020603050405020304" pitchFamily="18" charset="0"/>
              </a:rPr>
              <a:t>6. </a:t>
            </a:r>
            <a:r>
              <a:rPr lang="en-GB" sz="7200" b="0" i="0" u="none" strike="noStrike" dirty="0">
                <a:solidFill>
                  <a:schemeClr val="tx1"/>
                </a:solidFill>
                <a:effectLst/>
                <a:latin typeface="Times New Roman" panose="02020603050405020304" pitchFamily="18" charset="0"/>
                <a:cs typeface="Times New Roman" panose="02020603050405020304" pitchFamily="18" charset="0"/>
              </a:rPr>
              <a:t>Evidence-based decision making</a:t>
            </a:r>
          </a:p>
          <a:p>
            <a:pPr marL="0" indent="0" algn="l" fontAlgn="base">
              <a:buNone/>
            </a:pPr>
            <a:r>
              <a:rPr lang="en-GB" sz="7200" b="0" i="0" u="none" strike="noStrike" dirty="0">
                <a:solidFill>
                  <a:schemeClr val="tx1"/>
                </a:solidFill>
                <a:effectLst/>
                <a:latin typeface="Times New Roman" panose="02020603050405020304" pitchFamily="18" charset="0"/>
                <a:cs typeface="Times New Roman" panose="02020603050405020304" pitchFamily="18" charset="0"/>
              </a:rPr>
              <a:t>7. Relationship management</a:t>
            </a:r>
          </a:p>
          <a:p>
            <a:pPr marL="0" indent="0" algn="l" fontAlgn="base">
              <a:buNone/>
            </a:pPr>
            <a:endParaRPr lang="en-GB" sz="7200" b="0" i="0" u="none" strike="noStrike" dirty="0">
              <a:solidFill>
                <a:schemeClr val="tx1"/>
              </a:solidFill>
              <a:effectLst/>
              <a:latin typeface="Times New Roman" panose="02020603050405020304" pitchFamily="18" charset="0"/>
              <a:cs typeface="Times New Roman" panose="02020603050405020304" pitchFamily="18" charset="0"/>
            </a:endParaRPr>
          </a:p>
          <a:p>
            <a:endParaRPr lang="en-GB" dirty="0">
              <a:solidFill>
                <a:schemeClr val="tx1"/>
              </a:solidFill>
            </a:endParaRPr>
          </a:p>
        </p:txBody>
      </p:sp>
      <p:sp>
        <p:nvSpPr>
          <p:cNvPr id="4" name="Title 1">
            <a:extLst>
              <a:ext uri="{FF2B5EF4-FFF2-40B4-BE49-F238E27FC236}">
                <a16:creationId xmlns:a16="http://schemas.microsoft.com/office/drawing/2014/main" xmlns="" id="{73B878FF-9F33-86C9-C849-2DF2993B9339}"/>
              </a:ext>
            </a:extLst>
          </p:cNvPr>
          <p:cNvSpPr>
            <a:spLocks noGrp="1"/>
          </p:cNvSpPr>
          <p:nvPr>
            <p:ph type="title"/>
          </p:nvPr>
        </p:nvSpPr>
        <p:spPr>
          <a:xfrm>
            <a:off x="1096963" y="427997"/>
            <a:ext cx="10058400" cy="848829"/>
          </a:xfrm>
          <a:solidFill>
            <a:schemeClr val="accent2">
              <a:lumMod val="40000"/>
              <a:lumOff val="60000"/>
            </a:schemeClr>
          </a:solidFill>
        </p:spPr>
        <p:txBody>
          <a:bodyPr>
            <a:normAutofit/>
          </a:bodyPr>
          <a:lstStyle/>
          <a:p>
            <a:pPr algn="ctr"/>
            <a:r>
              <a:rPr lang="en-GB" dirty="0"/>
              <a:t>QUALITY MANAGEMENT (…)</a:t>
            </a:r>
          </a:p>
        </p:txBody>
      </p:sp>
    </p:spTree>
    <p:extLst>
      <p:ext uri="{BB962C8B-B14F-4D97-AF65-F5344CB8AC3E}">
        <p14:creationId xmlns:p14="http://schemas.microsoft.com/office/powerpoint/2010/main" xmlns="" val="28731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53EF4531-983D-7EBA-48F2-E04D83912F23}"/>
              </a:ext>
            </a:extLst>
          </p:cNvPr>
          <p:cNvPicPr>
            <a:picLocks noGrp="1" noChangeAspect="1"/>
          </p:cNvPicPr>
          <p:nvPr>
            <p:ph idx="1"/>
          </p:nvPr>
        </p:nvPicPr>
        <p:blipFill>
          <a:blip r:embed="rId2"/>
          <a:stretch>
            <a:fillRect/>
          </a:stretch>
        </p:blipFill>
        <p:spPr>
          <a:xfrm>
            <a:off x="2532807" y="2108200"/>
            <a:ext cx="7186712" cy="3760788"/>
          </a:xfrm>
        </p:spPr>
      </p:pic>
      <p:sp>
        <p:nvSpPr>
          <p:cNvPr id="6" name="Title 1">
            <a:extLst>
              <a:ext uri="{FF2B5EF4-FFF2-40B4-BE49-F238E27FC236}">
                <a16:creationId xmlns:a16="http://schemas.microsoft.com/office/drawing/2014/main" xmlns="" id="{6754E333-DA36-9A35-CD75-737FFB34AA8A}"/>
              </a:ext>
            </a:extLst>
          </p:cNvPr>
          <p:cNvSpPr>
            <a:spLocks noGrp="1"/>
          </p:cNvSpPr>
          <p:nvPr>
            <p:ph type="title"/>
          </p:nvPr>
        </p:nvSpPr>
        <p:spPr>
          <a:xfrm>
            <a:off x="1096963" y="989012"/>
            <a:ext cx="10058400" cy="747713"/>
          </a:xfrm>
          <a:solidFill>
            <a:schemeClr val="accent2">
              <a:lumMod val="40000"/>
              <a:lumOff val="60000"/>
            </a:schemeClr>
          </a:solidFill>
        </p:spPr>
        <p:txBody>
          <a:bodyPr>
            <a:normAutofit/>
          </a:bodyPr>
          <a:lstStyle/>
          <a:p>
            <a:pPr algn="ctr"/>
            <a:r>
              <a:rPr lang="en-GB" dirty="0"/>
              <a:t>TESCO PROFIT</a:t>
            </a:r>
          </a:p>
        </p:txBody>
      </p:sp>
    </p:spTree>
    <p:extLst>
      <p:ext uri="{BB962C8B-B14F-4D97-AF65-F5344CB8AC3E}">
        <p14:creationId xmlns:p14="http://schemas.microsoft.com/office/powerpoint/2010/main" xmlns="" val="2868281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22F7743-2511-6538-369E-162AF116BE8C}"/>
              </a:ext>
            </a:extLst>
          </p:cNvPr>
          <p:cNvSpPr>
            <a:spLocks noGrp="1"/>
          </p:cNvSpPr>
          <p:nvPr>
            <p:ph idx="1"/>
          </p:nvPr>
        </p:nvSpPr>
        <p:spPr>
          <a:xfrm>
            <a:off x="1097280" y="2002185"/>
            <a:ext cx="10058400" cy="3760891"/>
          </a:xfrm>
        </p:spPr>
        <p:txBody>
          <a:bodyPr>
            <a:normAutofit/>
          </a:bodyPr>
          <a:lstStyle/>
          <a:p>
            <a:pPr marL="0" indent="0">
              <a:buNone/>
            </a:pPr>
            <a:r>
              <a:rPr lang="en-GB" sz="1800" b="0" i="0" dirty="0">
                <a:solidFill>
                  <a:srgbClr val="0A0A0A"/>
                </a:solidFill>
                <a:effectLst/>
                <a:latin typeface="Times New Roman" panose="02020603050405020304" pitchFamily="18" charset="0"/>
                <a:cs typeface="Times New Roman" panose="02020603050405020304" pitchFamily="18" charset="0"/>
              </a:rPr>
              <a:t>According to CNN Business (2023), the top 10 major shareholders of Tesco are listed on the table below: </a:t>
            </a:r>
          </a:p>
          <a:p>
            <a:pPr marL="0" indent="0">
              <a:buNone/>
            </a:pPr>
            <a:endParaRPr lang="en-GB" sz="18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xmlns="" id="{EECCBAB5-212A-1593-3285-934CEEA1664E}"/>
              </a:ext>
            </a:extLst>
          </p:cNvPr>
          <p:cNvSpPr>
            <a:spLocks noGrp="1"/>
          </p:cNvSpPr>
          <p:nvPr>
            <p:ph type="title"/>
          </p:nvPr>
        </p:nvSpPr>
        <p:spPr>
          <a:xfrm>
            <a:off x="1096963" y="887896"/>
            <a:ext cx="10058400" cy="848829"/>
          </a:xfrm>
          <a:solidFill>
            <a:schemeClr val="accent2">
              <a:lumMod val="40000"/>
              <a:lumOff val="60000"/>
            </a:schemeClr>
          </a:solidFill>
        </p:spPr>
        <p:txBody>
          <a:bodyPr>
            <a:normAutofit/>
          </a:bodyPr>
          <a:lstStyle/>
          <a:p>
            <a:pPr algn="ctr"/>
            <a:r>
              <a:rPr lang="en-GB" dirty="0"/>
              <a:t>TESCO’S SHAREHOLDERS</a:t>
            </a:r>
          </a:p>
        </p:txBody>
      </p:sp>
      <p:pic>
        <p:nvPicPr>
          <p:cNvPr id="6" name="Picture 5">
            <a:extLst>
              <a:ext uri="{FF2B5EF4-FFF2-40B4-BE49-F238E27FC236}">
                <a16:creationId xmlns:a16="http://schemas.microsoft.com/office/drawing/2014/main" xmlns="" id="{1E88253B-42BF-5F11-651A-94F0BDFEB5FB}"/>
              </a:ext>
            </a:extLst>
          </p:cNvPr>
          <p:cNvPicPr>
            <a:picLocks noChangeAspect="1"/>
          </p:cNvPicPr>
          <p:nvPr/>
        </p:nvPicPr>
        <p:blipFill rotWithShape="1">
          <a:blip r:embed="rId2"/>
          <a:srcRect t="690" b="1"/>
          <a:stretch/>
        </p:blipFill>
        <p:spPr>
          <a:xfrm>
            <a:off x="3432313" y="2479677"/>
            <a:ext cx="4839694" cy="3760891"/>
          </a:xfrm>
          <a:prstGeom prst="rect">
            <a:avLst/>
          </a:prstGeom>
        </p:spPr>
      </p:pic>
    </p:spTree>
    <p:extLst>
      <p:ext uri="{BB962C8B-B14F-4D97-AF65-F5344CB8AC3E}">
        <p14:creationId xmlns:p14="http://schemas.microsoft.com/office/powerpoint/2010/main" xmlns="" val="2160001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5A741A2-1AC9-6B33-27DE-A9A931017A84}"/>
              </a:ext>
            </a:extLst>
          </p:cNvPr>
          <p:cNvSpPr>
            <a:spLocks noGrp="1"/>
          </p:cNvSpPr>
          <p:nvPr>
            <p:ph idx="1"/>
          </p:nvPr>
        </p:nvSpPr>
        <p:spPr/>
        <p:txBody>
          <a:bodyPr>
            <a:normAutofit lnSpcReduction="10000"/>
          </a:bodyPr>
          <a:lstStyle/>
          <a:p>
            <a:pPr algn="just"/>
            <a:r>
              <a:rPr lang="en-GB" sz="1800" b="0" i="0" dirty="0">
                <a:solidFill>
                  <a:srgbClr val="202124"/>
                </a:solidFill>
                <a:effectLst/>
                <a:latin typeface="Times New Roman" panose="02020603050405020304" pitchFamily="18" charset="0"/>
                <a:cs typeface="Times New Roman" panose="02020603050405020304" pitchFamily="18" charset="0"/>
              </a:rPr>
              <a:t>Tesco’s main stakeholders are: employees, suppliers and customers. They are focusing in customers and giving them best prices for their products and listening to their feedback. They are putting their needs highest priority.</a:t>
            </a:r>
          </a:p>
          <a:p>
            <a:pPr algn="just"/>
            <a:r>
              <a:rPr lang="en-GB" sz="1800" i="0" dirty="0">
                <a:solidFill>
                  <a:srgbClr val="202124"/>
                </a:solidFill>
                <a:effectLst/>
                <a:latin typeface="Times New Roman" panose="02020603050405020304" pitchFamily="18" charset="0"/>
                <a:cs typeface="Times New Roman" panose="02020603050405020304" pitchFamily="18" charset="0"/>
              </a:rPr>
              <a:t>The main internal stakeholders of Tesco are employees, managers, board and executive committee, and shareholders. Like any other organisation, employees are very vital for Tesco, so are the managers. It has 345,000 'colleagues' worldwide (Tesco, 2023).</a:t>
            </a:r>
          </a:p>
          <a:p>
            <a:pPr algn="just"/>
            <a:r>
              <a:rPr lang="en-GB" sz="1800" dirty="0">
                <a:solidFill>
                  <a:srgbClr val="202124"/>
                </a:solidFill>
                <a:latin typeface="Times New Roman" panose="02020603050405020304" pitchFamily="18" charset="0"/>
                <a:cs typeface="Times New Roman" panose="02020603050405020304" pitchFamily="18" charset="0"/>
              </a:rPr>
              <a:t>The main external stakeholders </a:t>
            </a:r>
            <a:r>
              <a:rPr lang="en-GB" sz="1800" i="0" dirty="0">
                <a:solidFill>
                  <a:srgbClr val="202124"/>
                </a:solidFill>
                <a:effectLst/>
                <a:latin typeface="Times New Roman" panose="02020603050405020304" pitchFamily="18" charset="0"/>
                <a:cs typeface="Times New Roman" panose="02020603050405020304" pitchFamily="18" charset="0"/>
              </a:rPr>
              <a:t>are customers, suppliers, creditors, competitors, pressure groups, local communities, and the government.</a:t>
            </a:r>
          </a:p>
          <a:p>
            <a:pPr algn="just"/>
            <a:r>
              <a:rPr lang="en-GB" sz="1800" b="0" i="0" dirty="0">
                <a:solidFill>
                  <a:srgbClr val="0A0A0A"/>
                </a:solidFill>
                <a:effectLst/>
                <a:latin typeface="Times New Roman" panose="02020603050405020304" pitchFamily="18" charset="0"/>
                <a:cs typeface="Times New Roman" panose="02020603050405020304" pitchFamily="18" charset="0"/>
              </a:rPr>
              <a:t>All the stakeholders are important for Tesco. However, they are neither equally important nor equally powerful. Some stakeholders are far more powerful than the others. For instance, the chairman, directors, and other senior executives chart the overall and strategic direction of the company.</a:t>
            </a:r>
            <a:endParaRPr lang="en-GB" sz="1800" i="0" dirty="0">
              <a:solidFill>
                <a:srgbClr val="202124"/>
              </a:solidFill>
              <a:effectLst/>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xmlns="" id="{22E48704-A2B6-237F-14EE-DBC6D5E123B0}"/>
              </a:ext>
            </a:extLst>
          </p:cNvPr>
          <p:cNvSpPr>
            <a:spLocks noGrp="1"/>
          </p:cNvSpPr>
          <p:nvPr>
            <p:ph type="title"/>
          </p:nvPr>
        </p:nvSpPr>
        <p:spPr>
          <a:xfrm>
            <a:off x="1096963" y="887896"/>
            <a:ext cx="10058400" cy="848829"/>
          </a:xfrm>
          <a:solidFill>
            <a:schemeClr val="accent2">
              <a:lumMod val="40000"/>
              <a:lumOff val="60000"/>
            </a:schemeClr>
          </a:solidFill>
        </p:spPr>
        <p:txBody>
          <a:bodyPr>
            <a:normAutofit/>
          </a:bodyPr>
          <a:lstStyle/>
          <a:p>
            <a:pPr algn="ctr"/>
            <a:r>
              <a:rPr lang="en-GB" dirty="0"/>
              <a:t>TESCO’S STAKEHOLDERS</a:t>
            </a:r>
          </a:p>
        </p:txBody>
      </p:sp>
    </p:spTree>
    <p:extLst>
      <p:ext uri="{BB962C8B-B14F-4D97-AF65-F5344CB8AC3E}">
        <p14:creationId xmlns:p14="http://schemas.microsoft.com/office/powerpoint/2010/main" xmlns="" val="3916037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FB59EFC-6990-E39B-B5A3-030B5B75608C}"/>
              </a:ext>
            </a:extLst>
          </p:cNvPr>
          <p:cNvSpPr>
            <a:spLocks noGrp="1"/>
          </p:cNvSpPr>
          <p:nvPr>
            <p:ph idx="1"/>
          </p:nvPr>
        </p:nvSpPr>
        <p:spPr/>
        <p:txBody>
          <a:bodyPr>
            <a:normAutofit/>
          </a:bodyPr>
          <a:lstStyle/>
          <a:p>
            <a:pPr algn="just"/>
            <a:r>
              <a:rPr lang="en-GB" sz="1800" dirty="0">
                <a:solidFill>
                  <a:schemeClr val="tx1"/>
                </a:solidFill>
                <a:latin typeface="Times New Roman" panose="02020603050405020304" pitchFamily="18" charset="0"/>
                <a:cs typeface="Times New Roman" panose="02020603050405020304" pitchFamily="18" charset="0"/>
              </a:rPr>
              <a:t>The influence on Tesco came from the surveys undertaken with the customers who identified the opportunity to launch in 2019 a Nutrition Team for products improvement, based on user trial. This led to product safety with great quality, innovation and good value. </a:t>
            </a:r>
          </a:p>
          <a:p>
            <a:pPr algn="just"/>
            <a:r>
              <a:rPr lang="en-GB" sz="1800" dirty="0">
                <a:solidFill>
                  <a:schemeClr val="tx1"/>
                </a:solidFill>
                <a:latin typeface="Times New Roman" panose="02020603050405020304" pitchFamily="18" charset="0"/>
                <a:cs typeface="Times New Roman" panose="02020603050405020304" pitchFamily="18" charset="0"/>
              </a:rPr>
              <a:t>This opportunity led to change in quality management and food provision. This means that change in Tesco’s operations was implemented by the engagement of producing different types of food for a particular market. </a:t>
            </a:r>
          </a:p>
          <a:p>
            <a:pPr algn="just"/>
            <a:r>
              <a:rPr lang="en-GB" sz="1800" dirty="0">
                <a:solidFill>
                  <a:schemeClr val="tx1"/>
                </a:solidFill>
                <a:latin typeface="Times New Roman" panose="02020603050405020304" pitchFamily="18" charset="0"/>
                <a:cs typeface="Times New Roman" panose="02020603050405020304" pitchFamily="18" charset="0"/>
              </a:rPr>
              <a:t>Tesco spends time chasing opportunities with customers and finding out what satisfied customers need increases opportunities in terms of its profitability. </a:t>
            </a:r>
          </a:p>
          <a:p>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xmlns="" id="{4EE6FF40-13CE-746E-D694-CE849FC59BF5}"/>
              </a:ext>
            </a:extLst>
          </p:cNvPr>
          <p:cNvSpPr>
            <a:spLocks noGrp="1"/>
          </p:cNvSpPr>
          <p:nvPr>
            <p:ph type="title"/>
          </p:nvPr>
        </p:nvSpPr>
        <p:spPr>
          <a:xfrm>
            <a:off x="1096963" y="988908"/>
            <a:ext cx="10058400" cy="747817"/>
          </a:xfrm>
          <a:solidFill>
            <a:schemeClr val="accent2">
              <a:lumMod val="40000"/>
              <a:lumOff val="60000"/>
            </a:schemeClr>
          </a:solidFill>
        </p:spPr>
        <p:txBody>
          <a:bodyPr>
            <a:normAutofit/>
          </a:bodyPr>
          <a:lstStyle/>
          <a:p>
            <a:pPr algn="ctr"/>
            <a:r>
              <a:rPr lang="en-GB" dirty="0"/>
              <a:t>SWOT ANALYSIS ON TESCO</a:t>
            </a:r>
          </a:p>
        </p:txBody>
      </p:sp>
    </p:spTree>
    <p:extLst>
      <p:ext uri="{BB962C8B-B14F-4D97-AF65-F5344CB8AC3E}">
        <p14:creationId xmlns:p14="http://schemas.microsoft.com/office/powerpoint/2010/main" xmlns="" val="2124716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F53283E-3048-ADAF-DBD2-730C15A48653}"/>
              </a:ext>
            </a:extLst>
          </p:cNvPr>
          <p:cNvSpPr>
            <a:spLocks noGrp="1"/>
          </p:cNvSpPr>
          <p:nvPr>
            <p:ph idx="1"/>
          </p:nvPr>
        </p:nvSpPr>
        <p:spPr/>
        <p:txBody>
          <a:bodyPr/>
          <a:lstStyle/>
          <a:p>
            <a:r>
              <a:rPr lang="en-GB" sz="1800" dirty="0">
                <a:solidFill>
                  <a:schemeClr val="tx1"/>
                </a:solidFill>
                <a:latin typeface="Times New Roman" panose="02020603050405020304" pitchFamily="18" charset="0"/>
                <a:cs typeface="Times New Roman" panose="02020603050405020304" pitchFamily="18" charset="0"/>
              </a:rPr>
              <a:t>Although the change occurred with Tesco Quality Management, and based on  my investigations, my critical opinions are as follows:</a:t>
            </a:r>
          </a:p>
          <a:p>
            <a:r>
              <a:rPr lang="en-GB" sz="1800" dirty="0">
                <a:solidFill>
                  <a:schemeClr val="tx1"/>
                </a:solidFill>
                <a:latin typeface="Times New Roman" panose="02020603050405020304" pitchFamily="18" charset="0"/>
                <a:cs typeface="Times New Roman" panose="02020603050405020304" pitchFamily="18" charset="0"/>
              </a:rPr>
              <a:t>1. Tesco charges 30 pence on carrying bag while Iceland charges only 20 pence! This means that Tesco does not care about the living costs in the UK.</a:t>
            </a:r>
          </a:p>
          <a:p>
            <a:r>
              <a:rPr lang="en-GB" sz="1800" dirty="0">
                <a:solidFill>
                  <a:schemeClr val="tx1"/>
                </a:solidFill>
                <a:latin typeface="Times New Roman" panose="02020603050405020304" pitchFamily="18" charset="0"/>
                <a:cs typeface="Times New Roman" panose="02020603050405020304" pitchFamily="18" charset="0"/>
              </a:rPr>
              <a:t>2.  Based on my own experience, Tesco must</a:t>
            </a:r>
            <a:r>
              <a:rPr lang="en-GB" sz="1800" i="0" dirty="0">
                <a:solidFill>
                  <a:schemeClr val="tx1"/>
                </a:solidFill>
                <a:effectLst/>
                <a:latin typeface="Times New Roman" panose="02020603050405020304" pitchFamily="18" charset="0"/>
                <a:cs typeface="Times New Roman" panose="02020603050405020304" pitchFamily="18" charset="0"/>
              </a:rPr>
              <a:t> recall its own-brand reduced fat salad cream because it poses a danger to customers with a milk allergy.</a:t>
            </a:r>
          </a:p>
          <a:p>
            <a:r>
              <a:rPr lang="en-GB" sz="1800" dirty="0">
                <a:solidFill>
                  <a:schemeClr val="tx1"/>
                </a:solidFill>
                <a:latin typeface="Times New Roman" panose="02020603050405020304" pitchFamily="18" charset="0"/>
                <a:cs typeface="Times New Roman" panose="02020603050405020304" pitchFamily="18" charset="0"/>
              </a:rPr>
              <a:t>3. </a:t>
            </a:r>
            <a:r>
              <a:rPr lang="en-GB" sz="1800" i="0" dirty="0">
                <a:solidFill>
                  <a:schemeClr val="tx1"/>
                </a:solidFill>
                <a:effectLst/>
                <a:latin typeface="Times New Roman" panose="02020603050405020304" pitchFamily="18" charset="0"/>
                <a:cs typeface="Times New Roman" panose="02020603050405020304" pitchFamily="18" charset="0"/>
              </a:rPr>
              <a:t>Tesco is responsible for the poor quality of food that causes vomiting, diarrhoea and headaches. </a:t>
            </a:r>
          </a:p>
          <a:p>
            <a:r>
              <a:rPr lang="en-GB" sz="1800" dirty="0">
                <a:solidFill>
                  <a:schemeClr val="tx1"/>
                </a:solidFill>
                <a:latin typeface="Times New Roman" panose="02020603050405020304" pitchFamily="18" charset="0"/>
                <a:cs typeface="Times New Roman" panose="02020603050405020304" pitchFamily="18" charset="0"/>
              </a:rPr>
              <a:t>An independent customers survey conducted in 2022 by reddit.com rated Tesco as poor as well as not great in terms of food quality.  </a:t>
            </a:r>
          </a:p>
          <a:p>
            <a:pPr marL="0" indent="0">
              <a:buNone/>
            </a:pPr>
            <a:endParaRPr lang="en-GB" dirty="0"/>
          </a:p>
        </p:txBody>
      </p:sp>
      <p:sp>
        <p:nvSpPr>
          <p:cNvPr id="4" name="Title 1">
            <a:extLst>
              <a:ext uri="{FF2B5EF4-FFF2-40B4-BE49-F238E27FC236}">
                <a16:creationId xmlns:a16="http://schemas.microsoft.com/office/drawing/2014/main" xmlns="" id="{E4E354F1-7AD0-01FD-7523-761B701F8E3F}"/>
              </a:ext>
            </a:extLst>
          </p:cNvPr>
          <p:cNvSpPr>
            <a:spLocks noGrp="1"/>
          </p:cNvSpPr>
          <p:nvPr>
            <p:ph type="title"/>
          </p:nvPr>
        </p:nvSpPr>
        <p:spPr>
          <a:xfrm>
            <a:off x="1096963" y="903111"/>
            <a:ext cx="10058400" cy="833614"/>
          </a:xfrm>
          <a:solidFill>
            <a:schemeClr val="accent2">
              <a:lumMod val="40000"/>
              <a:lumOff val="60000"/>
            </a:schemeClr>
          </a:solidFill>
        </p:spPr>
        <p:txBody>
          <a:bodyPr>
            <a:normAutofit/>
          </a:bodyPr>
          <a:lstStyle/>
          <a:p>
            <a:pPr algn="ctr"/>
            <a:r>
              <a:rPr lang="en-GB" dirty="0"/>
              <a:t>MY CRITICAL OPINIONS </a:t>
            </a:r>
          </a:p>
        </p:txBody>
      </p:sp>
    </p:spTree>
    <p:extLst>
      <p:ext uri="{BB962C8B-B14F-4D97-AF65-F5344CB8AC3E}">
        <p14:creationId xmlns:p14="http://schemas.microsoft.com/office/powerpoint/2010/main" xmlns="" val="3511312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64973"/>
            <a:ext cx="10058400" cy="872387"/>
          </a:xfrm>
          <a:solidFill>
            <a:schemeClr val="tx2">
              <a:lumMod val="25000"/>
              <a:lumOff val="75000"/>
            </a:schemeClr>
          </a:solidFill>
        </p:spPr>
        <p:txBody>
          <a:bodyPr/>
          <a:lstStyle/>
          <a:p>
            <a:pPr algn="ctr"/>
            <a:r>
              <a:rPr lang="en-GB" dirty="0"/>
              <a:t>BIBLIOGRAPHY</a:t>
            </a:r>
          </a:p>
        </p:txBody>
      </p:sp>
      <p:sp>
        <p:nvSpPr>
          <p:cNvPr id="3" name="Content Placeholder 2"/>
          <p:cNvSpPr>
            <a:spLocks noGrp="1"/>
          </p:cNvSpPr>
          <p:nvPr>
            <p:ph idx="1"/>
          </p:nvPr>
        </p:nvSpPr>
        <p:spPr/>
        <p:txBody>
          <a:bodyPr>
            <a:noAutofit/>
          </a:bodyPr>
          <a:lstStyle/>
          <a:p>
            <a:pPr marL="0" indent="0">
              <a:buNone/>
            </a:pPr>
            <a:r>
              <a:rPr lang="en-GB" sz="1200" dirty="0">
                <a:latin typeface="Brussels Condensed" pitchFamily="18" charset="0"/>
              </a:rPr>
              <a:t>Bon, A.T. and Mustafa, E.M., (2013). Impact of total quality management on innovation in service organizations: Literature review and new conceptual framework. </a:t>
            </a:r>
            <a:r>
              <a:rPr lang="en-GB" sz="1200" dirty="0" err="1">
                <a:latin typeface="Brussels Condensed" pitchFamily="18" charset="0"/>
              </a:rPr>
              <a:t>Procedia</a:t>
            </a:r>
            <a:r>
              <a:rPr lang="en-GB" sz="1200" dirty="0">
                <a:latin typeface="Brussels Condensed" pitchFamily="18" charset="0"/>
              </a:rPr>
              <a:t> Engineering, 53, pp.516-529. </a:t>
            </a:r>
          </a:p>
          <a:p>
            <a:pPr marL="0" indent="0">
              <a:buNone/>
            </a:pPr>
            <a:r>
              <a:rPr lang="en-GB" sz="1200" dirty="0">
                <a:latin typeface="Brussels Condensed" pitchFamily="18" charset="0"/>
              </a:rPr>
              <a:t>A history of Tesco: The rise of Britain's biggest supermarket. [online] Telegraph.co.uk. Available at: </a:t>
            </a:r>
            <a:r>
              <a:rPr lang="en-GB" sz="1200" u="sng" dirty="0">
                <a:latin typeface="Brussels Condensed" pitchFamily="18" charset="0"/>
                <a:hlinkClick r:id="rId2"/>
              </a:rPr>
              <a:t>http://www.telegraph.co.uk/finance/markets/2788089/Ahistory-of-Tesco-The-rise-of-Britains-biggest-supermarket.html</a:t>
            </a:r>
            <a:r>
              <a:rPr lang="en-GB" sz="1200" u="sng" dirty="0">
                <a:latin typeface="Brussels Condensed" pitchFamily="18" charset="0"/>
              </a:rPr>
              <a:t> </a:t>
            </a:r>
            <a:r>
              <a:rPr lang="en-GB" sz="1200" dirty="0">
                <a:latin typeface="Brussels Condensed" pitchFamily="18" charset="0"/>
              </a:rPr>
              <a:t>[Accessed 27 January 2023]. </a:t>
            </a:r>
          </a:p>
          <a:p>
            <a:pPr marL="0" indent="0">
              <a:buNone/>
            </a:pPr>
            <a:r>
              <a:rPr lang="en-GB" sz="1200" dirty="0" err="1">
                <a:latin typeface="Brussels Condensed" pitchFamily="18" charset="0"/>
              </a:rPr>
              <a:t>Felgate</a:t>
            </a:r>
            <a:r>
              <a:rPr lang="en-GB" sz="1200" dirty="0">
                <a:latin typeface="Brussels Condensed" pitchFamily="18" charset="0"/>
              </a:rPr>
              <a:t>, M. and Fearne, A., (2015). Analysing the Impact of Supermarket Promotions: A Case Study Using Tesco Clubcard Data in the UK. In The Sustainable Global Marketplace (pp. 471-475). Springer International Publishing. </a:t>
            </a:r>
          </a:p>
          <a:p>
            <a:pPr marL="0" indent="0">
              <a:buNone/>
            </a:pPr>
            <a:r>
              <a:rPr lang="en-GB" sz="1200" dirty="0" err="1">
                <a:latin typeface="Brussels Condensed" pitchFamily="18" charset="0"/>
              </a:rPr>
              <a:t>Fernie</a:t>
            </a:r>
            <a:r>
              <a:rPr lang="en-GB" sz="1200" dirty="0">
                <a:latin typeface="Brussels Condensed" pitchFamily="18" charset="0"/>
              </a:rPr>
              <a:t>, J. and Sparks, L., (2014). 1 Retail logistics: changes and challenges. Logistics and Retail Management: Emerging issues and new challenges in the retail supply chain, p.1. </a:t>
            </a:r>
          </a:p>
          <a:p>
            <a:pPr marL="0" indent="0">
              <a:buNone/>
            </a:pPr>
            <a:r>
              <a:rPr lang="en-GB" sz="1200" dirty="0" err="1">
                <a:latin typeface="Brussels Condensed" pitchFamily="18" charset="0"/>
              </a:rPr>
              <a:t>Goetsch</a:t>
            </a:r>
            <a:r>
              <a:rPr lang="en-GB" sz="1200" dirty="0">
                <a:latin typeface="Brussels Condensed" pitchFamily="18" charset="0"/>
              </a:rPr>
              <a:t>, D.L. and Davis, S.B., (2014). Quality management for organizational excellence. Pearson. </a:t>
            </a:r>
          </a:p>
          <a:p>
            <a:pPr marL="0" indent="0">
              <a:buNone/>
            </a:pPr>
            <a:r>
              <a:rPr lang="en-GB" sz="1200" dirty="0">
                <a:latin typeface="Brussels Condensed" pitchFamily="18" charset="0"/>
              </a:rPr>
              <a:t>Macro Trends (2023). Tesco Revenue 2010-2022. Available on </a:t>
            </a:r>
            <a:r>
              <a:rPr lang="en-GB" sz="1200" dirty="0">
                <a:latin typeface="Brussels Condensed" pitchFamily="18" charset="0"/>
                <a:hlinkClick r:id="rId3"/>
              </a:rPr>
              <a:t>https://www.macrotrends.net/stocks/charts/TSCDY/tesco/revenue</a:t>
            </a:r>
            <a:r>
              <a:rPr lang="en-GB" sz="1200" dirty="0">
                <a:latin typeface="Brussels Condensed" pitchFamily="18" charset="0"/>
              </a:rPr>
              <a:t> [Accessed 30 January 2023].</a:t>
            </a:r>
          </a:p>
          <a:p>
            <a:pPr marL="0" indent="0">
              <a:buNone/>
            </a:pPr>
            <a:r>
              <a:rPr lang="en-GB" sz="1200" dirty="0">
                <a:latin typeface="Brussels Condensed" pitchFamily="18" charset="0"/>
              </a:rPr>
              <a:t>Matsuo, M. and Nakahara, J., 2013. The effects of the PDCA cycle and OJT on workplace learning. The International Journal of Human Resource Management, 24(1), pp.195-207.</a:t>
            </a:r>
          </a:p>
          <a:p>
            <a:pPr marL="0" indent="0">
              <a:buNone/>
            </a:pPr>
            <a:r>
              <a:rPr lang="en-GB" sz="1200" dirty="0">
                <a:latin typeface="Brussels Condensed" pitchFamily="18" charset="0"/>
              </a:rPr>
              <a:t>Van Heerden, M.J., 2014. The effect of an integrated quality management system on a leading fish product manufacturer: a pre-implementation viability study. </a:t>
            </a:r>
          </a:p>
          <a:p>
            <a:pPr marL="0" indent="0">
              <a:buNone/>
            </a:pPr>
            <a:r>
              <a:rPr lang="en-GB" sz="1200" dirty="0">
                <a:latin typeface="Brussels Condensed" pitchFamily="18" charset="0"/>
              </a:rPr>
              <a:t>Zink, K.J., 2012. Total Quality Management as a holistic management concept: the European model for business excellence. </a:t>
            </a:r>
          </a:p>
          <a:p>
            <a:endParaRPr lang="en-GB" sz="1200" dirty="0">
              <a:latin typeface="Brussels Condensed" pitchFamily="18" charset="0"/>
            </a:endParaRPr>
          </a:p>
        </p:txBody>
      </p:sp>
    </p:spTree>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{8072C128-B210-4790-A908-B119A9856A4C}tf11437505_win32</Template>
  <TotalTime>369</TotalTime>
  <Words>1057</Words>
  <Application>Microsoft Office PowerPoint</Application>
  <PresentationFormat>Custom</PresentationFormat>
  <Paragraphs>65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                QUALITY MANAGEMENT SYSTEM                                          by </vt:lpstr>
      <vt:lpstr> 1.  WHAT IS QUALITY?</vt:lpstr>
      <vt:lpstr>Slide 3</vt:lpstr>
      <vt:lpstr>TESCO &amp; FOOD QUALITY MANAGEMENT </vt:lpstr>
      <vt:lpstr>QUALITY MANAGEMENT (…)</vt:lpstr>
      <vt:lpstr>QUALITY MANAGEMENT (…)</vt:lpstr>
      <vt:lpstr>TESCO PROFIT</vt:lpstr>
      <vt:lpstr>TESCO’S SHAREHOLDERS</vt:lpstr>
      <vt:lpstr>TESCO’S STAKEHOLDERS</vt:lpstr>
      <vt:lpstr>SWOT ANALYSIS ON TESCO</vt:lpstr>
      <vt:lpstr>MY CRITICAL OPINIONS </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MANAGEMENT SYSTEM                                          by </dc:title>
  <dc:creator>Ben</dc:creator>
  <cp:lastModifiedBy>user</cp:lastModifiedBy>
  <cp:revision>33</cp:revision>
  <dcterms:created xsi:type="dcterms:W3CDTF">2022-03-22T18:23:27Z</dcterms:created>
  <dcterms:modified xsi:type="dcterms:W3CDTF">2023-01-30T15:25:41Z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