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69" r:id="rId3"/>
    <p:sldId id="257" r:id="rId4"/>
    <p:sldId id="258" r:id="rId5"/>
    <p:sldId id="260" r:id="rId6"/>
    <p:sldId id="259" r:id="rId7"/>
    <p:sldId id="261" r:id="rId8"/>
    <p:sldId id="264" r:id="rId9"/>
    <p:sldId id="263" r:id="rId10"/>
    <p:sldId id="266"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79C4042-0F9D-40F9-88A3-B79A0DD92DFC}">
          <p14:sldIdLst>
            <p14:sldId id="256"/>
            <p14:sldId id="269"/>
          </p14:sldIdLst>
        </p14:section>
        <p14:section name="What is a team?" id="{E5A42D92-1CC5-472A-94C1-967F98A7C621}">
          <p14:sldIdLst>
            <p14:sldId id="257"/>
            <p14:sldId id="258"/>
            <p14:sldId id="260"/>
            <p14:sldId id="259"/>
            <p14:sldId id="261"/>
            <p14:sldId id="264"/>
            <p14:sldId id="263"/>
            <p14:sldId id="266"/>
            <p14:sldId id="26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cy Mansbridge" initials="LM" lastIdx="1" clrIdx="0">
    <p:extLst>
      <p:ext uri="{19B8F6BF-5375-455C-9EA6-DF929625EA0E}">
        <p15:presenceInfo xmlns:p15="http://schemas.microsoft.com/office/powerpoint/2012/main" userId="Lucy Mansbridg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66"/>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DC7539-1FAD-4036-BBCF-C6CB58A7DF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681C4C9-B5C5-4ACD-B096-008CD71F5C76}">
      <dgm:prSet custT="1"/>
      <dgm:spPr/>
      <dgm:t>
        <a:bodyPr/>
        <a:lstStyle/>
        <a:p>
          <a:pPr>
            <a:defRPr cap="all"/>
          </a:pPr>
          <a:r>
            <a:rPr lang="en-GB" sz="1600" dirty="0">
              <a:latin typeface="Arial Black" panose="020B0A04020102020204" pitchFamily="34" charset="0"/>
            </a:rPr>
            <a:t>There are several different traits and values which ensure a team is high performing.</a:t>
          </a:r>
          <a:endParaRPr lang="en-US" sz="1600" dirty="0">
            <a:latin typeface="Arial Black" panose="020B0A04020102020204" pitchFamily="34" charset="0"/>
          </a:endParaRPr>
        </a:p>
      </dgm:t>
    </dgm:pt>
    <dgm:pt modelId="{A1CDAA18-C9DB-411E-A259-9EF420354585}" type="parTrans" cxnId="{57328D31-62B5-4471-ADC9-04B143678D1C}">
      <dgm:prSet/>
      <dgm:spPr/>
      <dgm:t>
        <a:bodyPr/>
        <a:lstStyle/>
        <a:p>
          <a:endParaRPr lang="en-US"/>
        </a:p>
      </dgm:t>
    </dgm:pt>
    <dgm:pt modelId="{39C089C2-1BBD-49B1-9E74-16384D82D5E5}" type="sibTrans" cxnId="{57328D31-62B5-4471-ADC9-04B143678D1C}">
      <dgm:prSet/>
      <dgm:spPr/>
      <dgm:t>
        <a:bodyPr/>
        <a:lstStyle/>
        <a:p>
          <a:endParaRPr lang="en-US"/>
        </a:p>
      </dgm:t>
    </dgm:pt>
    <dgm:pt modelId="{4030E170-4CBD-4749-91FB-256B5752E758}">
      <dgm:prSet custT="1"/>
      <dgm:spPr/>
      <dgm:t>
        <a:bodyPr/>
        <a:lstStyle/>
        <a:p>
          <a:pPr>
            <a:defRPr cap="all"/>
          </a:pPr>
          <a:r>
            <a:rPr lang="en-GB" sz="1600" dirty="0">
              <a:latin typeface="Arial Black" panose="020B0A04020102020204" pitchFamily="34" charset="0"/>
            </a:rPr>
            <a:t>Shared vision</a:t>
          </a:r>
          <a:endParaRPr lang="en-US" sz="1600" dirty="0">
            <a:latin typeface="Arial Black" panose="020B0A04020102020204" pitchFamily="34" charset="0"/>
          </a:endParaRPr>
        </a:p>
      </dgm:t>
    </dgm:pt>
    <dgm:pt modelId="{5CA28F4A-3C23-4660-A092-0A66E2A041B6}" type="parTrans" cxnId="{85BD668F-E64E-4126-B518-53EFD3D87B34}">
      <dgm:prSet/>
      <dgm:spPr/>
      <dgm:t>
        <a:bodyPr/>
        <a:lstStyle/>
        <a:p>
          <a:endParaRPr lang="en-US"/>
        </a:p>
      </dgm:t>
    </dgm:pt>
    <dgm:pt modelId="{81D8AB57-1430-4CEF-A65E-C9642A50E76F}" type="sibTrans" cxnId="{85BD668F-E64E-4126-B518-53EFD3D87B34}">
      <dgm:prSet/>
      <dgm:spPr/>
      <dgm:t>
        <a:bodyPr/>
        <a:lstStyle/>
        <a:p>
          <a:endParaRPr lang="en-US"/>
        </a:p>
      </dgm:t>
    </dgm:pt>
    <dgm:pt modelId="{7BA003B8-A4F3-4FA4-9E0C-7ED44372EFD2}">
      <dgm:prSet custT="1"/>
      <dgm:spPr/>
      <dgm:t>
        <a:bodyPr/>
        <a:lstStyle/>
        <a:p>
          <a:pPr>
            <a:defRPr cap="all"/>
          </a:pPr>
          <a:r>
            <a:rPr lang="en-GB" sz="1600" dirty="0">
              <a:latin typeface="Arial Black" panose="020B0A04020102020204" pitchFamily="34" charset="0"/>
            </a:rPr>
            <a:t>Trust</a:t>
          </a:r>
          <a:r>
            <a:rPr lang="en-GB" sz="2000" dirty="0">
              <a:latin typeface="Arial Black" panose="020B0A04020102020204" pitchFamily="34" charset="0"/>
            </a:rPr>
            <a:t> </a:t>
          </a:r>
          <a:endParaRPr lang="en-US" sz="2000" dirty="0">
            <a:latin typeface="Arial Black" panose="020B0A04020102020204" pitchFamily="34" charset="0"/>
          </a:endParaRPr>
        </a:p>
      </dgm:t>
    </dgm:pt>
    <dgm:pt modelId="{F6B67F35-3FB7-43A9-BDC9-F247A2C6BCF6}" type="parTrans" cxnId="{34ED28B3-60D4-45AB-A7A7-40630E4B511E}">
      <dgm:prSet/>
      <dgm:spPr/>
      <dgm:t>
        <a:bodyPr/>
        <a:lstStyle/>
        <a:p>
          <a:endParaRPr lang="en-US"/>
        </a:p>
      </dgm:t>
    </dgm:pt>
    <dgm:pt modelId="{C33958E2-C6EF-44A6-A284-B51F696F3F1B}" type="sibTrans" cxnId="{34ED28B3-60D4-45AB-A7A7-40630E4B511E}">
      <dgm:prSet/>
      <dgm:spPr/>
      <dgm:t>
        <a:bodyPr/>
        <a:lstStyle/>
        <a:p>
          <a:endParaRPr lang="en-US"/>
        </a:p>
      </dgm:t>
    </dgm:pt>
    <dgm:pt modelId="{65FC214B-6D56-4DF7-8095-FEDA37E459DE}">
      <dgm:prSet custT="1"/>
      <dgm:spPr/>
      <dgm:t>
        <a:bodyPr/>
        <a:lstStyle/>
        <a:p>
          <a:pPr>
            <a:defRPr cap="all"/>
          </a:pPr>
          <a:r>
            <a:rPr lang="en-GB" sz="1600" dirty="0">
              <a:latin typeface="Arial Black" panose="020B0A04020102020204" pitchFamily="34" charset="0"/>
            </a:rPr>
            <a:t>Leadership</a:t>
          </a:r>
          <a:endParaRPr lang="en-US" sz="1600" dirty="0">
            <a:latin typeface="Arial Black" panose="020B0A04020102020204" pitchFamily="34" charset="0"/>
          </a:endParaRPr>
        </a:p>
      </dgm:t>
    </dgm:pt>
    <dgm:pt modelId="{47BCE0FA-8186-4225-B6E5-F8D886416770}" type="parTrans" cxnId="{AF85EEEC-7180-4FD6-97A4-7EAF3947613D}">
      <dgm:prSet/>
      <dgm:spPr/>
      <dgm:t>
        <a:bodyPr/>
        <a:lstStyle/>
        <a:p>
          <a:endParaRPr lang="en-US"/>
        </a:p>
      </dgm:t>
    </dgm:pt>
    <dgm:pt modelId="{CA31A77C-11D5-43FF-9DE6-0D51FE770554}" type="sibTrans" cxnId="{AF85EEEC-7180-4FD6-97A4-7EAF3947613D}">
      <dgm:prSet/>
      <dgm:spPr/>
      <dgm:t>
        <a:bodyPr/>
        <a:lstStyle/>
        <a:p>
          <a:endParaRPr lang="en-US"/>
        </a:p>
      </dgm:t>
    </dgm:pt>
    <dgm:pt modelId="{AB6D9EAC-4B5D-48E8-B616-16DE6E1D26A4}">
      <dgm:prSet custT="1"/>
      <dgm:spPr/>
      <dgm:t>
        <a:bodyPr/>
        <a:lstStyle/>
        <a:p>
          <a:pPr>
            <a:defRPr cap="all"/>
          </a:pPr>
          <a:r>
            <a:rPr lang="en-GB" sz="1600" dirty="0">
              <a:latin typeface="Arial Black" panose="020B0A04020102020204" pitchFamily="34" charset="0"/>
            </a:rPr>
            <a:t>Communication</a:t>
          </a:r>
          <a:endParaRPr lang="en-US" sz="1600" dirty="0">
            <a:latin typeface="Arial Black" panose="020B0A04020102020204" pitchFamily="34" charset="0"/>
          </a:endParaRPr>
        </a:p>
      </dgm:t>
    </dgm:pt>
    <dgm:pt modelId="{D3C87041-A368-4746-9288-478E3686622C}" type="parTrans" cxnId="{331C6D65-7E13-4BC2-9779-915D91048250}">
      <dgm:prSet/>
      <dgm:spPr/>
      <dgm:t>
        <a:bodyPr/>
        <a:lstStyle/>
        <a:p>
          <a:endParaRPr lang="en-US"/>
        </a:p>
      </dgm:t>
    </dgm:pt>
    <dgm:pt modelId="{7F24C402-C7E4-4841-91F9-8B00D0EDCBF8}" type="sibTrans" cxnId="{331C6D65-7E13-4BC2-9779-915D91048250}">
      <dgm:prSet/>
      <dgm:spPr/>
      <dgm:t>
        <a:bodyPr/>
        <a:lstStyle/>
        <a:p>
          <a:endParaRPr lang="en-US"/>
        </a:p>
      </dgm:t>
    </dgm:pt>
    <dgm:pt modelId="{AA075250-A934-48C0-B949-96D3D2D73775}" type="pres">
      <dgm:prSet presAssocID="{ECDC7539-1FAD-4036-BBCF-C6CB58A7DF15}" presName="root" presStyleCnt="0">
        <dgm:presLayoutVars>
          <dgm:dir/>
          <dgm:resizeHandles val="exact"/>
        </dgm:presLayoutVars>
      </dgm:prSet>
      <dgm:spPr/>
    </dgm:pt>
    <dgm:pt modelId="{14DDFC83-AE7E-4EDF-853A-BB9060F65B1D}" type="pres">
      <dgm:prSet presAssocID="{7681C4C9-B5C5-4ACD-B096-008CD71F5C76}" presName="compNode" presStyleCnt="0"/>
      <dgm:spPr/>
    </dgm:pt>
    <dgm:pt modelId="{989A4499-D076-4169-AFA5-DE7899D75E23}" type="pres">
      <dgm:prSet presAssocID="{7681C4C9-B5C5-4ACD-B096-008CD71F5C76}" presName="iconBgRect" presStyleLbl="bgShp" presStyleIdx="0" presStyleCnt="5"/>
      <dgm:spPr/>
    </dgm:pt>
    <dgm:pt modelId="{4E57B061-BC16-4494-A2D0-30DBF91B6A3A}" type="pres">
      <dgm:prSet presAssocID="{7681C4C9-B5C5-4ACD-B096-008CD71F5C7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E3A8676-345E-429F-8253-DF16EA005F68}" type="pres">
      <dgm:prSet presAssocID="{7681C4C9-B5C5-4ACD-B096-008CD71F5C76}" presName="spaceRect" presStyleCnt="0"/>
      <dgm:spPr/>
    </dgm:pt>
    <dgm:pt modelId="{798FCD2D-4E25-47A6-A407-A5E797A4F72C}" type="pres">
      <dgm:prSet presAssocID="{7681C4C9-B5C5-4ACD-B096-008CD71F5C76}" presName="textRect" presStyleLbl="revTx" presStyleIdx="0" presStyleCnt="5">
        <dgm:presLayoutVars>
          <dgm:chMax val="1"/>
          <dgm:chPref val="1"/>
        </dgm:presLayoutVars>
      </dgm:prSet>
      <dgm:spPr/>
    </dgm:pt>
    <dgm:pt modelId="{FB0659CF-0024-44C2-8B08-0B72B9FABCEF}" type="pres">
      <dgm:prSet presAssocID="{39C089C2-1BBD-49B1-9E74-16384D82D5E5}" presName="sibTrans" presStyleCnt="0"/>
      <dgm:spPr/>
    </dgm:pt>
    <dgm:pt modelId="{91EE5419-D770-4AC5-B243-2842C10C083A}" type="pres">
      <dgm:prSet presAssocID="{4030E170-4CBD-4749-91FB-256B5752E758}" presName="compNode" presStyleCnt="0"/>
      <dgm:spPr/>
    </dgm:pt>
    <dgm:pt modelId="{98E9B6FF-F441-47DB-A199-36F684E15970}" type="pres">
      <dgm:prSet presAssocID="{4030E170-4CBD-4749-91FB-256B5752E758}" presName="iconBgRect" presStyleLbl="bgShp" presStyleIdx="1" presStyleCnt="5"/>
      <dgm:spPr/>
    </dgm:pt>
    <dgm:pt modelId="{F38B5E63-FDE8-4F19-8344-61AFB32154CE}" type="pres">
      <dgm:prSet presAssocID="{4030E170-4CBD-4749-91FB-256B5752E7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E999E74A-8880-4790-A0F3-7EC4FEAC4D88}" type="pres">
      <dgm:prSet presAssocID="{4030E170-4CBD-4749-91FB-256B5752E758}" presName="spaceRect" presStyleCnt="0"/>
      <dgm:spPr/>
    </dgm:pt>
    <dgm:pt modelId="{BBEE9A17-2061-4A35-B3B1-CB70006CD3BD}" type="pres">
      <dgm:prSet presAssocID="{4030E170-4CBD-4749-91FB-256B5752E758}" presName="textRect" presStyleLbl="revTx" presStyleIdx="1" presStyleCnt="5">
        <dgm:presLayoutVars>
          <dgm:chMax val="1"/>
          <dgm:chPref val="1"/>
        </dgm:presLayoutVars>
      </dgm:prSet>
      <dgm:spPr/>
    </dgm:pt>
    <dgm:pt modelId="{BC50FFFD-C0C7-46CE-AC1A-B5AC6E3483BD}" type="pres">
      <dgm:prSet presAssocID="{81D8AB57-1430-4CEF-A65E-C9642A50E76F}" presName="sibTrans" presStyleCnt="0"/>
      <dgm:spPr/>
    </dgm:pt>
    <dgm:pt modelId="{B9C32A4F-50FE-4809-8931-BB2E6DDAF88F}" type="pres">
      <dgm:prSet presAssocID="{7BA003B8-A4F3-4FA4-9E0C-7ED44372EFD2}" presName="compNode" presStyleCnt="0"/>
      <dgm:spPr/>
    </dgm:pt>
    <dgm:pt modelId="{649CA750-0CAE-42DB-A7DD-6E21B387CE63}" type="pres">
      <dgm:prSet presAssocID="{7BA003B8-A4F3-4FA4-9E0C-7ED44372EFD2}" presName="iconBgRect" presStyleLbl="bgShp" presStyleIdx="2" presStyleCnt="5"/>
      <dgm:spPr/>
    </dgm:pt>
    <dgm:pt modelId="{6CA498F6-ECD0-4F01-9271-B0A0C655A16B}" type="pres">
      <dgm:prSet presAssocID="{7BA003B8-A4F3-4FA4-9E0C-7ED44372EFD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F701C6F-926F-4550-993D-537F333FBBF3}" type="pres">
      <dgm:prSet presAssocID="{7BA003B8-A4F3-4FA4-9E0C-7ED44372EFD2}" presName="spaceRect" presStyleCnt="0"/>
      <dgm:spPr/>
    </dgm:pt>
    <dgm:pt modelId="{3DB73157-A2DC-41E1-8CA6-FADDEF017286}" type="pres">
      <dgm:prSet presAssocID="{7BA003B8-A4F3-4FA4-9E0C-7ED44372EFD2}" presName="textRect" presStyleLbl="revTx" presStyleIdx="2" presStyleCnt="5">
        <dgm:presLayoutVars>
          <dgm:chMax val="1"/>
          <dgm:chPref val="1"/>
        </dgm:presLayoutVars>
      </dgm:prSet>
      <dgm:spPr/>
    </dgm:pt>
    <dgm:pt modelId="{06C3D38A-BFD5-4B7B-9E47-06DD9F8A6371}" type="pres">
      <dgm:prSet presAssocID="{C33958E2-C6EF-44A6-A284-B51F696F3F1B}" presName="sibTrans" presStyleCnt="0"/>
      <dgm:spPr/>
    </dgm:pt>
    <dgm:pt modelId="{F5F5C3C5-635B-49F4-88C2-186B1C881309}" type="pres">
      <dgm:prSet presAssocID="{65FC214B-6D56-4DF7-8095-FEDA37E459DE}" presName="compNode" presStyleCnt="0"/>
      <dgm:spPr/>
    </dgm:pt>
    <dgm:pt modelId="{9BCF1A39-B222-4CC6-A228-05CD8A0F8408}" type="pres">
      <dgm:prSet presAssocID="{65FC214B-6D56-4DF7-8095-FEDA37E459DE}" presName="iconBgRect" presStyleLbl="bgShp" presStyleIdx="3" presStyleCnt="5"/>
      <dgm:spPr/>
    </dgm:pt>
    <dgm:pt modelId="{9DA445B5-3486-460A-8992-D492A9FF7467}" type="pres">
      <dgm:prSet presAssocID="{65FC214B-6D56-4DF7-8095-FEDA37E459D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16AEBAD4-A2CE-4B0C-A0AD-FC7365629EBE}" type="pres">
      <dgm:prSet presAssocID="{65FC214B-6D56-4DF7-8095-FEDA37E459DE}" presName="spaceRect" presStyleCnt="0"/>
      <dgm:spPr/>
    </dgm:pt>
    <dgm:pt modelId="{F81AE802-6540-4321-9C38-395A89D7BDC9}" type="pres">
      <dgm:prSet presAssocID="{65FC214B-6D56-4DF7-8095-FEDA37E459DE}" presName="textRect" presStyleLbl="revTx" presStyleIdx="3" presStyleCnt="5">
        <dgm:presLayoutVars>
          <dgm:chMax val="1"/>
          <dgm:chPref val="1"/>
        </dgm:presLayoutVars>
      </dgm:prSet>
      <dgm:spPr/>
    </dgm:pt>
    <dgm:pt modelId="{575422CA-F7CE-4B44-A2FE-92938D8F98B4}" type="pres">
      <dgm:prSet presAssocID="{CA31A77C-11D5-43FF-9DE6-0D51FE770554}" presName="sibTrans" presStyleCnt="0"/>
      <dgm:spPr/>
    </dgm:pt>
    <dgm:pt modelId="{0138977D-239C-4D7A-AC81-00C1B17805A3}" type="pres">
      <dgm:prSet presAssocID="{AB6D9EAC-4B5D-48E8-B616-16DE6E1D26A4}" presName="compNode" presStyleCnt="0"/>
      <dgm:spPr/>
    </dgm:pt>
    <dgm:pt modelId="{E3C1CBBE-A75F-44A1-85DD-2DBEF2188EB0}" type="pres">
      <dgm:prSet presAssocID="{AB6D9EAC-4B5D-48E8-B616-16DE6E1D26A4}" presName="iconBgRect" presStyleLbl="bgShp" presStyleIdx="4" presStyleCnt="5"/>
      <dgm:spPr/>
    </dgm:pt>
    <dgm:pt modelId="{8C4AA96B-D7CF-4B7E-837D-8912D374EF8D}" type="pres">
      <dgm:prSet presAssocID="{AB6D9EAC-4B5D-48E8-B616-16DE6E1D26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F455C116-8432-4674-84CF-9F0866C8F263}" type="pres">
      <dgm:prSet presAssocID="{AB6D9EAC-4B5D-48E8-B616-16DE6E1D26A4}" presName="spaceRect" presStyleCnt="0"/>
      <dgm:spPr/>
    </dgm:pt>
    <dgm:pt modelId="{B0E2518D-8EB6-4813-8D68-50CF32FB24B2}" type="pres">
      <dgm:prSet presAssocID="{AB6D9EAC-4B5D-48E8-B616-16DE6E1D26A4}" presName="textRect" presStyleLbl="revTx" presStyleIdx="4" presStyleCnt="5" custScaleX="161683">
        <dgm:presLayoutVars>
          <dgm:chMax val="1"/>
          <dgm:chPref val="1"/>
        </dgm:presLayoutVars>
      </dgm:prSet>
      <dgm:spPr/>
    </dgm:pt>
  </dgm:ptLst>
  <dgm:cxnLst>
    <dgm:cxn modelId="{C74E702C-1642-4B80-A87B-E020525A9782}" type="presOf" srcId="{4030E170-4CBD-4749-91FB-256B5752E758}" destId="{BBEE9A17-2061-4A35-B3B1-CB70006CD3BD}" srcOrd="0" destOrd="0" presId="urn:microsoft.com/office/officeart/2018/5/layout/IconCircleLabelList"/>
    <dgm:cxn modelId="{57328D31-62B5-4471-ADC9-04B143678D1C}" srcId="{ECDC7539-1FAD-4036-BBCF-C6CB58A7DF15}" destId="{7681C4C9-B5C5-4ACD-B096-008CD71F5C76}" srcOrd="0" destOrd="0" parTransId="{A1CDAA18-C9DB-411E-A259-9EF420354585}" sibTransId="{39C089C2-1BBD-49B1-9E74-16384D82D5E5}"/>
    <dgm:cxn modelId="{331C6D65-7E13-4BC2-9779-915D91048250}" srcId="{ECDC7539-1FAD-4036-BBCF-C6CB58A7DF15}" destId="{AB6D9EAC-4B5D-48E8-B616-16DE6E1D26A4}" srcOrd="4" destOrd="0" parTransId="{D3C87041-A368-4746-9288-478E3686622C}" sibTransId="{7F24C402-C7E4-4841-91F9-8B00D0EDCBF8}"/>
    <dgm:cxn modelId="{91B5487E-DE53-4376-A367-08511FFF1D97}" type="presOf" srcId="{7681C4C9-B5C5-4ACD-B096-008CD71F5C76}" destId="{798FCD2D-4E25-47A6-A407-A5E797A4F72C}" srcOrd="0" destOrd="0" presId="urn:microsoft.com/office/officeart/2018/5/layout/IconCircleLabelList"/>
    <dgm:cxn modelId="{85BD668F-E64E-4126-B518-53EFD3D87B34}" srcId="{ECDC7539-1FAD-4036-BBCF-C6CB58A7DF15}" destId="{4030E170-4CBD-4749-91FB-256B5752E758}" srcOrd="1" destOrd="0" parTransId="{5CA28F4A-3C23-4660-A092-0A66E2A041B6}" sibTransId="{81D8AB57-1430-4CEF-A65E-C9642A50E76F}"/>
    <dgm:cxn modelId="{D8B837A3-E9C5-4A52-B78F-6D736F89E224}" type="presOf" srcId="{7BA003B8-A4F3-4FA4-9E0C-7ED44372EFD2}" destId="{3DB73157-A2DC-41E1-8CA6-FADDEF017286}" srcOrd="0" destOrd="0" presId="urn:microsoft.com/office/officeart/2018/5/layout/IconCircleLabelList"/>
    <dgm:cxn modelId="{BBE2EAA8-AA46-41A8-BE4E-A12BC2ACC277}" type="presOf" srcId="{AB6D9EAC-4B5D-48E8-B616-16DE6E1D26A4}" destId="{B0E2518D-8EB6-4813-8D68-50CF32FB24B2}" srcOrd="0" destOrd="0" presId="urn:microsoft.com/office/officeart/2018/5/layout/IconCircleLabelList"/>
    <dgm:cxn modelId="{34ED28B3-60D4-45AB-A7A7-40630E4B511E}" srcId="{ECDC7539-1FAD-4036-BBCF-C6CB58A7DF15}" destId="{7BA003B8-A4F3-4FA4-9E0C-7ED44372EFD2}" srcOrd="2" destOrd="0" parTransId="{F6B67F35-3FB7-43A9-BDC9-F247A2C6BCF6}" sibTransId="{C33958E2-C6EF-44A6-A284-B51F696F3F1B}"/>
    <dgm:cxn modelId="{E9A69BCD-365F-41BD-82DE-6402BF09F909}" type="presOf" srcId="{65FC214B-6D56-4DF7-8095-FEDA37E459DE}" destId="{F81AE802-6540-4321-9C38-395A89D7BDC9}" srcOrd="0" destOrd="0" presId="urn:microsoft.com/office/officeart/2018/5/layout/IconCircleLabelList"/>
    <dgm:cxn modelId="{AF85EEEC-7180-4FD6-97A4-7EAF3947613D}" srcId="{ECDC7539-1FAD-4036-BBCF-C6CB58A7DF15}" destId="{65FC214B-6D56-4DF7-8095-FEDA37E459DE}" srcOrd="3" destOrd="0" parTransId="{47BCE0FA-8186-4225-B6E5-F8D886416770}" sibTransId="{CA31A77C-11D5-43FF-9DE6-0D51FE770554}"/>
    <dgm:cxn modelId="{95A1B8EE-7204-4943-B40E-830ACB38C26A}" type="presOf" srcId="{ECDC7539-1FAD-4036-BBCF-C6CB58A7DF15}" destId="{AA075250-A934-48C0-B949-96D3D2D73775}" srcOrd="0" destOrd="0" presId="urn:microsoft.com/office/officeart/2018/5/layout/IconCircleLabelList"/>
    <dgm:cxn modelId="{D533776A-D493-4ACD-9446-0EF61288AD4D}" type="presParOf" srcId="{AA075250-A934-48C0-B949-96D3D2D73775}" destId="{14DDFC83-AE7E-4EDF-853A-BB9060F65B1D}" srcOrd="0" destOrd="0" presId="urn:microsoft.com/office/officeart/2018/5/layout/IconCircleLabelList"/>
    <dgm:cxn modelId="{28285216-5595-4135-9811-7317BABF3926}" type="presParOf" srcId="{14DDFC83-AE7E-4EDF-853A-BB9060F65B1D}" destId="{989A4499-D076-4169-AFA5-DE7899D75E23}" srcOrd="0" destOrd="0" presId="urn:microsoft.com/office/officeart/2018/5/layout/IconCircleLabelList"/>
    <dgm:cxn modelId="{C972E6E1-6C89-4208-A689-BC65AEB40743}" type="presParOf" srcId="{14DDFC83-AE7E-4EDF-853A-BB9060F65B1D}" destId="{4E57B061-BC16-4494-A2D0-30DBF91B6A3A}" srcOrd="1" destOrd="0" presId="urn:microsoft.com/office/officeart/2018/5/layout/IconCircleLabelList"/>
    <dgm:cxn modelId="{23E74F59-7D52-4914-A18F-798689127C41}" type="presParOf" srcId="{14DDFC83-AE7E-4EDF-853A-BB9060F65B1D}" destId="{7E3A8676-345E-429F-8253-DF16EA005F68}" srcOrd="2" destOrd="0" presId="urn:microsoft.com/office/officeart/2018/5/layout/IconCircleLabelList"/>
    <dgm:cxn modelId="{058566D6-EE0C-4DB7-A0A7-B84559616C83}" type="presParOf" srcId="{14DDFC83-AE7E-4EDF-853A-BB9060F65B1D}" destId="{798FCD2D-4E25-47A6-A407-A5E797A4F72C}" srcOrd="3" destOrd="0" presId="urn:microsoft.com/office/officeart/2018/5/layout/IconCircleLabelList"/>
    <dgm:cxn modelId="{9E149ECA-EB83-4194-962F-8CB5F6AB5BD7}" type="presParOf" srcId="{AA075250-A934-48C0-B949-96D3D2D73775}" destId="{FB0659CF-0024-44C2-8B08-0B72B9FABCEF}" srcOrd="1" destOrd="0" presId="urn:microsoft.com/office/officeart/2018/5/layout/IconCircleLabelList"/>
    <dgm:cxn modelId="{B7CA3023-7224-4E49-8463-F8DFF43A7718}" type="presParOf" srcId="{AA075250-A934-48C0-B949-96D3D2D73775}" destId="{91EE5419-D770-4AC5-B243-2842C10C083A}" srcOrd="2" destOrd="0" presId="urn:microsoft.com/office/officeart/2018/5/layout/IconCircleLabelList"/>
    <dgm:cxn modelId="{0F46D6F9-8719-4BBB-959E-8CBDC6CDB244}" type="presParOf" srcId="{91EE5419-D770-4AC5-B243-2842C10C083A}" destId="{98E9B6FF-F441-47DB-A199-36F684E15970}" srcOrd="0" destOrd="0" presId="urn:microsoft.com/office/officeart/2018/5/layout/IconCircleLabelList"/>
    <dgm:cxn modelId="{BD6B8ED7-A553-43FE-A169-AD2728F21C4F}" type="presParOf" srcId="{91EE5419-D770-4AC5-B243-2842C10C083A}" destId="{F38B5E63-FDE8-4F19-8344-61AFB32154CE}" srcOrd="1" destOrd="0" presId="urn:microsoft.com/office/officeart/2018/5/layout/IconCircleLabelList"/>
    <dgm:cxn modelId="{56D4DE42-173F-4C07-93F7-1E45B2A43822}" type="presParOf" srcId="{91EE5419-D770-4AC5-B243-2842C10C083A}" destId="{E999E74A-8880-4790-A0F3-7EC4FEAC4D88}" srcOrd="2" destOrd="0" presId="urn:microsoft.com/office/officeart/2018/5/layout/IconCircleLabelList"/>
    <dgm:cxn modelId="{C422E653-61E3-4F12-AE9F-8FF77FF1E234}" type="presParOf" srcId="{91EE5419-D770-4AC5-B243-2842C10C083A}" destId="{BBEE9A17-2061-4A35-B3B1-CB70006CD3BD}" srcOrd="3" destOrd="0" presId="urn:microsoft.com/office/officeart/2018/5/layout/IconCircleLabelList"/>
    <dgm:cxn modelId="{3FE3DC7D-D519-4FA6-99C3-B428D3CD3EA1}" type="presParOf" srcId="{AA075250-A934-48C0-B949-96D3D2D73775}" destId="{BC50FFFD-C0C7-46CE-AC1A-B5AC6E3483BD}" srcOrd="3" destOrd="0" presId="urn:microsoft.com/office/officeart/2018/5/layout/IconCircleLabelList"/>
    <dgm:cxn modelId="{A55D2F1A-A465-4EED-B604-28CBCB688446}" type="presParOf" srcId="{AA075250-A934-48C0-B949-96D3D2D73775}" destId="{B9C32A4F-50FE-4809-8931-BB2E6DDAF88F}" srcOrd="4" destOrd="0" presId="urn:microsoft.com/office/officeart/2018/5/layout/IconCircleLabelList"/>
    <dgm:cxn modelId="{A43847D6-AB26-472C-B155-1C6C6378197E}" type="presParOf" srcId="{B9C32A4F-50FE-4809-8931-BB2E6DDAF88F}" destId="{649CA750-0CAE-42DB-A7DD-6E21B387CE63}" srcOrd="0" destOrd="0" presId="urn:microsoft.com/office/officeart/2018/5/layout/IconCircleLabelList"/>
    <dgm:cxn modelId="{7C015295-7284-443E-AA0E-BB9F34CA9FD4}" type="presParOf" srcId="{B9C32A4F-50FE-4809-8931-BB2E6DDAF88F}" destId="{6CA498F6-ECD0-4F01-9271-B0A0C655A16B}" srcOrd="1" destOrd="0" presId="urn:microsoft.com/office/officeart/2018/5/layout/IconCircleLabelList"/>
    <dgm:cxn modelId="{B2749DB5-46BB-48A7-B4FB-DE6C7CD16CEF}" type="presParOf" srcId="{B9C32A4F-50FE-4809-8931-BB2E6DDAF88F}" destId="{3F701C6F-926F-4550-993D-537F333FBBF3}" srcOrd="2" destOrd="0" presId="urn:microsoft.com/office/officeart/2018/5/layout/IconCircleLabelList"/>
    <dgm:cxn modelId="{8DCFCD40-2660-4303-945F-3079614C839C}" type="presParOf" srcId="{B9C32A4F-50FE-4809-8931-BB2E6DDAF88F}" destId="{3DB73157-A2DC-41E1-8CA6-FADDEF017286}" srcOrd="3" destOrd="0" presId="urn:microsoft.com/office/officeart/2018/5/layout/IconCircleLabelList"/>
    <dgm:cxn modelId="{68A7BD1B-D6F8-4E46-B2FE-383257210D7F}" type="presParOf" srcId="{AA075250-A934-48C0-B949-96D3D2D73775}" destId="{06C3D38A-BFD5-4B7B-9E47-06DD9F8A6371}" srcOrd="5" destOrd="0" presId="urn:microsoft.com/office/officeart/2018/5/layout/IconCircleLabelList"/>
    <dgm:cxn modelId="{E0CF5C6B-B152-464A-B315-E0114B5BAFFA}" type="presParOf" srcId="{AA075250-A934-48C0-B949-96D3D2D73775}" destId="{F5F5C3C5-635B-49F4-88C2-186B1C881309}" srcOrd="6" destOrd="0" presId="urn:microsoft.com/office/officeart/2018/5/layout/IconCircleLabelList"/>
    <dgm:cxn modelId="{7F0E1794-60D2-424B-8CE4-1E627AB60740}" type="presParOf" srcId="{F5F5C3C5-635B-49F4-88C2-186B1C881309}" destId="{9BCF1A39-B222-4CC6-A228-05CD8A0F8408}" srcOrd="0" destOrd="0" presId="urn:microsoft.com/office/officeart/2018/5/layout/IconCircleLabelList"/>
    <dgm:cxn modelId="{507908EC-6D14-411A-8BD8-3F6A0D00AD0E}" type="presParOf" srcId="{F5F5C3C5-635B-49F4-88C2-186B1C881309}" destId="{9DA445B5-3486-460A-8992-D492A9FF7467}" srcOrd="1" destOrd="0" presId="urn:microsoft.com/office/officeart/2018/5/layout/IconCircleLabelList"/>
    <dgm:cxn modelId="{5D15C07A-3CE8-4279-A047-7F2D7E74B475}" type="presParOf" srcId="{F5F5C3C5-635B-49F4-88C2-186B1C881309}" destId="{16AEBAD4-A2CE-4B0C-A0AD-FC7365629EBE}" srcOrd="2" destOrd="0" presId="urn:microsoft.com/office/officeart/2018/5/layout/IconCircleLabelList"/>
    <dgm:cxn modelId="{F031BBDA-0F63-4912-8298-7D5659BA6502}" type="presParOf" srcId="{F5F5C3C5-635B-49F4-88C2-186B1C881309}" destId="{F81AE802-6540-4321-9C38-395A89D7BDC9}" srcOrd="3" destOrd="0" presId="urn:microsoft.com/office/officeart/2018/5/layout/IconCircleLabelList"/>
    <dgm:cxn modelId="{134B8689-1780-4034-85B7-97F23187061C}" type="presParOf" srcId="{AA075250-A934-48C0-B949-96D3D2D73775}" destId="{575422CA-F7CE-4B44-A2FE-92938D8F98B4}" srcOrd="7" destOrd="0" presId="urn:microsoft.com/office/officeart/2018/5/layout/IconCircleLabelList"/>
    <dgm:cxn modelId="{4E9915DD-D2CE-455E-AEDA-8B749DF6637D}" type="presParOf" srcId="{AA075250-A934-48C0-B949-96D3D2D73775}" destId="{0138977D-239C-4D7A-AC81-00C1B17805A3}" srcOrd="8" destOrd="0" presId="urn:microsoft.com/office/officeart/2018/5/layout/IconCircleLabelList"/>
    <dgm:cxn modelId="{328EA295-4791-418D-8B98-F210740A1B60}" type="presParOf" srcId="{0138977D-239C-4D7A-AC81-00C1B17805A3}" destId="{E3C1CBBE-A75F-44A1-85DD-2DBEF2188EB0}" srcOrd="0" destOrd="0" presId="urn:microsoft.com/office/officeart/2018/5/layout/IconCircleLabelList"/>
    <dgm:cxn modelId="{329AE574-6FB3-439E-A032-6293C3957F9D}" type="presParOf" srcId="{0138977D-239C-4D7A-AC81-00C1B17805A3}" destId="{8C4AA96B-D7CF-4B7E-837D-8912D374EF8D}" srcOrd="1" destOrd="0" presId="urn:microsoft.com/office/officeart/2018/5/layout/IconCircleLabelList"/>
    <dgm:cxn modelId="{AA54DC0D-A9E7-49B2-9011-F6A77581AD6F}" type="presParOf" srcId="{0138977D-239C-4D7A-AC81-00C1B17805A3}" destId="{F455C116-8432-4674-84CF-9F0866C8F263}" srcOrd="2" destOrd="0" presId="urn:microsoft.com/office/officeart/2018/5/layout/IconCircleLabelList"/>
    <dgm:cxn modelId="{9A51A42F-3126-4D77-A67F-BA101724E8E8}" type="presParOf" srcId="{0138977D-239C-4D7A-AC81-00C1B17805A3}" destId="{B0E2518D-8EB6-4813-8D68-50CF32FB24B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A4499-D076-4169-AFA5-DE7899D75E23}">
      <dsp:nvSpPr>
        <dsp:cNvPr id="0" name=""/>
        <dsp:cNvSpPr/>
      </dsp:nvSpPr>
      <dsp:spPr>
        <a:xfrm>
          <a:off x="497620" y="1608"/>
          <a:ext cx="1087277" cy="10872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7B061-BC16-4494-A2D0-30DBF91B6A3A}">
      <dsp:nvSpPr>
        <dsp:cNvPr id="0" name=""/>
        <dsp:cNvSpPr/>
      </dsp:nvSpPr>
      <dsp:spPr>
        <a:xfrm>
          <a:off x="729335" y="233323"/>
          <a:ext cx="623847" cy="623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8FCD2D-4E25-47A6-A407-A5E797A4F72C}">
      <dsp:nvSpPr>
        <dsp:cNvPr id="0" name=""/>
        <dsp:cNvSpPr/>
      </dsp:nvSpPr>
      <dsp:spPr>
        <a:xfrm>
          <a:off x="150048" y="1427546"/>
          <a:ext cx="1782421" cy="2049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rial Black" panose="020B0A04020102020204" pitchFamily="34" charset="0"/>
            </a:rPr>
            <a:t>There are several different traits and values which ensure a team is high performing.</a:t>
          </a:r>
          <a:endParaRPr lang="en-US" sz="1600" kern="1200" dirty="0">
            <a:latin typeface="Arial Black" panose="020B0A04020102020204" pitchFamily="34" charset="0"/>
          </a:endParaRPr>
        </a:p>
      </dsp:txBody>
      <dsp:txXfrm>
        <a:off x="150048" y="1427546"/>
        <a:ext cx="1782421" cy="2049785"/>
      </dsp:txXfrm>
    </dsp:sp>
    <dsp:sp modelId="{98E9B6FF-F441-47DB-A199-36F684E15970}">
      <dsp:nvSpPr>
        <dsp:cNvPr id="0" name=""/>
        <dsp:cNvSpPr/>
      </dsp:nvSpPr>
      <dsp:spPr>
        <a:xfrm>
          <a:off x="2591966" y="1608"/>
          <a:ext cx="1087277" cy="108727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8B5E63-FDE8-4F19-8344-61AFB32154CE}">
      <dsp:nvSpPr>
        <dsp:cNvPr id="0" name=""/>
        <dsp:cNvSpPr/>
      </dsp:nvSpPr>
      <dsp:spPr>
        <a:xfrm>
          <a:off x="2823681" y="233323"/>
          <a:ext cx="623847" cy="623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E9A17-2061-4A35-B3B1-CB70006CD3BD}">
      <dsp:nvSpPr>
        <dsp:cNvPr id="0" name=""/>
        <dsp:cNvSpPr/>
      </dsp:nvSpPr>
      <dsp:spPr>
        <a:xfrm>
          <a:off x="2244394" y="1427546"/>
          <a:ext cx="1782421" cy="2049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rial Black" panose="020B0A04020102020204" pitchFamily="34" charset="0"/>
            </a:rPr>
            <a:t>Shared vision</a:t>
          </a:r>
          <a:endParaRPr lang="en-US" sz="1600" kern="1200" dirty="0">
            <a:latin typeface="Arial Black" panose="020B0A04020102020204" pitchFamily="34" charset="0"/>
          </a:endParaRPr>
        </a:p>
      </dsp:txBody>
      <dsp:txXfrm>
        <a:off x="2244394" y="1427546"/>
        <a:ext cx="1782421" cy="2049785"/>
      </dsp:txXfrm>
    </dsp:sp>
    <dsp:sp modelId="{649CA750-0CAE-42DB-A7DD-6E21B387CE63}">
      <dsp:nvSpPr>
        <dsp:cNvPr id="0" name=""/>
        <dsp:cNvSpPr/>
      </dsp:nvSpPr>
      <dsp:spPr>
        <a:xfrm>
          <a:off x="4686312" y="1608"/>
          <a:ext cx="1087277" cy="108727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A498F6-ECD0-4F01-9271-B0A0C655A16B}">
      <dsp:nvSpPr>
        <dsp:cNvPr id="0" name=""/>
        <dsp:cNvSpPr/>
      </dsp:nvSpPr>
      <dsp:spPr>
        <a:xfrm>
          <a:off x="4918027" y="233323"/>
          <a:ext cx="623847" cy="623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73157-A2DC-41E1-8CA6-FADDEF017286}">
      <dsp:nvSpPr>
        <dsp:cNvPr id="0" name=""/>
        <dsp:cNvSpPr/>
      </dsp:nvSpPr>
      <dsp:spPr>
        <a:xfrm>
          <a:off x="4338739" y="1427546"/>
          <a:ext cx="1782421" cy="2049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rial Black" panose="020B0A04020102020204" pitchFamily="34" charset="0"/>
            </a:rPr>
            <a:t>Trust</a:t>
          </a:r>
          <a:r>
            <a:rPr lang="en-GB" sz="2000" kern="1200" dirty="0">
              <a:latin typeface="Arial Black" panose="020B0A04020102020204" pitchFamily="34" charset="0"/>
            </a:rPr>
            <a:t> </a:t>
          </a:r>
          <a:endParaRPr lang="en-US" sz="2000" kern="1200" dirty="0">
            <a:latin typeface="Arial Black" panose="020B0A04020102020204" pitchFamily="34" charset="0"/>
          </a:endParaRPr>
        </a:p>
      </dsp:txBody>
      <dsp:txXfrm>
        <a:off x="4338739" y="1427546"/>
        <a:ext cx="1782421" cy="2049785"/>
      </dsp:txXfrm>
    </dsp:sp>
    <dsp:sp modelId="{9BCF1A39-B222-4CC6-A228-05CD8A0F8408}">
      <dsp:nvSpPr>
        <dsp:cNvPr id="0" name=""/>
        <dsp:cNvSpPr/>
      </dsp:nvSpPr>
      <dsp:spPr>
        <a:xfrm>
          <a:off x="6780657" y="1608"/>
          <a:ext cx="1087277" cy="108727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445B5-3486-460A-8992-D492A9FF7467}">
      <dsp:nvSpPr>
        <dsp:cNvPr id="0" name=""/>
        <dsp:cNvSpPr/>
      </dsp:nvSpPr>
      <dsp:spPr>
        <a:xfrm>
          <a:off x="7012372" y="233323"/>
          <a:ext cx="623847" cy="623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1AE802-6540-4321-9C38-395A89D7BDC9}">
      <dsp:nvSpPr>
        <dsp:cNvPr id="0" name=""/>
        <dsp:cNvSpPr/>
      </dsp:nvSpPr>
      <dsp:spPr>
        <a:xfrm>
          <a:off x="6433085" y="1427546"/>
          <a:ext cx="1782421" cy="2049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rial Black" panose="020B0A04020102020204" pitchFamily="34" charset="0"/>
            </a:rPr>
            <a:t>Leadership</a:t>
          </a:r>
          <a:endParaRPr lang="en-US" sz="1600" kern="1200" dirty="0">
            <a:latin typeface="Arial Black" panose="020B0A04020102020204" pitchFamily="34" charset="0"/>
          </a:endParaRPr>
        </a:p>
      </dsp:txBody>
      <dsp:txXfrm>
        <a:off x="6433085" y="1427546"/>
        <a:ext cx="1782421" cy="2049785"/>
      </dsp:txXfrm>
    </dsp:sp>
    <dsp:sp modelId="{E3C1CBBE-A75F-44A1-85DD-2DBEF2188EB0}">
      <dsp:nvSpPr>
        <dsp:cNvPr id="0" name=""/>
        <dsp:cNvSpPr/>
      </dsp:nvSpPr>
      <dsp:spPr>
        <a:xfrm>
          <a:off x="9424729" y="1608"/>
          <a:ext cx="1087277" cy="108727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4AA96B-D7CF-4B7E-837D-8912D374EF8D}">
      <dsp:nvSpPr>
        <dsp:cNvPr id="0" name=""/>
        <dsp:cNvSpPr/>
      </dsp:nvSpPr>
      <dsp:spPr>
        <a:xfrm>
          <a:off x="9656444" y="233323"/>
          <a:ext cx="623847" cy="623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2518D-8EB6-4813-8D68-50CF32FB24B2}">
      <dsp:nvSpPr>
        <dsp:cNvPr id="0" name=""/>
        <dsp:cNvSpPr/>
      </dsp:nvSpPr>
      <dsp:spPr>
        <a:xfrm>
          <a:off x="8527431" y="1427546"/>
          <a:ext cx="2881873" cy="2049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rial Black" panose="020B0A04020102020204" pitchFamily="34" charset="0"/>
            </a:rPr>
            <a:t>Communication</a:t>
          </a:r>
          <a:endParaRPr lang="en-US" sz="1600" kern="1200" dirty="0">
            <a:latin typeface="Arial Black" panose="020B0A04020102020204" pitchFamily="34" charset="0"/>
          </a:endParaRPr>
        </a:p>
      </dsp:txBody>
      <dsp:txXfrm>
        <a:off x="8527431" y="1427546"/>
        <a:ext cx="2881873" cy="204978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5-07T20:21:49.863"/>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45532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82648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54778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11266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72676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2204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40834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662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0180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13724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80517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5/11/2020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3785038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meistertask.com/blog/delegate-tasks-effectively/" TargetMode="External"/><Relationship Id="rId2" Type="http://schemas.openxmlformats.org/officeDocument/2006/relationships/hyperlink" Target="http://ns4business.com.br/tuckmans-stages-of-group-development/" TargetMode="External"/><Relationship Id="rId1" Type="http://schemas.openxmlformats.org/officeDocument/2006/relationships/slideLayout" Target="../slideLayouts/slideLayout7.xml"/><Relationship Id="rId5" Type="http://schemas.openxmlformats.org/officeDocument/2006/relationships/hyperlink" Target="https://professional-futures.com/2017/06/20/belbins-team-roles/" TargetMode="External"/><Relationship Id="rId4" Type="http://schemas.openxmlformats.org/officeDocument/2006/relationships/hyperlink" Target="https://for-managers.com/develop-high-performance-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3">
            <a:extLst>
              <a:ext uri="{FF2B5EF4-FFF2-40B4-BE49-F238E27FC236}">
                <a16:creationId xmlns:a16="http://schemas.microsoft.com/office/drawing/2014/main" id="{2DB6A1E5-622C-45A7-B069-600716C0DD00}"/>
              </a:ext>
            </a:extLst>
          </p:cNvPr>
          <p:cNvPicPr>
            <a:picLocks noChangeAspect="1"/>
          </p:cNvPicPr>
          <p:nvPr/>
        </p:nvPicPr>
        <p:blipFill rotWithShape="1">
          <a:blip r:embed="rId2">
            <a:alphaModFix/>
          </a:blip>
          <a:srcRect r="-1" b="15708"/>
          <a:stretch/>
        </p:blipFill>
        <p:spPr>
          <a:xfrm>
            <a:off x="20" y="10"/>
            <a:ext cx="12188930" cy="6857990"/>
          </a:xfrm>
          <a:prstGeom prst="rect">
            <a:avLst/>
          </a:prstGeom>
        </p:spPr>
      </p:pic>
      <p:sp>
        <p:nvSpPr>
          <p:cNvPr id="27"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242731 w 10515600"/>
              <a:gd name="connsiteY3" fmla="*/ 0 h 5416094"/>
              <a:gd name="connsiteX4" fmla="*/ 2912746 w 10515600"/>
              <a:gd name="connsiteY4" fmla="*/ 0 h 5416094"/>
              <a:gd name="connsiteX5" fmla="*/ 3321456 w 10515600"/>
              <a:gd name="connsiteY5" fmla="*/ 0 h 5416094"/>
              <a:gd name="connsiteX6" fmla="*/ 4165675 w 10515600"/>
              <a:gd name="connsiteY6" fmla="*/ 0 h 5416094"/>
              <a:gd name="connsiteX7" fmla="*/ 4835690 w 10515600"/>
              <a:gd name="connsiteY7" fmla="*/ 0 h 5416094"/>
              <a:gd name="connsiteX8" fmla="*/ 5679910 w 10515600"/>
              <a:gd name="connsiteY8" fmla="*/ 0 h 5416094"/>
              <a:gd name="connsiteX9" fmla="*/ 6262823 w 10515600"/>
              <a:gd name="connsiteY9" fmla="*/ 0 h 5416094"/>
              <a:gd name="connsiteX10" fmla="*/ 6758634 w 10515600"/>
              <a:gd name="connsiteY10" fmla="*/ 0 h 5416094"/>
              <a:gd name="connsiteX11" fmla="*/ 7428650 w 10515600"/>
              <a:gd name="connsiteY11" fmla="*/ 0 h 5416094"/>
              <a:gd name="connsiteX12" fmla="*/ 8185767 w 10515600"/>
              <a:gd name="connsiteY12" fmla="*/ 0 h 5416094"/>
              <a:gd name="connsiteX13" fmla="*/ 9029987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396162 h 5416094"/>
              <a:gd name="connsiteX17" fmla="*/ 10515600 w 10515600"/>
              <a:gd name="connsiteY17" fmla="*/ 2034051 h 5416094"/>
              <a:gd name="connsiteX18" fmla="*/ 10515600 w 10515600"/>
              <a:gd name="connsiteY18" fmla="*/ 2599726 h 5416094"/>
              <a:gd name="connsiteX19" fmla="*/ 10515600 w 10515600"/>
              <a:gd name="connsiteY19" fmla="*/ 3129295 h 5416094"/>
              <a:gd name="connsiteX20" fmla="*/ 10515600 w 10515600"/>
              <a:gd name="connsiteY20" fmla="*/ 3622756 h 5416094"/>
              <a:gd name="connsiteX21" fmla="*/ 10515600 w 10515600"/>
              <a:gd name="connsiteY21" fmla="*/ 4513394 h 5416094"/>
              <a:gd name="connsiteX22" fmla="*/ 9612900 w 10515600"/>
              <a:gd name="connsiteY22" fmla="*/ 5416094 h 5416094"/>
              <a:gd name="connsiteX23" fmla="*/ 8855783 w 10515600"/>
              <a:gd name="connsiteY23" fmla="*/ 5416094 h 5416094"/>
              <a:gd name="connsiteX24" fmla="*/ 8272869 w 10515600"/>
              <a:gd name="connsiteY24" fmla="*/ 5416094 h 5416094"/>
              <a:gd name="connsiteX25" fmla="*/ 7428650 w 10515600"/>
              <a:gd name="connsiteY25" fmla="*/ 5416094 h 5416094"/>
              <a:gd name="connsiteX26" fmla="*/ 6932838 w 10515600"/>
              <a:gd name="connsiteY26" fmla="*/ 5416094 h 5416094"/>
              <a:gd name="connsiteX27" fmla="*/ 6088619 w 10515600"/>
              <a:gd name="connsiteY27" fmla="*/ 5416094 h 5416094"/>
              <a:gd name="connsiteX28" fmla="*/ 5592808 w 10515600"/>
              <a:gd name="connsiteY28" fmla="*/ 5416094 h 5416094"/>
              <a:gd name="connsiteX29" fmla="*/ 4835690 w 10515600"/>
              <a:gd name="connsiteY29" fmla="*/ 5416094 h 5416094"/>
              <a:gd name="connsiteX30" fmla="*/ 3991471 w 10515600"/>
              <a:gd name="connsiteY30" fmla="*/ 5416094 h 5416094"/>
              <a:gd name="connsiteX31" fmla="*/ 3582762 w 10515600"/>
              <a:gd name="connsiteY31" fmla="*/ 5416094 h 5416094"/>
              <a:gd name="connsiteX32" fmla="*/ 2738542 w 10515600"/>
              <a:gd name="connsiteY32" fmla="*/ 5416094 h 5416094"/>
              <a:gd name="connsiteX33" fmla="*/ 1894323 w 10515600"/>
              <a:gd name="connsiteY33" fmla="*/ 5416094 h 5416094"/>
              <a:gd name="connsiteX34" fmla="*/ 1485613 w 10515600"/>
              <a:gd name="connsiteY34" fmla="*/ 5416094 h 5416094"/>
              <a:gd name="connsiteX35" fmla="*/ 902700 w 10515600"/>
              <a:gd name="connsiteY35" fmla="*/ 5416094 h 5416094"/>
              <a:gd name="connsiteX36" fmla="*/ 0 w 10515600"/>
              <a:gd name="connsiteY36" fmla="*/ 4513394 h 5416094"/>
              <a:gd name="connsiteX37" fmla="*/ 0 w 10515600"/>
              <a:gd name="connsiteY37" fmla="*/ 3983826 h 5416094"/>
              <a:gd name="connsiteX38" fmla="*/ 0 w 10515600"/>
              <a:gd name="connsiteY38" fmla="*/ 3490364 h 5416094"/>
              <a:gd name="connsiteX39" fmla="*/ 0 w 10515600"/>
              <a:gd name="connsiteY39" fmla="*/ 2816368 h 5416094"/>
              <a:gd name="connsiteX40" fmla="*/ 0 w 10515600"/>
              <a:gd name="connsiteY40" fmla="*/ 2142372 h 5416094"/>
              <a:gd name="connsiteX41" fmla="*/ 0 w 10515600"/>
              <a:gd name="connsiteY41" fmla="*/ 1648910 h 5416094"/>
              <a:gd name="connsiteX42" fmla="*/ 0 w 10515600"/>
              <a:gd name="connsiteY42"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515600" h="5416094" fill="none" extrusionOk="0">
                <a:moveTo>
                  <a:pt x="0" y="902700"/>
                </a:moveTo>
                <a:cubicBezTo>
                  <a:pt x="-19339" y="382027"/>
                  <a:pt x="461614" y="-62174"/>
                  <a:pt x="902700" y="0"/>
                </a:cubicBezTo>
                <a:cubicBezTo>
                  <a:pt x="1262668" y="8044"/>
                  <a:pt x="1440695" y="-31846"/>
                  <a:pt x="1746919" y="0"/>
                </a:cubicBezTo>
                <a:cubicBezTo>
                  <a:pt x="2053143" y="31846"/>
                  <a:pt x="2032928" y="-12671"/>
                  <a:pt x="2242731" y="0"/>
                </a:cubicBezTo>
                <a:cubicBezTo>
                  <a:pt x="2452534" y="12671"/>
                  <a:pt x="2641794" y="-21752"/>
                  <a:pt x="2912746" y="0"/>
                </a:cubicBezTo>
                <a:cubicBezTo>
                  <a:pt x="3183699" y="21752"/>
                  <a:pt x="3189987" y="20419"/>
                  <a:pt x="3321456" y="0"/>
                </a:cubicBezTo>
                <a:cubicBezTo>
                  <a:pt x="3452925" y="-20419"/>
                  <a:pt x="3775727" y="742"/>
                  <a:pt x="4165675" y="0"/>
                </a:cubicBezTo>
                <a:cubicBezTo>
                  <a:pt x="4555623" y="-742"/>
                  <a:pt x="4540466" y="25386"/>
                  <a:pt x="4835690" y="0"/>
                </a:cubicBezTo>
                <a:cubicBezTo>
                  <a:pt x="5130914" y="-25386"/>
                  <a:pt x="5430015" y="14537"/>
                  <a:pt x="5679910" y="0"/>
                </a:cubicBezTo>
                <a:cubicBezTo>
                  <a:pt x="5929805" y="-14537"/>
                  <a:pt x="5992815" y="15277"/>
                  <a:pt x="6262823" y="0"/>
                </a:cubicBezTo>
                <a:cubicBezTo>
                  <a:pt x="6532831" y="-15277"/>
                  <a:pt x="6584465" y="-1217"/>
                  <a:pt x="6758634" y="0"/>
                </a:cubicBezTo>
                <a:cubicBezTo>
                  <a:pt x="6932803" y="1217"/>
                  <a:pt x="7223295" y="29394"/>
                  <a:pt x="7428650" y="0"/>
                </a:cubicBezTo>
                <a:cubicBezTo>
                  <a:pt x="7634005" y="-29394"/>
                  <a:pt x="7995773" y="8897"/>
                  <a:pt x="8185767" y="0"/>
                </a:cubicBezTo>
                <a:cubicBezTo>
                  <a:pt x="8375761" y="-8897"/>
                  <a:pt x="8805707" y="34597"/>
                  <a:pt x="9029987" y="0"/>
                </a:cubicBezTo>
                <a:cubicBezTo>
                  <a:pt x="9254267" y="-34597"/>
                  <a:pt x="9324614" y="-16829"/>
                  <a:pt x="9612900" y="0"/>
                </a:cubicBezTo>
                <a:cubicBezTo>
                  <a:pt x="10155739" y="86128"/>
                  <a:pt x="10564208" y="390468"/>
                  <a:pt x="10515600" y="902700"/>
                </a:cubicBezTo>
                <a:cubicBezTo>
                  <a:pt x="10506536" y="1129738"/>
                  <a:pt x="10511576" y="1179574"/>
                  <a:pt x="10515600" y="1396162"/>
                </a:cubicBezTo>
                <a:cubicBezTo>
                  <a:pt x="10519624" y="1612750"/>
                  <a:pt x="10523491" y="1748819"/>
                  <a:pt x="10515600" y="2034051"/>
                </a:cubicBezTo>
                <a:cubicBezTo>
                  <a:pt x="10507709" y="2319283"/>
                  <a:pt x="10516247" y="2386435"/>
                  <a:pt x="10515600" y="2599726"/>
                </a:cubicBezTo>
                <a:cubicBezTo>
                  <a:pt x="10514953" y="2813018"/>
                  <a:pt x="10537663" y="2917734"/>
                  <a:pt x="10515600" y="3129295"/>
                </a:cubicBezTo>
                <a:cubicBezTo>
                  <a:pt x="10493537" y="3340856"/>
                  <a:pt x="10505648" y="3444110"/>
                  <a:pt x="10515600" y="3622756"/>
                </a:cubicBezTo>
                <a:cubicBezTo>
                  <a:pt x="10525552" y="3801402"/>
                  <a:pt x="10536187" y="4161567"/>
                  <a:pt x="10515600" y="4513394"/>
                </a:cubicBezTo>
                <a:cubicBezTo>
                  <a:pt x="10500032" y="5008650"/>
                  <a:pt x="10187846" y="5431372"/>
                  <a:pt x="9612900" y="5416094"/>
                </a:cubicBezTo>
                <a:cubicBezTo>
                  <a:pt x="9285478" y="5425165"/>
                  <a:pt x="9106842" y="5381882"/>
                  <a:pt x="8855783" y="5416094"/>
                </a:cubicBezTo>
                <a:cubicBezTo>
                  <a:pt x="8604724" y="5450306"/>
                  <a:pt x="8395568" y="5391734"/>
                  <a:pt x="8272869" y="5416094"/>
                </a:cubicBezTo>
                <a:cubicBezTo>
                  <a:pt x="8150170" y="5440454"/>
                  <a:pt x="7650175" y="5418370"/>
                  <a:pt x="7428650" y="5416094"/>
                </a:cubicBezTo>
                <a:cubicBezTo>
                  <a:pt x="7207125" y="5413818"/>
                  <a:pt x="7054368" y="5412852"/>
                  <a:pt x="6932838" y="5416094"/>
                </a:cubicBezTo>
                <a:cubicBezTo>
                  <a:pt x="6811308" y="5419336"/>
                  <a:pt x="6283286" y="5378872"/>
                  <a:pt x="6088619" y="5416094"/>
                </a:cubicBezTo>
                <a:cubicBezTo>
                  <a:pt x="5893952" y="5453316"/>
                  <a:pt x="5785181" y="5416866"/>
                  <a:pt x="5592808" y="5416094"/>
                </a:cubicBezTo>
                <a:cubicBezTo>
                  <a:pt x="5400435" y="5415322"/>
                  <a:pt x="5118546" y="5450296"/>
                  <a:pt x="4835690" y="5416094"/>
                </a:cubicBezTo>
                <a:cubicBezTo>
                  <a:pt x="4552834" y="5381892"/>
                  <a:pt x="4334158" y="5455657"/>
                  <a:pt x="3991471" y="5416094"/>
                </a:cubicBezTo>
                <a:cubicBezTo>
                  <a:pt x="3648784" y="5376531"/>
                  <a:pt x="3714393" y="5419602"/>
                  <a:pt x="3582762" y="5416094"/>
                </a:cubicBezTo>
                <a:cubicBezTo>
                  <a:pt x="3451131" y="5412586"/>
                  <a:pt x="3139831" y="5440765"/>
                  <a:pt x="2738542" y="5416094"/>
                </a:cubicBezTo>
                <a:cubicBezTo>
                  <a:pt x="2337253" y="5391423"/>
                  <a:pt x="2190895" y="5414277"/>
                  <a:pt x="1894323" y="5416094"/>
                </a:cubicBezTo>
                <a:cubicBezTo>
                  <a:pt x="1597751" y="5417911"/>
                  <a:pt x="1581359" y="5415686"/>
                  <a:pt x="1485613" y="5416094"/>
                </a:cubicBezTo>
                <a:cubicBezTo>
                  <a:pt x="1389867" y="5416503"/>
                  <a:pt x="1024032" y="5431199"/>
                  <a:pt x="902700" y="5416094"/>
                </a:cubicBezTo>
                <a:cubicBezTo>
                  <a:pt x="528543" y="5413384"/>
                  <a:pt x="72262" y="4937846"/>
                  <a:pt x="0" y="4513394"/>
                </a:cubicBezTo>
                <a:cubicBezTo>
                  <a:pt x="19061" y="4384908"/>
                  <a:pt x="-14688" y="4099856"/>
                  <a:pt x="0" y="3983826"/>
                </a:cubicBezTo>
                <a:cubicBezTo>
                  <a:pt x="14688" y="3867796"/>
                  <a:pt x="23320" y="3727066"/>
                  <a:pt x="0" y="3490364"/>
                </a:cubicBezTo>
                <a:cubicBezTo>
                  <a:pt x="-23320" y="3253662"/>
                  <a:pt x="28367" y="3042836"/>
                  <a:pt x="0" y="2816368"/>
                </a:cubicBezTo>
                <a:cubicBezTo>
                  <a:pt x="-28367" y="2589900"/>
                  <a:pt x="26490" y="2414375"/>
                  <a:pt x="0" y="2142372"/>
                </a:cubicBezTo>
                <a:cubicBezTo>
                  <a:pt x="-26490" y="1870369"/>
                  <a:pt x="-12149" y="1868714"/>
                  <a:pt x="0" y="1648910"/>
                </a:cubicBezTo>
                <a:cubicBezTo>
                  <a:pt x="12149" y="1429106"/>
                  <a:pt x="-30083" y="1234771"/>
                  <a:pt x="0" y="902700"/>
                </a:cubicBezTo>
                <a:close/>
              </a:path>
              <a:path w="10515600" h="5416094" stroke="0"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gradFill>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gradFill>
          <a:ln w="60325" cap="rnd">
            <a:solidFill>
              <a:schemeClr val="bg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5F4701-54EE-4187-811F-D120EFD634F4}"/>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6700" dirty="0">
                <a:solidFill>
                  <a:schemeClr val="bg1"/>
                </a:solidFill>
                <a:latin typeface="Arial Black" panose="020B0A04020102020204" pitchFamily="34" charset="0"/>
                <a:cs typeface="Aldhabi" panose="020B0604020202020204" pitchFamily="2" charset="-78"/>
              </a:rPr>
              <a:t>BMSK4002</a:t>
            </a:r>
            <a:br>
              <a:rPr lang="en-GB" sz="6700" dirty="0">
                <a:solidFill>
                  <a:schemeClr val="bg1"/>
                </a:solidFill>
                <a:latin typeface="Arial Black" panose="020B0A04020102020204" pitchFamily="34" charset="0"/>
                <a:cs typeface="Aldhabi" panose="020B0604020202020204" pitchFamily="2" charset="-78"/>
              </a:rPr>
            </a:br>
            <a:r>
              <a:rPr lang="en-GB" sz="6700" dirty="0">
                <a:solidFill>
                  <a:schemeClr val="bg1"/>
                </a:solidFill>
                <a:latin typeface="Arial Black" panose="020B0A04020102020204" pitchFamily="34" charset="0"/>
                <a:cs typeface="Aldhabi" panose="020B0604020202020204" pitchFamily="2" charset="-78"/>
              </a:rPr>
              <a:t>EFFECTIVE TEAM WORKING</a:t>
            </a:r>
          </a:p>
        </p:txBody>
      </p:sp>
      <p:sp>
        <p:nvSpPr>
          <p:cNvPr id="3" name="Subtitle 2">
            <a:extLst>
              <a:ext uri="{FF2B5EF4-FFF2-40B4-BE49-F238E27FC236}">
                <a16:creationId xmlns:a16="http://schemas.microsoft.com/office/drawing/2014/main" id="{C315F522-5559-4001-9FE2-53A259FDF468}"/>
              </a:ext>
            </a:extLst>
          </p:cNvPr>
          <p:cNvSpPr>
            <a:spLocks noGrp="1"/>
          </p:cNvSpPr>
          <p:nvPr>
            <p:ph type="subTitle" idx="1"/>
          </p:nvPr>
        </p:nvSpPr>
        <p:spPr>
          <a:xfrm>
            <a:off x="1524000" y="4599432"/>
            <a:ext cx="9144000" cy="1225296"/>
          </a:xfrm>
        </p:spPr>
        <p:txBody>
          <a:bodyPr>
            <a:normAutofit/>
          </a:bodyPr>
          <a:lstStyle/>
          <a:p>
            <a:pPr algn="ctr"/>
            <a:r>
              <a:rPr lang="en-GB" sz="3200" dirty="0">
                <a:solidFill>
                  <a:schemeClr val="bg1"/>
                </a:solidFill>
                <a:latin typeface="Arial Black" panose="020B0A04020102020204" pitchFamily="34" charset="0"/>
                <a:cs typeface="Aharoni" panose="020B0604020202020204" pitchFamily="2" charset="-79"/>
              </a:rPr>
              <a:t>Lucy Mansbridge</a:t>
            </a:r>
          </a:p>
        </p:txBody>
      </p:sp>
      <p:sp>
        <p:nvSpPr>
          <p:cNvPr id="28"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2321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79D46-B8F4-4C37-BC6D-82E7F339AE82}"/>
              </a:ext>
            </a:extLst>
          </p:cNvPr>
          <p:cNvSpPr>
            <a:spLocks noGrp="1"/>
          </p:cNvSpPr>
          <p:nvPr>
            <p:ph type="title"/>
          </p:nvPr>
        </p:nvSpPr>
        <p:spPr>
          <a:xfrm>
            <a:off x="838200" y="365125"/>
            <a:ext cx="10515600" cy="1325563"/>
          </a:xfrm>
        </p:spPr>
        <p:txBody>
          <a:bodyPr>
            <a:normAutofit/>
          </a:bodyPr>
          <a:lstStyle/>
          <a:p>
            <a:r>
              <a:rPr lang="en-GB" sz="6600" dirty="0"/>
              <a:t>Table of contents</a:t>
            </a:r>
          </a:p>
        </p:txBody>
      </p:sp>
      <p:sp>
        <p:nvSpPr>
          <p:cNvPr id="3" name="Content Placeholder 2">
            <a:extLst>
              <a:ext uri="{FF2B5EF4-FFF2-40B4-BE49-F238E27FC236}">
                <a16:creationId xmlns:a16="http://schemas.microsoft.com/office/drawing/2014/main" id="{B88B7496-6DF7-4E92-8448-4CF450125C7D}"/>
              </a:ext>
            </a:extLst>
          </p:cNvPr>
          <p:cNvSpPr>
            <a:spLocks noGrp="1"/>
          </p:cNvSpPr>
          <p:nvPr>
            <p:ph idx="1"/>
          </p:nvPr>
        </p:nvSpPr>
        <p:spPr>
          <a:xfrm>
            <a:off x="838200" y="1929384"/>
            <a:ext cx="10515600" cy="4251960"/>
          </a:xfrm>
        </p:spPr>
        <p:txBody>
          <a:bodyPr>
            <a:normAutofit/>
          </a:bodyPr>
          <a:lstStyle/>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Team definition………………………………………………………………………………………………………………………3</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Effective team working…………………………………………………………………………………………………………..4</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Bruce Tuckman’s group development…………………………………………………………………………………….5</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Bruce Tuckman’s 5 stages explored………………………………………………………………………………………..6</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What makes a high performing team?.........................................................................................7</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Belbin’s team role theory……………………………………………………………………………………………………….8</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Team Delegation…………………………………………………………………………………………………………………….9</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Team conflict &amp; conflict resolution…………………………………………………………………………………………10</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spcBef>
                <a:spcPts val="1200"/>
              </a:spcBef>
              <a:spcAft>
                <a:spcPts val="0"/>
              </a:spcAft>
            </a:pPr>
            <a:r>
              <a:rPr lang="en-US" sz="2000" dirty="0">
                <a:effectLst/>
                <a:latin typeface="Calibri Light" panose="020F0302020204030204" pitchFamily="34" charset="0"/>
                <a:ea typeface="Times New Roman" panose="02020603050405020304" pitchFamily="18" charset="0"/>
                <a:cs typeface="Times New Roman" panose="02020603050405020304" pitchFamily="18" charset="0"/>
              </a:rPr>
              <a:t>Reference list…………………………………………………………………………………………………………………………11</a:t>
            </a:r>
            <a:endParaRPr lang="en-GB" sz="200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0000"/>
              </a:lnSpc>
            </a:pPr>
            <a:endParaRPr lang="en-GB" sz="2000" dirty="0"/>
          </a:p>
        </p:txBody>
      </p:sp>
    </p:spTree>
    <p:extLst>
      <p:ext uri="{BB962C8B-B14F-4D97-AF65-F5344CB8AC3E}">
        <p14:creationId xmlns:p14="http://schemas.microsoft.com/office/powerpoint/2010/main" val="1441368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D8077B-0091-45FD-80AD-87EB9D9D7804}"/>
              </a:ext>
            </a:extLst>
          </p:cNvPr>
          <p:cNvSpPr>
            <a:spLocks noGrp="1"/>
          </p:cNvSpPr>
          <p:nvPr>
            <p:ph type="title"/>
          </p:nvPr>
        </p:nvSpPr>
        <p:spPr>
          <a:xfrm>
            <a:off x="576072" y="238539"/>
            <a:ext cx="11018520" cy="1434415"/>
          </a:xfrm>
        </p:spPr>
        <p:txBody>
          <a:bodyPr anchor="b">
            <a:normAutofit/>
          </a:bodyPr>
          <a:lstStyle/>
          <a:p>
            <a:r>
              <a:rPr lang="en-GB" sz="7200" dirty="0">
                <a:latin typeface="Arial Black" panose="020B0A04020102020204" pitchFamily="34" charset="0"/>
              </a:rPr>
              <a:t>What is a Team?</a:t>
            </a:r>
          </a:p>
        </p:txBody>
      </p:sp>
      <p:sp>
        <p:nvSpPr>
          <p:cNvPr id="3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E9200"/>
          </a:solidFill>
          <a:ln w="38100" cap="rnd">
            <a:solidFill>
              <a:srgbClr val="FE920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ntent Placeholder 2">
            <a:extLst>
              <a:ext uri="{FF2B5EF4-FFF2-40B4-BE49-F238E27FC236}">
                <a16:creationId xmlns:a16="http://schemas.microsoft.com/office/drawing/2014/main" id="{E7139BC1-A7B6-4510-AD4D-21A1E369AF47}"/>
              </a:ext>
            </a:extLst>
          </p:cNvPr>
          <p:cNvSpPr>
            <a:spLocks noGrp="1"/>
          </p:cNvSpPr>
          <p:nvPr>
            <p:ph idx="1"/>
          </p:nvPr>
        </p:nvSpPr>
        <p:spPr>
          <a:xfrm>
            <a:off x="572493" y="2071316"/>
            <a:ext cx="6713552" cy="4119172"/>
          </a:xfrm>
        </p:spPr>
        <p:txBody>
          <a:bodyPr anchor="t">
            <a:normAutofit/>
          </a:bodyPr>
          <a:lstStyle/>
          <a:p>
            <a:pPr marL="0" indent="0">
              <a:lnSpc>
                <a:spcPct val="100000"/>
              </a:lnSpc>
              <a:buNone/>
            </a:pPr>
            <a:r>
              <a:rPr lang="en-GB" sz="2000" dirty="0"/>
              <a:t> </a:t>
            </a:r>
            <a:endParaRPr lang="en-GB" sz="2000" dirty="0">
              <a:latin typeface="Arial Black" panose="020B0A04020102020204" pitchFamily="34" charset="0"/>
            </a:endParaRPr>
          </a:p>
          <a:p>
            <a:pPr marL="0" indent="0">
              <a:lnSpc>
                <a:spcPct val="100000"/>
              </a:lnSpc>
              <a:buNone/>
            </a:pPr>
            <a:r>
              <a:rPr lang="en-GB" sz="2000" dirty="0">
                <a:latin typeface="Arial Black" panose="020B0A04020102020204" pitchFamily="34" charset="0"/>
              </a:rPr>
              <a:t>A Team is determined when several individuals work together in order to strive towards achieving a specific goal. Each member of the team will have various skills and attributes, which they must input within the team to ensure the outcome of the desired goal is successfully achievable. Ford as quoted in </a:t>
            </a:r>
            <a:r>
              <a:rPr lang="en-GB" sz="2000" dirty="0" err="1">
                <a:latin typeface="Arial Black" panose="020B0A04020102020204" pitchFamily="34" charset="0"/>
              </a:rPr>
              <a:t>Buckenmaier</a:t>
            </a:r>
            <a:r>
              <a:rPr lang="en-GB" sz="2000" dirty="0">
                <a:latin typeface="Arial Black" panose="020B0A04020102020204" pitchFamily="34" charset="0"/>
              </a:rPr>
              <a:t> (2018) believes that coming together is a beginning, keeping together is progress &amp; working together is success. </a:t>
            </a:r>
          </a:p>
          <a:p>
            <a:pPr marL="0" indent="0">
              <a:lnSpc>
                <a:spcPct val="100000"/>
              </a:lnSpc>
              <a:buNone/>
            </a:pPr>
            <a:endParaRPr lang="en-GB" sz="2000" dirty="0"/>
          </a:p>
        </p:txBody>
      </p:sp>
      <p:pic>
        <p:nvPicPr>
          <p:cNvPr id="9" name="Picture 8" descr="A picture containing toy, skiing&#10;&#10;Description automatically generated">
            <a:extLst>
              <a:ext uri="{FF2B5EF4-FFF2-40B4-BE49-F238E27FC236}">
                <a16:creationId xmlns:a16="http://schemas.microsoft.com/office/drawing/2014/main" id="{5F38DDF1-23B8-492C-9E4C-0E5E2A5BECE7}"/>
              </a:ext>
            </a:extLst>
          </p:cNvPr>
          <p:cNvPicPr>
            <a:picLocks noChangeAspect="1"/>
          </p:cNvPicPr>
          <p:nvPr/>
        </p:nvPicPr>
        <p:blipFill rotWithShape="1">
          <a:blip r:embed="rId2">
            <a:extLst>
              <a:ext uri="{28A0092B-C50C-407E-A947-70E740481C1C}">
                <a14:useLocalDpi xmlns:a14="http://schemas.microsoft.com/office/drawing/2010/main" val="0"/>
              </a:ext>
            </a:extLst>
          </a:blip>
          <a:srcRect l="18576" r="27453" b="-7"/>
          <a:stretch/>
        </p:blipFill>
        <p:spPr>
          <a:xfrm>
            <a:off x="7675658" y="2093976"/>
            <a:ext cx="3941064" cy="4096512"/>
          </a:xfrm>
          <a:prstGeom prst="rect">
            <a:avLst/>
          </a:prstGeom>
        </p:spPr>
      </p:pic>
    </p:spTree>
    <p:extLst>
      <p:ext uri="{BB962C8B-B14F-4D97-AF65-F5344CB8AC3E}">
        <p14:creationId xmlns:p14="http://schemas.microsoft.com/office/powerpoint/2010/main" val="1995143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F215E405-6E9A-4B40-A95C-D4D7869CAA88}"/>
              </a:ext>
            </a:extLst>
          </p:cNvPr>
          <p:cNvSpPr/>
          <p:nvPr/>
        </p:nvSpPr>
        <p:spPr>
          <a:xfrm>
            <a:off x="3405809" y="2350248"/>
            <a:ext cx="3790121" cy="2292626"/>
          </a:xfrm>
          <a:prstGeom prst="flowChartAlternateProcess">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solidFill>
                  <a:schemeClr val="bg1"/>
                </a:solidFill>
                <a:latin typeface="Arial Black" panose="020B0A04020102020204" pitchFamily="34" charset="0"/>
              </a:rPr>
              <a:t>BENEFITS OF  DEVELOPING EFFECTIVE WORKING RELATIONSHIPS FOR THE INDIVIDUAL, TEAM &amp; ORGANISATION</a:t>
            </a:r>
          </a:p>
        </p:txBody>
      </p:sp>
      <p:sp>
        <p:nvSpPr>
          <p:cNvPr id="4" name="Flowchart: Terminator 3">
            <a:extLst>
              <a:ext uri="{FF2B5EF4-FFF2-40B4-BE49-F238E27FC236}">
                <a16:creationId xmlns:a16="http://schemas.microsoft.com/office/drawing/2014/main" id="{F15B41FB-815F-4B82-A0AD-0143DAEC9BE3}"/>
              </a:ext>
            </a:extLst>
          </p:cNvPr>
          <p:cNvSpPr/>
          <p:nvPr/>
        </p:nvSpPr>
        <p:spPr>
          <a:xfrm>
            <a:off x="8600660" y="182929"/>
            <a:ext cx="3193775" cy="229262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Black" panose="020B0A04020102020204" pitchFamily="34" charset="0"/>
              </a:rPr>
              <a:t>BOOSTS MORAL</a:t>
            </a:r>
          </a:p>
        </p:txBody>
      </p:sp>
      <p:sp>
        <p:nvSpPr>
          <p:cNvPr id="5" name="Arrow: Left-Up 4">
            <a:extLst>
              <a:ext uri="{FF2B5EF4-FFF2-40B4-BE49-F238E27FC236}">
                <a16:creationId xmlns:a16="http://schemas.microsoft.com/office/drawing/2014/main" id="{B7A2236D-0124-4F3D-8B60-0091E9A6C0FE}"/>
              </a:ext>
            </a:extLst>
          </p:cNvPr>
          <p:cNvSpPr/>
          <p:nvPr/>
        </p:nvSpPr>
        <p:spPr>
          <a:xfrm>
            <a:off x="7471972" y="2475555"/>
            <a:ext cx="2674686" cy="1172467"/>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Terminator 5">
            <a:extLst>
              <a:ext uri="{FF2B5EF4-FFF2-40B4-BE49-F238E27FC236}">
                <a16:creationId xmlns:a16="http://schemas.microsoft.com/office/drawing/2014/main" id="{1E2E3532-1A00-479A-9F99-B68AC5CB6892}"/>
              </a:ext>
            </a:extLst>
          </p:cNvPr>
          <p:cNvSpPr/>
          <p:nvPr/>
        </p:nvSpPr>
        <p:spPr>
          <a:xfrm>
            <a:off x="583096" y="4755290"/>
            <a:ext cx="3193774" cy="2014330"/>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Black" panose="020B0A04020102020204" pitchFamily="34" charset="0"/>
              </a:rPr>
              <a:t>IMPROVES TEAMWORK</a:t>
            </a:r>
          </a:p>
        </p:txBody>
      </p:sp>
      <p:sp>
        <p:nvSpPr>
          <p:cNvPr id="9" name="Arrow: Left-Up 8">
            <a:extLst>
              <a:ext uri="{FF2B5EF4-FFF2-40B4-BE49-F238E27FC236}">
                <a16:creationId xmlns:a16="http://schemas.microsoft.com/office/drawing/2014/main" id="{BA0D112E-FE31-4390-AB77-04122ABCBE57}"/>
              </a:ext>
            </a:extLst>
          </p:cNvPr>
          <p:cNvSpPr/>
          <p:nvPr/>
        </p:nvSpPr>
        <p:spPr>
          <a:xfrm rot="10800000">
            <a:off x="2179984" y="2600024"/>
            <a:ext cx="932024" cy="2014331"/>
          </a:xfrm>
          <a:prstGeom prst="leftUpArrow">
            <a:avLst>
              <a:gd name="adj1" fmla="val 30769"/>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lowchart: Terminator 9">
            <a:extLst>
              <a:ext uri="{FF2B5EF4-FFF2-40B4-BE49-F238E27FC236}">
                <a16:creationId xmlns:a16="http://schemas.microsoft.com/office/drawing/2014/main" id="{98272FAF-802E-4CC2-BB7A-15306790EB07}"/>
              </a:ext>
            </a:extLst>
          </p:cNvPr>
          <p:cNvSpPr/>
          <p:nvPr/>
        </p:nvSpPr>
        <p:spPr>
          <a:xfrm>
            <a:off x="8162145" y="3875783"/>
            <a:ext cx="3969026" cy="2799288"/>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Black" panose="020B0A04020102020204" pitchFamily="34" charset="0"/>
              </a:rPr>
              <a:t>HIGHER EMPLOYEE RETENTION</a:t>
            </a:r>
          </a:p>
        </p:txBody>
      </p:sp>
      <p:sp>
        <p:nvSpPr>
          <p:cNvPr id="14" name="Arrow: Left-Up 13">
            <a:extLst>
              <a:ext uri="{FF2B5EF4-FFF2-40B4-BE49-F238E27FC236}">
                <a16:creationId xmlns:a16="http://schemas.microsoft.com/office/drawing/2014/main" id="{9178E748-FB55-4D81-95F6-F15B6AE6F556}"/>
              </a:ext>
            </a:extLst>
          </p:cNvPr>
          <p:cNvSpPr/>
          <p:nvPr/>
        </p:nvSpPr>
        <p:spPr>
          <a:xfrm rot="5400000">
            <a:off x="6188941" y="4223494"/>
            <a:ext cx="1172467" cy="2312505"/>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lowchart: Terminator 14">
            <a:extLst>
              <a:ext uri="{FF2B5EF4-FFF2-40B4-BE49-F238E27FC236}">
                <a16:creationId xmlns:a16="http://schemas.microsoft.com/office/drawing/2014/main" id="{A5E408C4-A3BD-4462-8AF8-FE3E361EB0D9}"/>
              </a:ext>
            </a:extLst>
          </p:cNvPr>
          <p:cNvSpPr/>
          <p:nvPr/>
        </p:nvSpPr>
        <p:spPr>
          <a:xfrm>
            <a:off x="702365" y="48874"/>
            <a:ext cx="3538331" cy="205383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Black" panose="020B0A04020102020204" pitchFamily="34" charset="0"/>
              </a:rPr>
              <a:t>INCREASED PRODUCTIVITY</a:t>
            </a:r>
          </a:p>
        </p:txBody>
      </p:sp>
      <p:sp>
        <p:nvSpPr>
          <p:cNvPr id="19" name="Arrow: Left-Up 18">
            <a:extLst>
              <a:ext uri="{FF2B5EF4-FFF2-40B4-BE49-F238E27FC236}">
                <a16:creationId xmlns:a16="http://schemas.microsoft.com/office/drawing/2014/main" id="{5D6DAA2C-D47B-4264-B447-A625058A1834}"/>
              </a:ext>
            </a:extLst>
          </p:cNvPr>
          <p:cNvSpPr/>
          <p:nvPr/>
        </p:nvSpPr>
        <p:spPr>
          <a:xfrm flipV="1">
            <a:off x="4644887" y="1079830"/>
            <a:ext cx="2001078" cy="1022881"/>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6096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70" name="Rectangle 64">
            <a:extLst>
              <a:ext uri="{FF2B5EF4-FFF2-40B4-BE49-F238E27FC236}">
                <a16:creationId xmlns:a16="http://schemas.microsoft.com/office/drawing/2014/main" id="{D04FE25D-F460-4708-8049-36EACAA84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C2F22D6-9814-4C67-95CF-E06AA229EF05}"/>
              </a:ext>
            </a:extLst>
          </p:cNvPr>
          <p:cNvSpPr txBox="1"/>
          <p:nvPr/>
        </p:nvSpPr>
        <p:spPr>
          <a:xfrm>
            <a:off x="841248" y="643467"/>
            <a:ext cx="5788152" cy="557106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600" b="0" u="none" strike="noStrike" cap="all" dirty="0">
                <a:solidFill>
                  <a:schemeClr val="accent1"/>
                </a:solidFill>
                <a:effectLst/>
                <a:latin typeface="+mj-lt"/>
                <a:ea typeface="+mj-ea"/>
                <a:cs typeface="+mj-cs"/>
              </a:rPr>
              <a:t>BRUCE Tuckman’s 5 stages of group development</a:t>
            </a:r>
            <a:endParaRPr lang="en-US" sz="6600" dirty="0">
              <a:solidFill>
                <a:schemeClr val="accent1"/>
              </a:solidFill>
              <a:latin typeface="+mj-lt"/>
              <a:ea typeface="+mj-ea"/>
              <a:cs typeface="+mj-cs"/>
            </a:endParaRPr>
          </a:p>
        </p:txBody>
      </p:sp>
      <p:sp>
        <p:nvSpPr>
          <p:cNvPr id="71" name="Freeform: Shape 66">
            <a:extLst>
              <a:ext uri="{FF2B5EF4-FFF2-40B4-BE49-F238E27FC236}">
                <a16:creationId xmlns:a16="http://schemas.microsoft.com/office/drawing/2014/main" id="{CBA98D1C-C469-4D36-8528-231FF6EEF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8748" y="0"/>
            <a:ext cx="4863252" cy="6858000"/>
          </a:xfrm>
          <a:custGeom>
            <a:avLst/>
            <a:gdLst>
              <a:gd name="connsiteX0" fmla="*/ 17671 w 4863252"/>
              <a:gd name="connsiteY0" fmla="*/ 0 h 6858000"/>
              <a:gd name="connsiteX1" fmla="*/ 231369 w 4863252"/>
              <a:gd name="connsiteY1" fmla="*/ 0 h 6858000"/>
              <a:gd name="connsiteX2" fmla="*/ 4718868 w 4863252"/>
              <a:gd name="connsiteY2" fmla="*/ 0 h 6858000"/>
              <a:gd name="connsiteX3" fmla="*/ 4863252 w 4863252"/>
              <a:gd name="connsiteY3" fmla="*/ 0 h 6858000"/>
              <a:gd name="connsiteX4" fmla="*/ 4863252 w 4863252"/>
              <a:gd name="connsiteY4" fmla="*/ 6858000 h 6858000"/>
              <a:gd name="connsiteX5" fmla="*/ 4718868 w 4863252"/>
              <a:gd name="connsiteY5" fmla="*/ 6858000 h 6858000"/>
              <a:gd name="connsiteX6" fmla="*/ 230267 w 4863252"/>
              <a:gd name="connsiteY6" fmla="*/ 6858000 h 6858000"/>
              <a:gd name="connsiteX7" fmla="*/ 18902 w 4863252"/>
              <a:gd name="connsiteY7" fmla="*/ 6858000 h 6858000"/>
              <a:gd name="connsiteX8" fmla="*/ 26121 w 4863252"/>
              <a:gd name="connsiteY8" fmla="*/ 6518322 h 6858000"/>
              <a:gd name="connsiteX9" fmla="*/ 18648 w 4863252"/>
              <a:gd name="connsiteY9" fmla="*/ 6166701 h 6858000"/>
              <a:gd name="connsiteX10" fmla="*/ 14207 w 4863252"/>
              <a:gd name="connsiteY10" fmla="*/ 5856137 h 6858000"/>
              <a:gd name="connsiteX11" fmla="*/ 19537 w 4863252"/>
              <a:gd name="connsiteY11" fmla="*/ 5040192 h 6858000"/>
              <a:gd name="connsiteX12" fmla="*/ 16872 w 4863252"/>
              <a:gd name="connsiteY12" fmla="*/ 4684066 h 6858000"/>
              <a:gd name="connsiteX13" fmla="*/ 8368 w 4863252"/>
              <a:gd name="connsiteY13" fmla="*/ 3968766 h 6858000"/>
              <a:gd name="connsiteX14" fmla="*/ 5577 w 4863252"/>
              <a:gd name="connsiteY14" fmla="*/ 3536490 h 6858000"/>
              <a:gd name="connsiteX15" fmla="*/ 29944 w 4863252"/>
              <a:gd name="connsiteY15" fmla="*/ 3013722 h 6858000"/>
              <a:gd name="connsiteX16" fmla="*/ 20425 w 4863252"/>
              <a:gd name="connsiteY16" fmla="*/ 2456814 h 6858000"/>
              <a:gd name="connsiteX17" fmla="*/ 20425 w 4863252"/>
              <a:gd name="connsiteY17" fmla="*/ 1546443 h 6858000"/>
              <a:gd name="connsiteX18" fmla="*/ 22639 w 4863252"/>
              <a:gd name="connsiteY18" fmla="*/ 37028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3252" h="6858000">
                <a:moveTo>
                  <a:pt x="17671" y="0"/>
                </a:moveTo>
                <a:lnTo>
                  <a:pt x="231369" y="0"/>
                </a:lnTo>
                <a:lnTo>
                  <a:pt x="4718868" y="0"/>
                </a:lnTo>
                <a:lnTo>
                  <a:pt x="4863252" y="0"/>
                </a:lnTo>
                <a:lnTo>
                  <a:pt x="4863252" y="6858000"/>
                </a:lnTo>
                <a:lnTo>
                  <a:pt x="4718868" y="6858000"/>
                </a:lnTo>
                <a:lnTo>
                  <a:pt x="230267" y="6858000"/>
                </a:lnTo>
                <a:lnTo>
                  <a:pt x="18902" y="6858000"/>
                </a:lnTo>
                <a:lnTo>
                  <a:pt x="26121" y="6518322"/>
                </a:lnTo>
                <a:cubicBezTo>
                  <a:pt x="26803" y="6401115"/>
                  <a:pt x="24994" y="6283908"/>
                  <a:pt x="18648" y="6166701"/>
                </a:cubicBezTo>
                <a:cubicBezTo>
                  <a:pt x="12937" y="6063264"/>
                  <a:pt x="12684" y="5959700"/>
                  <a:pt x="14207" y="5856137"/>
                </a:cubicBezTo>
                <a:cubicBezTo>
                  <a:pt x="18140" y="5584155"/>
                  <a:pt x="31340" y="5312300"/>
                  <a:pt x="19537" y="5040192"/>
                </a:cubicBezTo>
                <a:cubicBezTo>
                  <a:pt x="14460" y="4921526"/>
                  <a:pt x="12810" y="4802859"/>
                  <a:pt x="16872" y="4684066"/>
                </a:cubicBezTo>
                <a:cubicBezTo>
                  <a:pt x="25121" y="4445463"/>
                  <a:pt x="23090" y="4207114"/>
                  <a:pt x="8368" y="3968766"/>
                </a:cubicBezTo>
                <a:cubicBezTo>
                  <a:pt x="-1760" y="3824881"/>
                  <a:pt x="-2699" y="3680488"/>
                  <a:pt x="5577" y="3536490"/>
                </a:cubicBezTo>
                <a:cubicBezTo>
                  <a:pt x="17253" y="3362488"/>
                  <a:pt x="39843" y="3188740"/>
                  <a:pt x="29944" y="3013722"/>
                </a:cubicBezTo>
                <a:cubicBezTo>
                  <a:pt x="19284" y="2828170"/>
                  <a:pt x="24487" y="2642365"/>
                  <a:pt x="20425" y="2456814"/>
                </a:cubicBezTo>
                <a:cubicBezTo>
                  <a:pt x="13826" y="2153231"/>
                  <a:pt x="25883" y="1849900"/>
                  <a:pt x="20425" y="1546443"/>
                </a:cubicBezTo>
                <a:cubicBezTo>
                  <a:pt x="13096" y="1154463"/>
                  <a:pt x="23258" y="762340"/>
                  <a:pt x="22639" y="37028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021F6861-9A86-4689-AF5E-F2A4661A3B6B}"/>
              </a:ext>
              <a:ext uri="{C183D7F6-B498-43B3-948B-1728B52AA6E4}">
                <adec:decorative xmlns:adec="http://schemas.microsoft.com/office/drawing/2017/decorative" val="0"/>
              </a:ext>
            </a:extLst>
          </p:cNvPr>
          <p:cNvSpPr txBox="1"/>
          <p:nvPr/>
        </p:nvSpPr>
        <p:spPr>
          <a:xfrm>
            <a:off x="7900416" y="643467"/>
            <a:ext cx="3450336" cy="5571066"/>
          </a:xfrm>
          <a:prstGeom prst="rect">
            <a:avLst/>
          </a:prstGeom>
        </p:spPr>
        <p:txBody>
          <a:bodyPr vert="horz" lIns="91440" tIns="45720" rIns="91440" bIns="45720" rtlCol="0" anchor="ctr">
            <a:normAutofit fontScale="55000" lnSpcReduction="20000"/>
          </a:bodyPr>
          <a:lstStyle/>
          <a:p>
            <a:pPr>
              <a:lnSpc>
                <a:spcPct val="110000"/>
              </a:lnSpc>
              <a:spcAft>
                <a:spcPts val="600"/>
              </a:spcAft>
            </a:pPr>
            <a:r>
              <a:rPr lang="en-US" sz="3800" spc="40" dirty="0">
                <a:solidFill>
                  <a:schemeClr val="bg1"/>
                </a:solidFill>
                <a:effectLst/>
                <a:latin typeface="Arial Black" panose="020B0A04020102020204" pitchFamily="34" charset="0"/>
              </a:rPr>
              <a:t>Tuckman (1965) states that the phases in his model are necessary and inevitable to ensure your team not only grow but also help face up to any challenges, as well as tackling any problems which may arise, ensuring solutions are found and the work is planned to make sure the best results are delivered. </a:t>
            </a:r>
            <a:endParaRPr lang="en-US" sz="3800" dirty="0">
              <a:solidFill>
                <a:schemeClr val="bg1"/>
              </a:solidFill>
              <a:effectLst/>
              <a:latin typeface="Arial Black" panose="020B0A04020102020204" pitchFamily="34" charset="0"/>
            </a:endParaRPr>
          </a:p>
          <a:p>
            <a:pPr indent="-228600">
              <a:lnSpc>
                <a:spcPct val="110000"/>
              </a:lnSpc>
              <a:spcAft>
                <a:spcPts val="600"/>
              </a:spcAft>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286404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9" name="Rectangle 4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descr="A picture containing drawing&#10;&#10;Description automatically generated">
            <a:extLst>
              <a:ext uri="{FF2B5EF4-FFF2-40B4-BE49-F238E27FC236}">
                <a16:creationId xmlns:a16="http://schemas.microsoft.com/office/drawing/2014/main" id="{E5095DEE-7F60-4FF0-8293-E1D01ADED2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237"/>
            <a:ext cx="12188952" cy="6907237"/>
          </a:xfrm>
          <a:prstGeom prst="rect">
            <a:avLst/>
          </a:prstGeom>
        </p:spPr>
      </p:pic>
    </p:spTree>
    <p:extLst>
      <p:ext uri="{BB962C8B-B14F-4D97-AF65-F5344CB8AC3E}">
        <p14:creationId xmlns:p14="http://schemas.microsoft.com/office/powerpoint/2010/main" val="1211212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useBgFill="1">
        <p:nvSpPr>
          <p:cNvPr id="13" name="Rectangle 12">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0EF480-0A7A-4E8A-932F-4810A81CC46B}"/>
              </a:ext>
            </a:extLst>
          </p:cNvPr>
          <p:cNvSpPr>
            <a:spLocks noGrp="1"/>
          </p:cNvSpPr>
          <p:nvPr>
            <p:ph type="title"/>
          </p:nvPr>
        </p:nvSpPr>
        <p:spPr>
          <a:xfrm>
            <a:off x="635000" y="634029"/>
            <a:ext cx="10921640" cy="1062635"/>
          </a:xfrm>
        </p:spPr>
        <p:txBody>
          <a:bodyPr vert="horz" lIns="91440" tIns="45720" rIns="91440" bIns="45720" rtlCol="0" anchor="ctr">
            <a:normAutofit/>
          </a:bodyPr>
          <a:lstStyle/>
          <a:p>
            <a:pPr algn="ctr">
              <a:lnSpc>
                <a:spcPct val="90000"/>
              </a:lnSpc>
            </a:pPr>
            <a:r>
              <a:rPr lang="en-US" sz="4500" dirty="0"/>
              <a:t>What makes a high performing team?</a:t>
            </a:r>
          </a:p>
        </p:txBody>
      </p:sp>
      <p:sp>
        <p:nvSpPr>
          <p:cNvPr id="15"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ontent Placeholder 3">
            <a:extLst>
              <a:ext uri="{FF2B5EF4-FFF2-40B4-BE49-F238E27FC236}">
                <a16:creationId xmlns:a16="http://schemas.microsoft.com/office/drawing/2014/main" id="{1FF8B9F4-6B2C-4080-A56B-40BA751EC77A}"/>
              </a:ext>
            </a:extLst>
          </p:cNvPr>
          <p:cNvGraphicFramePr>
            <a:graphicFrameLocks noGrp="1"/>
          </p:cNvGraphicFramePr>
          <p:nvPr>
            <p:ph sz="half" idx="2"/>
            <p:extLst>
              <p:ext uri="{D42A27DB-BD31-4B8C-83A1-F6EECF244321}">
                <p14:modId xmlns:p14="http://schemas.microsoft.com/office/powerpoint/2010/main" val="615675881"/>
              </p:ext>
            </p:extLst>
          </p:nvPr>
        </p:nvGraphicFramePr>
        <p:xfrm>
          <a:off x="632647" y="2805098"/>
          <a:ext cx="11559353"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7608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22">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FFA900"/>
          </a:solidFill>
          <a:ln w="12700"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BAD9DF5-1768-47D1-B8E9-5242C9972DA0}"/>
              </a:ext>
            </a:extLst>
          </p:cNvPr>
          <p:cNvSpPr>
            <a:spLocks noGrp="1"/>
          </p:cNvSpPr>
          <p:nvPr>
            <p:ph type="title"/>
          </p:nvPr>
        </p:nvSpPr>
        <p:spPr>
          <a:xfrm>
            <a:off x="1039163" y="1762169"/>
            <a:ext cx="4073110" cy="3122092"/>
          </a:xfrm>
        </p:spPr>
        <p:txBody>
          <a:bodyPr vert="horz" lIns="91440" tIns="45720" rIns="91440" bIns="45720" rtlCol="0" anchor="ctr">
            <a:normAutofit/>
          </a:bodyPr>
          <a:lstStyle/>
          <a:p>
            <a:pPr algn="ctr"/>
            <a:r>
              <a:rPr lang="en-US" sz="5600" dirty="0">
                <a:solidFill>
                  <a:srgbClr val="FFFFFF"/>
                </a:solidFill>
              </a:rPr>
              <a:t>BELBINS TEAM ROLE THEORY</a:t>
            </a:r>
          </a:p>
        </p:txBody>
      </p:sp>
      <mc:AlternateContent xmlns:mc="http://schemas.openxmlformats.org/markup-compatibility/2006" xmlns:p14="http://schemas.microsoft.com/office/powerpoint/2010/main">
        <mc:Choice Requires="p14">
          <p:contentPart p14:bwMode="auto" r:id="rId2">
            <p14:nvContentPartPr>
              <p14: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xmlns="">
          <p:pic>
            <p:nvPicPr>
              <p: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pic>
        <p:nvPicPr>
          <p:cNvPr id="5" name="Content Placeholder 4" descr="A screenshot of a cell phone&#10;&#10;Description automatically generated">
            <a:extLst>
              <a:ext uri="{FF2B5EF4-FFF2-40B4-BE49-F238E27FC236}">
                <a16:creationId xmlns:a16="http://schemas.microsoft.com/office/drawing/2014/main" id="{9390929F-B810-49F0-A471-4E6913545F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5404" y="314822"/>
            <a:ext cx="6127234" cy="5912243"/>
          </a:xfrm>
          <a:prstGeom prst="rect">
            <a:avLst/>
          </a:prstGeom>
        </p:spPr>
      </p:pic>
    </p:spTree>
    <p:extLst>
      <p:ext uri="{BB962C8B-B14F-4D97-AF65-F5344CB8AC3E}">
        <p14:creationId xmlns:p14="http://schemas.microsoft.com/office/powerpoint/2010/main" val="74772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useBgFill="1">
        <p:nvSpPr>
          <p:cNvPr id="46" name="Rectangle 4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565ACB-ED83-41FA-8F48-89FBA9A2DA5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500" dirty="0"/>
              <a:t>TEAM DELEGATION</a:t>
            </a:r>
          </a:p>
        </p:txBody>
      </p:sp>
      <p:sp>
        <p:nvSpPr>
          <p:cNvPr id="47"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FBAB06"/>
          </a:solidFill>
          <a:ln w="38100" cap="rnd">
            <a:solidFill>
              <a:srgbClr val="FBAB0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icture containing device&#10;&#10;Description automatically generated">
            <a:extLst>
              <a:ext uri="{FF2B5EF4-FFF2-40B4-BE49-F238E27FC236}">
                <a16:creationId xmlns:a16="http://schemas.microsoft.com/office/drawing/2014/main" id="{51CB8D9C-881C-4039-B603-C6964AA5850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1391"/>
          <a:stretch/>
        </p:blipFill>
        <p:spPr>
          <a:xfrm>
            <a:off x="5477983" y="640080"/>
            <a:ext cx="5567242" cy="5550408"/>
          </a:xfrm>
          <a:prstGeom prst="rect">
            <a:avLst/>
          </a:prstGeom>
        </p:spPr>
      </p:pic>
    </p:spTree>
    <p:extLst>
      <p:ext uri="{BB962C8B-B14F-4D97-AF65-F5344CB8AC3E}">
        <p14:creationId xmlns:p14="http://schemas.microsoft.com/office/powerpoint/2010/main" val="1467633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0028-6A4B-467B-A5E1-9297588CA9A2}"/>
              </a:ext>
            </a:extLst>
          </p:cNvPr>
          <p:cNvSpPr>
            <a:spLocks noGrp="1"/>
          </p:cNvSpPr>
          <p:nvPr>
            <p:ph type="title"/>
          </p:nvPr>
        </p:nvSpPr>
        <p:spPr/>
        <p:txBody>
          <a:bodyPr>
            <a:normAutofit fontScale="90000"/>
          </a:bodyPr>
          <a:lstStyle/>
          <a:p>
            <a:r>
              <a:rPr lang="en-GB" dirty="0"/>
              <a:t>	</a:t>
            </a:r>
            <a:r>
              <a:rPr lang="en-GB" dirty="0">
                <a:solidFill>
                  <a:srgbClr val="FFC000"/>
                </a:solidFill>
              </a:rPr>
              <a:t>Team Conflict &amp; Conflict Resolution</a:t>
            </a:r>
          </a:p>
        </p:txBody>
      </p:sp>
      <p:sp>
        <p:nvSpPr>
          <p:cNvPr id="3" name="Content Placeholder 2">
            <a:extLst>
              <a:ext uri="{FF2B5EF4-FFF2-40B4-BE49-F238E27FC236}">
                <a16:creationId xmlns:a16="http://schemas.microsoft.com/office/drawing/2014/main" id="{96B12A6E-A0E2-49AB-804E-98B842628A45}"/>
              </a:ext>
            </a:extLst>
          </p:cNvPr>
          <p:cNvSpPr>
            <a:spLocks noGrp="1"/>
          </p:cNvSpPr>
          <p:nvPr>
            <p:ph sz="half" idx="1"/>
          </p:nvPr>
        </p:nvSpPr>
        <p:spPr/>
        <p:txBody>
          <a:bodyPr/>
          <a:lstStyle/>
          <a:p>
            <a:pPr marL="0" indent="0" algn="ctr">
              <a:buNone/>
            </a:pPr>
            <a:r>
              <a:rPr lang="en-GB" sz="2000" dirty="0">
                <a:latin typeface="Arial Black" panose="020B0A04020102020204" pitchFamily="34" charset="0"/>
              </a:rPr>
              <a:t>EXAMPLES OF TEAM CONFLICT</a:t>
            </a:r>
          </a:p>
          <a:p>
            <a:pPr algn="ctr"/>
            <a:r>
              <a:rPr lang="en-GB" sz="2000" dirty="0">
                <a:latin typeface="Arial Black" panose="020B0A04020102020204" pitchFamily="34" charset="0"/>
              </a:rPr>
              <a:t>TASK BASED</a:t>
            </a:r>
          </a:p>
          <a:p>
            <a:pPr algn="ctr"/>
            <a:r>
              <a:rPr lang="en-GB" sz="2000" dirty="0">
                <a:latin typeface="Arial Black" panose="020B0A04020102020204" pitchFamily="34" charset="0"/>
              </a:rPr>
              <a:t>WORKSTYLE</a:t>
            </a:r>
          </a:p>
          <a:p>
            <a:pPr algn="ctr"/>
            <a:r>
              <a:rPr lang="en-GB" sz="2000" dirty="0">
                <a:latin typeface="Arial Black" panose="020B0A04020102020204" pitchFamily="34" charset="0"/>
              </a:rPr>
              <a:t>PERSONALITY</a:t>
            </a:r>
          </a:p>
          <a:p>
            <a:endParaRPr lang="en-GB" dirty="0"/>
          </a:p>
        </p:txBody>
      </p:sp>
      <p:sp>
        <p:nvSpPr>
          <p:cNvPr id="4" name="Content Placeholder 3">
            <a:extLst>
              <a:ext uri="{FF2B5EF4-FFF2-40B4-BE49-F238E27FC236}">
                <a16:creationId xmlns:a16="http://schemas.microsoft.com/office/drawing/2014/main" id="{E99CEE08-E0D6-449A-91A3-8BA11DD93B45}"/>
              </a:ext>
            </a:extLst>
          </p:cNvPr>
          <p:cNvSpPr>
            <a:spLocks noGrp="1"/>
          </p:cNvSpPr>
          <p:nvPr>
            <p:ph sz="half" idx="2"/>
          </p:nvPr>
        </p:nvSpPr>
        <p:spPr/>
        <p:txBody>
          <a:bodyPr>
            <a:normAutofit/>
          </a:bodyPr>
          <a:lstStyle/>
          <a:p>
            <a:pPr marL="0" indent="0" algn="ctr">
              <a:buNone/>
            </a:pPr>
            <a:r>
              <a:rPr lang="en-GB" sz="2000" dirty="0">
                <a:latin typeface="Arial Black" panose="020B0A04020102020204" pitchFamily="34" charset="0"/>
              </a:rPr>
              <a:t>HOW TO RESOLVE TEAM CONFLICT</a:t>
            </a:r>
          </a:p>
          <a:p>
            <a:pPr algn="ctr"/>
            <a:r>
              <a:rPr lang="en-GB" sz="2000" dirty="0">
                <a:latin typeface="Arial Black" panose="020B0A04020102020204" pitchFamily="34" charset="0"/>
              </a:rPr>
              <a:t>REMAIN CALM</a:t>
            </a:r>
          </a:p>
          <a:p>
            <a:pPr algn="ctr"/>
            <a:r>
              <a:rPr lang="en-GB" sz="2000" dirty="0">
                <a:latin typeface="Arial Black" panose="020B0A04020102020204" pitchFamily="34" charset="0"/>
              </a:rPr>
              <a:t>COMMUNICATE</a:t>
            </a:r>
          </a:p>
          <a:p>
            <a:pPr algn="ctr"/>
            <a:r>
              <a:rPr lang="en-GB" sz="2000" dirty="0">
                <a:latin typeface="Arial Black" panose="020B0A04020102020204" pitchFamily="34" charset="0"/>
              </a:rPr>
              <a:t>ACKNOWLEDGE &amp; RESOLVE</a:t>
            </a:r>
          </a:p>
        </p:txBody>
      </p:sp>
      <p:pic>
        <p:nvPicPr>
          <p:cNvPr id="6" name="Picture 5" descr="A drawing of a cartoon character&#10;&#10;Description automatically generated">
            <a:extLst>
              <a:ext uri="{FF2B5EF4-FFF2-40B4-BE49-F238E27FC236}">
                <a16:creationId xmlns:a16="http://schemas.microsoft.com/office/drawing/2014/main" id="{C813BF00-D7B9-449E-AD08-746C60395C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5314" y="4568006"/>
            <a:ext cx="3916680" cy="2289994"/>
          </a:xfrm>
          <a:prstGeom prst="rect">
            <a:avLst/>
          </a:prstGeom>
        </p:spPr>
      </p:pic>
      <p:pic>
        <p:nvPicPr>
          <p:cNvPr id="8" name="Picture 7" descr="A close up of a toy&#10;&#10;Description automatically generated">
            <a:extLst>
              <a:ext uri="{FF2B5EF4-FFF2-40B4-BE49-F238E27FC236}">
                <a16:creationId xmlns:a16="http://schemas.microsoft.com/office/drawing/2014/main" id="{CD81E006-C3A0-4FA6-9D5D-401701E9EC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3664" y="4614262"/>
            <a:ext cx="2763499" cy="2197481"/>
          </a:xfrm>
          <a:prstGeom prst="rect">
            <a:avLst/>
          </a:prstGeom>
        </p:spPr>
      </p:pic>
    </p:spTree>
    <p:extLst>
      <p:ext uri="{BB962C8B-B14F-4D97-AF65-F5344CB8AC3E}">
        <p14:creationId xmlns:p14="http://schemas.microsoft.com/office/powerpoint/2010/main" val="3206971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3" name="Rectangle 42">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7" name="TextBox 2">
            <a:extLst>
              <a:ext uri="{FF2B5EF4-FFF2-40B4-BE49-F238E27FC236}">
                <a16:creationId xmlns:a16="http://schemas.microsoft.com/office/drawing/2014/main" id="{02DD33BA-1669-4E22-98C0-0B2D8577C2D4}"/>
              </a:ext>
            </a:extLst>
          </p:cNvPr>
          <p:cNvSpPr txBox="1"/>
          <p:nvPr/>
        </p:nvSpPr>
        <p:spPr>
          <a:xfrm>
            <a:off x="361508" y="310045"/>
            <a:ext cx="10989244" cy="5903303"/>
          </a:xfrm>
          <a:prstGeom prst="rect">
            <a:avLst/>
          </a:prstGeom>
        </p:spPr>
        <p:txBody>
          <a:bodyPr vert="horz" lIns="91440" tIns="45720" rIns="91440" bIns="45720" rtlCol="0" anchor="ctr">
            <a:normAutofit fontScale="92500"/>
          </a:bodyPr>
          <a:lstStyle/>
          <a:p>
            <a:pPr>
              <a:lnSpc>
                <a:spcPct val="110000"/>
              </a:lnSpc>
              <a:spcAft>
                <a:spcPts val="1200"/>
              </a:spcAft>
            </a:pPr>
            <a:r>
              <a:rPr lang="en-US" sz="2000" dirty="0">
                <a:latin typeface="Arial" panose="020B0604020202020204" pitchFamily="34" charset="0"/>
                <a:cs typeface="Arial" panose="020B0604020202020204" pitchFamily="34" charset="0"/>
              </a:rPr>
              <a:t>Reference list</a:t>
            </a:r>
          </a:p>
          <a:p>
            <a:pPr indent="-228600">
              <a:lnSpc>
                <a:spcPct val="110000"/>
              </a:lnSpc>
              <a:spcAft>
                <a:spcPts val="1200"/>
              </a:spcAft>
              <a:buFont typeface="Arial" panose="020B0604020202020204" pitchFamily="34" charset="0"/>
              <a:buChar char="•"/>
            </a:pPr>
            <a:r>
              <a:rPr lang="en-US" sz="2000" dirty="0">
                <a:effectLst/>
                <a:latin typeface="Arial" panose="020B0604020202020204" pitchFamily="34" charset="0"/>
                <a:cs typeface="Arial" panose="020B0604020202020204" pitchFamily="34" charset="0"/>
              </a:rPr>
              <a:t>Admin (2018). </a:t>
            </a:r>
            <a:r>
              <a:rPr lang="en-US" sz="2000" i="1" dirty="0">
                <a:effectLst/>
                <a:latin typeface="Arial" panose="020B0604020202020204" pitchFamily="34" charset="0"/>
                <a:cs typeface="Arial" panose="020B0604020202020204" pitchFamily="34" charset="0"/>
              </a:rPr>
              <a:t>Tuckman’s stages of group development | NS4B</a:t>
            </a:r>
            <a:r>
              <a:rPr lang="en-US" sz="2000" dirty="0">
                <a:effectLst/>
                <a:latin typeface="Arial" panose="020B0604020202020204" pitchFamily="34" charset="0"/>
                <a:cs typeface="Arial" panose="020B0604020202020204" pitchFamily="34" charset="0"/>
              </a:rPr>
              <a:t>. [online] www.ns4business.com. Available at: </a:t>
            </a:r>
            <a:r>
              <a:rPr lang="en-US" sz="2000" u="sng" dirty="0">
                <a:effectLst/>
                <a:latin typeface="Arial" panose="020B0604020202020204" pitchFamily="34" charset="0"/>
                <a:cs typeface="Arial" panose="020B0604020202020204" pitchFamily="34" charset="0"/>
                <a:hlinkClick r:id="rId2"/>
              </a:rPr>
              <a:t>http://ns4business.com.br/tuckmans-stages-of-group-development/</a:t>
            </a:r>
            <a:r>
              <a:rPr lang="en-US" sz="2000" dirty="0">
                <a:effectLst/>
                <a:latin typeface="Arial" panose="020B0604020202020204" pitchFamily="34" charset="0"/>
                <a:cs typeface="Arial" panose="020B0604020202020204" pitchFamily="34" charset="0"/>
              </a:rPr>
              <a:t>. [Accessed 15 Apr. 2020].</a:t>
            </a:r>
          </a:p>
          <a:p>
            <a:pPr indent="-228600">
              <a:lnSpc>
                <a:spcPct val="110000"/>
              </a:lnSpc>
              <a:spcAft>
                <a:spcPts val="1200"/>
              </a:spcAft>
              <a:buFont typeface="Arial" panose="020B0604020202020204" pitchFamily="34" charset="0"/>
              <a:buChar char="•"/>
            </a:pPr>
            <a:r>
              <a:rPr lang="en-US" sz="2000" dirty="0" err="1">
                <a:effectLst/>
                <a:latin typeface="Arial" panose="020B0604020202020204" pitchFamily="34" charset="0"/>
                <a:cs typeface="Arial" panose="020B0604020202020204" pitchFamily="34" charset="0"/>
              </a:rPr>
              <a:t>Buckenmaier</a:t>
            </a:r>
            <a:r>
              <a:rPr lang="en-US" sz="2000" dirty="0">
                <a:effectLst/>
                <a:latin typeface="Arial" panose="020B0604020202020204" pitchFamily="34" charset="0"/>
                <a:cs typeface="Arial" panose="020B0604020202020204" pitchFamily="34" charset="0"/>
              </a:rPr>
              <a:t>, C. (2018). </a:t>
            </a:r>
            <a:r>
              <a:rPr lang="en-US" sz="2000" i="1" dirty="0">
                <a:effectLst/>
                <a:latin typeface="Arial" panose="020B0604020202020204" pitchFamily="34" charset="0"/>
                <a:cs typeface="Arial" panose="020B0604020202020204" pitchFamily="34" charset="0"/>
              </a:rPr>
              <a:t>“Coming together is a beginning. Keeping together is progress. Working together is success.” — Henry Ford (1863-1947) - U.S. Medicine</a:t>
            </a:r>
            <a:r>
              <a:rPr lang="en-US" sz="2000" dirty="0">
                <a:effectLst/>
                <a:latin typeface="Arial" panose="020B0604020202020204" pitchFamily="34" charset="0"/>
                <a:cs typeface="Arial" panose="020B0604020202020204" pitchFamily="34" charset="0"/>
              </a:rPr>
              <a:t>. [online] U.S. Medicine. Available at: https://www.usmedicine.com/editor-in-chief/coming-together-is-a-beginning-keeping-together-is-progress-working-together-is-success-henry-ford-1863-1947/ [Accessed 8 Apr. 2020].</a:t>
            </a:r>
          </a:p>
          <a:p>
            <a:pPr indent="-228600">
              <a:lnSpc>
                <a:spcPct val="110000"/>
              </a:lnSpc>
              <a:spcAft>
                <a:spcPts val="1200"/>
              </a:spcAft>
              <a:buFont typeface="Arial" panose="020B0604020202020204" pitchFamily="34" charset="0"/>
              <a:buChar char="•"/>
            </a:pPr>
            <a:r>
              <a:rPr lang="en-US" sz="2000" dirty="0">
                <a:effectLst/>
                <a:latin typeface="Arial" panose="020B0604020202020204" pitchFamily="34" charset="0"/>
                <a:cs typeface="Arial" panose="020B0604020202020204" pitchFamily="34" charset="0"/>
              </a:rPr>
              <a:t>Conti, G. (2017). </a:t>
            </a:r>
            <a:r>
              <a:rPr lang="en-US" sz="2000" i="1" dirty="0">
                <a:effectLst/>
                <a:latin typeface="Arial" panose="020B0604020202020204" pitchFamily="34" charset="0"/>
                <a:cs typeface="Arial" panose="020B0604020202020204" pitchFamily="34" charset="0"/>
              </a:rPr>
              <a:t>A Guide to Delegating Tasks Effectively (and Why You Should)</a:t>
            </a:r>
            <a:r>
              <a:rPr lang="en-US" sz="2000" dirty="0">
                <a:effectLst/>
                <a:latin typeface="Arial" panose="020B0604020202020204" pitchFamily="34" charset="0"/>
                <a:cs typeface="Arial" panose="020B0604020202020204" pitchFamily="34" charset="0"/>
              </a:rPr>
              <a:t>. [online] Focus. Available at: </a:t>
            </a:r>
            <a:r>
              <a:rPr lang="en-US" sz="2000" u="sng" dirty="0">
                <a:effectLst/>
                <a:latin typeface="Arial" panose="020B0604020202020204" pitchFamily="34" charset="0"/>
                <a:cs typeface="Arial" panose="020B0604020202020204" pitchFamily="34" charset="0"/>
                <a:hlinkClick r:id="rId3"/>
              </a:rPr>
              <a:t>https://www.meistertask.com/blog/delegate-tasks-effectively/</a:t>
            </a:r>
            <a:r>
              <a:rPr lang="en-US" sz="2000" dirty="0">
                <a:effectLst/>
                <a:latin typeface="Arial" panose="020B0604020202020204" pitchFamily="34" charset="0"/>
                <a:cs typeface="Arial" panose="020B0604020202020204" pitchFamily="34" charset="0"/>
              </a:rPr>
              <a:t>. [Accessed 5 May. 2020]</a:t>
            </a:r>
          </a:p>
          <a:p>
            <a:pPr indent="-228600">
              <a:lnSpc>
                <a:spcPct val="110000"/>
              </a:lnSpc>
              <a:spcAft>
                <a:spcPts val="800"/>
              </a:spcAft>
              <a:buFont typeface="Arial" panose="020B0604020202020204" pitchFamily="34" charset="0"/>
              <a:buChar char="•"/>
            </a:pPr>
            <a:r>
              <a:rPr lang="en-US" sz="2000" dirty="0" err="1">
                <a:effectLst/>
                <a:latin typeface="Arial" panose="020B0604020202020204" pitchFamily="34" charset="0"/>
                <a:cs typeface="Arial" panose="020B0604020202020204" pitchFamily="34" charset="0"/>
              </a:rPr>
              <a:t>Runrunit</a:t>
            </a:r>
            <a:r>
              <a:rPr lang="en-US" sz="2000" dirty="0">
                <a:effectLst/>
                <a:latin typeface="Arial" panose="020B0604020202020204" pitchFamily="34" charset="0"/>
                <a:cs typeface="Arial" panose="020B0604020202020204" pitchFamily="34" charset="0"/>
              </a:rPr>
              <a:t>, tony (2019). </a:t>
            </a:r>
            <a:r>
              <a:rPr lang="en-US" sz="2000" i="1" dirty="0">
                <a:effectLst/>
                <a:latin typeface="Arial" panose="020B0604020202020204" pitchFamily="34" charset="0"/>
                <a:cs typeface="Arial" panose="020B0604020202020204" pitchFamily="34" charset="0"/>
              </a:rPr>
              <a:t>4 Steps to Develop a High-Performance Team | For-managers</a:t>
            </a:r>
            <a:r>
              <a:rPr lang="en-US" sz="2000" dirty="0">
                <a:effectLst/>
                <a:latin typeface="Arial" panose="020B0604020202020204" pitchFamily="34" charset="0"/>
                <a:cs typeface="Arial" panose="020B0604020202020204" pitchFamily="34" charset="0"/>
              </a:rPr>
              <a:t>. [online] For-managers. Available at: </a:t>
            </a:r>
            <a:r>
              <a:rPr lang="en-US" sz="2000" u="sng" dirty="0">
                <a:effectLst/>
                <a:latin typeface="Arial" panose="020B0604020202020204" pitchFamily="34" charset="0"/>
                <a:cs typeface="Arial" panose="020B0604020202020204" pitchFamily="34" charset="0"/>
                <a:hlinkClick r:id="rId4"/>
              </a:rPr>
              <a:t>https://for-managers.com/develop-high-performance-team/</a:t>
            </a:r>
            <a:r>
              <a:rPr lang="en-US" sz="2000" dirty="0">
                <a:effectLst/>
                <a:latin typeface="Arial" panose="020B0604020202020204" pitchFamily="34" charset="0"/>
                <a:cs typeface="Arial" panose="020B0604020202020204" pitchFamily="34" charset="0"/>
              </a:rPr>
              <a:t>. [accessed 29 Apr. 2020].</a:t>
            </a:r>
          </a:p>
          <a:p>
            <a:pPr indent="-228600">
              <a:lnSpc>
                <a:spcPct val="110000"/>
              </a:lnSpc>
              <a:spcAft>
                <a:spcPts val="1200"/>
              </a:spcAft>
              <a:buFont typeface="Arial" panose="020B0604020202020204" pitchFamily="34" charset="0"/>
              <a:buChar char="•"/>
            </a:pPr>
            <a:r>
              <a:rPr lang="en-US" sz="2000" dirty="0">
                <a:effectLst/>
                <a:latin typeface="Arial" panose="020B0604020202020204" pitchFamily="34" charset="0"/>
                <a:cs typeface="Arial" panose="020B0604020202020204" pitchFamily="34" charset="0"/>
              </a:rPr>
              <a:t>Cambridge, of University (2016). </a:t>
            </a:r>
            <a:r>
              <a:rPr lang="en-US" sz="2000" i="1" dirty="0">
                <a:effectLst/>
                <a:latin typeface="Arial" panose="020B0604020202020204" pitchFamily="34" charset="0"/>
                <a:cs typeface="Arial" panose="020B0604020202020204" pitchFamily="34" charset="0"/>
              </a:rPr>
              <a:t>Belbin’s Team Roles - Professional Futures</a:t>
            </a:r>
            <a:r>
              <a:rPr lang="en-US" sz="2000" dirty="0">
                <a:effectLst/>
                <a:latin typeface="Arial" panose="020B0604020202020204" pitchFamily="34" charset="0"/>
                <a:cs typeface="Arial" panose="020B0604020202020204" pitchFamily="34" charset="0"/>
              </a:rPr>
              <a:t>. [online] professional-futures.com. Available at: </a:t>
            </a:r>
            <a:r>
              <a:rPr lang="en-US" sz="2000" u="sng" dirty="0">
                <a:effectLst/>
                <a:latin typeface="Arial" panose="020B0604020202020204" pitchFamily="34" charset="0"/>
                <a:cs typeface="Arial" panose="020B0604020202020204" pitchFamily="34" charset="0"/>
                <a:hlinkClick r:id="rId5"/>
              </a:rPr>
              <a:t>https://professional-futures.com/2017/06/20/belbins-team-roles/</a:t>
            </a:r>
            <a:r>
              <a:rPr lang="en-US" sz="2000" dirty="0">
                <a:effectLst/>
                <a:latin typeface="Arial" panose="020B0604020202020204" pitchFamily="34" charset="0"/>
                <a:cs typeface="Arial" panose="020B0604020202020204" pitchFamily="34" charset="0"/>
              </a:rPr>
              <a:t>. [ Accessed 7 May. 2020]</a:t>
            </a:r>
          </a:p>
        </p:txBody>
      </p:sp>
    </p:spTree>
    <p:extLst>
      <p:ext uri="{BB962C8B-B14F-4D97-AF65-F5344CB8AC3E}">
        <p14:creationId xmlns:p14="http://schemas.microsoft.com/office/powerpoint/2010/main" val="3875354205"/>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Sketchy_SerifHand">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526</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 Light</vt:lpstr>
      <vt:lpstr>Modern Love</vt:lpstr>
      <vt:lpstr>The Hand</vt:lpstr>
      <vt:lpstr>SketchyVTI</vt:lpstr>
      <vt:lpstr>BMSK4002 EFFECTIVE TEAM WORKING</vt:lpstr>
      <vt:lpstr>Table of contents</vt:lpstr>
      <vt:lpstr>What is a Team?</vt:lpstr>
      <vt:lpstr>PowerPoint Presentation</vt:lpstr>
      <vt:lpstr>PowerPoint Presentation</vt:lpstr>
      <vt:lpstr>PowerPoint Presentation</vt:lpstr>
      <vt:lpstr>What makes a high performing team?</vt:lpstr>
      <vt:lpstr>BELBINS TEAM ROLE THEORY</vt:lpstr>
      <vt:lpstr>TEAM DELEGATION</vt:lpstr>
      <vt:lpstr> Team Conflict &amp; Conflict Resolution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BMSK4002 EFFECTIVE TEAM WORKING</dc:title>
  <dc:creator>sandra mansbridge</dc:creator>
  <cp:lastModifiedBy>sandra mansbridge</cp:lastModifiedBy>
  <cp:revision>2</cp:revision>
  <dcterms:created xsi:type="dcterms:W3CDTF">2020-05-11T20:01:51Z</dcterms:created>
  <dcterms:modified xsi:type="dcterms:W3CDTF">2020-05-11T20:13:41Z</dcterms:modified>
</cp:coreProperties>
</file>