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57" r:id="rId6"/>
    <p:sldId id="259" r:id="rId7"/>
    <p:sldId id="258" r:id="rId8"/>
    <p:sldId id="260" r:id="rId9"/>
    <p:sldId id="264" r:id="rId10"/>
    <p:sldId id="267" r:id="rId11"/>
    <p:sldId id="265" r:id="rId12"/>
    <p:sldId id="266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9F1A5F-E4B0-40C3-BCF4-D75B96CA8B2E}" type="datetimeFigureOut">
              <a:rPr lang="en-GB" smtClean="0"/>
              <a:pPr/>
              <a:t>15/02/2017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E9B1CB-6369-4A22-AF81-5EA2CB0E03FB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en-GB" sz="6000" b="1" dirty="0" smtClean="0"/>
              <a:t>BLUESTONE DEVELOPMENTS</a:t>
            </a:r>
            <a:endParaRPr lang="en-GB" sz="60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sz="4400" dirty="0">
                <a:solidFill>
                  <a:schemeClr val="accent1"/>
                </a:solidFill>
                <a:ea typeface="+mj-ea"/>
                <a:cs typeface="+mj-cs"/>
              </a:rPr>
              <a:t>Leisure Attraction </a:t>
            </a:r>
            <a:r>
              <a:rPr lang="en-GB" sz="4400" dirty="0" smtClean="0">
                <a:solidFill>
                  <a:schemeClr val="accent1"/>
                </a:solidFill>
                <a:ea typeface="+mj-ea"/>
                <a:cs typeface="+mj-cs"/>
              </a:rPr>
              <a:t>Management</a:t>
            </a:r>
            <a:endParaRPr lang="en-GB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2013 New Ownership Deal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GB" dirty="0" smtClean="0"/>
              <a:t>Publically announced as </a:t>
            </a:r>
            <a:r>
              <a:rPr lang="en-GB" dirty="0" err="1" smtClean="0"/>
              <a:t>Mgt</a:t>
            </a:r>
            <a:r>
              <a:rPr lang="en-GB" dirty="0" smtClean="0"/>
              <a:t> Buyout</a:t>
            </a:r>
          </a:p>
          <a:p>
            <a:r>
              <a:rPr lang="en-GB" dirty="0" smtClean="0"/>
              <a:t>No figures given</a:t>
            </a:r>
          </a:p>
          <a:p>
            <a:r>
              <a:rPr lang="en-GB" dirty="0" smtClean="0"/>
              <a:t>Reality Admiral Buyout for £10m</a:t>
            </a:r>
          </a:p>
          <a:p>
            <a:r>
              <a:rPr lang="en-GB" dirty="0" smtClean="0"/>
              <a:t>Acquired from majority equity holders Finance Wales and Lloyds Bank Group</a:t>
            </a:r>
          </a:p>
          <a:p>
            <a:r>
              <a:rPr lang="en-GB" dirty="0" smtClean="0"/>
              <a:t>Provides working capital for next stage of development</a:t>
            </a:r>
          </a:p>
          <a:p>
            <a:r>
              <a:rPr lang="en-GB" dirty="0" smtClean="0"/>
              <a:t>500 staff to benefit from Employee Benefit Trust to be launched end of 2013….</a:t>
            </a:r>
          </a:p>
          <a:p>
            <a:r>
              <a:rPr lang="en-GB" dirty="0" smtClean="0"/>
              <a:t>Gambit and Acuity Legal oversaw deal and took a share in the project…..</a:t>
            </a:r>
          </a:p>
          <a:p>
            <a:r>
              <a:rPr lang="en-GB" dirty="0" smtClean="0"/>
              <a:t>Attracted a number of Bidders……including </a:t>
            </a:r>
            <a:r>
              <a:rPr lang="en-GB" dirty="0" err="1" smtClean="0"/>
              <a:t>Center</a:t>
            </a:r>
            <a:r>
              <a:rPr lang="en-GB" dirty="0" smtClean="0"/>
              <a:t> </a:t>
            </a:r>
            <a:r>
              <a:rPr lang="en-GB" dirty="0" err="1"/>
              <a:t>P</a:t>
            </a:r>
            <a:r>
              <a:rPr lang="en-GB" dirty="0" err="1" smtClean="0"/>
              <a:t>arcs</a:t>
            </a:r>
            <a:r>
              <a:rPr lang="en-GB" dirty="0" smtClean="0"/>
              <a:t> and </a:t>
            </a:r>
            <a:r>
              <a:rPr lang="en-GB" dirty="0" err="1" smtClean="0"/>
              <a:t>Aspro</a:t>
            </a:r>
            <a:r>
              <a:rPr lang="en-GB" dirty="0" smtClean="0"/>
              <a:t>….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71390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Gambit Statement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Keeps ownership of the Business in Wales</a:t>
            </a:r>
          </a:p>
          <a:p>
            <a:r>
              <a:rPr lang="en-GB" dirty="0" smtClean="0"/>
              <a:t>Protects the supply chain in Pembrokeshire and South Wales</a:t>
            </a:r>
          </a:p>
          <a:p>
            <a:r>
              <a:rPr lang="en-GB" dirty="0" smtClean="0"/>
              <a:t>If it had gone to a larger player then this vitally economically important indigenous supply chain would have been compromised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5492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Attraction Description in 2013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Nearly 300 lodges</a:t>
            </a:r>
          </a:p>
          <a:p>
            <a:r>
              <a:rPr lang="en-GB" dirty="0" smtClean="0"/>
              <a:t>Spa, private village, shops and restaurant </a:t>
            </a:r>
          </a:p>
          <a:p>
            <a:r>
              <a:rPr lang="en-GB" dirty="0" smtClean="0"/>
              <a:t>Audited accounts 2012 </a:t>
            </a:r>
          </a:p>
          <a:p>
            <a:r>
              <a:rPr lang="en-GB" dirty="0" smtClean="0"/>
              <a:t>Bank Debt = £64m</a:t>
            </a:r>
          </a:p>
          <a:p>
            <a:r>
              <a:rPr lang="en-GB" dirty="0" smtClean="0"/>
              <a:t>Finance Wales Debt £6m rest owed to RBS/Lloyds Bank Group</a:t>
            </a:r>
          </a:p>
          <a:p>
            <a:r>
              <a:rPr lang="en-GB" dirty="0" smtClean="0"/>
              <a:t>Repayment was extended to October 2013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989298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2016 New Ownership Deal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96" y="1600200"/>
            <a:ext cx="9108504" cy="4525963"/>
          </a:xfrm>
        </p:spPr>
        <p:txBody>
          <a:bodyPr>
            <a:normAutofit fontScale="92500" lnSpcReduction="20000"/>
          </a:bodyPr>
          <a:lstStyle/>
          <a:p>
            <a:r>
              <a:rPr lang="en-GB" dirty="0" smtClean="0"/>
              <a:t>Multi Million £ Investment</a:t>
            </a:r>
          </a:p>
          <a:p>
            <a:r>
              <a:rPr lang="en-GB" dirty="0" smtClean="0"/>
              <a:t>Workers 30% Share</a:t>
            </a:r>
          </a:p>
          <a:p>
            <a:r>
              <a:rPr lang="en-GB" dirty="0" smtClean="0"/>
              <a:t>New Developments Planned</a:t>
            </a:r>
          </a:p>
          <a:p>
            <a:r>
              <a:rPr lang="en-GB" dirty="0" smtClean="0"/>
              <a:t>£7m investment in Eden Project-Style Sky Dome for 2018 opening…designs being drawn up…early stage</a:t>
            </a:r>
          </a:p>
          <a:p>
            <a:r>
              <a:rPr lang="en-GB" dirty="0" smtClean="0"/>
              <a:t>£2.5m refurb of Blackpool Mill to Victorian Themed Attraction subject to planning</a:t>
            </a:r>
          </a:p>
          <a:p>
            <a:r>
              <a:rPr lang="en-GB" dirty="0" smtClean="0"/>
              <a:t>300 new jobs</a:t>
            </a:r>
          </a:p>
          <a:p>
            <a:r>
              <a:rPr lang="en-GB" dirty="0" smtClean="0"/>
              <a:t>Barclays Debt Finance Deal </a:t>
            </a:r>
          </a:p>
          <a:p>
            <a:r>
              <a:rPr lang="en-GB" dirty="0" smtClean="0"/>
              <a:t>Majority Share ownership pass to </a:t>
            </a:r>
            <a:r>
              <a:rPr lang="en-GB" dirty="0" err="1" smtClean="0"/>
              <a:t>Mgt</a:t>
            </a:r>
            <a:r>
              <a:rPr lang="en-GB" dirty="0" smtClean="0"/>
              <a:t> and staff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5202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Recent Developments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dirty="0" smtClean="0"/>
              <a:t>2013 Admiral Group buyout for £10m!</a:t>
            </a:r>
          </a:p>
          <a:p>
            <a:r>
              <a:rPr lang="en-GB" dirty="0" smtClean="0"/>
              <a:t>2016 Exit of Admiral – 25% minority share</a:t>
            </a:r>
          </a:p>
          <a:p>
            <a:r>
              <a:rPr lang="en-GB" dirty="0" smtClean="0"/>
              <a:t>2016 Secondary Management Buyout</a:t>
            </a:r>
          </a:p>
          <a:p>
            <a:r>
              <a:rPr lang="en-GB" dirty="0" smtClean="0"/>
              <a:t>Deal overseen by Gambit and Acuity Legal….</a:t>
            </a:r>
          </a:p>
          <a:p>
            <a:r>
              <a:rPr lang="en-GB" dirty="0" smtClean="0"/>
              <a:t>Key Shareholders now – William and Pamela McNamara</a:t>
            </a:r>
          </a:p>
          <a:p>
            <a:r>
              <a:rPr lang="en-GB" dirty="0" smtClean="0"/>
              <a:t>30% Employee Benefit Trust</a:t>
            </a:r>
          </a:p>
          <a:p>
            <a:r>
              <a:rPr lang="en-GB" dirty="0" smtClean="0"/>
              <a:t>Based on staff increasing to 1,000 in 3 years all eligible for EBT Dividends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0872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Statistics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b="1" dirty="0" smtClean="0"/>
              <a:t>Visitor Numbers</a:t>
            </a:r>
          </a:p>
          <a:p>
            <a:r>
              <a:rPr lang="en-GB" dirty="0" smtClean="0"/>
              <a:t>2013 95k</a:t>
            </a:r>
          </a:p>
          <a:p>
            <a:r>
              <a:rPr lang="en-GB" dirty="0" smtClean="0"/>
              <a:t>2016 </a:t>
            </a:r>
            <a:r>
              <a:rPr lang="en-GB" dirty="0" smtClean="0"/>
              <a:t>130k</a:t>
            </a:r>
          </a:p>
          <a:p>
            <a:r>
              <a:rPr lang="en-GB" b="1" dirty="0" smtClean="0"/>
              <a:t>Occupancy</a:t>
            </a:r>
            <a:endParaRPr lang="en-GB" b="1" dirty="0" smtClean="0"/>
          </a:p>
          <a:p>
            <a:r>
              <a:rPr lang="en-GB" dirty="0" smtClean="0"/>
              <a:t>2013-6 </a:t>
            </a:r>
            <a:r>
              <a:rPr lang="en-GB" dirty="0" smtClean="0"/>
              <a:t>averaged </a:t>
            </a:r>
            <a:r>
              <a:rPr lang="en-GB" dirty="0" smtClean="0"/>
              <a:t>over 95%</a:t>
            </a:r>
          </a:p>
          <a:p>
            <a:r>
              <a:rPr lang="en-GB" dirty="0" smtClean="0"/>
              <a:t>25% increase in capacity since 2013</a:t>
            </a:r>
          </a:p>
          <a:p>
            <a:r>
              <a:rPr lang="en-GB" b="1" dirty="0" smtClean="0"/>
              <a:t>Turnover </a:t>
            </a:r>
            <a:endParaRPr lang="en-GB" b="1" dirty="0"/>
          </a:p>
          <a:p>
            <a:r>
              <a:rPr lang="en-GB" dirty="0" smtClean="0"/>
              <a:t>Increased </a:t>
            </a:r>
            <a:r>
              <a:rPr lang="en-GB" dirty="0" smtClean="0"/>
              <a:t>by 50% </a:t>
            </a:r>
            <a:r>
              <a:rPr lang="en-GB" dirty="0" smtClean="0"/>
              <a:t>2013-2016</a:t>
            </a:r>
            <a:endParaRPr lang="en-GB" dirty="0" smtClean="0"/>
          </a:p>
          <a:p>
            <a:r>
              <a:rPr lang="en-GB" dirty="0" smtClean="0"/>
              <a:t>2013 £14.5m</a:t>
            </a:r>
          </a:p>
          <a:p>
            <a:r>
              <a:rPr lang="en-GB" dirty="0" smtClean="0"/>
              <a:t>2016 £</a:t>
            </a:r>
            <a:r>
              <a:rPr lang="en-GB" dirty="0" smtClean="0"/>
              <a:t>22m</a:t>
            </a:r>
          </a:p>
          <a:p>
            <a:r>
              <a:rPr lang="en-GB" b="1" dirty="0" smtClean="0"/>
              <a:t>Visitors</a:t>
            </a:r>
            <a:endParaRPr lang="en-GB" b="1" dirty="0" smtClean="0"/>
          </a:p>
          <a:p>
            <a:r>
              <a:rPr lang="en-GB" dirty="0" smtClean="0"/>
              <a:t>3% of visitors from overseas</a:t>
            </a:r>
          </a:p>
          <a:p>
            <a:r>
              <a:rPr lang="en-GB" dirty="0" smtClean="0"/>
              <a:t>53% from other parts of UK</a:t>
            </a:r>
          </a:p>
          <a:p>
            <a:r>
              <a:rPr lang="en-GB" dirty="0" err="1" smtClean="0"/>
              <a:t>Aprox</a:t>
            </a:r>
            <a:r>
              <a:rPr lang="en-GB" dirty="0" smtClean="0"/>
              <a:t> 2/3</a:t>
            </a:r>
            <a:r>
              <a:rPr lang="en-GB" baseline="30000" dirty="0" smtClean="0"/>
              <a:t>rds</a:t>
            </a:r>
            <a:r>
              <a:rPr lang="en-GB" dirty="0" smtClean="0"/>
              <a:t> of visitors visit other attractions…….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8104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Vision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“Our original vision for Bluestone began some 2 decades ago, has been realised over the past 3 years”</a:t>
            </a:r>
          </a:p>
          <a:p>
            <a:r>
              <a:rPr lang="en-GB" sz="2000" dirty="0" smtClean="0"/>
              <a:t>William McNamara, Bluestone CEO, 2016</a:t>
            </a:r>
          </a:p>
          <a:p>
            <a:endParaRPr lang="en-GB" sz="2000" dirty="0" smtClean="0"/>
          </a:p>
          <a:p>
            <a:r>
              <a:rPr lang="en-GB" dirty="0" smtClean="0"/>
              <a:t>3</a:t>
            </a:r>
            <a:r>
              <a:rPr lang="en-GB" baseline="30000" dirty="0" smtClean="0"/>
              <a:t>rd</a:t>
            </a:r>
            <a:r>
              <a:rPr lang="en-GB" dirty="0" smtClean="0"/>
              <a:t> phase of development has taken the resort to 300+ 5 star lodges, cottages and apartments……..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203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Blackpool Mill Development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3062" y="1915319"/>
            <a:ext cx="5857875" cy="3895725"/>
          </a:xfrm>
        </p:spPr>
      </p:pic>
    </p:spTree>
    <p:extLst>
      <p:ext uri="{BB962C8B-B14F-4D97-AF65-F5344CB8AC3E}">
        <p14:creationId xmlns:p14="http://schemas.microsoft.com/office/powerpoint/2010/main" val="2802638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Blackpool Mill - Aims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1556792"/>
            <a:ext cx="9144000" cy="5112568"/>
          </a:xfrm>
        </p:spPr>
        <p:txBody>
          <a:bodyPr>
            <a:normAutofit lnSpcReduction="10000"/>
          </a:bodyPr>
          <a:lstStyle/>
          <a:p>
            <a:pPr lvl="0"/>
            <a:r>
              <a:rPr lang="en-GB" sz="2700" dirty="0" smtClean="0">
                <a:solidFill>
                  <a:prstClr val="black"/>
                </a:solidFill>
              </a:rPr>
              <a:t>Historic Integrity 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Preserve, Manage and Improve in it’s entirety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Experts – Heritage, Ecology and Bio Diversity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Disused </a:t>
            </a:r>
            <a:r>
              <a:rPr lang="en-GB" sz="2700" dirty="0">
                <a:solidFill>
                  <a:prstClr val="black"/>
                </a:solidFill>
              </a:rPr>
              <a:t>watermill – Grade 2 Listed Building</a:t>
            </a:r>
          </a:p>
          <a:p>
            <a:pPr lvl="0"/>
            <a:r>
              <a:rPr lang="en-GB" sz="2700" dirty="0">
                <a:solidFill>
                  <a:prstClr val="black"/>
                </a:solidFill>
              </a:rPr>
              <a:t>To be brought back to life as a Tourist Attraction</a:t>
            </a:r>
          </a:p>
          <a:p>
            <a:pPr lvl="0"/>
            <a:r>
              <a:rPr lang="en-GB" sz="2700" dirty="0">
                <a:solidFill>
                  <a:prstClr val="black"/>
                </a:solidFill>
              </a:rPr>
              <a:t>Celebrate local life in Victorian </a:t>
            </a:r>
            <a:r>
              <a:rPr lang="en-GB" sz="2700" dirty="0" smtClean="0">
                <a:solidFill>
                  <a:prstClr val="black"/>
                </a:solidFill>
              </a:rPr>
              <a:t>Times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19</a:t>
            </a:r>
            <a:r>
              <a:rPr lang="en-GB" sz="2700" baseline="30000" dirty="0" smtClean="0">
                <a:solidFill>
                  <a:prstClr val="black"/>
                </a:solidFill>
              </a:rPr>
              <a:t>th</a:t>
            </a:r>
            <a:r>
              <a:rPr lang="en-GB" sz="2700" dirty="0" smtClean="0">
                <a:solidFill>
                  <a:prstClr val="black"/>
                </a:solidFill>
              </a:rPr>
              <a:t> century building into 21</a:t>
            </a:r>
            <a:r>
              <a:rPr lang="en-GB" sz="2700" baseline="30000" dirty="0" smtClean="0">
                <a:solidFill>
                  <a:prstClr val="black"/>
                </a:solidFill>
              </a:rPr>
              <a:t>st</a:t>
            </a:r>
            <a:r>
              <a:rPr lang="en-GB" sz="2700" dirty="0" smtClean="0">
                <a:solidFill>
                  <a:prstClr val="black"/>
                </a:solidFill>
              </a:rPr>
              <a:t> century purpose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Preservation for future generations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Public Consultation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SSSI – Site of Special Scientific Interest</a:t>
            </a:r>
          </a:p>
          <a:p>
            <a:pPr lvl="0"/>
            <a:r>
              <a:rPr lang="en-GB" sz="2700" dirty="0" smtClean="0">
                <a:solidFill>
                  <a:prstClr val="black"/>
                </a:solidFill>
              </a:rPr>
              <a:t>SAC – Special Area of Conservation</a:t>
            </a:r>
          </a:p>
          <a:p>
            <a:pPr lvl="0"/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453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Plans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579296" cy="5472608"/>
          </a:xfrm>
        </p:spPr>
        <p:txBody>
          <a:bodyPr>
            <a:normAutofit fontScale="85000" lnSpcReduction="10000"/>
          </a:bodyPr>
          <a:lstStyle/>
          <a:p>
            <a:r>
              <a:rPr lang="en-GB" dirty="0" smtClean="0"/>
              <a:t>Develop 5 floors including tea room (existing)</a:t>
            </a:r>
          </a:p>
          <a:p>
            <a:r>
              <a:rPr lang="en-GB" dirty="0" smtClean="0"/>
              <a:t>Milling Experience, History and Discovery, Creative crafts Workshop and Victorian Themed Escape Room</a:t>
            </a:r>
          </a:p>
          <a:p>
            <a:r>
              <a:rPr lang="en-GB" dirty="0" smtClean="0"/>
              <a:t>Two ancillary buildings including the millers cottage will be brought back to life</a:t>
            </a:r>
          </a:p>
          <a:p>
            <a:r>
              <a:rPr lang="en-GB" dirty="0" smtClean="0"/>
              <a:t>Exhibition and Events Barn</a:t>
            </a:r>
          </a:p>
          <a:p>
            <a:r>
              <a:rPr lang="en-GB" dirty="0" smtClean="0"/>
              <a:t>Narrow Gauge Steam Railway with Platform and Station</a:t>
            </a:r>
          </a:p>
          <a:p>
            <a:r>
              <a:rPr lang="en-GB" dirty="0" smtClean="0"/>
              <a:t>Transport back in time, sights, sounds and smells</a:t>
            </a:r>
          </a:p>
          <a:p>
            <a:r>
              <a:rPr lang="en-GB" dirty="0" smtClean="0"/>
              <a:t>Riverside Meadow – Events Venue</a:t>
            </a:r>
          </a:p>
          <a:p>
            <a:r>
              <a:rPr lang="en-GB" dirty="0" smtClean="0"/>
              <a:t>Bluestone Guests and Public</a:t>
            </a:r>
          </a:p>
          <a:p>
            <a:r>
              <a:rPr lang="en-GB" dirty="0" smtClean="0"/>
              <a:t>Subject to planning work to start 2017 </a:t>
            </a:r>
          </a:p>
          <a:p>
            <a:r>
              <a:rPr lang="en-GB" dirty="0" smtClean="0"/>
              <a:t>Expected opening Spring 2018</a:t>
            </a:r>
          </a:p>
          <a:p>
            <a:endParaRPr lang="en-GB" dirty="0" smtClean="0"/>
          </a:p>
          <a:p>
            <a:endParaRPr lang="en-GB" dirty="0" smtClean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930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en-GB" b="1" dirty="0" smtClean="0"/>
              <a:t>Development Plans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620688"/>
            <a:ext cx="9433048" cy="6237312"/>
          </a:xfrm>
        </p:spPr>
      </p:pic>
    </p:spTree>
    <p:extLst>
      <p:ext uri="{BB962C8B-B14F-4D97-AF65-F5344CB8AC3E}">
        <p14:creationId xmlns:p14="http://schemas.microsoft.com/office/powerpoint/2010/main" val="1231426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GB" b="1" dirty="0" smtClean="0"/>
              <a:t>Attraction Development</a:t>
            </a:r>
            <a:endParaRPr lang="en-GB" b="1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60" y="980728"/>
            <a:ext cx="8810128" cy="5760639"/>
          </a:xfrm>
        </p:spPr>
      </p:pic>
    </p:spTree>
    <p:extLst>
      <p:ext uri="{BB962C8B-B14F-4D97-AF65-F5344CB8AC3E}">
        <p14:creationId xmlns:p14="http://schemas.microsoft.com/office/powerpoint/2010/main" val="3449708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13807</TotalTime>
  <Words>537</Words>
  <Application>Microsoft Office PowerPoint</Application>
  <PresentationFormat>On-screen Show (4:3)</PresentationFormat>
  <Paragraphs>87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BLUESTONE DEVELOPMENTS</vt:lpstr>
      <vt:lpstr>2013 New Ownership Deal</vt:lpstr>
      <vt:lpstr>Gambit Statement</vt:lpstr>
      <vt:lpstr>Attraction Description in 2013</vt:lpstr>
      <vt:lpstr>2016 New Ownership Deal</vt:lpstr>
      <vt:lpstr>Recent Developments</vt:lpstr>
      <vt:lpstr>Statistics</vt:lpstr>
      <vt:lpstr>Vision</vt:lpstr>
      <vt:lpstr>Blackpool Mill Development</vt:lpstr>
      <vt:lpstr>Blackpool Mill - Aims</vt:lpstr>
      <vt:lpstr>Plans</vt:lpstr>
      <vt:lpstr>Development Plans</vt:lpstr>
      <vt:lpstr>Attraction Development</vt:lpstr>
    </vt:vector>
  </TitlesOfParts>
  <Company>Swansea Metropolitan University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Leisure Attraction Management</dc:title>
  <dc:creator>J Jones</dc:creator>
  <cp:lastModifiedBy>Jacqui Jones</cp:lastModifiedBy>
  <cp:revision>7</cp:revision>
  <dcterms:created xsi:type="dcterms:W3CDTF">2012-05-08T07:54:48Z</dcterms:created>
  <dcterms:modified xsi:type="dcterms:W3CDTF">2017-02-15T12:33:50Z</dcterms:modified>
</cp:coreProperties>
</file>